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80" r:id="rId4"/>
    <p:sldId id="281" r:id="rId5"/>
    <p:sldId id="283" r:id="rId6"/>
    <p:sldId id="282" r:id="rId7"/>
    <p:sldId id="286" r:id="rId8"/>
    <p:sldId id="285" r:id="rId9"/>
    <p:sldId id="288" r:id="rId10"/>
    <p:sldId id="289" r:id="rId11"/>
    <p:sldId id="291" r:id="rId12"/>
    <p:sldId id="292" r:id="rId13"/>
    <p:sldId id="293" r:id="rId14"/>
    <p:sldId id="290" r:id="rId15"/>
    <p:sldId id="273" r:id="rId16"/>
    <p:sldId id="268" r:id="rId17"/>
    <p:sldId id="269" r:id="rId18"/>
    <p:sldId id="270" r:id="rId19"/>
    <p:sldId id="271" r:id="rId20"/>
    <p:sldId id="272" r:id="rId21"/>
    <p:sldId id="26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66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9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2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atatancintaabi.files.wordpress.com/2012/01/munafik.jpg%3Fw%3D6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99655"/>
            <a:ext cx="8153400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8445" y="3276600"/>
            <a:ext cx="8130752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6699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anose="020E0802020502020306" pitchFamily="34" charset="0"/>
              </a:rPr>
              <a:t>TAKTIK</a:t>
            </a:r>
          </a:p>
          <a:p>
            <a:r>
              <a:rPr lang="en-US" sz="4800" dirty="0" smtClean="0">
                <a:ln w="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</a:rPr>
              <a:t>DALAM </a:t>
            </a:r>
            <a:r>
              <a:rPr lang="id-ID" sz="4800" dirty="0" smtClean="0">
                <a:ln w="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</a:rPr>
              <a:t>GIAT’OPS</a:t>
            </a:r>
            <a:r>
              <a:rPr lang="en-US" sz="4800" dirty="0" smtClean="0">
                <a:ln w="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</a:rPr>
              <a:t> INTELIJEN</a:t>
            </a:r>
            <a:endParaRPr lang="en-US" sz="4800" dirty="0">
              <a:ln w="0">
                <a:solidFill>
                  <a:schemeClr val="tx1"/>
                </a:solidFill>
              </a:ln>
              <a:solidFill>
                <a:srgbClr val="C0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5584924"/>
            <a:ext cx="8305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: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Ign.D.Putra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MS.IP.MSi</a:t>
            </a:r>
            <a:endParaRPr lang="en-US" sz="2400" b="1" dirty="0" smtClean="0">
              <a:solidFill>
                <a:srgbClr val="0000FF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" b="1" dirty="0" smtClean="0">
              <a:solidFill>
                <a:srgbClr val="0000FF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D:\tes1.png"/>
          <p:cNvPicPr/>
          <p:nvPr/>
        </p:nvPicPr>
        <p:blipFill>
          <a:blip r:embed="rId3" cstate="print">
            <a:lum bright="20000" contrast="-55000"/>
          </a:blip>
          <a:srcRect/>
          <a:stretch>
            <a:fillRect/>
          </a:stretch>
        </p:blipFill>
        <p:spPr bwMode="auto">
          <a:xfrm>
            <a:off x="914400" y="22860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914400" y="-1"/>
            <a:ext cx="3505200" cy="4495801"/>
            <a:chOff x="914400" y="-1"/>
            <a:chExt cx="3505200" cy="4495801"/>
          </a:xfrm>
        </p:grpSpPr>
        <p:pic>
          <p:nvPicPr>
            <p:cNvPr id="3" name="Picture 2" descr="http://1.bp.blogspot.com/-dbRudqnSVSg/Tm5IuWhCpAI/AAAAAAAAAJQ/JyB0jODDM3U/s1600/Njl%2Bn%2BDmn.jpg"/>
            <p:cNvPicPr>
              <a:picLocks noChangeAspect="1" noChangeArrowheads="1"/>
            </p:cNvPicPr>
            <p:nvPr/>
          </p:nvPicPr>
          <p:blipFill rotWithShape="1">
            <a:blip r:embed="rId2"/>
            <a:srcRect l="8063" t="1377" r="3262" b="17384"/>
            <a:stretch/>
          </p:blipFill>
          <p:spPr bwMode="auto">
            <a:xfrm>
              <a:off x="914400" y="-1"/>
              <a:ext cx="3505200" cy="4495801"/>
            </a:xfrm>
            <a:prstGeom prst="rect">
              <a:avLst/>
            </a:prstGeom>
            <a:noFill/>
          </p:spPr>
        </p:pic>
        <p:pic>
          <p:nvPicPr>
            <p:cNvPr id="6" name="Picture 5" descr="D:\tes1.png"/>
            <p:cNvPicPr/>
            <p:nvPr/>
          </p:nvPicPr>
          <p:blipFill>
            <a:blip r:embed="rId3" cstate="print">
              <a:lum bright="20000" contrast="-55000"/>
            </a:blip>
            <a:srcRect/>
            <a:stretch>
              <a:fillRect/>
            </a:stretch>
          </p:blipFill>
          <p:spPr bwMode="auto">
            <a:xfrm>
              <a:off x="1981200" y="990600"/>
              <a:ext cx="1295400" cy="129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Rectangle 3"/>
          <p:cNvSpPr/>
          <p:nvPr/>
        </p:nvSpPr>
        <p:spPr>
          <a:xfrm>
            <a:off x="304800" y="4572000"/>
            <a:ext cx="8458200" cy="1371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http://redblood.blog.fisip.uns.ac.id/files/2011/07/480px-Drama-icon.svg_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702443">
            <a:off x="6582376" y="3345167"/>
            <a:ext cx="2098911" cy="157418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4800" y="3620631"/>
            <a:ext cx="8518679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d-ID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COVERDESEPSI</a:t>
            </a:r>
            <a:endParaRPr lang="en-US" sz="7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id-ID" sz="4800" b="1" spc="5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MENEMUKAN INFO RAHASIA</a:t>
            </a:r>
            <a:endParaRPr lang="en-US" sz="4800" b="1" spc="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070" y="5827602"/>
            <a:ext cx="830580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lang="en-US" sz="24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: </a:t>
            </a:r>
            <a:r>
              <a:rPr lang="en-US" sz="2400" b="1" dirty="0" err="1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Ign.D.Putra</a:t>
            </a:r>
            <a:r>
              <a:rPr lang="en-US" sz="24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M.S.IP.M.Si</a:t>
            </a:r>
            <a:endParaRPr lang="en-US" sz="2800" b="1" dirty="0" smtClean="0">
              <a:solidFill>
                <a:srgbClr val="7030A0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889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" y="609600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DALAM KEGIATAN MAUPUN OPERASI INTELIJEN IDENTIK DENGAN </a:t>
            </a:r>
            <a:r>
              <a:rPr kumimoji="0" lang="nl-NL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KLANDESTIN</a:t>
            </a:r>
            <a:r>
              <a:rPr kumimoji="0" lang="nl-NL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, PENGGUNAAN TAKTIK MERUPAKAN SATU KETRAMPILAN YANG WAJIB DIMAHIRKAN OLEH SETIAP AGENT INTELIJEN KHUSUSNYA DI WILAYAH RESIKO</a:t>
            </a:r>
            <a:r>
              <a:rPr kumimoji="0" lang="id-ID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(RAHASIA SASARAN</a:t>
            </a:r>
            <a:r>
              <a:rPr kumimoji="0" lang="id-ID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nl-NL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nl-NL" sz="2800" dirty="0" smtClean="0">
              <a:latin typeface="Berlin Sans FB Demi" panose="020E0802020502020306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TAKTIK LEBIH DIARAHKAN PADA PEMAHAMAN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RANGKAIAN</a:t>
            </a:r>
            <a:r>
              <a:rPr kumimoji="0" lang="id-ID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ANTARA STRATEGI DAN SIASAT, AGAR </a:t>
            </a:r>
            <a:r>
              <a:rPr lang="id-ID" sz="2800" dirty="0" smtClean="0"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KEAMANAN DAN KUALITAS INFORMASI RAHASIA SESUAI TUJUAN</a:t>
            </a:r>
            <a:r>
              <a:rPr kumimoji="0" lang="id-ID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id-ID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71361" y="1600200"/>
            <a:ext cx="8686800" cy="450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nl-NL" sz="4800" b="1" dirty="0" smtClean="0">
                <a:solidFill>
                  <a:srgbClr val="006600"/>
                </a:solidFill>
                <a:latin typeface="Berlin Sans FB Demi" panose="020E0802020502020306" pitchFamily="34" charset="0"/>
                <a:ea typeface="Times New Roman" pitchFamily="18" charset="0"/>
                <a:cs typeface="Aharoni" panose="02010803020104030203" pitchFamily="2" charset="-79"/>
              </a:rPr>
              <a:t>TAKTIK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1100" dirty="0" smtClean="0">
              <a:latin typeface="Arial Rounded MT Bold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000" dirty="0" err="1" smtClean="0">
                <a:latin typeface="Arial Rounded MT Bold" pitchFamily="34" charset="0"/>
              </a:rPr>
              <a:t>Rangkaian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ketrampilan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dan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sinergi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antara</a:t>
            </a:r>
            <a:r>
              <a:rPr lang="en-US" sz="3000" dirty="0" smtClean="0">
                <a:latin typeface="Arial Rounded MT Bold" pitchFamily="34" charset="0"/>
              </a:rPr>
              <a:t>  </a:t>
            </a:r>
            <a:r>
              <a:rPr lang="en-US" sz="3600" dirty="0" err="1" smtClean="0">
                <a:solidFill>
                  <a:srgbClr val="7030A0"/>
                </a:solidFill>
                <a:latin typeface="Berlin Sans FB Demi" panose="020E0802020502020306" pitchFamily="34" charset="0"/>
              </a:rPr>
              <a:t>pengetahuan</a:t>
            </a:r>
            <a:r>
              <a:rPr lang="en-US" sz="3600" dirty="0" smtClean="0">
                <a:solidFill>
                  <a:srgbClr val="7030A0"/>
                </a:solidFill>
                <a:latin typeface="Berlin Sans FB Demi" panose="020E0802020502020306" pitchFamily="34" charset="0"/>
              </a:rPr>
              <a:t>, </a:t>
            </a:r>
            <a:r>
              <a:rPr lang="en-US" sz="3600" dirty="0" err="1" smtClean="0">
                <a:solidFill>
                  <a:srgbClr val="7030A0"/>
                </a:solidFill>
                <a:latin typeface="Berlin Sans FB Demi" panose="020E0802020502020306" pitchFamily="34" charset="0"/>
              </a:rPr>
              <a:t>performan</a:t>
            </a:r>
            <a:r>
              <a:rPr lang="id-ID" sz="3600" dirty="0" smtClean="0">
                <a:solidFill>
                  <a:srgbClr val="7030A0"/>
                </a:solidFill>
                <a:latin typeface="Berlin Sans FB Demi" panose="020E0802020502020306" pitchFamily="34" charset="0"/>
              </a:rPr>
              <a:t>/</a:t>
            </a:r>
            <a:r>
              <a:rPr lang="en-US" sz="3600" dirty="0" err="1" smtClean="0">
                <a:solidFill>
                  <a:srgbClr val="7030A0"/>
                </a:solidFill>
                <a:latin typeface="Berlin Sans FB Demi" panose="020E0802020502020306" pitchFamily="34" charset="0"/>
              </a:rPr>
              <a:t>prilaku</a:t>
            </a:r>
            <a:r>
              <a:rPr lang="id-ID" sz="3600" dirty="0" smtClean="0">
                <a:solidFill>
                  <a:srgbClr val="7030A0"/>
                </a:solidFill>
                <a:latin typeface="Berlin Sans FB Demi" panose="020E0802020502020306" pitchFamily="34" charset="0"/>
              </a:rPr>
              <a:t> dan komunikasi (V-NV)</a:t>
            </a:r>
            <a:r>
              <a:rPr lang="en-US" sz="3600" dirty="0" smtClean="0">
                <a:latin typeface="Arial Rounded MT Bold" pitchFamily="34" charset="0"/>
              </a:rPr>
              <a:t> </a:t>
            </a:r>
            <a:r>
              <a:rPr lang="id-ID" sz="3000" dirty="0" smtClean="0">
                <a:latin typeface="Arial Rounded MT Bold" pitchFamily="34" charset="0"/>
              </a:rPr>
              <a:t>dalam </a:t>
            </a:r>
            <a:r>
              <a:rPr lang="id-ID" sz="3600" dirty="0" smtClean="0">
                <a:solidFill>
                  <a:srgbClr val="7030A0"/>
                </a:solidFill>
                <a:latin typeface="Berlin Sans FB Demi" panose="020E0802020502020306" pitchFamily="34" charset="0"/>
              </a:rPr>
              <a:t>kesatuan aktivitas </a:t>
            </a:r>
            <a:r>
              <a:rPr lang="en-US" sz="3000" dirty="0" smtClean="0">
                <a:latin typeface="Arial Rounded MT Bold" pitchFamily="34" charset="0"/>
              </a:rPr>
              <a:t>(</a:t>
            </a:r>
            <a:r>
              <a:rPr lang="en-US" sz="3000" dirty="0" err="1" smtClean="0">
                <a:latin typeface="Arial Rounded MT Bold" pitchFamily="34" charset="0"/>
              </a:rPr>
              <a:t>seni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peran</a:t>
            </a:r>
            <a:r>
              <a:rPr lang="en-US" sz="3000" dirty="0" smtClean="0">
                <a:latin typeface="Arial Rounded MT Bold" pitchFamily="34" charset="0"/>
              </a:rPr>
              <a:t>) yang </a:t>
            </a:r>
            <a:r>
              <a:rPr lang="en-US" sz="3000" dirty="0" err="1" smtClean="0">
                <a:latin typeface="Arial Rounded MT Bold" pitchFamily="34" charset="0"/>
              </a:rPr>
              <a:t>dilakukan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seorang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agen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intelijen</a:t>
            </a:r>
            <a:r>
              <a:rPr lang="id-ID" sz="3000" dirty="0" smtClean="0">
                <a:latin typeface="Arial Rounded MT Bold" pitchFamily="34" charset="0"/>
              </a:rPr>
              <a:t> </a:t>
            </a:r>
            <a:r>
              <a:rPr lang="id-ID" sz="30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dilingkungan resiko</a:t>
            </a:r>
            <a:r>
              <a:rPr lang="en-US" sz="30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</a:t>
            </a:r>
            <a:r>
              <a:rPr lang="id-ID" sz="3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Berfungsi sbg pengamanan PMO, </a:t>
            </a:r>
            <a:r>
              <a:rPr lang="id-ID" sz="3000" dirty="0" smtClean="0">
                <a:latin typeface="Arial Rounded MT Bold" pitchFamily="34" charset="0"/>
              </a:rPr>
              <a:t>sesuai </a:t>
            </a:r>
            <a:r>
              <a:rPr lang="en-US" sz="3000" dirty="0" err="1" smtClean="0">
                <a:latin typeface="Arial Rounded MT Bold" pitchFamily="34" charset="0"/>
              </a:rPr>
              <a:t>sifat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tugas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klandestine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>
                <a:latin typeface="Arial Rounded MT Bold" pitchFamily="34" charset="0"/>
              </a:rPr>
              <a:t>(</a:t>
            </a:r>
            <a:r>
              <a:rPr lang="en-US" sz="3000" dirty="0" err="1" smtClean="0">
                <a:latin typeface="Arial Rounded MT Bold" pitchFamily="34" charset="0"/>
              </a:rPr>
              <a:t>rahasia</a:t>
            </a:r>
            <a:r>
              <a:rPr lang="en-US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dan</a:t>
            </a:r>
            <a:r>
              <a:rPr lang="id-ID" sz="3000" dirty="0" smtClean="0">
                <a:latin typeface="Arial Rounded MT Bold" pitchFamily="34" charset="0"/>
              </a:rPr>
              <a:t> </a:t>
            </a:r>
            <a:r>
              <a:rPr lang="en-US" sz="3000" dirty="0" err="1" smtClean="0">
                <a:latin typeface="Arial Rounded MT Bold" pitchFamily="34" charset="0"/>
              </a:rPr>
              <a:t>tertutup</a:t>
            </a:r>
            <a:r>
              <a:rPr lang="en-US" sz="3000" dirty="0" smtClean="0">
                <a:latin typeface="Arial Rounded MT Bold" pitchFamily="34" charset="0"/>
              </a:rPr>
              <a:t>)</a:t>
            </a:r>
          </a:p>
        </p:txBody>
      </p:sp>
      <p:sp>
        <p:nvSpPr>
          <p:cNvPr id="3" name="Rectangle 2"/>
          <p:cNvSpPr/>
          <p:nvPr/>
        </p:nvSpPr>
        <p:spPr>
          <a:xfrm>
            <a:off x="499961" y="152400"/>
            <a:ext cx="845820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nl-NL" sz="28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ush Script MT" pitchFamily="66" charset="0"/>
                <a:ea typeface="Times New Roman" pitchFamily="18" charset="0"/>
                <a:cs typeface="Arial" pitchFamily="34" charset="0"/>
              </a:rPr>
              <a:t>Pemahaman Taktik, Siasat dan Strategi sering disamakan, padahal Siasat dan Strategi adalah bagian penting dari Taktik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04800" y="1076265"/>
            <a:ext cx="86106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buClrTx/>
              <a:buSzTx/>
              <a:buFont typeface="+mj-lt"/>
              <a:buAutoNum type="arabicPeriod"/>
              <a:tabLst/>
            </a:pPr>
            <a:r>
              <a:rPr kumimoji="0" lang="id-ID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PENJABARAN ARAH YANG AKAN DITEMPUH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SATU TUJUAN</a:t>
            </a:r>
            <a:r>
              <a:rPr kumimoji="0" lang="id-ID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ORGANISASI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KEDEPAN(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BARGAS</a:t>
            </a:r>
            <a:r>
              <a:rPr kumimoji="0" lang="en-US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buClrTx/>
              <a:buSzTx/>
              <a:buFont typeface="+mj-lt"/>
              <a:buAutoNum type="arabicPeriod"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DILAKUKAN </a:t>
            </a:r>
            <a:r>
              <a:rPr kumimoji="0" lang="id-ID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SAAT DIMANA KITA MEMUTUSKAN  APA YANG HARUS DI KERJAKAN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buClrTx/>
              <a:buSzTx/>
              <a:buFont typeface="+mj-lt"/>
              <a:buAutoNum type="arabicPeriod"/>
              <a:tabLst/>
            </a:pPr>
            <a:r>
              <a:rPr kumimoji="0" lang="id-ID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MENGERJAKAN SESUATU DENGAN BENAR (</a:t>
            </a:r>
            <a:r>
              <a:rPr kumimoji="0" lang="id-ID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DOING THE RIGHT THINGS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artinya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strategi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merupakan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faktor terpenting dalam proses perencanaan. Strategi memiliki sifat-sifat penting untuk mewujudkan tujuan yang akan dicapai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melalui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cara-cara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direncanakan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secara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rahasia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erlin Sans FB Demi" panose="020E0802020502020306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7059" y="143470"/>
            <a:ext cx="32143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STRATEGI</a:t>
            </a:r>
            <a:endParaRPr lang="en-US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04800" y="1961853"/>
            <a:ext cx="8610600" cy="376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KETRAMPILAN SENI PERAN, 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TIPU MUSLIHAT(</a:t>
            </a:r>
            <a:r>
              <a:rPr kumimoji="0" lang="id-ID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GUT FEELING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CO</a:t>
            </a:r>
            <a:r>
              <a:rPr kumimoji="0" lang="id-ID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U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NTER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), 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itchFamily="18" charset="0"/>
                <a:cs typeface="Aharoni" panose="02010803020104030203" pitchFamily="2" charset="-79"/>
              </a:rPr>
              <a:t>EKSPLOITASI KECERDIKAN AKAL,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5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CONTOH SAAT PELAKSANAN 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“NGOBROL</a:t>
            </a:r>
            <a:r>
              <a:rPr kumimoji="0" lang="id-ID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INTELIJEN”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ketrampilan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merencanakan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secara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sistematis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dalam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mengatur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strategi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komunikasi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melalui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cara-cara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tidak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dapat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diduga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atau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diketahui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oleh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sumber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baket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pada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saat</a:t>
            </a:r>
            <a:r>
              <a:rPr lang="en-US" sz="2400" dirty="0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percakapan</a:t>
            </a:r>
            <a:r>
              <a:rPr lang="en-US" sz="2400" dirty="0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rahasia</a:t>
            </a:r>
            <a:r>
              <a:rPr lang="en-US" sz="2400" dirty="0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dilakukan</a:t>
            </a:r>
            <a:r>
              <a:rPr lang="en-US" sz="2400" dirty="0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lang="id-ID" sz="2400" dirty="0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ELICITING</a:t>
            </a:r>
            <a:r>
              <a:rPr lang="en-US" sz="2400" dirty="0" smtClean="0"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.  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52400"/>
            <a:ext cx="275908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 Demi" panose="020E0802020502020306" pitchFamily="34" charset="0"/>
                <a:ea typeface="Times New Roman" pitchFamily="18" charset="0"/>
                <a:cs typeface="Arial" pitchFamily="34" charset="0"/>
              </a:rPr>
              <a:t>SIASAT</a:t>
            </a:r>
            <a:endParaRPr lang="en-US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4" name="TextBox 3"/>
          <p:cNvSpPr txBox="1"/>
          <p:nvPr/>
        </p:nvSpPr>
        <p:spPr>
          <a:xfrm>
            <a:off x="533400" y="2362200"/>
            <a:ext cx="792877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KEGAGALAN</a:t>
            </a:r>
          </a:p>
          <a:p>
            <a:r>
              <a:rPr lang="id-ID" sz="6000" dirty="0" smtClean="0">
                <a:latin typeface="Berlin Sans FB Demi" panose="020E0802020502020306" pitchFamily="34" charset="0"/>
              </a:rPr>
              <a:t>STRATEGI DAN SIASAT</a:t>
            </a:r>
            <a:endParaRPr lang="id-ID" sz="60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9335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5" name="TextBox 4"/>
          <p:cNvSpPr txBox="1"/>
          <p:nvPr/>
        </p:nvSpPr>
        <p:spPr>
          <a:xfrm>
            <a:off x="685800" y="1906012"/>
            <a:ext cx="8077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MENYEMPURNAKAN TEKNIK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MEMUDAHKAN AKSES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MENGAMANKAN : </a:t>
            </a:r>
          </a:p>
          <a:p>
            <a:pPr marL="514350" indent="-514350"/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	a.</a:t>
            </a:r>
            <a:r>
              <a:rPr lang="id-ID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P</a:t>
            </a: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ERSONIL, </a:t>
            </a:r>
          </a:p>
          <a:p>
            <a:pPr marL="514350" indent="-514350"/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	b.</a:t>
            </a:r>
            <a:r>
              <a:rPr lang="id-ID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M</a:t>
            </a: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ISI, </a:t>
            </a:r>
          </a:p>
          <a:p>
            <a:pPr marL="514350" indent="-514350"/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	c.	</a:t>
            </a:r>
            <a:r>
              <a:rPr lang="id-ID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O</a:t>
            </a: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RGANISASI</a:t>
            </a:r>
            <a:endParaRPr lang="en-US" sz="4000" dirty="0">
              <a:solidFill>
                <a:srgbClr val="0000FF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265093"/>
            <a:ext cx="89154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FUNGSI TAKTIK</a:t>
            </a:r>
            <a:endParaRPr lang="en-U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en-US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DALAM KEBERHASILAN </a:t>
            </a:r>
            <a:r>
              <a:rPr lang="id-ID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GIAT’OPS</a:t>
            </a:r>
            <a:r>
              <a:rPr lang="en-US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 INTELIJEN</a:t>
            </a:r>
            <a:endParaRPr lang="en-US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6" descr="C:\Documents and Settings\Admin\My Documents\My Pictures\BULUKRIS.png"/>
          <p:cNvPicPr>
            <a:picLocks noChangeAspect="1" noChangeArrowheads="1"/>
          </p:cNvPicPr>
          <p:nvPr/>
        </p:nvPicPr>
        <p:blipFill>
          <a:blip r:embed="rId2">
            <a:lum bright="66000" contrast="-7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53089"/>
            <a:ext cx="8305800" cy="464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" y="2703045"/>
            <a:ext cx="802655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</a:t>
            </a:r>
            <a:r>
              <a:rPr lang="id-ID" sz="3200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ANTANGAN KUALITAS SDM</a:t>
            </a:r>
            <a:endParaRPr lang="id-ID" sz="3200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  <a:p>
            <a:r>
              <a:rPr lang="en-US" sz="6000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KARAKTER INTELIJEN 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5665399" y="4100340"/>
            <a:ext cx="2010487" cy="412413"/>
            <a:chOff x="6029864" y="4324119"/>
            <a:chExt cx="2680650" cy="549884"/>
          </a:xfrm>
        </p:grpSpPr>
        <p:sp>
          <p:nvSpPr>
            <p:cNvPr id="6" name="TextBox 5"/>
            <p:cNvSpPr txBox="1"/>
            <p:nvPr/>
          </p:nvSpPr>
          <p:spPr>
            <a:xfrm>
              <a:off x="6029864" y="4324119"/>
              <a:ext cx="2680650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350" dirty="0">
                  <a:latin typeface="Aharoni" panose="02010803020104030203" pitchFamily="2" charset="-79"/>
                  <a:cs typeface="Aharoni" panose="02010803020104030203" pitchFamily="2" charset="-79"/>
                </a:rPr>
                <a:t>Ign.D.Putra M.S.IP.M.Si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82553" y="4566227"/>
              <a:ext cx="2088606" cy="307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900" dirty="0">
                  <a:solidFill>
                    <a:srgbClr val="0000FF"/>
                  </a:solidFill>
                  <a:latin typeface="Berlin Sans FB Demi" panose="020E0802020502020306" pitchFamily="34" charset="0"/>
                </a:rPr>
                <a:t>Lembang, 26 Oktober 2018</a:t>
              </a:r>
            </a:p>
          </p:txBody>
        </p:sp>
      </p:grpSp>
      <p:pic>
        <p:nvPicPr>
          <p:cNvPr id="9" name="Picture 10" descr="D:\tes1.png"/>
          <p:cNvPicPr>
            <a:picLocks noChangeAspect="1" noChangeArrowheads="1"/>
          </p:cNvPicPr>
          <p:nvPr/>
        </p:nvPicPr>
        <p:blipFill>
          <a:blip r:embed="rId3">
            <a:lum bright="-9000" contrast="28000"/>
          </a:blip>
          <a:srcRect/>
          <a:stretch>
            <a:fillRect/>
          </a:stretch>
        </p:blipFill>
        <p:spPr bwMode="auto">
          <a:xfrm>
            <a:off x="838200" y="941172"/>
            <a:ext cx="2029066" cy="1973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4502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Documents and Settings\Admin\My Documents\My Pictures\BULUKRIS.png"/>
          <p:cNvPicPr>
            <a:picLocks noChangeAspect="1" noChangeArrowheads="1"/>
          </p:cNvPicPr>
          <p:nvPr/>
        </p:nvPicPr>
        <p:blipFill>
          <a:blip r:embed="rId2">
            <a:lum bright="48000" contrast="-6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518" y="1428978"/>
            <a:ext cx="7924800" cy="4228001"/>
          </a:xfrm>
          <a:prstGeom prst="rect">
            <a:avLst/>
          </a:prstGeom>
          <a:noFill/>
          <a:ln>
            <a:noFill/>
          </a:ln>
          <a:effectLst>
            <a:softEdge rad="11811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7174" y="189940"/>
            <a:ext cx="867390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600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4 INTELLIGENCE &amp; </a:t>
            </a:r>
          </a:p>
          <a:p>
            <a:r>
              <a:rPr lang="id-ID" sz="3200" dirty="0">
                <a:ln w="18415" cmpd="sng">
                  <a:solidFill>
                    <a:srgbClr val="FFC000"/>
                  </a:solidFill>
                  <a:prstDash val="solid"/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                                      </a:t>
            </a:r>
            <a:r>
              <a:rPr lang="id-ID" sz="4000" dirty="0">
                <a:ln w="18415" cmpd="sng">
                  <a:solidFill>
                    <a:srgbClr val="FFC000"/>
                  </a:solidFill>
                  <a:prstDash val="solid"/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PERUNTUKANNYA</a:t>
            </a:r>
            <a:endParaRPr lang="en-US" sz="4000" dirty="0">
              <a:ln w="18415" cmpd="sng">
                <a:solidFill>
                  <a:srgbClr val="FFC000"/>
                </a:solidFill>
                <a:prstDash val="solid"/>
              </a:ln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78898" y="1951907"/>
            <a:ext cx="6508514" cy="723643"/>
            <a:chOff x="520919" y="1497629"/>
            <a:chExt cx="6818306" cy="964856"/>
          </a:xfrm>
        </p:grpSpPr>
        <p:sp>
          <p:nvSpPr>
            <p:cNvPr id="5" name="TextBox 4"/>
            <p:cNvSpPr txBox="1"/>
            <p:nvPr/>
          </p:nvSpPr>
          <p:spPr>
            <a:xfrm>
              <a:off x="520919" y="1497629"/>
              <a:ext cx="6818306" cy="7796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id-ID" sz="3200" dirty="0">
                  <a:ln w="0">
                    <a:solidFill>
                      <a:srgbClr val="FFFF00"/>
                    </a:solidFill>
                  </a:ln>
                  <a:solidFill>
                    <a:srgbClr val="0000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Berlin Sans FB Demi" pitchFamily="34" charset="0"/>
                </a:rPr>
                <a:t>SELF INTELLIGENCE ABILITY (SIA)</a:t>
              </a:r>
              <a:endParaRPr lang="en-US" sz="3200" dirty="0">
                <a:ln w="0">
                  <a:solidFill>
                    <a:srgbClr val="FFFF00"/>
                  </a:solidFill>
                </a:ln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20919" y="1929006"/>
              <a:ext cx="5376456" cy="5334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000" b="1" dirty="0">
                  <a:solidFill>
                    <a:srgbClr val="0000FF"/>
                  </a:solidFill>
                  <a:latin typeface="Carolingia" pitchFamily="2" charset="0"/>
                </a:rPr>
                <a:t>Kecerdasan pribadi untuk kepentingan individu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89910" y="2922030"/>
            <a:ext cx="7279557" cy="725686"/>
            <a:chOff x="543929" y="2574362"/>
            <a:chExt cx="7626051" cy="967583"/>
          </a:xfrm>
        </p:grpSpPr>
        <p:sp>
          <p:nvSpPr>
            <p:cNvPr id="6" name="TextBox 5"/>
            <p:cNvSpPr txBox="1"/>
            <p:nvPr/>
          </p:nvSpPr>
          <p:spPr>
            <a:xfrm>
              <a:off x="543929" y="2574362"/>
              <a:ext cx="7626051" cy="77970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id-ID" sz="3200" dirty="0">
                  <a:ln w="0">
                    <a:solidFill>
                      <a:srgbClr val="FFFF00"/>
                    </a:solidFill>
                  </a:ln>
                  <a:solidFill>
                    <a:srgbClr val="7030A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Berlin Sans FB Demi" pitchFamily="34" charset="0"/>
                </a:rPr>
                <a:t>SOCIETY INTELLIGENCE ABILITY(ScIA)</a:t>
              </a:r>
              <a:endParaRPr lang="en-US" sz="3200" dirty="0">
                <a:ln w="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43929" y="3008464"/>
              <a:ext cx="6872178" cy="5334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000" b="1" dirty="0">
                  <a:solidFill>
                    <a:srgbClr val="7030A0"/>
                  </a:solidFill>
                  <a:latin typeface="Carolingia" pitchFamily="2" charset="0"/>
                </a:rPr>
                <a:t>Kecerdasan sosial(mahluk sosial) untuk kepentingan pribadi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67238" y="3985878"/>
            <a:ext cx="8776762" cy="713413"/>
            <a:chOff x="520919" y="3640977"/>
            <a:chExt cx="9194521" cy="951219"/>
          </a:xfrm>
        </p:grpSpPr>
        <p:sp>
          <p:nvSpPr>
            <p:cNvPr id="7" name="TextBox 6"/>
            <p:cNvSpPr txBox="1"/>
            <p:nvPr/>
          </p:nvSpPr>
          <p:spPr>
            <a:xfrm>
              <a:off x="520919" y="3640977"/>
              <a:ext cx="9194521" cy="77970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id-ID" sz="3200" dirty="0">
                  <a:ln w="0">
                    <a:solidFill>
                      <a:srgbClr val="FFFF00"/>
                    </a:solidFill>
                  </a:ln>
                  <a:solidFill>
                    <a:srgbClr val="996633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Berlin Sans FB Demi" pitchFamily="34" charset="0"/>
                </a:rPr>
                <a:t>MANAGEMENT INTELLIGENCE ABILITY(MnIA)</a:t>
              </a:r>
              <a:endParaRPr lang="en-US" sz="3200" dirty="0">
                <a:ln w="0">
                  <a:solidFill>
                    <a:srgbClr val="FFFF00"/>
                  </a:solidFill>
                </a:ln>
                <a:solidFill>
                  <a:srgbClr val="99663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20919" y="4058715"/>
              <a:ext cx="7956069" cy="5334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000" b="1" dirty="0">
                  <a:solidFill>
                    <a:schemeClr val="accent4">
                      <a:lumMod val="50000"/>
                    </a:schemeClr>
                  </a:solidFill>
                  <a:latin typeface="Carolingia" pitchFamily="2" charset="0"/>
                </a:rPr>
                <a:t>Kecerdasan mengelola kesuksesn kehidupan untuk kepentingan pribadi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78898" y="5003361"/>
            <a:ext cx="7927555" cy="733276"/>
            <a:chOff x="508704" y="4891283"/>
            <a:chExt cx="8304892" cy="977700"/>
          </a:xfrm>
        </p:grpSpPr>
        <p:sp>
          <p:nvSpPr>
            <p:cNvPr id="8" name="TextBox 7"/>
            <p:cNvSpPr txBox="1"/>
            <p:nvPr/>
          </p:nvSpPr>
          <p:spPr>
            <a:xfrm>
              <a:off x="520919" y="4891283"/>
              <a:ext cx="7256603" cy="7796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id-ID" sz="3200" dirty="0">
                  <a:ln w="0">
                    <a:solidFill>
                      <a:srgbClr val="336600"/>
                    </a:solidFill>
                  </a:ln>
                  <a:solidFill>
                    <a:srgbClr val="3366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Berlin Sans FB Demi" pitchFamily="34" charset="0"/>
                </a:rPr>
                <a:t>STATE INTELLIGENCE ABILITY (StIA)</a:t>
              </a:r>
              <a:endParaRPr lang="en-US" sz="3200" dirty="0">
                <a:ln w="0">
                  <a:solidFill>
                    <a:srgbClr val="336600"/>
                  </a:solidFill>
                </a:ln>
                <a:solidFill>
                  <a:srgbClr val="3366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08704" y="5335503"/>
              <a:ext cx="8304892" cy="533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000" b="1" dirty="0">
                  <a:solidFill>
                    <a:srgbClr val="336600"/>
                  </a:solidFill>
                  <a:latin typeface="Carolingia" pitchFamily="2" charset="0"/>
                </a:rPr>
                <a:t>Kecerdasan sebagai warga negara(abdi negara) untuk kepentingan negara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827535" y="599538"/>
            <a:ext cx="3098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rolingia" pitchFamily="2" charset="0"/>
              </a:rPr>
              <a:t>Kecerdasan Manusia </a:t>
            </a:r>
            <a:endParaRPr lang="id-ID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rolingi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299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4" name="TextBox 3"/>
          <p:cNvSpPr txBox="1"/>
          <p:nvPr/>
        </p:nvSpPr>
        <p:spPr>
          <a:xfrm>
            <a:off x="533400" y="2362200"/>
            <a:ext cx="792877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KEGAGALAN</a:t>
            </a:r>
          </a:p>
          <a:p>
            <a:r>
              <a:rPr lang="id-ID" sz="6000" dirty="0" smtClean="0">
                <a:latin typeface="Berlin Sans FB Demi" panose="020E0802020502020306" pitchFamily="34" charset="0"/>
              </a:rPr>
              <a:t>STRATEGI DAN SIASAT</a:t>
            </a:r>
            <a:endParaRPr lang="id-ID" sz="60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933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5" name="TextBox 4"/>
          <p:cNvSpPr txBox="1"/>
          <p:nvPr/>
        </p:nvSpPr>
        <p:spPr>
          <a:xfrm>
            <a:off x="685800" y="1906012"/>
            <a:ext cx="8077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MENYEMPURNAKAN TEKNIK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MEMUDAHKAN AKSES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MENGAMANKAN : </a:t>
            </a:r>
          </a:p>
          <a:p>
            <a:pPr marL="514350" indent="-514350"/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	a.</a:t>
            </a:r>
            <a:r>
              <a:rPr lang="id-ID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P</a:t>
            </a: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ERSONIL, </a:t>
            </a:r>
          </a:p>
          <a:p>
            <a:pPr marL="514350" indent="-514350"/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	b.</a:t>
            </a:r>
            <a:r>
              <a:rPr lang="id-ID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M</a:t>
            </a: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ISI, </a:t>
            </a:r>
          </a:p>
          <a:p>
            <a:pPr marL="514350" indent="-514350"/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	c.	</a:t>
            </a:r>
            <a:r>
              <a:rPr lang="id-ID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O</a:t>
            </a:r>
            <a:r>
              <a:rPr lang="en-US" sz="4000" dirty="0" smtClean="0">
                <a:solidFill>
                  <a:srgbClr val="0000FF"/>
                </a:solidFill>
                <a:latin typeface="Berlin Sans FB Demi" panose="020E0802020502020306" pitchFamily="34" charset="0"/>
              </a:rPr>
              <a:t>RGANISASI</a:t>
            </a:r>
            <a:endParaRPr lang="en-US" sz="4000" dirty="0">
              <a:solidFill>
                <a:srgbClr val="0000FF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265093"/>
            <a:ext cx="89154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FUNGSI TAKTIK</a:t>
            </a:r>
            <a:endParaRPr lang="en-U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en-US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DALAM KEBERHASILAN </a:t>
            </a:r>
            <a:r>
              <a:rPr lang="id-ID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GIAT’OPS</a:t>
            </a:r>
            <a:r>
              <a:rPr lang="en-US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 INTELIJEN</a:t>
            </a:r>
            <a:endParaRPr lang="en-US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200" y="3048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81000" y="2484835"/>
            <a:ext cx="845820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Acting (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peran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berasal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kata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“to act” yang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artinya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“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beraksi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”.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Yaitu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perpaduan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antara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1" dirty="0" smtClean="0">
              <a:latin typeface="Berlin Sans FB Demi" panose="020E0802020502020306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erlin Sans FB Demi" panose="020E0802020502020306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traksi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fisikal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tubuh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000" b="1" dirty="0" err="1" smtClean="0">
                <a:solidFill>
                  <a:srgbClr val="FF0000"/>
                </a:solidFill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ntelektual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analisis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karakter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komunikasi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piritual (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transformasi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jiwa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erlin Sans FB Demi" panose="020E0802020502020306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20128"/>
            <a:ext cx="8458200" cy="240065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TAKTIK</a:t>
            </a:r>
            <a:endParaRPr lang="en-US" sz="72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6699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(SENI AKTING)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8496" y="3108393"/>
            <a:ext cx="2449710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AIS</a:t>
            </a:r>
            <a:r>
              <a:rPr lang="en-US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200" y="381000"/>
            <a:ext cx="6324600" cy="5867399"/>
          </a:xfrm>
          <a:prstGeom prst="rect">
            <a:avLst/>
          </a:prstGeom>
          <a:gradFill>
            <a:gsLst>
              <a:gs pos="32000">
                <a:schemeClr val="accent1">
                  <a:lumMod val="5000"/>
                  <a:lumOff val="95000"/>
                  <a:alpha val="49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4" name="TextBox 3"/>
          <p:cNvSpPr txBox="1"/>
          <p:nvPr/>
        </p:nvSpPr>
        <p:spPr>
          <a:xfrm>
            <a:off x="189781" y="2133600"/>
            <a:ext cx="8305800" cy="31547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 ( </a:t>
            </a:r>
            <a:r>
              <a:rPr lang="en-US" sz="19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AIS </a:t>
            </a:r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anose="020E0802020502020306" pitchFamily="34" charset="0"/>
              </a:rPr>
              <a:t>)</a:t>
            </a:r>
            <a:endParaRPr lang="en-US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762000"/>
            <a:ext cx="77724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6000" b="1" dirty="0" smtClean="0">
                <a:solidFill>
                  <a:prstClr val="black"/>
                </a:solidFill>
                <a:latin typeface="Berlin Sans FB Demi" panose="020E0802020502020306" pitchFamily="34" charset="0"/>
              </a:rPr>
              <a:t>MARI KOMENTARI </a:t>
            </a:r>
          </a:p>
          <a:p>
            <a:pPr lvl="0" algn="ctr"/>
            <a:endParaRPr lang="en-US" sz="2800" b="1" dirty="0" smtClean="0">
              <a:solidFill>
                <a:prstClr val="black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7826" y="1519355"/>
            <a:ext cx="60997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4000" b="1" dirty="0">
                <a:solidFill>
                  <a:prstClr val="black"/>
                </a:solidFill>
                <a:latin typeface="Berlin Sans FB Demi" panose="020E0802020502020306" pitchFamily="34" charset="0"/>
              </a:rPr>
              <a:t>AKTOR KITA BERIKUT INI</a:t>
            </a:r>
            <a:endParaRPr lang="en-US" sz="4800" b="1" dirty="0">
              <a:solidFill>
                <a:prstClr val="black"/>
              </a:solidFill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4.bp.blogspot.com/_XJS3J_ZflMo/TTw3qdUaPbI/AAAAAAAAAQg/ElMnFqtx0KI/s1600/gayus%2Btambunan%2Banggota%2Bpol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03569"/>
            <a:ext cx="7772400" cy="5197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304800" y="249380"/>
            <a:ext cx="82157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Atraksi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fisikal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tubuh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Intelektual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analisis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karakter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Spiritual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transformasi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jiwa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)-(AIS) </a:t>
            </a:r>
            <a:endParaRPr lang="en-US" sz="2800" dirty="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http://1.bp.blogspot.com/_dEWXhoqh9nc/TUokNy3knxI/AAAAAAAAAAw/UB5zv5lFxuU/s1600/mike%2Bgayus%2Bty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007533"/>
            <a:ext cx="7848600" cy="5393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381000" y="110830"/>
            <a:ext cx="80702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Atraksi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fisikal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tubuh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Intelektual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analisis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karakter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Spiritual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transformasi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jiwa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)-(AIS) </a:t>
            </a:r>
            <a:endParaRPr lang="en-US" sz="2800" dirty="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02" name="Picture 14" descr="http://2.bp.blogspot.com/_vbnVu_vFLYA/TS7QbRRgKNI/AAAAAAAADnc/YHi2x2bNIOY/s1600/gayus%252Bmenyamar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295400"/>
            <a:ext cx="7620000" cy="5161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381000" y="228600"/>
            <a:ext cx="8153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Atraksi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fisikal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tubuh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Intelektual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analisis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karakter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Spiritual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transformasi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jiwa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)-(AIS) </a:t>
            </a:r>
            <a:endParaRPr lang="en-US" sz="2800" dirty="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8" name="Picture 10" descr="http://adioksbgt.files.wordpress.com/2010/11/gayus_1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774317"/>
            <a:ext cx="7391400" cy="4397883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228600" y="426703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Atraksi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fisikal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tubuh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Intelektual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analisis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karakter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Spiritual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transformasi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jiwa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)-(AIS) </a:t>
            </a:r>
            <a:endParaRPr lang="en-US" sz="2800" dirty="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http://i898.photobucket.com/albums/ac183/ackbar13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403814"/>
            <a:ext cx="8013700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53443" y="3048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Atraksi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fisikal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tubuh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Intelektual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analisis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karakter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Spiritual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transformasi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jiwa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)-(AIS) </a:t>
            </a:r>
            <a:endParaRPr lang="en-US" sz="2800" dirty="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6" name="Picture 8" descr="http://www.komisikepolisianindonesia.com/templates/kki/ae/img/11.11.2010.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344561"/>
            <a:ext cx="7696200" cy="5132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19100" y="3048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Atraksi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fisikal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tubuh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Intelektual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analisis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karakter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Spiritual (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transformasi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jiwa</a:t>
            </a:r>
            <a:r>
              <a:rPr lang="en-US" sz="2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)-(AIS) </a:t>
            </a:r>
            <a:endParaRPr lang="en-US" sz="2800" dirty="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609600" y="1447800"/>
            <a:ext cx="8033657" cy="5029200"/>
            <a:chOff x="609600" y="1447800"/>
            <a:chExt cx="8033657" cy="5029200"/>
          </a:xfrm>
        </p:grpSpPr>
        <p:pic>
          <p:nvPicPr>
            <p:cNvPr id="37900" name="Picture 12" descr="http://idekonyol.files.wordpress.com/2010/12/gayus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09600" y="1447800"/>
              <a:ext cx="8033657" cy="31242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7890" name="Picture 2" descr="http://4.bp.blogspot.com/_XJS3J_ZflMo/TTw3qdUaPbI/AAAAAAAAAQg/ElMnFqtx0KI/s1600/gayus%2Btambunan%2Banggota%2Bpolri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8200" y="4572000"/>
              <a:ext cx="2832931" cy="10458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7892" name="Picture 4" descr="http://1.bp.blogspot.com/_dEWXhoqh9nc/TUokNy3knxI/AAAAAAAAAAw/UB5zv5lFxuU/s1600/mike%2Bgayus%2Btyson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671131" y="4572000"/>
              <a:ext cx="2615013" cy="10458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7894" name="Picture 6" descr="http://i898.photobucket.com/albums/ac183/ackbar13/2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43770" y="5580529"/>
              <a:ext cx="2760292" cy="89647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7896" name="Picture 8" descr="http://www.komisikepolisianindonesia.com/templates/kki/ae/img/11.11.2010.0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58783" y="5580529"/>
              <a:ext cx="2251817" cy="89647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7898" name="Picture 10" descr="http://adioksbgt.files.wordpress.com/2010/11/gayus_122.jp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838200" y="5580529"/>
              <a:ext cx="2905570" cy="889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7902" name="Picture 14" descr="http://2.bp.blogspot.com/_vbnVu_vFLYA/TS7QbRRgKNI/AAAAAAAADnc/YHi2x2bNIOY/s1600/gayus%252Bmenyamar5.jp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6286144" y="4572000"/>
              <a:ext cx="2324456" cy="10458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1" name="Rectangle 10"/>
          <p:cNvSpPr/>
          <p:nvPr/>
        </p:nvSpPr>
        <p:spPr>
          <a:xfrm>
            <a:off x="685800" y="152400"/>
            <a:ext cx="7696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(AIS)</a:t>
            </a:r>
          </a:p>
          <a:p>
            <a:pPr algn="ctr"/>
            <a:r>
              <a:rPr lang="en-US" sz="4000" b="1" dirty="0" err="1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Bersifat</a:t>
            </a:r>
            <a:r>
              <a:rPr lang="en-US" sz="4000" b="1" dirty="0" smtClean="0">
                <a:latin typeface="Berlin Sans FB Demi" panose="020E0802020502020306" pitchFamily="34" charset="0"/>
                <a:ea typeface="Times New Roman" pitchFamily="18" charset="0"/>
                <a:cs typeface="Times New Roman" pitchFamily="18" charset="0"/>
              </a:rPr>
              <a:t> TALENTA </a:t>
            </a:r>
            <a:endParaRPr lang="en-US" sz="4000" dirty="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444</Words>
  <Application>Microsoft Office PowerPoint</Application>
  <PresentationFormat>On-screen Show (4:3)</PresentationFormat>
  <Paragraphs>82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nikishora</dc:creator>
  <cp:lastModifiedBy>lenovo</cp:lastModifiedBy>
  <cp:revision>94</cp:revision>
  <dcterms:created xsi:type="dcterms:W3CDTF">2006-08-16T00:00:00Z</dcterms:created>
  <dcterms:modified xsi:type="dcterms:W3CDTF">2019-07-23T11:09:53Z</dcterms:modified>
</cp:coreProperties>
</file>