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3"/>
  </p:notesMasterIdLst>
  <p:sldIdLst>
    <p:sldId id="256" r:id="rId2"/>
    <p:sldId id="319" r:id="rId3"/>
    <p:sldId id="316" r:id="rId4"/>
    <p:sldId id="312" r:id="rId5"/>
    <p:sldId id="322" r:id="rId6"/>
    <p:sldId id="320" r:id="rId7"/>
    <p:sldId id="321" r:id="rId8"/>
    <p:sldId id="307" r:id="rId9"/>
    <p:sldId id="258" r:id="rId10"/>
    <p:sldId id="308" r:id="rId11"/>
    <p:sldId id="309" r:id="rId12"/>
    <p:sldId id="310" r:id="rId13"/>
    <p:sldId id="304" r:id="rId14"/>
    <p:sldId id="260" r:id="rId15"/>
    <p:sldId id="262" r:id="rId16"/>
    <p:sldId id="261" r:id="rId17"/>
    <p:sldId id="263" r:id="rId18"/>
    <p:sldId id="264" r:id="rId19"/>
    <p:sldId id="265" r:id="rId20"/>
    <p:sldId id="270" r:id="rId21"/>
    <p:sldId id="292" r:id="rId22"/>
    <p:sldId id="293" r:id="rId23"/>
    <p:sldId id="295" r:id="rId24"/>
    <p:sldId id="296" r:id="rId25"/>
    <p:sldId id="297" r:id="rId26"/>
    <p:sldId id="294" r:id="rId27"/>
    <p:sldId id="298" r:id="rId28"/>
    <p:sldId id="299" r:id="rId29"/>
    <p:sldId id="300" r:id="rId30"/>
    <p:sldId id="301" r:id="rId31"/>
    <p:sldId id="272" r:id="rId32"/>
    <p:sldId id="273" r:id="rId33"/>
    <p:sldId id="279" r:id="rId34"/>
    <p:sldId id="280" r:id="rId35"/>
    <p:sldId id="302" r:id="rId36"/>
    <p:sldId id="311" r:id="rId37"/>
    <p:sldId id="281" r:id="rId38"/>
    <p:sldId id="282" r:id="rId39"/>
    <p:sldId id="315" r:id="rId40"/>
    <p:sldId id="284" r:id="rId41"/>
    <p:sldId id="285" r:id="rId42"/>
    <p:sldId id="286" r:id="rId43"/>
    <p:sldId id="287" r:id="rId44"/>
    <p:sldId id="313" r:id="rId45"/>
    <p:sldId id="314" r:id="rId46"/>
    <p:sldId id="288" r:id="rId47"/>
    <p:sldId id="289" r:id="rId48"/>
    <p:sldId id="291" r:id="rId49"/>
    <p:sldId id="317" r:id="rId50"/>
    <p:sldId id="318" r:id="rId51"/>
    <p:sldId id="306" r:id="rId52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8" d="100"/>
          <a:sy n="78" d="100"/>
        </p:scale>
        <p:origin x="-1050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CBBF75-70B2-4DFD-922B-AE5380347E2C}" type="datetimeFigureOut">
              <a:rPr lang="id-ID" smtClean="0"/>
              <a:pPr/>
              <a:t>24/07/2019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2474E-F39D-40DE-905A-01B3EE242390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08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/>
            <a:ext uri="{91240B29-F687-4F45-9708-019B960494DF}"/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244CF9DF-1195-4B33-9749-7477C9C28D52}" type="slidenum">
              <a:rPr lang="id-ID" sz="1200" smtClean="0"/>
              <a:pPr eaLnBrk="1" hangingPunct="1">
                <a:defRPr/>
              </a:pPr>
              <a:t>2</a:t>
            </a:fld>
            <a:endParaRPr lang="id-ID" sz="120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d-ID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EE8FAAA-B237-4543-9F89-C897E4C9C10F}" type="slidenum">
              <a:rPr lang="id-ID" smtClean="0"/>
              <a:pPr/>
              <a:t>21</a:t>
            </a:fld>
            <a:endParaRPr lang="id-ID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4E58AEC-81FB-492D-A2D2-0DA231B65579}" type="slidenum">
              <a:rPr lang="id-ID" smtClean="0"/>
              <a:pPr>
                <a:defRPr/>
              </a:pPr>
              <a:t>36</a:t>
            </a:fld>
            <a:endParaRPr lang="id-ID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A2F33287-4DF9-443F-A53A-6434F2C2AF4F}" type="slidenum">
              <a:rPr lang="id-ID" smtClean="0">
                <a:ea typeface="Arial Unicode MS" pitchFamily="34" charset="-128"/>
                <a:cs typeface="Arial Unicode MS" pitchFamily="34" charset="-128"/>
              </a:rPr>
              <a:pPr/>
              <a:t>39</a:t>
            </a:fld>
            <a:endParaRPr lang="id-ID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680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1413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680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187" y="4343169"/>
            <a:ext cx="5487626" cy="4114336"/>
          </a:xfrm>
          <a:noFill/>
          <a:ln/>
        </p:spPr>
        <p:txBody>
          <a:bodyPr wrap="none" lIns="91812" tIns="45906" rIns="91812" bIns="45906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C3AFB-C193-41CC-88C9-4F78AEF5FA11}" type="datetimeFigureOut">
              <a:rPr lang="id-ID" smtClean="0"/>
              <a:pPr/>
              <a:t>24/07/2019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61BEF-EBE7-410A-9886-3D05E89DC660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3177564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C3AFB-C193-41CC-88C9-4F78AEF5FA11}" type="datetimeFigureOut">
              <a:rPr lang="id-ID" smtClean="0"/>
              <a:pPr/>
              <a:t>24/07/2019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61BEF-EBE7-410A-9886-3D05E89DC660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1103351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C3AFB-C193-41CC-88C9-4F78AEF5FA11}" type="datetimeFigureOut">
              <a:rPr lang="id-ID" smtClean="0"/>
              <a:pPr/>
              <a:t>24/07/2019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61BEF-EBE7-410A-9886-3D05E89DC660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2782664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C3AFB-C193-41CC-88C9-4F78AEF5FA11}" type="datetimeFigureOut">
              <a:rPr lang="id-ID" smtClean="0"/>
              <a:pPr/>
              <a:t>24/07/2019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61BEF-EBE7-410A-9886-3D05E89DC660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1910232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C3AFB-C193-41CC-88C9-4F78AEF5FA11}" type="datetimeFigureOut">
              <a:rPr lang="id-ID" smtClean="0"/>
              <a:pPr/>
              <a:t>24/07/2019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61BEF-EBE7-410A-9886-3D05E89DC660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4118149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C3AFB-C193-41CC-88C9-4F78AEF5FA11}" type="datetimeFigureOut">
              <a:rPr lang="id-ID" smtClean="0"/>
              <a:pPr/>
              <a:t>24/07/2019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61BEF-EBE7-410A-9886-3D05E89DC660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1370751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C3AFB-C193-41CC-88C9-4F78AEF5FA11}" type="datetimeFigureOut">
              <a:rPr lang="id-ID" smtClean="0"/>
              <a:pPr/>
              <a:t>24/07/2019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61BEF-EBE7-410A-9886-3D05E89DC660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1549486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C3AFB-C193-41CC-88C9-4F78AEF5FA11}" type="datetimeFigureOut">
              <a:rPr lang="id-ID" smtClean="0"/>
              <a:pPr/>
              <a:t>24/07/2019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61BEF-EBE7-410A-9886-3D05E89DC660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24477523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C3AFB-C193-41CC-88C9-4F78AEF5FA11}" type="datetimeFigureOut">
              <a:rPr lang="id-ID" smtClean="0"/>
              <a:pPr/>
              <a:t>24/07/2019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61BEF-EBE7-410A-9886-3D05E89DC660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837163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C3AFB-C193-41CC-88C9-4F78AEF5FA11}" type="datetimeFigureOut">
              <a:rPr lang="id-ID" smtClean="0"/>
              <a:pPr/>
              <a:t>24/07/2019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61BEF-EBE7-410A-9886-3D05E89DC660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4033166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C3AFB-C193-41CC-88C9-4F78AEF5FA11}" type="datetimeFigureOut">
              <a:rPr lang="id-ID" smtClean="0"/>
              <a:pPr/>
              <a:t>24/07/2019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61BEF-EBE7-410A-9886-3D05E89DC660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33505896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BC3AFB-C193-41CC-88C9-4F78AEF5FA11}" type="datetimeFigureOut">
              <a:rPr lang="id-ID" smtClean="0"/>
              <a:pPr/>
              <a:t>24/07/2019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761BEF-EBE7-410A-9886-3D05E89DC660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4113364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92696"/>
            <a:ext cx="7772400" cy="1470025"/>
          </a:xfrm>
        </p:spPr>
        <p:txBody>
          <a:bodyPr>
            <a:normAutofit/>
          </a:bodyPr>
          <a:lstStyle/>
          <a:p>
            <a:r>
              <a:rPr lang="id-ID" sz="6600" dirty="0" smtClean="0">
                <a:solidFill>
                  <a:schemeClr val="bg1"/>
                </a:solidFill>
              </a:rPr>
              <a:t>PRODUK INTELIJEN</a:t>
            </a:r>
            <a:endParaRPr lang="id-ID" sz="6600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230850"/>
            <a:ext cx="6400800" cy="1126976"/>
          </a:xfrm>
        </p:spPr>
        <p:txBody>
          <a:bodyPr>
            <a:normAutofit/>
          </a:bodyPr>
          <a:lstStyle/>
          <a:p>
            <a:r>
              <a:rPr lang="id-ID" sz="2800" b="1" dirty="0" smtClean="0">
                <a:solidFill>
                  <a:srgbClr val="FFFF00"/>
                </a:solidFill>
              </a:rPr>
              <a:t>DISAMPAIKAN  KEPADA</a:t>
            </a:r>
          </a:p>
          <a:p>
            <a:r>
              <a:rPr lang="id-ID" sz="2800" b="1" dirty="0" smtClean="0">
                <a:solidFill>
                  <a:srgbClr val="FFFF00"/>
                </a:solidFill>
              </a:rPr>
              <a:t>PESERTA DIKLAT  INTELIJEN</a:t>
            </a:r>
          </a:p>
        </p:txBody>
      </p:sp>
      <p:sp>
        <p:nvSpPr>
          <p:cNvPr id="4" name="Rectangle 3"/>
          <p:cNvSpPr/>
          <p:nvPr/>
        </p:nvSpPr>
        <p:spPr>
          <a:xfrm>
            <a:off x="2714612" y="2967335"/>
            <a:ext cx="374653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AKBP SETIA BUDI,SIK</a:t>
            </a:r>
            <a:endParaRPr lang="en-US" sz="32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71534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642910" y="1046836"/>
            <a:ext cx="3509961" cy="5025370"/>
            <a:chOff x="642910" y="447675"/>
            <a:chExt cx="3509961" cy="5025370"/>
          </a:xfrm>
        </p:grpSpPr>
        <p:sp>
          <p:nvSpPr>
            <p:cNvPr id="4098" name="Text Box 3"/>
            <p:cNvSpPr txBox="1">
              <a:spLocks noChangeArrowheads="1"/>
            </p:cNvSpPr>
            <p:nvPr/>
          </p:nvSpPr>
          <p:spPr bwMode="auto">
            <a:xfrm>
              <a:off x="1042988" y="2214554"/>
              <a:ext cx="2405530" cy="7386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1400" b="1" dirty="0">
                  <a:solidFill>
                    <a:srgbClr val="FFFF00"/>
                  </a:solidFill>
                  <a:latin typeface="Tahoma" pitchFamily="34" charset="0"/>
                </a:rPr>
                <a:t>SETIA </a:t>
              </a:r>
              <a:r>
                <a:rPr lang="en-US" sz="1400" b="1" dirty="0" err="1" smtClean="0">
                  <a:solidFill>
                    <a:srgbClr val="FFFF00"/>
                  </a:solidFill>
                  <a:latin typeface="Tahoma" pitchFamily="34" charset="0"/>
                </a:rPr>
                <a:t>BUDI,Sik</a:t>
              </a:r>
              <a:r>
                <a:rPr lang="en-US" sz="1400" b="1" dirty="0" smtClean="0">
                  <a:solidFill>
                    <a:srgbClr val="FFFF00"/>
                  </a:solidFill>
                  <a:latin typeface="Tahoma" pitchFamily="34" charset="0"/>
                </a:rPr>
                <a:t>– </a:t>
              </a:r>
            </a:p>
            <a:p>
              <a:pPr algn="ctr" eaLnBrk="0" hangingPunct="0"/>
              <a:r>
                <a:rPr lang="en-US" sz="1400" b="1" dirty="0" smtClean="0">
                  <a:solidFill>
                    <a:srgbClr val="FFFF00"/>
                  </a:solidFill>
                  <a:latin typeface="Tahoma" pitchFamily="34" charset="0"/>
                </a:rPr>
                <a:t>08127419222 </a:t>
              </a:r>
              <a:r>
                <a:rPr lang="en-US" sz="1400" b="1" dirty="0">
                  <a:solidFill>
                    <a:srgbClr val="FFFF00"/>
                  </a:solidFill>
                  <a:latin typeface="Tahoma" pitchFamily="34" charset="0"/>
                </a:rPr>
                <a:t>– </a:t>
              </a:r>
              <a:endParaRPr lang="en-US" sz="1400" b="1" dirty="0" smtClean="0">
                <a:solidFill>
                  <a:srgbClr val="FFFF00"/>
                </a:solidFill>
                <a:latin typeface="Tahoma" pitchFamily="34" charset="0"/>
              </a:endParaRPr>
            </a:p>
            <a:p>
              <a:pPr algn="ctr" eaLnBrk="0" hangingPunct="0"/>
              <a:r>
                <a:rPr lang="en-US" sz="1400" b="1" dirty="0" smtClean="0">
                  <a:solidFill>
                    <a:srgbClr val="FFFF00"/>
                  </a:solidFill>
                  <a:latin typeface="Tahoma" pitchFamily="34" charset="0"/>
                </a:rPr>
                <a:t>setiabudipg93</a:t>
              </a:r>
              <a:r>
                <a:rPr lang="id-ID" sz="1400" b="1" dirty="0">
                  <a:solidFill>
                    <a:srgbClr val="FFFF00"/>
                  </a:solidFill>
                </a:rPr>
                <a:t>@</a:t>
              </a:r>
              <a:r>
                <a:rPr lang="en-US" sz="1400" b="1" dirty="0">
                  <a:solidFill>
                    <a:srgbClr val="FFFF00"/>
                  </a:solidFill>
                </a:rPr>
                <a:t>gmail.com</a:t>
              </a:r>
              <a:endParaRPr lang="id-ID" sz="1400" b="1" dirty="0">
                <a:solidFill>
                  <a:srgbClr val="FFFF00"/>
                </a:solidFill>
              </a:endParaRPr>
            </a:p>
          </p:txBody>
        </p:sp>
        <p:grpSp>
          <p:nvGrpSpPr>
            <p:cNvPr id="2" name="Group 14"/>
            <p:cNvGrpSpPr>
              <a:grpSpLocks/>
            </p:cNvGrpSpPr>
            <p:nvPr/>
          </p:nvGrpSpPr>
          <p:grpSpPr bwMode="auto">
            <a:xfrm>
              <a:off x="642910" y="447675"/>
              <a:ext cx="3286148" cy="1695441"/>
              <a:chOff x="2286000" y="447675"/>
              <a:chExt cx="6629400" cy="2143125"/>
            </a:xfrm>
          </p:grpSpPr>
          <p:pic>
            <p:nvPicPr>
              <p:cNvPr id="4106" name="Picture 12" descr="C:\Users\acer\Pictures\family\20171224_061228.jp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5105400" y="447675"/>
                <a:ext cx="3810000" cy="21431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107" name="Picture 2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4413050" y="457200"/>
                <a:ext cx="1606750" cy="2133600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108" name="Picture 14" descr="C:\Users\acer\Pictures\family\IMG-20161220-WA0033.jpg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2286000" y="457200"/>
                <a:ext cx="2133600" cy="21336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3" name="Group 23"/>
            <p:cNvGrpSpPr>
              <a:grpSpLocks/>
            </p:cNvGrpSpPr>
            <p:nvPr/>
          </p:nvGrpSpPr>
          <p:grpSpPr bwMode="auto">
            <a:xfrm>
              <a:off x="642910" y="3119438"/>
              <a:ext cx="3509961" cy="1595446"/>
              <a:chOff x="990600" y="3048001"/>
              <a:chExt cx="6988279" cy="1841302"/>
            </a:xfrm>
          </p:grpSpPr>
          <p:pic>
            <p:nvPicPr>
              <p:cNvPr id="4103" name="Picture 11" descr="C:\Users\acer\Pictures\family\IMG-20171029-WA0013.jpg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3276600" y="3048001"/>
                <a:ext cx="2520712" cy="184130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104" name="Picture 3"/>
              <p:cNvPicPr>
                <a:picLocks noChangeAspect="1" noChangeArrowheads="1"/>
              </p:cNvPicPr>
              <p:nvPr/>
            </p:nvPicPr>
            <p:blipFill>
              <a:blip r:embed="rId7"/>
              <a:srcRect/>
              <a:stretch>
                <a:fillRect/>
              </a:stretch>
            </p:blipFill>
            <p:spPr bwMode="auto">
              <a:xfrm>
                <a:off x="5791200" y="3138488"/>
                <a:ext cx="2187679" cy="16621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105" name="Picture 5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990600" y="3124200"/>
                <a:ext cx="2286000" cy="17101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4102" name="Text Box 3"/>
            <p:cNvSpPr txBox="1">
              <a:spLocks noChangeArrowheads="1"/>
            </p:cNvSpPr>
            <p:nvPr/>
          </p:nvSpPr>
          <p:spPr bwMode="auto">
            <a:xfrm>
              <a:off x="785786" y="4949825"/>
              <a:ext cx="3257552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1400" b="1" dirty="0">
                  <a:solidFill>
                    <a:srgbClr val="FF0000"/>
                  </a:solidFill>
                  <a:latin typeface="Tahoma" pitchFamily="34" charset="0"/>
                </a:rPr>
                <a:t>KAV DOSEN FAK.PERT.UNPAD </a:t>
              </a:r>
              <a:endParaRPr lang="en-US" sz="1400" b="1" dirty="0" smtClean="0">
                <a:solidFill>
                  <a:srgbClr val="FF0000"/>
                </a:solidFill>
                <a:latin typeface="Tahoma" pitchFamily="34" charset="0"/>
              </a:endParaRPr>
            </a:p>
            <a:p>
              <a:pPr algn="ctr" eaLnBrk="0" hangingPunct="0"/>
              <a:r>
                <a:rPr lang="en-US" sz="1400" b="1" dirty="0" smtClean="0">
                  <a:solidFill>
                    <a:srgbClr val="FF0000"/>
                  </a:solidFill>
                  <a:latin typeface="Tahoma" pitchFamily="34" charset="0"/>
                </a:rPr>
                <a:t>JL.CIKUDA </a:t>
              </a:r>
              <a:r>
                <a:rPr lang="en-US" sz="1400" b="1" dirty="0">
                  <a:solidFill>
                    <a:srgbClr val="FF0000"/>
                  </a:solidFill>
                  <a:latin typeface="Tahoma" pitchFamily="34" charset="0"/>
                </a:rPr>
                <a:t>- JATINANGOR</a:t>
              </a:r>
            </a:p>
          </p:txBody>
        </p:sp>
      </p:grp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4329114" y="571480"/>
            <a:ext cx="4672042" cy="558614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400" b="1" dirty="0">
                <a:solidFill>
                  <a:srgbClr val="FFFF00"/>
                </a:solidFill>
                <a:latin typeface="Tahoma" pitchFamily="34" charset="0"/>
              </a:rPr>
              <a:t>1.KANIT INTELPAM POLRESTA BOGOR</a:t>
            </a:r>
          </a:p>
          <a:p>
            <a:pPr>
              <a:lnSpc>
                <a:spcPct val="150000"/>
              </a:lnSpc>
            </a:pPr>
            <a:r>
              <a:rPr lang="en-US" sz="1400" b="1" dirty="0">
                <a:solidFill>
                  <a:srgbClr val="FFFF00"/>
                </a:solidFill>
                <a:latin typeface="Tahoma" pitchFamily="34" charset="0"/>
              </a:rPr>
              <a:t>2.WAKAPOLSEKTA BOGOR TENGAH</a:t>
            </a:r>
          </a:p>
          <a:p>
            <a:pPr>
              <a:lnSpc>
                <a:spcPct val="150000"/>
              </a:lnSpc>
            </a:pPr>
            <a:r>
              <a:rPr lang="en-US" sz="1400" b="1" dirty="0">
                <a:solidFill>
                  <a:srgbClr val="FFFF00"/>
                </a:solidFill>
                <a:latin typeface="Tahoma" pitchFamily="34" charset="0"/>
              </a:rPr>
              <a:t>3.WAKA POLSEKTABOGOR UTARA</a:t>
            </a:r>
          </a:p>
          <a:p>
            <a:pPr>
              <a:lnSpc>
                <a:spcPct val="150000"/>
              </a:lnSpc>
            </a:pPr>
            <a:r>
              <a:rPr lang="en-US" sz="1400" b="1" dirty="0">
                <a:solidFill>
                  <a:srgbClr val="FFFF00"/>
                </a:solidFill>
                <a:latin typeface="Tahoma" pitchFamily="34" charset="0"/>
              </a:rPr>
              <a:t>4.WAKASAT RESERSE POLRESTA BOGOR</a:t>
            </a:r>
          </a:p>
          <a:p>
            <a:pPr>
              <a:lnSpc>
                <a:spcPct val="150000"/>
              </a:lnSpc>
            </a:pPr>
            <a:r>
              <a:rPr lang="en-US" sz="1400" b="1" dirty="0">
                <a:solidFill>
                  <a:srgbClr val="FFFF00"/>
                </a:solidFill>
                <a:latin typeface="Tahoma" pitchFamily="34" charset="0"/>
              </a:rPr>
              <a:t>5.KASAT RESERSE POLRES CIANJUR</a:t>
            </a:r>
          </a:p>
          <a:p>
            <a:pPr>
              <a:lnSpc>
                <a:spcPct val="150000"/>
              </a:lnSpc>
            </a:pPr>
            <a:r>
              <a:rPr lang="en-US" sz="1400" b="1" dirty="0">
                <a:solidFill>
                  <a:srgbClr val="FFFF00"/>
                </a:solidFill>
                <a:latin typeface="Tahoma" pitchFamily="34" charset="0"/>
              </a:rPr>
              <a:t>6.KASAT RESERSE POLRES TASIKMALAYA</a:t>
            </a:r>
          </a:p>
          <a:p>
            <a:pPr>
              <a:lnSpc>
                <a:spcPct val="150000"/>
              </a:lnSpc>
            </a:pPr>
            <a:r>
              <a:rPr lang="en-US" sz="1400" b="1" dirty="0">
                <a:solidFill>
                  <a:srgbClr val="FFFF00"/>
                </a:solidFill>
                <a:latin typeface="Tahoma" pitchFamily="34" charset="0"/>
              </a:rPr>
              <a:t>7.PANIT OPSNAL DIT INTEL MABES POLRI</a:t>
            </a:r>
          </a:p>
          <a:p>
            <a:pPr>
              <a:lnSpc>
                <a:spcPct val="150000"/>
              </a:lnSpc>
            </a:pPr>
            <a:r>
              <a:rPr lang="en-US" sz="1400" b="1" dirty="0" smtClean="0">
                <a:solidFill>
                  <a:srgbClr val="FFFF00"/>
                </a:solidFill>
                <a:latin typeface="Tahoma" pitchFamily="34" charset="0"/>
              </a:rPr>
              <a:t>8.KASBG </a:t>
            </a:r>
            <a:r>
              <a:rPr lang="en-US" sz="1400" b="1" dirty="0">
                <a:solidFill>
                  <a:srgbClr val="FFFF00"/>
                </a:solidFill>
                <a:latin typeface="Tahoma" pitchFamily="34" charset="0"/>
              </a:rPr>
              <a:t>SOSPOL DIT INTELKAM POLDA JAMBI</a:t>
            </a:r>
          </a:p>
          <a:p>
            <a:pPr>
              <a:lnSpc>
                <a:spcPct val="150000"/>
              </a:lnSpc>
            </a:pPr>
            <a:r>
              <a:rPr lang="en-US" sz="1400" b="1" dirty="0">
                <a:solidFill>
                  <a:srgbClr val="FFFF00"/>
                </a:solidFill>
                <a:latin typeface="Tahoma" pitchFamily="34" charset="0"/>
              </a:rPr>
              <a:t>9.KASAT INTELKAM POLTABES JAMBI</a:t>
            </a:r>
          </a:p>
          <a:p>
            <a:pPr>
              <a:lnSpc>
                <a:spcPct val="150000"/>
              </a:lnSpc>
            </a:pPr>
            <a:r>
              <a:rPr lang="en-US" sz="1400" b="1" dirty="0">
                <a:solidFill>
                  <a:srgbClr val="FFFF00"/>
                </a:solidFill>
                <a:latin typeface="Tahoma" pitchFamily="34" charset="0"/>
              </a:rPr>
              <a:t>10.KASUBBAG DASTIK ROOPS POLDA JAMBI</a:t>
            </a:r>
          </a:p>
          <a:p>
            <a:pPr>
              <a:lnSpc>
                <a:spcPct val="150000"/>
              </a:lnSpc>
            </a:pPr>
            <a:r>
              <a:rPr lang="en-US" sz="1400" b="1" dirty="0">
                <a:solidFill>
                  <a:srgbClr val="FFFF00"/>
                </a:solidFill>
                <a:latin typeface="Tahoma" pitchFamily="34" charset="0"/>
              </a:rPr>
              <a:t>11.KOORSPRIPIM POLDA JAMBI</a:t>
            </a:r>
          </a:p>
          <a:p>
            <a:pPr>
              <a:lnSpc>
                <a:spcPct val="150000"/>
              </a:lnSpc>
            </a:pPr>
            <a:r>
              <a:rPr lang="en-US" sz="1400" b="1" dirty="0">
                <a:solidFill>
                  <a:srgbClr val="FFFF00"/>
                </a:solidFill>
                <a:latin typeface="Tahoma" pitchFamily="34" charset="0"/>
              </a:rPr>
              <a:t>12.WAKA POLRES MUARO JAMBI</a:t>
            </a:r>
          </a:p>
          <a:p>
            <a:pPr>
              <a:lnSpc>
                <a:spcPct val="150000"/>
              </a:lnSpc>
            </a:pPr>
            <a:r>
              <a:rPr lang="en-US" sz="1400" b="1" dirty="0">
                <a:solidFill>
                  <a:srgbClr val="FFFF00"/>
                </a:solidFill>
                <a:latin typeface="Tahoma" pitchFamily="34" charset="0"/>
              </a:rPr>
              <a:t>13.SESLEM SPN JAMBI</a:t>
            </a:r>
          </a:p>
          <a:p>
            <a:pPr>
              <a:lnSpc>
                <a:spcPct val="150000"/>
              </a:lnSpc>
            </a:pPr>
            <a:r>
              <a:rPr lang="en-US" sz="1400" b="1" dirty="0">
                <a:solidFill>
                  <a:srgbClr val="FFFF00"/>
                </a:solidFill>
                <a:latin typeface="Tahoma" pitchFamily="34" charset="0"/>
              </a:rPr>
              <a:t>14.KASAT I DIT INTELKAM POLDA JAMBI</a:t>
            </a:r>
          </a:p>
          <a:p>
            <a:pPr>
              <a:lnSpc>
                <a:spcPct val="150000"/>
              </a:lnSpc>
            </a:pPr>
            <a:r>
              <a:rPr lang="en-US" sz="1400" b="1" dirty="0">
                <a:solidFill>
                  <a:srgbClr val="FFFF00"/>
                </a:solidFill>
                <a:latin typeface="Tahoma" pitchFamily="34" charset="0"/>
              </a:rPr>
              <a:t>15.KABAG ANALIS DIT INTELKAM POLDA JAMBI</a:t>
            </a:r>
          </a:p>
          <a:p>
            <a:pPr>
              <a:lnSpc>
                <a:spcPct val="150000"/>
              </a:lnSpc>
            </a:pPr>
            <a:r>
              <a:rPr lang="en-US" sz="1400" b="1" dirty="0">
                <a:solidFill>
                  <a:srgbClr val="FFFF00"/>
                </a:solidFill>
                <a:latin typeface="Tahoma" pitchFamily="34" charset="0"/>
              </a:rPr>
              <a:t>16.KABAG GADIK PUSDIK INTELKAM </a:t>
            </a:r>
            <a:r>
              <a:rPr lang="en-US" sz="1400" b="1" dirty="0" smtClean="0">
                <a:solidFill>
                  <a:srgbClr val="FFFF00"/>
                </a:solidFill>
                <a:latin typeface="Tahoma" pitchFamily="34" charset="0"/>
              </a:rPr>
              <a:t>POLRI</a:t>
            </a:r>
            <a:endParaRPr lang="id-ID" sz="1400" b="1" dirty="0" smtClean="0">
              <a:solidFill>
                <a:srgbClr val="FFFF00"/>
              </a:solidFill>
              <a:latin typeface="Tahoma" pitchFamily="34" charset="0"/>
            </a:endParaRPr>
          </a:p>
          <a:p>
            <a:pPr>
              <a:lnSpc>
                <a:spcPct val="150000"/>
              </a:lnSpc>
            </a:pPr>
            <a:r>
              <a:rPr lang="id-ID" sz="1400" b="1" dirty="0" smtClean="0">
                <a:solidFill>
                  <a:srgbClr val="FFFF00"/>
                </a:solidFill>
                <a:latin typeface="Tahoma" pitchFamily="34" charset="0"/>
              </a:rPr>
              <a:t>17.KABAG DIKLAT PUSDIK INTELKAM POLRI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642918"/>
            <a:ext cx="8229600" cy="5429288"/>
          </a:xfrm>
        </p:spPr>
        <p:txBody>
          <a:bodyPr>
            <a:normAutofit/>
          </a:bodyPr>
          <a:lstStyle/>
          <a:p>
            <a:r>
              <a:rPr lang="id-ID" dirty="0" smtClean="0">
                <a:solidFill>
                  <a:schemeClr val="bg1"/>
                </a:solidFill>
              </a:rPr>
              <a:t>KOMPETENSI YG DIHARAPKAN :</a:t>
            </a:r>
            <a:br>
              <a:rPr lang="id-ID" dirty="0" smtClean="0">
                <a:solidFill>
                  <a:schemeClr val="bg1"/>
                </a:solidFill>
              </a:rPr>
            </a:br>
            <a:r>
              <a:rPr lang="id-ID" dirty="0" smtClean="0">
                <a:solidFill>
                  <a:schemeClr val="bg1"/>
                </a:solidFill>
              </a:rPr>
              <a:t> MEMAHAMI DAN MAMPU MEMBUAT PRODUK  INTEL </a:t>
            </a:r>
            <a:r>
              <a:rPr lang="en-US" dirty="0" smtClean="0">
                <a:solidFill>
                  <a:schemeClr val="bg1"/>
                </a:solidFill>
              </a:rPr>
              <a:t/>
            </a:r>
            <a:br>
              <a:rPr lang="en-US" dirty="0" smtClean="0">
                <a:solidFill>
                  <a:schemeClr val="bg1"/>
                </a:solidFill>
              </a:rPr>
            </a:br>
            <a:r>
              <a:rPr lang="id-ID" dirty="0" smtClean="0">
                <a:solidFill>
                  <a:schemeClr val="bg1"/>
                </a:solidFill>
              </a:rPr>
              <a:t>SECARA TERBATAS</a:t>
            </a:r>
            <a:endParaRPr lang="id-ID" sz="3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642918"/>
            <a:ext cx="8229600" cy="5429288"/>
          </a:xfrm>
        </p:spPr>
        <p:txBody>
          <a:bodyPr>
            <a:normAutofit fontScale="90000"/>
          </a:bodyPr>
          <a:lstStyle/>
          <a:p>
            <a:r>
              <a:rPr lang="id-ID" dirty="0" smtClean="0">
                <a:solidFill>
                  <a:schemeClr val="bg1"/>
                </a:solidFill>
              </a:rPr>
              <a:t>MATERI :</a:t>
            </a:r>
            <a:br>
              <a:rPr lang="id-ID" dirty="0" smtClean="0">
                <a:solidFill>
                  <a:schemeClr val="bg1"/>
                </a:solidFill>
              </a:rPr>
            </a:br>
            <a:r>
              <a:rPr lang="id-ID" dirty="0" smtClean="0">
                <a:solidFill>
                  <a:schemeClr val="bg1"/>
                </a:solidFill>
              </a:rPr>
              <a:t/>
            </a:r>
            <a:br>
              <a:rPr lang="id-ID" dirty="0" smtClean="0">
                <a:solidFill>
                  <a:schemeClr val="bg1"/>
                </a:solidFill>
              </a:rPr>
            </a:br>
            <a:r>
              <a:rPr lang="id-ID" dirty="0" smtClean="0">
                <a:solidFill>
                  <a:schemeClr val="bg1"/>
                </a:solidFill>
              </a:rPr>
              <a:t>I.PENDAHULUAN </a:t>
            </a:r>
            <a:br>
              <a:rPr lang="id-ID" dirty="0" smtClean="0">
                <a:solidFill>
                  <a:schemeClr val="bg1"/>
                </a:solidFill>
              </a:rPr>
            </a:br>
            <a:r>
              <a:rPr lang="id-ID" sz="3600" dirty="0" smtClean="0">
                <a:solidFill>
                  <a:srgbClr val="FFFF00"/>
                </a:solidFill>
              </a:rPr>
              <a:t>( PENGERTIAN,UNSUR,PRINSIP )</a:t>
            </a:r>
            <a:r>
              <a:rPr lang="id-ID" dirty="0" smtClean="0">
                <a:solidFill>
                  <a:schemeClr val="bg1"/>
                </a:solidFill>
              </a:rPr>
              <a:t/>
            </a:r>
            <a:br>
              <a:rPr lang="id-ID" dirty="0" smtClean="0">
                <a:solidFill>
                  <a:schemeClr val="bg1"/>
                </a:solidFill>
              </a:rPr>
            </a:br>
            <a:r>
              <a:rPr lang="id-ID" dirty="0" smtClean="0">
                <a:solidFill>
                  <a:schemeClr val="bg1"/>
                </a:solidFill>
              </a:rPr>
              <a:t>II.PROSES MEMBUAT PRODUK  INTEL</a:t>
            </a:r>
            <a:br>
              <a:rPr lang="id-ID" dirty="0" smtClean="0">
                <a:solidFill>
                  <a:schemeClr val="bg1"/>
                </a:solidFill>
              </a:rPr>
            </a:br>
            <a:r>
              <a:rPr lang="id-ID" sz="3100" dirty="0" smtClean="0">
                <a:solidFill>
                  <a:srgbClr val="FFFF00"/>
                </a:solidFill>
              </a:rPr>
              <a:t>( PENCATATAN,PENILAIAN ,PENAFSIRAN,PERAMALAN)</a:t>
            </a:r>
            <a:br>
              <a:rPr lang="id-ID" sz="3100" dirty="0" smtClean="0">
                <a:solidFill>
                  <a:srgbClr val="FFFF00"/>
                </a:solidFill>
              </a:rPr>
            </a:br>
            <a:r>
              <a:rPr lang="id-ID" dirty="0" smtClean="0">
                <a:solidFill>
                  <a:schemeClr val="bg1"/>
                </a:solidFill>
              </a:rPr>
              <a:t>III.BENTUK PRODUK INTEL</a:t>
            </a:r>
            <a:br>
              <a:rPr lang="id-ID" dirty="0" smtClean="0">
                <a:solidFill>
                  <a:schemeClr val="bg1"/>
                </a:solidFill>
              </a:rPr>
            </a:br>
            <a:r>
              <a:rPr lang="id-ID" sz="3600" dirty="0" smtClean="0">
                <a:solidFill>
                  <a:srgbClr val="FFFF00"/>
                </a:solidFill>
              </a:rPr>
              <a:t>( LAP.INFO,INFOSUS,LAP.ATENSI,KIRSUS)</a:t>
            </a:r>
            <a:endParaRPr lang="id-ID" sz="3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2910" y="285728"/>
            <a:ext cx="7772400" cy="6215106"/>
          </a:xfrm>
        </p:spPr>
        <p:txBody>
          <a:bodyPr>
            <a:noAutofit/>
          </a:bodyPr>
          <a:lstStyle/>
          <a:p>
            <a:pPr marL="0" indent="0" algn="just" eaLnBrk="1" hangingPunct="1">
              <a:lnSpc>
                <a:spcPct val="150000"/>
              </a:lnSpc>
              <a:buNone/>
            </a:pPr>
            <a:r>
              <a:rPr lang="sv-SE" sz="2400" b="1" dirty="0" smtClean="0">
                <a:solidFill>
                  <a:schemeClr val="bg1"/>
                </a:solidFill>
              </a:rPr>
              <a:t>SECARA UMUM PENGERTIAN INTELIJEN ADALAH USAHA, PEKERJAAN, KEGIATAN  DAN TINDAKAN YANG DILAKUKAN DENGAN METODE – METODE TERTENTU DAN SECARA TERORGANISASI UNTUK MENDAPATKAN/MENGHASILKAN PRODUK BERUPA PENGETAHUAN TENTANG MASALAH - MASALAH YANG DIHADAPI BAIK YG SUDAH </a:t>
            </a:r>
            <a:r>
              <a:rPr lang="id-ID" sz="2400" b="1" dirty="0" smtClean="0">
                <a:solidFill>
                  <a:schemeClr val="bg1"/>
                </a:solidFill>
              </a:rPr>
              <a:t>,</a:t>
            </a:r>
            <a:r>
              <a:rPr lang="sv-SE" sz="2400" b="1" dirty="0" smtClean="0">
                <a:solidFill>
                  <a:schemeClr val="bg1"/>
                </a:solidFill>
              </a:rPr>
              <a:t> SEDANG </a:t>
            </a:r>
            <a:r>
              <a:rPr lang="id-ID" sz="2400" b="1" dirty="0" smtClean="0">
                <a:solidFill>
                  <a:schemeClr val="bg1"/>
                </a:solidFill>
              </a:rPr>
              <a:t>DAN </a:t>
            </a:r>
            <a:r>
              <a:rPr lang="sv-SE" sz="2400" b="1" dirty="0" smtClean="0">
                <a:solidFill>
                  <a:schemeClr val="bg1"/>
                </a:solidFill>
              </a:rPr>
              <a:t>YG MUNGKIN AKAN TERJADI, KEMUDIAN DISAJIKAN KEPADA PIMPINAN/USER SEBAGAI BAHAN PENGAMBILAN KEPUTUSAN/KEBIJAKSANAAN DAN TINDAKAN DGN RESIKO YG TELAH TELAH DIPERHITUNGKAN TERLEBIH DAHULU.</a:t>
            </a:r>
          </a:p>
          <a:p>
            <a:pPr algn="just" eaLnBrk="1" hangingPunct="1">
              <a:lnSpc>
                <a:spcPct val="150000"/>
              </a:lnSpc>
              <a:buFontTx/>
              <a:buNone/>
            </a:pPr>
            <a:r>
              <a:rPr lang="en-GB" sz="2400" b="1" dirty="0" smtClean="0">
                <a:solidFill>
                  <a:schemeClr val="bg1"/>
                </a:solidFill>
              </a:rPr>
              <a:t>	(KAMUS ISTILAH INTELIJEN HAL. 43</a:t>
            </a:r>
            <a:r>
              <a:rPr lang="id-ID" sz="2400" b="1" dirty="0" smtClean="0">
                <a:solidFill>
                  <a:schemeClr val="bg1"/>
                </a:solidFill>
              </a:rPr>
              <a:t>)</a:t>
            </a:r>
            <a:endParaRPr lang="en-GB" sz="24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2221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ounded Rectangle 1"/>
          <p:cNvSpPr>
            <a:spLocks noChangeArrowheads="1"/>
          </p:cNvSpPr>
          <p:nvPr/>
        </p:nvSpPr>
        <p:spPr bwMode="auto">
          <a:xfrm>
            <a:off x="304800" y="3048000"/>
            <a:ext cx="1600200" cy="990600"/>
          </a:xfrm>
          <a:prstGeom prst="roundRect">
            <a:avLst>
              <a:gd name="adj" fmla="val 16667"/>
            </a:avLst>
          </a:prstGeom>
          <a:blipFill dpi="0" rotWithShape="1">
            <a:blip r:embed="rId2">
              <a:alphaModFix amt="57000"/>
            </a:blip>
            <a:srcRect/>
            <a:tile tx="0" ty="0" sx="100000" sy="100000" flip="none" algn="tl"/>
          </a:blip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id-ID" sz="1800" b="1">
                <a:solidFill>
                  <a:srgbClr val="FF0000"/>
                </a:solidFill>
              </a:rPr>
              <a:t>KONSEP </a:t>
            </a:r>
          </a:p>
          <a:p>
            <a:pPr algn="ctr" eaLnBrk="0" hangingPunct="0"/>
            <a:r>
              <a:rPr lang="id-ID" sz="1800" b="1">
                <a:solidFill>
                  <a:srgbClr val="FF0000"/>
                </a:solidFill>
              </a:rPr>
              <a:t>DASAR</a:t>
            </a:r>
          </a:p>
          <a:p>
            <a:pPr algn="ctr" eaLnBrk="0" hangingPunct="0"/>
            <a:r>
              <a:rPr lang="id-ID" sz="1800" b="1">
                <a:solidFill>
                  <a:srgbClr val="FF0000"/>
                </a:solidFill>
              </a:rPr>
              <a:t>INTELIJEN</a:t>
            </a:r>
          </a:p>
        </p:txBody>
      </p:sp>
      <p:sp>
        <p:nvSpPr>
          <p:cNvPr id="19459" name="Rounded Rectangle 2"/>
          <p:cNvSpPr>
            <a:spLocks noChangeArrowheads="1"/>
          </p:cNvSpPr>
          <p:nvPr/>
        </p:nvSpPr>
        <p:spPr bwMode="auto">
          <a:xfrm>
            <a:off x="304800" y="1143000"/>
            <a:ext cx="1447800" cy="914400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id-ID" sz="1800" b="1">
                <a:solidFill>
                  <a:srgbClr val="FF0000"/>
                </a:solidFill>
              </a:rPr>
              <a:t>KEGIATAN</a:t>
            </a:r>
          </a:p>
          <a:p>
            <a:pPr algn="ctr" eaLnBrk="0" hangingPunct="0"/>
            <a:r>
              <a:rPr lang="id-ID" sz="1800" b="1">
                <a:solidFill>
                  <a:srgbClr val="FF0000"/>
                </a:solidFill>
              </a:rPr>
              <a:t>INTELIJEN</a:t>
            </a:r>
          </a:p>
        </p:txBody>
      </p:sp>
      <p:sp>
        <p:nvSpPr>
          <p:cNvPr id="19460" name="Rounded Rectangle 3"/>
          <p:cNvSpPr>
            <a:spLocks noChangeArrowheads="1"/>
          </p:cNvSpPr>
          <p:nvPr/>
        </p:nvSpPr>
        <p:spPr bwMode="auto">
          <a:xfrm>
            <a:off x="381000" y="4876800"/>
            <a:ext cx="1524000" cy="9144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id-ID" sz="1800" b="1">
                <a:solidFill>
                  <a:srgbClr val="FF0000"/>
                </a:solidFill>
              </a:rPr>
              <a:t>SIFAT</a:t>
            </a:r>
          </a:p>
          <a:p>
            <a:pPr algn="ctr" eaLnBrk="0" hangingPunct="0"/>
            <a:r>
              <a:rPr lang="id-ID" sz="1800" b="1">
                <a:solidFill>
                  <a:srgbClr val="FF0000"/>
                </a:solidFill>
              </a:rPr>
              <a:t>TUGAS</a:t>
            </a:r>
          </a:p>
          <a:p>
            <a:pPr algn="ctr" eaLnBrk="0" hangingPunct="0"/>
            <a:r>
              <a:rPr lang="id-ID" sz="1800" b="1">
                <a:solidFill>
                  <a:srgbClr val="FF0000"/>
                </a:solidFill>
              </a:rPr>
              <a:t>INTELIJEN</a:t>
            </a:r>
          </a:p>
        </p:txBody>
      </p:sp>
      <p:sp>
        <p:nvSpPr>
          <p:cNvPr id="19461" name="Rounded Rectangle 4"/>
          <p:cNvSpPr>
            <a:spLocks noChangeArrowheads="1"/>
          </p:cNvSpPr>
          <p:nvPr/>
        </p:nvSpPr>
        <p:spPr bwMode="auto">
          <a:xfrm>
            <a:off x="2133600" y="457200"/>
            <a:ext cx="1295400" cy="5334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eaLnBrk="0" hangingPunct="0"/>
            <a:r>
              <a:rPr lang="id-ID" sz="1800" b="1">
                <a:solidFill>
                  <a:srgbClr val="FFFF00"/>
                </a:solidFill>
              </a:rPr>
              <a:t>DETEKSI</a:t>
            </a:r>
          </a:p>
        </p:txBody>
      </p:sp>
      <p:sp>
        <p:nvSpPr>
          <p:cNvPr id="19462" name="Rounded Rectangle 5"/>
          <p:cNvSpPr>
            <a:spLocks noChangeArrowheads="1"/>
          </p:cNvSpPr>
          <p:nvPr/>
        </p:nvSpPr>
        <p:spPr bwMode="auto">
          <a:xfrm>
            <a:off x="2209800" y="2438400"/>
            <a:ext cx="1066800" cy="533400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id-ID" sz="1800" b="1"/>
              <a:t>AKSI</a:t>
            </a:r>
          </a:p>
        </p:txBody>
      </p:sp>
      <p:sp>
        <p:nvSpPr>
          <p:cNvPr id="19463" name="Rounded Rectangle 6"/>
          <p:cNvSpPr>
            <a:spLocks noChangeArrowheads="1"/>
          </p:cNvSpPr>
          <p:nvPr/>
        </p:nvSpPr>
        <p:spPr bwMode="auto">
          <a:xfrm>
            <a:off x="5943600" y="457200"/>
            <a:ext cx="1219200" cy="4572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eaLnBrk="0" hangingPunct="0"/>
            <a:r>
              <a:rPr lang="id-ID" sz="1400" b="1">
                <a:solidFill>
                  <a:srgbClr val="FFFF00"/>
                </a:solidFill>
              </a:rPr>
              <a:t>PULBAKET</a:t>
            </a:r>
          </a:p>
        </p:txBody>
      </p:sp>
      <p:sp>
        <p:nvSpPr>
          <p:cNvPr id="19464" name="Rounded Rectangle 7"/>
          <p:cNvSpPr>
            <a:spLocks noChangeArrowheads="1"/>
          </p:cNvSpPr>
          <p:nvPr/>
        </p:nvSpPr>
        <p:spPr bwMode="auto">
          <a:xfrm>
            <a:off x="3686180" y="1071546"/>
            <a:ext cx="1385886" cy="376254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id-ID" sz="1800" b="1">
                <a:solidFill>
                  <a:srgbClr val="FFFF00"/>
                </a:solidFill>
              </a:rPr>
              <a:t>STO / MTO </a:t>
            </a:r>
          </a:p>
        </p:txBody>
      </p:sp>
      <p:sp>
        <p:nvSpPr>
          <p:cNvPr id="19465" name="Rounded Rectangle 8"/>
          <p:cNvSpPr>
            <a:spLocks noChangeArrowheads="1"/>
          </p:cNvSpPr>
          <p:nvPr/>
        </p:nvSpPr>
        <p:spPr bwMode="auto">
          <a:xfrm>
            <a:off x="3886200" y="457200"/>
            <a:ext cx="1371600" cy="5334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id-ID" sz="1800" b="1">
                <a:solidFill>
                  <a:srgbClr val="FFFF00"/>
                </a:solidFill>
              </a:rPr>
              <a:t>LIDIK</a:t>
            </a:r>
          </a:p>
        </p:txBody>
      </p:sp>
      <p:sp>
        <p:nvSpPr>
          <p:cNvPr id="19466" name="Rounded Rectangle 9"/>
          <p:cNvSpPr>
            <a:spLocks noChangeArrowheads="1"/>
          </p:cNvSpPr>
          <p:nvPr/>
        </p:nvSpPr>
        <p:spPr bwMode="auto">
          <a:xfrm>
            <a:off x="4157666" y="2667000"/>
            <a:ext cx="914400" cy="381000"/>
          </a:xfrm>
          <a:prstGeom prst="roundRect">
            <a:avLst>
              <a:gd name="adj" fmla="val 16667"/>
            </a:avLst>
          </a:prstGeom>
          <a:blipFill dpi="0" rotWithShape="1">
            <a:blip r:embed="rId2">
              <a:alphaModFix amt="57000"/>
            </a:blip>
            <a:srcRect/>
            <a:tile tx="0" ty="0" sx="100000" sy="100000" flip="none" algn="tl"/>
          </a:blip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id-ID" sz="1800" b="1" dirty="0">
                <a:solidFill>
                  <a:srgbClr val="FF0000"/>
                </a:solidFill>
              </a:rPr>
              <a:t> MTO </a:t>
            </a:r>
          </a:p>
        </p:txBody>
      </p:sp>
      <p:sp>
        <p:nvSpPr>
          <p:cNvPr id="19467" name="Rounded Rectangle 10"/>
          <p:cNvSpPr>
            <a:spLocks noChangeArrowheads="1"/>
          </p:cNvSpPr>
          <p:nvPr/>
        </p:nvSpPr>
        <p:spPr bwMode="auto">
          <a:xfrm>
            <a:off x="3962400" y="1905000"/>
            <a:ext cx="1219200" cy="381000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id-ID" sz="1800" b="1"/>
              <a:t>PAM</a:t>
            </a:r>
          </a:p>
        </p:txBody>
      </p:sp>
      <p:sp>
        <p:nvSpPr>
          <p:cNvPr id="19468" name="Rounded Rectangle 12"/>
          <p:cNvSpPr>
            <a:spLocks noChangeArrowheads="1"/>
          </p:cNvSpPr>
          <p:nvPr/>
        </p:nvSpPr>
        <p:spPr bwMode="auto">
          <a:xfrm>
            <a:off x="4038600" y="3352800"/>
            <a:ext cx="1219200" cy="381000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 w="9525" algn="ctr">
            <a:solidFill>
              <a:srgbClr val="00B0F0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id-ID" sz="1800" b="1">
                <a:solidFill>
                  <a:srgbClr val="FF0000"/>
                </a:solidFill>
              </a:rPr>
              <a:t>GAL</a:t>
            </a:r>
          </a:p>
        </p:txBody>
      </p:sp>
      <p:sp>
        <p:nvSpPr>
          <p:cNvPr id="19469" name="Rounded Rectangle 13"/>
          <p:cNvSpPr>
            <a:spLocks noChangeArrowheads="1"/>
          </p:cNvSpPr>
          <p:nvPr/>
        </p:nvSpPr>
        <p:spPr bwMode="auto">
          <a:xfrm>
            <a:off x="2285984" y="3071810"/>
            <a:ext cx="838200" cy="381000"/>
          </a:xfrm>
          <a:prstGeom prst="roundRect">
            <a:avLst>
              <a:gd name="adj" fmla="val 16667"/>
            </a:avLst>
          </a:prstGeom>
          <a:blipFill dpi="0" rotWithShape="1">
            <a:blip r:embed="rId2">
              <a:alphaModFix amt="57000"/>
            </a:blip>
            <a:srcRect/>
            <a:tile tx="0" ty="0" sx="100000" sy="100000" flip="none" algn="tl"/>
          </a:blip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id-ID" sz="1800" b="1" dirty="0">
                <a:solidFill>
                  <a:srgbClr val="FF0000"/>
                </a:solidFill>
              </a:rPr>
              <a:t> TO </a:t>
            </a:r>
          </a:p>
        </p:txBody>
      </p:sp>
      <p:sp>
        <p:nvSpPr>
          <p:cNvPr id="19470" name="Rounded Rectangle 14"/>
          <p:cNvSpPr>
            <a:spLocks noChangeArrowheads="1"/>
          </p:cNvSpPr>
          <p:nvPr/>
        </p:nvSpPr>
        <p:spPr bwMode="auto">
          <a:xfrm>
            <a:off x="5305436" y="1071546"/>
            <a:ext cx="838200" cy="3810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id-ID" sz="1400" b="1" dirty="0">
                <a:solidFill>
                  <a:srgbClr val="FFFF00"/>
                </a:solidFill>
              </a:rPr>
              <a:t> UUK </a:t>
            </a:r>
          </a:p>
        </p:txBody>
      </p:sp>
      <p:sp>
        <p:nvSpPr>
          <p:cNvPr id="19471" name="Rounded Rectangle 15"/>
          <p:cNvSpPr>
            <a:spLocks noChangeArrowheads="1"/>
          </p:cNvSpPr>
          <p:nvPr/>
        </p:nvSpPr>
        <p:spPr bwMode="auto">
          <a:xfrm>
            <a:off x="2438400" y="4419600"/>
            <a:ext cx="2133600" cy="5334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 anchor="ctr"/>
          <a:lstStyle/>
          <a:p>
            <a:pPr eaLnBrk="0" hangingPunct="0"/>
            <a:r>
              <a:rPr lang="id-ID" sz="1800" b="1"/>
              <a:t>KLANDENSTEN</a:t>
            </a:r>
          </a:p>
        </p:txBody>
      </p:sp>
      <p:sp>
        <p:nvSpPr>
          <p:cNvPr id="19472" name="Rounded Rectangle 16"/>
          <p:cNvSpPr>
            <a:spLocks noChangeArrowheads="1"/>
          </p:cNvSpPr>
          <p:nvPr/>
        </p:nvSpPr>
        <p:spPr bwMode="auto">
          <a:xfrm>
            <a:off x="2514600" y="5072074"/>
            <a:ext cx="1295400" cy="533400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eaLnBrk="0" hangingPunct="0"/>
            <a:r>
              <a:rPr lang="id-ID" sz="1800" b="1" dirty="0"/>
              <a:t>ANONIM</a:t>
            </a:r>
          </a:p>
        </p:txBody>
      </p:sp>
      <p:sp>
        <p:nvSpPr>
          <p:cNvPr id="19473" name="Rounded Rectangle 17"/>
          <p:cNvSpPr>
            <a:spLocks noChangeArrowheads="1"/>
          </p:cNvSpPr>
          <p:nvPr/>
        </p:nvSpPr>
        <p:spPr bwMode="auto">
          <a:xfrm>
            <a:off x="2514600" y="6248400"/>
            <a:ext cx="2133600" cy="457200"/>
          </a:xfrm>
          <a:prstGeom prst="roundRect">
            <a:avLst>
              <a:gd name="adj" fmla="val 16667"/>
            </a:avLst>
          </a:prstGeom>
          <a:solidFill>
            <a:srgbClr val="00B05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eaLnBrk="0" hangingPunct="0"/>
            <a:r>
              <a:rPr lang="id-ID" sz="1800" b="1">
                <a:solidFill>
                  <a:schemeClr val="bg1"/>
                </a:solidFill>
              </a:rPr>
              <a:t>KEBERHASILAN</a:t>
            </a:r>
          </a:p>
        </p:txBody>
      </p:sp>
      <p:sp>
        <p:nvSpPr>
          <p:cNvPr id="19474" name="Rounded Rectangle 18"/>
          <p:cNvSpPr>
            <a:spLocks noChangeArrowheads="1"/>
          </p:cNvSpPr>
          <p:nvPr/>
        </p:nvSpPr>
        <p:spPr bwMode="auto">
          <a:xfrm>
            <a:off x="5105400" y="4181484"/>
            <a:ext cx="1676400" cy="5334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 anchor="ctr"/>
          <a:lstStyle/>
          <a:p>
            <a:pPr eaLnBrk="0" hangingPunct="0"/>
            <a:r>
              <a:rPr lang="id-ID" sz="1800" b="1"/>
              <a:t>TERTUTUP</a:t>
            </a:r>
          </a:p>
        </p:txBody>
      </p:sp>
      <p:sp>
        <p:nvSpPr>
          <p:cNvPr id="19478" name="Rounded Rectangle 22"/>
          <p:cNvSpPr>
            <a:spLocks noChangeArrowheads="1"/>
          </p:cNvSpPr>
          <p:nvPr/>
        </p:nvSpPr>
        <p:spPr bwMode="auto">
          <a:xfrm>
            <a:off x="5143504" y="4786322"/>
            <a:ext cx="1676400" cy="5334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 anchor="ctr"/>
          <a:lstStyle/>
          <a:p>
            <a:pPr eaLnBrk="0" hangingPunct="0"/>
            <a:r>
              <a:rPr lang="id-ID" sz="1800" b="1"/>
              <a:t>RAHASIA</a:t>
            </a:r>
          </a:p>
        </p:txBody>
      </p:sp>
      <p:sp>
        <p:nvSpPr>
          <p:cNvPr id="19479" name="Rounded Rectangle 23"/>
          <p:cNvSpPr>
            <a:spLocks noChangeArrowheads="1"/>
          </p:cNvSpPr>
          <p:nvPr/>
        </p:nvSpPr>
        <p:spPr bwMode="auto">
          <a:xfrm>
            <a:off x="5867400" y="2362200"/>
            <a:ext cx="1295400" cy="304800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id-ID" sz="1400" b="1"/>
              <a:t>REFRESIF</a:t>
            </a:r>
          </a:p>
        </p:txBody>
      </p:sp>
      <p:sp>
        <p:nvSpPr>
          <p:cNvPr id="19480" name="Rounded Rectangle 25"/>
          <p:cNvSpPr>
            <a:spLocks noChangeArrowheads="1"/>
          </p:cNvSpPr>
          <p:nvPr/>
        </p:nvSpPr>
        <p:spPr bwMode="auto">
          <a:xfrm>
            <a:off x="5867400" y="1600200"/>
            <a:ext cx="1295400" cy="381000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id-ID" sz="1400" b="1"/>
              <a:t>PREVENTIF</a:t>
            </a:r>
          </a:p>
        </p:txBody>
      </p:sp>
      <p:sp>
        <p:nvSpPr>
          <p:cNvPr id="19481" name="Rounded Rectangle 26"/>
          <p:cNvSpPr>
            <a:spLocks noChangeArrowheads="1"/>
          </p:cNvSpPr>
          <p:nvPr/>
        </p:nvSpPr>
        <p:spPr bwMode="auto">
          <a:xfrm>
            <a:off x="7696200" y="2133600"/>
            <a:ext cx="1019204" cy="438144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id-ID" sz="1400" b="1" dirty="0"/>
              <a:t>TAKTIK</a:t>
            </a:r>
          </a:p>
        </p:txBody>
      </p:sp>
      <p:sp>
        <p:nvSpPr>
          <p:cNvPr id="19482" name="Rounded Rectangle 27"/>
          <p:cNvSpPr>
            <a:spLocks noChangeArrowheads="1"/>
          </p:cNvSpPr>
          <p:nvPr/>
        </p:nvSpPr>
        <p:spPr bwMode="auto">
          <a:xfrm>
            <a:off x="7715272" y="1614478"/>
            <a:ext cx="990600" cy="4572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id-ID" sz="1400" b="1" dirty="0">
                <a:solidFill>
                  <a:srgbClr val="FF0000"/>
                </a:solidFill>
              </a:rPr>
              <a:t>TEKNIK</a:t>
            </a:r>
          </a:p>
        </p:txBody>
      </p:sp>
      <p:sp>
        <p:nvSpPr>
          <p:cNvPr id="19483" name="Down Arrow 28"/>
          <p:cNvSpPr>
            <a:spLocks noChangeArrowheads="1"/>
          </p:cNvSpPr>
          <p:nvPr/>
        </p:nvSpPr>
        <p:spPr bwMode="auto">
          <a:xfrm>
            <a:off x="838200" y="4191000"/>
            <a:ext cx="381000" cy="533400"/>
          </a:xfrm>
          <a:prstGeom prst="downArrow">
            <a:avLst>
              <a:gd name="adj1" fmla="val 50000"/>
              <a:gd name="adj2" fmla="val 49998"/>
            </a:avLst>
          </a:prstGeom>
          <a:blipFill dpi="0" rotWithShape="1">
            <a:blip r:embed="rId2">
              <a:alphaModFix amt="57000"/>
            </a:blip>
            <a:srcRect/>
            <a:tile tx="0" ty="0" sx="100000" sy="100000" flip="none" algn="tl"/>
          </a:blip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id-ID" b="1">
              <a:solidFill>
                <a:srgbClr val="FF0000"/>
              </a:solidFill>
            </a:endParaRPr>
          </a:p>
        </p:txBody>
      </p:sp>
      <p:sp>
        <p:nvSpPr>
          <p:cNvPr id="19484" name="Up Arrow 29"/>
          <p:cNvSpPr>
            <a:spLocks noChangeArrowheads="1"/>
          </p:cNvSpPr>
          <p:nvPr/>
        </p:nvSpPr>
        <p:spPr bwMode="auto">
          <a:xfrm>
            <a:off x="838200" y="2286000"/>
            <a:ext cx="381000" cy="609600"/>
          </a:xfrm>
          <a:prstGeom prst="upArrow">
            <a:avLst>
              <a:gd name="adj1" fmla="val 50000"/>
              <a:gd name="adj2" fmla="val 50000"/>
            </a:avLst>
          </a:prstGeom>
          <a:blipFill dpi="0" rotWithShape="1">
            <a:blip r:embed="rId2">
              <a:alphaModFix amt="57000"/>
            </a:blip>
            <a:srcRect/>
            <a:tile tx="0" ty="0" sx="100000" sy="100000" flip="none" algn="tl"/>
          </a:blip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id-ID" b="1">
              <a:solidFill>
                <a:srgbClr val="FF0000"/>
              </a:solidFill>
            </a:endParaRPr>
          </a:p>
        </p:txBody>
      </p:sp>
      <p:sp>
        <p:nvSpPr>
          <p:cNvPr id="19486" name="Left Brace 31"/>
          <p:cNvSpPr>
            <a:spLocks/>
          </p:cNvSpPr>
          <p:nvPr/>
        </p:nvSpPr>
        <p:spPr bwMode="auto">
          <a:xfrm>
            <a:off x="3276600" y="2057400"/>
            <a:ext cx="685800" cy="1600200"/>
          </a:xfrm>
          <a:prstGeom prst="leftBrace">
            <a:avLst>
              <a:gd name="adj1" fmla="val 8329"/>
              <a:gd name="adj2" fmla="val 50000"/>
            </a:avLst>
          </a:prstGeom>
          <a:noFill/>
          <a:ln w="3810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id-ID"/>
          </a:p>
        </p:txBody>
      </p:sp>
      <p:sp>
        <p:nvSpPr>
          <p:cNvPr id="19487" name="Rounded Rectangle 32"/>
          <p:cNvSpPr>
            <a:spLocks noChangeArrowheads="1"/>
          </p:cNvSpPr>
          <p:nvPr/>
        </p:nvSpPr>
        <p:spPr bwMode="auto">
          <a:xfrm>
            <a:off x="5867400" y="3352800"/>
            <a:ext cx="1295400" cy="381000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 w="9525" algn="ctr">
            <a:solidFill>
              <a:srgbClr val="00B0F0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id-ID" sz="1600" b="1">
                <a:solidFill>
                  <a:srgbClr val="FF0000"/>
                </a:solidFill>
              </a:rPr>
              <a:t>CIPKON</a:t>
            </a:r>
          </a:p>
        </p:txBody>
      </p:sp>
      <p:sp>
        <p:nvSpPr>
          <p:cNvPr id="19488" name="Left Brace 33"/>
          <p:cNvSpPr>
            <a:spLocks/>
          </p:cNvSpPr>
          <p:nvPr/>
        </p:nvSpPr>
        <p:spPr bwMode="auto">
          <a:xfrm>
            <a:off x="5181600" y="1752600"/>
            <a:ext cx="685800" cy="762000"/>
          </a:xfrm>
          <a:prstGeom prst="leftBrace">
            <a:avLst>
              <a:gd name="adj1" fmla="val 8333"/>
              <a:gd name="adj2" fmla="val 50000"/>
            </a:avLst>
          </a:prstGeom>
          <a:noFill/>
          <a:ln w="3810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id-ID"/>
          </a:p>
        </p:txBody>
      </p:sp>
      <p:sp>
        <p:nvSpPr>
          <p:cNvPr id="19489" name="Right Brace 34"/>
          <p:cNvSpPr>
            <a:spLocks/>
          </p:cNvSpPr>
          <p:nvPr/>
        </p:nvSpPr>
        <p:spPr bwMode="auto">
          <a:xfrm>
            <a:off x="6929454" y="357166"/>
            <a:ext cx="838200" cy="3429024"/>
          </a:xfrm>
          <a:prstGeom prst="rightBrace">
            <a:avLst>
              <a:gd name="adj1" fmla="val 8325"/>
              <a:gd name="adj2" fmla="val 51241"/>
            </a:avLst>
          </a:prstGeom>
          <a:noFill/>
          <a:ln w="3810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id-ID"/>
          </a:p>
        </p:txBody>
      </p:sp>
      <p:sp>
        <p:nvSpPr>
          <p:cNvPr id="19491" name="Left Brace 36"/>
          <p:cNvSpPr>
            <a:spLocks/>
          </p:cNvSpPr>
          <p:nvPr/>
        </p:nvSpPr>
        <p:spPr bwMode="auto">
          <a:xfrm>
            <a:off x="1981200" y="4572000"/>
            <a:ext cx="381000" cy="1981200"/>
          </a:xfrm>
          <a:prstGeom prst="leftBrace">
            <a:avLst>
              <a:gd name="adj1" fmla="val 8330"/>
              <a:gd name="adj2" fmla="val 50000"/>
            </a:avLst>
          </a:prstGeom>
          <a:noFill/>
          <a:ln w="3810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id-ID"/>
          </a:p>
        </p:txBody>
      </p:sp>
      <p:sp>
        <p:nvSpPr>
          <p:cNvPr id="19492" name="Right Arrow 37"/>
          <p:cNvSpPr>
            <a:spLocks noChangeArrowheads="1"/>
          </p:cNvSpPr>
          <p:nvPr/>
        </p:nvSpPr>
        <p:spPr bwMode="auto">
          <a:xfrm>
            <a:off x="3505200" y="609600"/>
            <a:ext cx="304800" cy="3048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206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id-ID">
              <a:solidFill>
                <a:srgbClr val="FFFF00"/>
              </a:solidFill>
            </a:endParaRPr>
          </a:p>
        </p:txBody>
      </p:sp>
      <p:sp>
        <p:nvSpPr>
          <p:cNvPr id="19493" name="Right Arrow 38"/>
          <p:cNvSpPr>
            <a:spLocks noChangeArrowheads="1"/>
          </p:cNvSpPr>
          <p:nvPr/>
        </p:nvSpPr>
        <p:spPr bwMode="auto">
          <a:xfrm>
            <a:off x="5410200" y="533400"/>
            <a:ext cx="304800" cy="3048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206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id-ID">
              <a:solidFill>
                <a:srgbClr val="FFFF00"/>
              </a:solidFill>
            </a:endParaRPr>
          </a:p>
        </p:txBody>
      </p:sp>
      <p:sp>
        <p:nvSpPr>
          <p:cNvPr id="19494" name="Right Arrow 39"/>
          <p:cNvSpPr>
            <a:spLocks noChangeArrowheads="1"/>
          </p:cNvSpPr>
          <p:nvPr/>
        </p:nvSpPr>
        <p:spPr bwMode="auto">
          <a:xfrm>
            <a:off x="5410200" y="3352800"/>
            <a:ext cx="304800" cy="3048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B0F0"/>
          </a:solidFill>
          <a:ln w="9525" algn="ctr">
            <a:solidFill>
              <a:srgbClr val="00B0F0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id-ID">
              <a:solidFill>
                <a:srgbClr val="FF0000"/>
              </a:solidFill>
            </a:endParaRPr>
          </a:p>
        </p:txBody>
      </p:sp>
      <p:sp>
        <p:nvSpPr>
          <p:cNvPr id="19495" name="Right Arrow 40"/>
          <p:cNvSpPr>
            <a:spLocks noChangeArrowheads="1"/>
          </p:cNvSpPr>
          <p:nvPr/>
        </p:nvSpPr>
        <p:spPr bwMode="auto">
          <a:xfrm>
            <a:off x="4724400" y="4648200"/>
            <a:ext cx="304800" cy="3048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bg1"/>
          </a:solidFill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id-ID"/>
          </a:p>
        </p:txBody>
      </p:sp>
      <p:cxnSp>
        <p:nvCxnSpPr>
          <p:cNvPr id="45" name="Elbow Connector 44"/>
          <p:cNvCxnSpPr>
            <a:stCxn id="19459" idx="3"/>
            <a:endCxn id="19461" idx="1"/>
          </p:cNvCxnSpPr>
          <p:nvPr/>
        </p:nvCxnSpPr>
        <p:spPr bwMode="auto">
          <a:xfrm flipV="1">
            <a:off x="1752600" y="723900"/>
            <a:ext cx="381000" cy="876300"/>
          </a:xfrm>
          <a:prstGeom prst="bentConnector3">
            <a:avLst>
              <a:gd name="adj1" fmla="val 50000"/>
            </a:avLst>
          </a:prstGeom>
          <a:blipFill dpi="0" rotWithShape="1">
            <a:blip r:embed="rId2">
              <a:alphaModFix amt="57000"/>
            </a:blip>
            <a:srcRect/>
            <a:tile tx="0" ty="0" sx="100000" sy="100000" flip="none" algn="tl"/>
          </a:blip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47" name="Straight Arrow Connector 46"/>
          <p:cNvCxnSpPr>
            <a:stCxn id="19461" idx="2"/>
            <a:endCxn id="19462" idx="0"/>
          </p:cNvCxnSpPr>
          <p:nvPr/>
        </p:nvCxnSpPr>
        <p:spPr bwMode="auto">
          <a:xfrm rot="5400000">
            <a:off x="2038350" y="1695450"/>
            <a:ext cx="1447800" cy="38100"/>
          </a:xfrm>
          <a:prstGeom prst="straightConnector1">
            <a:avLst/>
          </a:prstGeom>
          <a:blipFill dpi="0" rotWithShape="1">
            <a:blip r:embed="rId2">
              <a:alphaModFix amt="57000"/>
            </a:blip>
            <a:srcRect/>
            <a:tile tx="0" ty="0" sx="100000" sy="100000" flip="none" algn="tl"/>
          </a:blip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46" name="Right Brace 34"/>
          <p:cNvSpPr>
            <a:spLocks/>
          </p:cNvSpPr>
          <p:nvPr/>
        </p:nvSpPr>
        <p:spPr bwMode="auto">
          <a:xfrm>
            <a:off x="6929454" y="4357694"/>
            <a:ext cx="481010" cy="714380"/>
          </a:xfrm>
          <a:prstGeom prst="rightBrace">
            <a:avLst>
              <a:gd name="adj1" fmla="val 8325"/>
              <a:gd name="adj2" fmla="val 51241"/>
            </a:avLst>
          </a:prstGeom>
          <a:noFill/>
          <a:ln w="3810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id-ID"/>
          </a:p>
        </p:txBody>
      </p:sp>
      <p:sp>
        <p:nvSpPr>
          <p:cNvPr id="48" name="Rounded Rectangle 26"/>
          <p:cNvSpPr>
            <a:spLocks noChangeArrowheads="1"/>
          </p:cNvSpPr>
          <p:nvPr/>
        </p:nvSpPr>
        <p:spPr bwMode="auto">
          <a:xfrm>
            <a:off x="7526684" y="4857760"/>
            <a:ext cx="1000124" cy="533400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id-ID" sz="1400" b="1" dirty="0" smtClean="0"/>
              <a:t>DESEPSI</a:t>
            </a:r>
            <a:endParaRPr lang="id-ID" sz="1400" b="1" dirty="0"/>
          </a:p>
        </p:txBody>
      </p:sp>
      <p:sp>
        <p:nvSpPr>
          <p:cNvPr id="49" name="Rounded Rectangle 27"/>
          <p:cNvSpPr>
            <a:spLocks noChangeArrowheads="1"/>
          </p:cNvSpPr>
          <p:nvPr/>
        </p:nvSpPr>
        <p:spPr bwMode="auto">
          <a:xfrm>
            <a:off x="7500958" y="4286256"/>
            <a:ext cx="990600" cy="4572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id-ID" sz="1400" b="1" dirty="0" smtClean="0">
                <a:solidFill>
                  <a:srgbClr val="FF0000"/>
                </a:solidFill>
              </a:rPr>
              <a:t>COVER</a:t>
            </a:r>
            <a:endParaRPr lang="id-ID" sz="1400" b="1" dirty="0">
              <a:solidFill>
                <a:srgbClr val="FF0000"/>
              </a:solidFill>
            </a:endParaRPr>
          </a:p>
        </p:txBody>
      </p:sp>
      <p:sp>
        <p:nvSpPr>
          <p:cNvPr id="44" name="Rounded Rectangle 7"/>
          <p:cNvSpPr>
            <a:spLocks noChangeArrowheads="1"/>
          </p:cNvSpPr>
          <p:nvPr/>
        </p:nvSpPr>
        <p:spPr bwMode="auto">
          <a:xfrm>
            <a:off x="2214546" y="1357298"/>
            <a:ext cx="1214446" cy="35719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eaLnBrk="0" hangingPunct="0"/>
            <a:r>
              <a:rPr lang="id-ID" sz="1800" b="1" dirty="0" smtClean="0">
                <a:solidFill>
                  <a:srgbClr val="FFFF00"/>
                </a:solidFill>
              </a:rPr>
              <a:t>ANALISA</a:t>
            </a:r>
            <a:endParaRPr lang="id-ID" sz="1800" b="1" dirty="0">
              <a:solidFill>
                <a:srgbClr val="FFFF00"/>
              </a:solidFill>
            </a:endParaRPr>
          </a:p>
        </p:txBody>
      </p:sp>
      <p:sp>
        <p:nvSpPr>
          <p:cNvPr id="50" name="Rounded Rectangle 7"/>
          <p:cNvSpPr>
            <a:spLocks noChangeArrowheads="1"/>
          </p:cNvSpPr>
          <p:nvPr/>
        </p:nvSpPr>
        <p:spPr bwMode="auto">
          <a:xfrm>
            <a:off x="7643834" y="3071810"/>
            <a:ext cx="1214446" cy="500066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id-ID" sz="1800" b="1" dirty="0" smtClean="0">
                <a:solidFill>
                  <a:srgbClr val="FFFF00"/>
                </a:solidFill>
              </a:rPr>
              <a:t>ANALISA</a:t>
            </a:r>
            <a:endParaRPr lang="en-US" b="1" dirty="0" smtClean="0">
              <a:solidFill>
                <a:srgbClr val="FFFF00"/>
              </a:solidFill>
            </a:endParaRPr>
          </a:p>
          <a:p>
            <a:pPr algn="ctr" eaLnBrk="0" hangingPunct="0"/>
            <a:r>
              <a:rPr lang="en-US" sz="1800" b="1" dirty="0" smtClean="0">
                <a:solidFill>
                  <a:srgbClr val="FFFF00"/>
                </a:solidFill>
              </a:rPr>
              <a:t>SITUASI</a:t>
            </a:r>
            <a:endParaRPr lang="id-ID" sz="1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7"/>
          <p:cNvSpPr>
            <a:spLocks noChangeArrowheads="1"/>
          </p:cNvSpPr>
          <p:nvPr/>
        </p:nvSpPr>
        <p:spPr bwMode="auto">
          <a:xfrm>
            <a:off x="457200" y="6096000"/>
            <a:ext cx="1447800" cy="304800"/>
          </a:xfrm>
          <a:prstGeom prst="rect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1600" b="1">
                <a:solidFill>
                  <a:schemeClr val="bg1"/>
                </a:solidFill>
              </a:rPr>
              <a:t>JARINGAN</a:t>
            </a:r>
            <a:endParaRPr lang="id-ID" sz="1600" b="1">
              <a:solidFill>
                <a:schemeClr val="bg1"/>
              </a:solidFill>
            </a:endParaRPr>
          </a:p>
        </p:txBody>
      </p:sp>
      <p:sp>
        <p:nvSpPr>
          <p:cNvPr id="20483" name="Rectangle 48"/>
          <p:cNvSpPr>
            <a:spLocks noChangeArrowheads="1"/>
          </p:cNvSpPr>
          <p:nvPr/>
        </p:nvSpPr>
        <p:spPr bwMode="auto">
          <a:xfrm>
            <a:off x="1981200" y="6096000"/>
            <a:ext cx="1600200" cy="304800"/>
          </a:xfrm>
          <a:prstGeom prst="rect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id-ID" sz="1600" b="1">
                <a:solidFill>
                  <a:schemeClr val="bg1"/>
                </a:solidFill>
              </a:rPr>
              <a:t>TEKNOLOGI</a:t>
            </a:r>
          </a:p>
        </p:txBody>
      </p:sp>
      <p:sp>
        <p:nvSpPr>
          <p:cNvPr id="20484" name="Rectangle 49"/>
          <p:cNvSpPr>
            <a:spLocks noChangeArrowheads="1"/>
          </p:cNvSpPr>
          <p:nvPr/>
        </p:nvSpPr>
        <p:spPr bwMode="auto">
          <a:xfrm>
            <a:off x="4038600" y="5334000"/>
            <a:ext cx="1905000" cy="4572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id-ID" sz="1800" b="1">
                <a:solidFill>
                  <a:srgbClr val="FFFF00"/>
                </a:solidFill>
              </a:rPr>
              <a:t>ADMINISTRASI</a:t>
            </a:r>
          </a:p>
        </p:txBody>
      </p:sp>
      <p:sp>
        <p:nvSpPr>
          <p:cNvPr id="20485" name="Rectangle 50"/>
          <p:cNvSpPr>
            <a:spLocks noChangeArrowheads="1"/>
          </p:cNvSpPr>
          <p:nvPr/>
        </p:nvSpPr>
        <p:spPr bwMode="auto">
          <a:xfrm>
            <a:off x="6934200" y="4724400"/>
            <a:ext cx="1905000" cy="457200"/>
          </a:xfrm>
          <a:prstGeom prst="rect">
            <a:avLst/>
          </a:prstGeom>
          <a:solidFill>
            <a:srgbClr val="00B05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id-ID" b="1"/>
              <a:t>PRODUK</a:t>
            </a:r>
          </a:p>
        </p:txBody>
      </p:sp>
      <p:sp>
        <p:nvSpPr>
          <p:cNvPr id="20486" name="Rectangle 51"/>
          <p:cNvSpPr>
            <a:spLocks noChangeArrowheads="1"/>
          </p:cNvSpPr>
          <p:nvPr/>
        </p:nvSpPr>
        <p:spPr bwMode="auto">
          <a:xfrm>
            <a:off x="990600" y="4572000"/>
            <a:ext cx="1905000" cy="45720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id-ID" b="1"/>
              <a:t>ORGANISASI</a:t>
            </a:r>
          </a:p>
        </p:txBody>
      </p:sp>
      <p:sp>
        <p:nvSpPr>
          <p:cNvPr id="20487" name="Up Arrow 55"/>
          <p:cNvSpPr>
            <a:spLocks noChangeArrowheads="1"/>
          </p:cNvSpPr>
          <p:nvPr/>
        </p:nvSpPr>
        <p:spPr bwMode="auto">
          <a:xfrm flipV="1">
            <a:off x="1752600" y="5181600"/>
            <a:ext cx="381000" cy="4572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id-ID">
              <a:solidFill>
                <a:schemeClr val="bg1"/>
              </a:solidFill>
            </a:endParaRPr>
          </a:p>
        </p:txBody>
      </p:sp>
      <p:sp>
        <p:nvSpPr>
          <p:cNvPr id="20488" name="Rectangle 56"/>
          <p:cNvSpPr>
            <a:spLocks noChangeArrowheads="1"/>
          </p:cNvSpPr>
          <p:nvPr/>
        </p:nvSpPr>
        <p:spPr bwMode="auto">
          <a:xfrm>
            <a:off x="6934200" y="5257800"/>
            <a:ext cx="1905000" cy="457200"/>
          </a:xfrm>
          <a:prstGeom prst="rect">
            <a:avLst/>
          </a:prstGeom>
          <a:solidFill>
            <a:srgbClr val="00B05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id-ID" b="1"/>
              <a:t>DOKUMEN</a:t>
            </a:r>
          </a:p>
        </p:txBody>
      </p:sp>
      <p:sp>
        <p:nvSpPr>
          <p:cNvPr id="20489" name="Down Arrow 59"/>
          <p:cNvSpPr>
            <a:spLocks noChangeArrowheads="1"/>
          </p:cNvSpPr>
          <p:nvPr/>
        </p:nvSpPr>
        <p:spPr bwMode="auto">
          <a:xfrm>
            <a:off x="1676400" y="4114800"/>
            <a:ext cx="533400" cy="3810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FF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id-ID"/>
          </a:p>
        </p:txBody>
      </p:sp>
      <p:sp>
        <p:nvSpPr>
          <p:cNvPr id="20490" name="Rectangle 62"/>
          <p:cNvSpPr>
            <a:spLocks noChangeArrowheads="1"/>
          </p:cNvSpPr>
          <p:nvPr/>
        </p:nvSpPr>
        <p:spPr bwMode="auto">
          <a:xfrm>
            <a:off x="1295400" y="5715000"/>
            <a:ext cx="1295400" cy="304800"/>
          </a:xfrm>
          <a:prstGeom prst="rect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1600" b="1">
                <a:solidFill>
                  <a:schemeClr val="bg1"/>
                </a:solidFill>
              </a:rPr>
              <a:t>DIBANTU</a:t>
            </a:r>
            <a:endParaRPr lang="id-ID" sz="1600" b="1">
              <a:solidFill>
                <a:schemeClr val="bg1"/>
              </a:solidFill>
            </a:endParaRPr>
          </a:p>
        </p:txBody>
      </p:sp>
      <p:sp>
        <p:nvSpPr>
          <p:cNvPr id="64" name="Right Arrow 63"/>
          <p:cNvSpPr/>
          <p:nvPr/>
        </p:nvSpPr>
        <p:spPr>
          <a:xfrm>
            <a:off x="3352800" y="4876800"/>
            <a:ext cx="381000" cy="762000"/>
          </a:xfrm>
          <a:prstGeom prst="rightArrow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00"/>
              </a:solidFill>
            </a:endParaRPr>
          </a:p>
        </p:txBody>
      </p:sp>
      <p:sp>
        <p:nvSpPr>
          <p:cNvPr id="20492" name="Rectangle 62"/>
          <p:cNvSpPr>
            <a:spLocks noChangeArrowheads="1"/>
          </p:cNvSpPr>
          <p:nvPr/>
        </p:nvSpPr>
        <p:spPr bwMode="auto">
          <a:xfrm>
            <a:off x="7162800" y="4343400"/>
            <a:ext cx="1295400" cy="304800"/>
          </a:xfrm>
          <a:prstGeom prst="rect">
            <a:avLst/>
          </a:prstGeom>
          <a:solidFill>
            <a:srgbClr val="00B05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1600" b="1"/>
              <a:t>HASIL</a:t>
            </a:r>
            <a:endParaRPr lang="id-ID" sz="1600" b="1"/>
          </a:p>
        </p:txBody>
      </p:sp>
      <p:sp>
        <p:nvSpPr>
          <p:cNvPr id="20493" name="Rectangle 62"/>
          <p:cNvSpPr>
            <a:spLocks noChangeArrowheads="1"/>
          </p:cNvSpPr>
          <p:nvPr/>
        </p:nvSpPr>
        <p:spPr bwMode="auto">
          <a:xfrm>
            <a:off x="1295400" y="3810000"/>
            <a:ext cx="1295400" cy="30480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1600" b="1"/>
              <a:t>DIBENTUK</a:t>
            </a:r>
            <a:endParaRPr lang="id-ID" sz="1600" b="1"/>
          </a:p>
        </p:txBody>
      </p:sp>
      <p:grpSp>
        <p:nvGrpSpPr>
          <p:cNvPr id="2" name="Group 60"/>
          <p:cNvGrpSpPr>
            <a:grpSpLocks/>
          </p:cNvGrpSpPr>
          <p:nvPr/>
        </p:nvGrpSpPr>
        <p:grpSpPr bwMode="auto">
          <a:xfrm>
            <a:off x="533400" y="228600"/>
            <a:ext cx="5791200" cy="3505200"/>
            <a:chOff x="533400" y="228600"/>
            <a:chExt cx="5791200" cy="3505200"/>
          </a:xfrm>
        </p:grpSpPr>
        <p:grpSp>
          <p:nvGrpSpPr>
            <p:cNvPr id="3" name="Group 46"/>
            <p:cNvGrpSpPr>
              <a:grpSpLocks/>
            </p:cNvGrpSpPr>
            <p:nvPr/>
          </p:nvGrpSpPr>
          <p:grpSpPr bwMode="auto">
            <a:xfrm>
              <a:off x="914400" y="381000"/>
              <a:ext cx="4852748" cy="3124200"/>
              <a:chOff x="285750" y="285750"/>
              <a:chExt cx="8131794" cy="6419850"/>
            </a:xfrm>
          </p:grpSpPr>
          <p:sp>
            <p:nvSpPr>
              <p:cNvPr id="20499" name="Rounded Rectangle 17"/>
              <p:cNvSpPr>
                <a:spLocks noChangeArrowheads="1"/>
              </p:cNvSpPr>
              <p:nvPr/>
            </p:nvSpPr>
            <p:spPr bwMode="auto">
              <a:xfrm>
                <a:off x="2214563" y="6286500"/>
                <a:ext cx="1771650" cy="419100"/>
              </a:xfrm>
              <a:prstGeom prst="roundRect">
                <a:avLst>
                  <a:gd name="adj" fmla="val 16667"/>
                </a:avLst>
              </a:prstGeom>
              <a:solidFill>
                <a:srgbClr val="00B050"/>
              </a:solidFill>
              <a:ln w="9525" algn="ctr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eaLnBrk="0" hangingPunct="0"/>
                <a:r>
                  <a:rPr lang="id-ID" sz="700" b="1">
                    <a:solidFill>
                      <a:schemeClr val="bg1"/>
                    </a:solidFill>
                  </a:rPr>
                  <a:t>KEBERHASILAN</a:t>
                </a:r>
              </a:p>
            </p:txBody>
          </p:sp>
          <p:grpSp>
            <p:nvGrpSpPr>
              <p:cNvPr id="4" name="Group 45"/>
              <p:cNvGrpSpPr>
                <a:grpSpLocks/>
              </p:cNvGrpSpPr>
              <p:nvPr/>
            </p:nvGrpSpPr>
            <p:grpSpPr bwMode="auto">
              <a:xfrm>
                <a:off x="285750" y="285750"/>
                <a:ext cx="8131794" cy="6105208"/>
                <a:chOff x="285750" y="285750"/>
                <a:chExt cx="8131794" cy="6105208"/>
              </a:xfrm>
            </p:grpSpPr>
            <p:sp>
              <p:nvSpPr>
                <p:cNvPr id="20501" name="Rounded Rectangle 1"/>
                <p:cNvSpPr>
                  <a:spLocks noChangeArrowheads="1"/>
                </p:cNvSpPr>
                <p:nvPr/>
              </p:nvSpPr>
              <p:spPr bwMode="auto">
                <a:xfrm>
                  <a:off x="304800" y="3048000"/>
                  <a:ext cx="1588434" cy="759460"/>
                </a:xfrm>
                <a:prstGeom prst="roundRect">
                  <a:avLst>
                    <a:gd name="adj" fmla="val 16667"/>
                  </a:avLst>
                </a:prstGeom>
                <a:blipFill dpi="0" rotWithShape="1">
                  <a:blip r:embed="rId2">
                    <a:alphaModFix amt="57000"/>
                  </a:blip>
                  <a:srcRect/>
                  <a:tile tx="0" ty="0" sx="100000" sy="100000" flip="none" algn="tl"/>
                </a:blip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algn="ctr" eaLnBrk="0" hangingPunct="0"/>
                  <a:r>
                    <a:rPr lang="id-ID" sz="700" b="1"/>
                    <a:t>KONSEP </a:t>
                  </a:r>
                </a:p>
                <a:p>
                  <a:pPr algn="ctr" eaLnBrk="0" hangingPunct="0"/>
                  <a:r>
                    <a:rPr lang="id-ID" sz="700" b="1"/>
                    <a:t>DASAR</a:t>
                  </a:r>
                </a:p>
                <a:p>
                  <a:pPr algn="ctr" eaLnBrk="0" hangingPunct="0"/>
                  <a:r>
                    <a:rPr lang="id-ID" sz="700" b="1"/>
                    <a:t>INTELIJEN</a:t>
                  </a:r>
                </a:p>
              </p:txBody>
            </p:sp>
            <p:sp>
              <p:nvSpPr>
                <p:cNvPr id="20502" name="Rounded Rectangle 2"/>
                <p:cNvSpPr>
                  <a:spLocks noChangeArrowheads="1"/>
                </p:cNvSpPr>
                <p:nvPr/>
              </p:nvSpPr>
              <p:spPr bwMode="auto">
                <a:xfrm>
                  <a:off x="304800" y="428625"/>
                  <a:ext cx="1437154" cy="701040"/>
                </a:xfrm>
                <a:prstGeom prst="roundRect">
                  <a:avLst>
                    <a:gd name="adj" fmla="val 16667"/>
                  </a:avLst>
                </a:prstGeom>
                <a:blipFill dpi="0" rotWithShape="1">
                  <a:blip r:embed="rId2">
                    <a:alphaModFix amt="57000"/>
                  </a:blip>
                  <a:srcRect/>
                  <a:tile tx="0" ty="0" sx="100000" sy="100000" flip="none" algn="tl"/>
                </a:blip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eaLnBrk="0" hangingPunct="0"/>
                  <a:r>
                    <a:rPr lang="id-ID" sz="700" b="1"/>
                    <a:t>KEGIATAN</a:t>
                  </a:r>
                </a:p>
                <a:p>
                  <a:pPr eaLnBrk="0" hangingPunct="0"/>
                  <a:r>
                    <a:rPr lang="id-ID" sz="700" b="1"/>
                    <a:t>INTELIJEN</a:t>
                  </a:r>
                </a:p>
              </p:txBody>
            </p:sp>
            <p:sp>
              <p:nvSpPr>
                <p:cNvPr id="20503" name="Rounded Rectangle 3"/>
                <p:cNvSpPr>
                  <a:spLocks noChangeArrowheads="1"/>
                </p:cNvSpPr>
                <p:nvPr/>
              </p:nvSpPr>
              <p:spPr bwMode="auto">
                <a:xfrm>
                  <a:off x="285750" y="5586413"/>
                  <a:ext cx="1512794" cy="701040"/>
                </a:xfrm>
                <a:prstGeom prst="roundRect">
                  <a:avLst>
                    <a:gd name="adj" fmla="val 16667"/>
                  </a:avLst>
                </a:prstGeom>
                <a:blipFill dpi="0" rotWithShape="1">
                  <a:blip r:embed="rId2">
                    <a:alphaModFix amt="57000"/>
                  </a:blip>
                  <a:srcRect/>
                  <a:tile tx="0" ty="0" sx="100000" sy="100000" flip="none" algn="tl"/>
                </a:blip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algn="ctr" eaLnBrk="0" hangingPunct="0"/>
                  <a:r>
                    <a:rPr lang="id-ID" sz="700" b="1"/>
                    <a:t>SIFAT</a:t>
                  </a:r>
                </a:p>
                <a:p>
                  <a:pPr algn="ctr" eaLnBrk="0" hangingPunct="0"/>
                  <a:r>
                    <a:rPr lang="id-ID" sz="700" b="1"/>
                    <a:t>TUGAS</a:t>
                  </a:r>
                </a:p>
                <a:p>
                  <a:pPr algn="ctr" eaLnBrk="0" hangingPunct="0"/>
                  <a:r>
                    <a:rPr lang="id-ID" sz="700" b="1"/>
                    <a:t>INTELIJEN</a:t>
                  </a:r>
                </a:p>
              </p:txBody>
            </p:sp>
            <p:sp>
              <p:nvSpPr>
                <p:cNvPr id="20504" name="Rounded Rectangle 4"/>
                <p:cNvSpPr>
                  <a:spLocks noChangeArrowheads="1"/>
                </p:cNvSpPr>
                <p:nvPr/>
              </p:nvSpPr>
              <p:spPr bwMode="auto">
                <a:xfrm>
                  <a:off x="2133600" y="457200"/>
                  <a:ext cx="1285875" cy="40894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2060"/>
                </a:solid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 eaLnBrk="0" hangingPunct="0"/>
                  <a:r>
                    <a:rPr lang="id-ID" sz="700" b="1">
                      <a:solidFill>
                        <a:srgbClr val="FFFF00"/>
                      </a:solidFill>
                    </a:rPr>
                    <a:t>DETEKSI</a:t>
                  </a:r>
                </a:p>
              </p:txBody>
            </p:sp>
            <p:sp>
              <p:nvSpPr>
                <p:cNvPr id="20505" name="Rounded Rectangle 5"/>
                <p:cNvSpPr>
                  <a:spLocks noChangeArrowheads="1"/>
                </p:cNvSpPr>
                <p:nvPr/>
              </p:nvSpPr>
              <p:spPr bwMode="auto">
                <a:xfrm>
                  <a:off x="2209800" y="3467100"/>
                  <a:ext cx="1058956" cy="40894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FF00"/>
                </a:solid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 eaLnBrk="0" hangingPunct="0"/>
                  <a:r>
                    <a:rPr lang="id-ID" sz="700" b="1">
                      <a:solidFill>
                        <a:srgbClr val="FF0000"/>
                      </a:solidFill>
                    </a:rPr>
                    <a:t>AKSI</a:t>
                  </a:r>
                </a:p>
              </p:txBody>
            </p:sp>
            <p:sp>
              <p:nvSpPr>
                <p:cNvPr id="20506" name="Rounded Rectangle 7"/>
                <p:cNvSpPr>
                  <a:spLocks noChangeArrowheads="1"/>
                </p:cNvSpPr>
                <p:nvPr/>
              </p:nvSpPr>
              <p:spPr bwMode="auto">
                <a:xfrm>
                  <a:off x="6500813" y="285750"/>
                  <a:ext cx="1829347" cy="340837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2060"/>
                </a:solid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eaLnBrk="0" hangingPunct="0"/>
                  <a:r>
                    <a:rPr lang="id-ID" sz="700" b="1">
                      <a:solidFill>
                        <a:srgbClr val="FFFF00"/>
                      </a:solidFill>
                    </a:rPr>
                    <a:t>3 BUKA  / 8 TUTUP </a:t>
                  </a:r>
                </a:p>
              </p:txBody>
            </p:sp>
            <p:sp>
              <p:nvSpPr>
                <p:cNvPr id="20507" name="Rounded Rectangle 8"/>
                <p:cNvSpPr>
                  <a:spLocks noChangeArrowheads="1"/>
                </p:cNvSpPr>
                <p:nvPr/>
              </p:nvSpPr>
              <p:spPr bwMode="auto">
                <a:xfrm>
                  <a:off x="3886200" y="457200"/>
                  <a:ext cx="1361515" cy="40894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2060"/>
                </a:solid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 eaLnBrk="0" hangingPunct="0"/>
                  <a:r>
                    <a:rPr lang="id-ID" sz="700" b="1">
                      <a:solidFill>
                        <a:srgbClr val="FFFF00"/>
                      </a:solidFill>
                    </a:rPr>
                    <a:t>LIDIK</a:t>
                  </a:r>
                </a:p>
              </p:txBody>
            </p:sp>
            <p:sp>
              <p:nvSpPr>
                <p:cNvPr id="20508" name="Rounded Rectangle 9"/>
                <p:cNvSpPr>
                  <a:spLocks noChangeArrowheads="1"/>
                </p:cNvSpPr>
                <p:nvPr/>
              </p:nvSpPr>
              <p:spPr bwMode="auto">
                <a:xfrm>
                  <a:off x="1928813" y="4071939"/>
                  <a:ext cx="761124" cy="255588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FF00"/>
                </a:solid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eaLnBrk="0" hangingPunct="0"/>
                  <a:r>
                    <a:rPr lang="id-ID" sz="700" b="1">
                      <a:solidFill>
                        <a:srgbClr val="FF0000"/>
                      </a:solidFill>
                    </a:rPr>
                    <a:t> MTO </a:t>
                  </a:r>
                </a:p>
              </p:txBody>
            </p:sp>
            <p:sp>
              <p:nvSpPr>
                <p:cNvPr id="20509" name="Rounded Rectangle 10"/>
                <p:cNvSpPr>
                  <a:spLocks noChangeArrowheads="1"/>
                </p:cNvSpPr>
                <p:nvPr/>
              </p:nvSpPr>
              <p:spPr bwMode="auto">
                <a:xfrm>
                  <a:off x="3714750" y="3048000"/>
                  <a:ext cx="1210235" cy="29210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0000"/>
                </a:solid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 eaLnBrk="0" hangingPunct="0"/>
                  <a:r>
                    <a:rPr lang="id-ID" sz="700" b="1"/>
                    <a:t>PAM</a:t>
                  </a:r>
                </a:p>
              </p:txBody>
            </p:sp>
            <p:sp>
              <p:nvSpPr>
                <p:cNvPr id="20510" name="Rounded Rectangle 12"/>
                <p:cNvSpPr>
                  <a:spLocks noChangeArrowheads="1"/>
                </p:cNvSpPr>
                <p:nvPr/>
              </p:nvSpPr>
              <p:spPr bwMode="auto">
                <a:xfrm>
                  <a:off x="3714750" y="4548188"/>
                  <a:ext cx="1210235" cy="29210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B0F0"/>
                </a:solid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 eaLnBrk="0" hangingPunct="0"/>
                  <a:r>
                    <a:rPr lang="id-ID" sz="700" b="1">
                      <a:solidFill>
                        <a:srgbClr val="FF0000"/>
                      </a:solidFill>
                    </a:rPr>
                    <a:t>GAL</a:t>
                  </a:r>
                </a:p>
              </p:txBody>
            </p:sp>
            <p:sp>
              <p:nvSpPr>
                <p:cNvPr id="20511" name="Rounded Rectangle 13"/>
                <p:cNvSpPr>
                  <a:spLocks noChangeArrowheads="1"/>
                </p:cNvSpPr>
                <p:nvPr/>
              </p:nvSpPr>
              <p:spPr bwMode="auto">
                <a:xfrm>
                  <a:off x="2767013" y="4043363"/>
                  <a:ext cx="548388" cy="295751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FF00"/>
                </a:solid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 eaLnBrk="0" hangingPunct="0"/>
                  <a:r>
                    <a:rPr lang="id-ID" sz="700" b="1">
                      <a:solidFill>
                        <a:srgbClr val="FF0000"/>
                      </a:solidFill>
                    </a:rPr>
                    <a:t> TO </a:t>
                  </a:r>
                </a:p>
              </p:txBody>
            </p:sp>
            <p:sp>
              <p:nvSpPr>
                <p:cNvPr id="20512" name="Rounded Rectangle 15"/>
                <p:cNvSpPr>
                  <a:spLocks noChangeArrowheads="1"/>
                </p:cNvSpPr>
                <p:nvPr/>
              </p:nvSpPr>
              <p:spPr bwMode="auto">
                <a:xfrm>
                  <a:off x="2286000" y="5586414"/>
                  <a:ext cx="1763351" cy="346868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bg1"/>
                </a:solid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eaLnBrk="0" hangingPunct="0"/>
                  <a:r>
                    <a:rPr lang="id-ID" sz="700" b="1"/>
                    <a:t>KLANDENSTEN</a:t>
                  </a:r>
                </a:p>
              </p:txBody>
            </p:sp>
            <p:sp>
              <p:nvSpPr>
                <p:cNvPr id="20513" name="Rounded Rectangle 16"/>
                <p:cNvSpPr>
                  <a:spLocks noChangeArrowheads="1"/>
                </p:cNvSpPr>
                <p:nvPr/>
              </p:nvSpPr>
              <p:spPr bwMode="auto">
                <a:xfrm>
                  <a:off x="4500563" y="6000750"/>
                  <a:ext cx="1347332" cy="328613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bg2"/>
                </a:solid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 eaLnBrk="0" hangingPunct="0"/>
                  <a:r>
                    <a:rPr lang="id-ID" sz="700" b="1"/>
                    <a:t>ANONIM</a:t>
                  </a:r>
                </a:p>
              </p:txBody>
            </p:sp>
            <p:sp>
              <p:nvSpPr>
                <p:cNvPr id="20514" name="Rounded Rectangle 18"/>
                <p:cNvSpPr>
                  <a:spLocks noChangeArrowheads="1"/>
                </p:cNvSpPr>
                <p:nvPr/>
              </p:nvSpPr>
              <p:spPr bwMode="auto">
                <a:xfrm>
                  <a:off x="4500563" y="5395913"/>
                  <a:ext cx="1385152" cy="408940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bg1"/>
                </a:solid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eaLnBrk="0" hangingPunct="0"/>
                  <a:r>
                    <a:rPr lang="id-ID" sz="700" b="1"/>
                    <a:t>TERTUTUP &amp; RAHASIA</a:t>
                  </a:r>
                </a:p>
              </p:txBody>
            </p:sp>
            <p:sp>
              <p:nvSpPr>
                <p:cNvPr id="20515" name="Rounded Rectangle 21"/>
                <p:cNvSpPr>
                  <a:spLocks noChangeArrowheads="1"/>
                </p:cNvSpPr>
                <p:nvPr/>
              </p:nvSpPr>
              <p:spPr bwMode="auto">
                <a:xfrm>
                  <a:off x="6500813" y="5538788"/>
                  <a:ext cx="1134596" cy="584200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bg1"/>
                </a:solid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 eaLnBrk="0" hangingPunct="0"/>
                  <a:r>
                    <a:rPr lang="id-ID" sz="600" b="1"/>
                    <a:t>COVER</a:t>
                  </a:r>
                </a:p>
                <a:p>
                  <a:pPr algn="ctr" eaLnBrk="0" hangingPunct="0"/>
                  <a:r>
                    <a:rPr lang="id-ID" sz="600" b="1"/>
                    <a:t>Dan</a:t>
                  </a:r>
                </a:p>
                <a:p>
                  <a:pPr algn="ctr" eaLnBrk="0" hangingPunct="0"/>
                  <a:r>
                    <a:rPr lang="id-ID" sz="600" b="1"/>
                    <a:t>DESEPSI </a:t>
                  </a:r>
                </a:p>
              </p:txBody>
            </p:sp>
            <p:sp>
              <p:nvSpPr>
                <p:cNvPr id="20516" name="Rounded Rectangle 23"/>
                <p:cNvSpPr>
                  <a:spLocks noChangeArrowheads="1"/>
                </p:cNvSpPr>
                <p:nvPr/>
              </p:nvSpPr>
              <p:spPr bwMode="auto">
                <a:xfrm>
                  <a:off x="5419725" y="3357563"/>
                  <a:ext cx="1285875" cy="43815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0000"/>
                </a:solid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 eaLnBrk="0" hangingPunct="0"/>
                  <a:r>
                    <a:rPr lang="id-ID" sz="700" b="1"/>
                    <a:t>REFRESIF/</a:t>
                  </a:r>
                </a:p>
                <a:p>
                  <a:pPr algn="ctr" eaLnBrk="0" hangingPunct="0"/>
                  <a:r>
                    <a:rPr lang="id-ID" sz="700" b="1"/>
                    <a:t>KONTRA</a:t>
                  </a:r>
                </a:p>
              </p:txBody>
            </p:sp>
            <p:sp>
              <p:nvSpPr>
                <p:cNvPr id="20517" name="Rounded Rectangle 25"/>
                <p:cNvSpPr>
                  <a:spLocks noChangeArrowheads="1"/>
                </p:cNvSpPr>
                <p:nvPr/>
              </p:nvSpPr>
              <p:spPr bwMode="auto">
                <a:xfrm>
                  <a:off x="5429250" y="2428875"/>
                  <a:ext cx="1285875" cy="29210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B050"/>
                </a:solid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 eaLnBrk="0" hangingPunct="0"/>
                  <a:r>
                    <a:rPr lang="id-ID" sz="700" b="1"/>
                    <a:t>PREVENTIF</a:t>
                  </a:r>
                </a:p>
              </p:txBody>
            </p:sp>
            <p:sp>
              <p:nvSpPr>
                <p:cNvPr id="20518" name="Rounded Rectangle 26"/>
                <p:cNvSpPr>
                  <a:spLocks noChangeArrowheads="1"/>
                </p:cNvSpPr>
                <p:nvPr/>
              </p:nvSpPr>
              <p:spPr bwMode="auto">
                <a:xfrm>
                  <a:off x="2214563" y="1976438"/>
                  <a:ext cx="1205507" cy="292100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bg2"/>
                </a:solid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 eaLnBrk="0" hangingPunct="0"/>
                  <a:r>
                    <a:rPr lang="id-ID" sz="700" b="1"/>
                    <a:t>ANALISA</a:t>
                  </a:r>
                </a:p>
              </p:txBody>
            </p:sp>
            <p:sp>
              <p:nvSpPr>
                <p:cNvPr id="20519" name="Rounded Rectangle 27"/>
                <p:cNvSpPr>
                  <a:spLocks noChangeArrowheads="1"/>
                </p:cNvSpPr>
                <p:nvPr/>
              </p:nvSpPr>
              <p:spPr bwMode="auto">
                <a:xfrm>
                  <a:off x="5438775" y="285750"/>
                  <a:ext cx="983316" cy="328613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accent2"/>
                </a:solid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 eaLnBrk="0" hangingPunct="0"/>
                  <a:r>
                    <a:rPr lang="id-ID" sz="700" b="1">
                      <a:solidFill>
                        <a:srgbClr val="FF0000"/>
                      </a:solidFill>
                    </a:rPr>
                    <a:t>TEKNIK</a:t>
                  </a:r>
                </a:p>
              </p:txBody>
            </p:sp>
            <p:sp>
              <p:nvSpPr>
                <p:cNvPr id="20520" name="Down Arrow 28"/>
                <p:cNvSpPr>
                  <a:spLocks noChangeArrowheads="1"/>
                </p:cNvSpPr>
                <p:nvPr/>
              </p:nvSpPr>
              <p:spPr bwMode="auto">
                <a:xfrm>
                  <a:off x="838200" y="4143375"/>
                  <a:ext cx="373472" cy="1058863"/>
                </a:xfrm>
                <a:prstGeom prst="downArrow">
                  <a:avLst>
                    <a:gd name="adj1" fmla="val 50000"/>
                    <a:gd name="adj2" fmla="val 49996"/>
                  </a:avLst>
                </a:prstGeom>
                <a:blipFill dpi="0" rotWithShape="1">
                  <a:blip r:embed="rId2">
                    <a:alphaModFix amt="57000"/>
                  </a:blip>
                  <a:srcRect/>
                  <a:tile tx="0" ty="0" sx="100000" sy="100000" flip="none" algn="tl"/>
                </a:blip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id-ID" sz="700"/>
                </a:p>
              </p:txBody>
            </p:sp>
            <p:sp>
              <p:nvSpPr>
                <p:cNvPr id="20521" name="Up Arrow 29"/>
                <p:cNvSpPr>
                  <a:spLocks noChangeArrowheads="1"/>
                </p:cNvSpPr>
                <p:nvPr/>
              </p:nvSpPr>
              <p:spPr bwMode="auto">
                <a:xfrm>
                  <a:off x="838200" y="1500188"/>
                  <a:ext cx="373472" cy="1069816"/>
                </a:xfrm>
                <a:prstGeom prst="upArrow">
                  <a:avLst>
                    <a:gd name="adj1" fmla="val 50000"/>
                    <a:gd name="adj2" fmla="val 49996"/>
                  </a:avLst>
                </a:prstGeom>
                <a:blipFill dpi="0" rotWithShape="1">
                  <a:blip r:embed="rId2">
                    <a:alphaModFix amt="57000"/>
                  </a:blip>
                  <a:srcRect/>
                  <a:tile tx="0" ty="0" sx="100000" sy="100000" flip="none" algn="tl"/>
                </a:blip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id-ID" sz="700"/>
                </a:p>
              </p:txBody>
            </p:sp>
            <p:sp>
              <p:nvSpPr>
                <p:cNvPr id="20522" name="Left Brace 31"/>
                <p:cNvSpPr>
                  <a:spLocks/>
                </p:cNvSpPr>
                <p:nvPr/>
              </p:nvSpPr>
              <p:spPr bwMode="auto">
                <a:xfrm>
                  <a:off x="3419475" y="3214688"/>
                  <a:ext cx="364017" cy="1036955"/>
                </a:xfrm>
                <a:prstGeom prst="leftBrace">
                  <a:avLst>
                    <a:gd name="adj1" fmla="val 8335"/>
                    <a:gd name="adj2" fmla="val 50000"/>
                  </a:avLst>
                </a:prstGeom>
                <a:noFill/>
                <a:ln w="38100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id-ID" sz="700"/>
                </a:p>
              </p:txBody>
            </p:sp>
            <p:sp>
              <p:nvSpPr>
                <p:cNvPr id="20523" name="Rounded Rectangle 32"/>
                <p:cNvSpPr>
                  <a:spLocks noChangeArrowheads="1"/>
                </p:cNvSpPr>
                <p:nvPr/>
              </p:nvSpPr>
              <p:spPr bwMode="auto">
                <a:xfrm>
                  <a:off x="5286375" y="4548188"/>
                  <a:ext cx="1285875" cy="29210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B0F0"/>
                </a:solid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 eaLnBrk="0" hangingPunct="0"/>
                  <a:r>
                    <a:rPr lang="id-ID" sz="700" b="1">
                      <a:solidFill>
                        <a:srgbClr val="FF0000"/>
                      </a:solidFill>
                    </a:rPr>
                    <a:t>CIPKON</a:t>
                  </a:r>
                </a:p>
              </p:txBody>
            </p:sp>
            <p:sp>
              <p:nvSpPr>
                <p:cNvPr id="20524" name="Left Brace 33"/>
                <p:cNvSpPr>
                  <a:spLocks/>
                </p:cNvSpPr>
                <p:nvPr/>
              </p:nvSpPr>
              <p:spPr bwMode="auto">
                <a:xfrm>
                  <a:off x="5000625" y="2662238"/>
                  <a:ext cx="354562" cy="861695"/>
                </a:xfrm>
                <a:prstGeom prst="leftBrace">
                  <a:avLst>
                    <a:gd name="adj1" fmla="val 8337"/>
                    <a:gd name="adj2" fmla="val 50000"/>
                  </a:avLst>
                </a:prstGeom>
                <a:noFill/>
                <a:ln w="38100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id-ID" sz="700"/>
                </a:p>
              </p:txBody>
            </p:sp>
            <p:sp>
              <p:nvSpPr>
                <p:cNvPr id="20525" name="Left Brace 36"/>
                <p:cNvSpPr>
                  <a:spLocks/>
                </p:cNvSpPr>
                <p:nvPr/>
              </p:nvSpPr>
              <p:spPr bwMode="auto">
                <a:xfrm>
                  <a:off x="1928813" y="5857875"/>
                  <a:ext cx="302559" cy="533083"/>
                </a:xfrm>
                <a:prstGeom prst="leftBrace">
                  <a:avLst>
                    <a:gd name="adj1" fmla="val 8336"/>
                    <a:gd name="adj2" fmla="val 50000"/>
                  </a:avLst>
                </a:prstGeom>
                <a:noFill/>
                <a:ln w="38100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id-ID" sz="700"/>
                </a:p>
              </p:txBody>
            </p:sp>
            <p:sp>
              <p:nvSpPr>
                <p:cNvPr id="20526" name="Right Arrow 37"/>
                <p:cNvSpPr>
                  <a:spLocks noChangeArrowheads="1"/>
                </p:cNvSpPr>
                <p:nvPr/>
              </p:nvSpPr>
              <p:spPr bwMode="auto">
                <a:xfrm>
                  <a:off x="3505200" y="609600"/>
                  <a:ext cx="302559" cy="233680"/>
                </a:xfrm>
                <a:prstGeom prst="rightArrow">
                  <a:avLst>
                    <a:gd name="adj1" fmla="val 50000"/>
                    <a:gd name="adj2" fmla="val 49998"/>
                  </a:avLst>
                </a:prstGeom>
                <a:solidFill>
                  <a:srgbClr val="002060"/>
                </a:solid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id-ID" sz="700">
                    <a:solidFill>
                      <a:srgbClr val="FFFF00"/>
                    </a:solidFill>
                  </a:endParaRPr>
                </a:p>
              </p:txBody>
            </p:sp>
            <p:sp>
              <p:nvSpPr>
                <p:cNvPr id="20527" name="Right Arrow 39"/>
                <p:cNvSpPr>
                  <a:spLocks noChangeArrowheads="1"/>
                </p:cNvSpPr>
                <p:nvPr/>
              </p:nvSpPr>
              <p:spPr bwMode="auto">
                <a:xfrm>
                  <a:off x="5000625" y="4624388"/>
                  <a:ext cx="302559" cy="233680"/>
                </a:xfrm>
                <a:prstGeom prst="rightArrow">
                  <a:avLst>
                    <a:gd name="adj1" fmla="val 50000"/>
                    <a:gd name="adj2" fmla="val 49998"/>
                  </a:avLst>
                </a:prstGeom>
                <a:solidFill>
                  <a:srgbClr val="00B0F0"/>
                </a:solid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id-ID" sz="700">
                    <a:solidFill>
                      <a:srgbClr val="FF0000"/>
                    </a:solidFill>
                  </a:endParaRPr>
                </a:p>
              </p:txBody>
            </p:sp>
            <p:sp>
              <p:nvSpPr>
                <p:cNvPr id="20528" name="Right Arrow 40"/>
                <p:cNvSpPr>
                  <a:spLocks noChangeArrowheads="1"/>
                </p:cNvSpPr>
                <p:nvPr/>
              </p:nvSpPr>
              <p:spPr bwMode="auto">
                <a:xfrm>
                  <a:off x="4143375" y="5662613"/>
                  <a:ext cx="302559" cy="233680"/>
                </a:xfrm>
                <a:prstGeom prst="rightArrow">
                  <a:avLst>
                    <a:gd name="adj1" fmla="val 50000"/>
                    <a:gd name="adj2" fmla="val 49998"/>
                  </a:avLst>
                </a:prstGeom>
                <a:solidFill>
                  <a:schemeClr val="bg1"/>
                </a:solid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id-ID" sz="700"/>
                </a:p>
              </p:txBody>
            </p:sp>
            <p:sp>
              <p:nvSpPr>
                <p:cNvPr id="20529" name="Right Arrow 44"/>
                <p:cNvSpPr>
                  <a:spLocks noChangeArrowheads="1"/>
                </p:cNvSpPr>
                <p:nvPr/>
              </p:nvSpPr>
              <p:spPr bwMode="auto">
                <a:xfrm>
                  <a:off x="6143625" y="5753100"/>
                  <a:ext cx="302559" cy="233680"/>
                </a:xfrm>
                <a:prstGeom prst="rightArrow">
                  <a:avLst>
                    <a:gd name="adj1" fmla="val 50000"/>
                    <a:gd name="adj2" fmla="val 49998"/>
                  </a:avLst>
                </a:prstGeom>
                <a:solidFill>
                  <a:schemeClr val="bg1"/>
                </a:solid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id-ID" sz="700"/>
                </a:p>
              </p:txBody>
            </p:sp>
            <p:sp>
              <p:nvSpPr>
                <p:cNvPr id="20530" name="Down Arrow 28"/>
                <p:cNvSpPr>
                  <a:spLocks noChangeArrowheads="1"/>
                </p:cNvSpPr>
                <p:nvPr/>
              </p:nvSpPr>
              <p:spPr bwMode="auto">
                <a:xfrm>
                  <a:off x="2571750" y="1071564"/>
                  <a:ext cx="354562" cy="547688"/>
                </a:xfrm>
                <a:prstGeom prst="downArrow">
                  <a:avLst>
                    <a:gd name="adj1" fmla="val 50000"/>
                    <a:gd name="adj2" fmla="val 50002"/>
                  </a:avLst>
                </a:prstGeom>
                <a:blipFill dpi="0" rotWithShape="1">
                  <a:blip r:embed="rId2">
                    <a:alphaModFix amt="57000"/>
                  </a:blip>
                  <a:srcRect/>
                  <a:tile tx="0" ty="0" sx="100000" sy="100000" flip="none" algn="tl"/>
                </a:blip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id-ID" sz="700" b="1"/>
                </a:p>
              </p:txBody>
            </p:sp>
            <p:sp>
              <p:nvSpPr>
                <p:cNvPr id="20531" name="Down Arrow 28"/>
                <p:cNvSpPr>
                  <a:spLocks noChangeArrowheads="1"/>
                </p:cNvSpPr>
                <p:nvPr/>
              </p:nvSpPr>
              <p:spPr bwMode="auto">
                <a:xfrm>
                  <a:off x="2571750" y="2466975"/>
                  <a:ext cx="425473" cy="628015"/>
                </a:xfrm>
                <a:prstGeom prst="downArrow">
                  <a:avLst>
                    <a:gd name="adj1" fmla="val 50000"/>
                    <a:gd name="adj2" fmla="val 50001"/>
                  </a:avLst>
                </a:prstGeom>
                <a:blipFill dpi="0" rotWithShape="1">
                  <a:blip r:embed="rId2">
                    <a:alphaModFix amt="57000"/>
                  </a:blip>
                  <a:srcRect/>
                  <a:tile tx="0" ty="0" sx="100000" sy="100000" flip="none" algn="tl"/>
                </a:blip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id-ID" sz="700"/>
                </a:p>
              </p:txBody>
            </p:sp>
            <p:sp>
              <p:nvSpPr>
                <p:cNvPr id="20532" name="Rounded Rectangle 27"/>
                <p:cNvSpPr>
                  <a:spLocks noChangeArrowheads="1"/>
                </p:cNvSpPr>
                <p:nvPr/>
              </p:nvSpPr>
              <p:spPr bwMode="auto">
                <a:xfrm>
                  <a:off x="5429251" y="1357313"/>
                  <a:ext cx="1276420" cy="273843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accent2"/>
                </a:solid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 eaLnBrk="0" hangingPunct="0"/>
                  <a:r>
                    <a:rPr lang="id-ID" sz="700" b="1">
                      <a:solidFill>
                        <a:srgbClr val="FF0000"/>
                      </a:solidFill>
                    </a:rPr>
                    <a:t>JARINGAN</a:t>
                  </a:r>
                </a:p>
              </p:txBody>
            </p:sp>
            <p:sp>
              <p:nvSpPr>
                <p:cNvPr id="20533" name="Rounded Rectangle 7"/>
                <p:cNvSpPr>
                  <a:spLocks noChangeArrowheads="1"/>
                </p:cNvSpPr>
                <p:nvPr/>
              </p:nvSpPr>
              <p:spPr bwMode="auto">
                <a:xfrm>
                  <a:off x="5453063" y="838200"/>
                  <a:ext cx="1252782" cy="288449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2060"/>
                </a:solid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eaLnBrk="0" hangingPunct="0"/>
                  <a:r>
                    <a:rPr lang="id-ID" sz="700" b="1">
                      <a:solidFill>
                        <a:srgbClr val="FFFF00"/>
                      </a:solidFill>
                    </a:rPr>
                    <a:t>STO / MTO </a:t>
                  </a:r>
                </a:p>
              </p:txBody>
            </p:sp>
            <p:sp>
              <p:nvSpPr>
                <p:cNvPr id="20534" name="Rounded Rectangle 26"/>
                <p:cNvSpPr>
                  <a:spLocks noChangeArrowheads="1"/>
                </p:cNvSpPr>
                <p:nvPr/>
              </p:nvSpPr>
              <p:spPr bwMode="auto">
                <a:xfrm>
                  <a:off x="3571875" y="1976438"/>
                  <a:ext cx="1205508" cy="292100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bg2"/>
                </a:solid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 eaLnBrk="0" hangingPunct="0"/>
                  <a:r>
                    <a:rPr lang="id-ID" sz="700" b="1"/>
                    <a:t>6 TOOL</a:t>
                  </a:r>
                </a:p>
              </p:txBody>
            </p:sp>
            <p:sp>
              <p:nvSpPr>
                <p:cNvPr id="20535" name="Rounded Rectangle 7"/>
                <p:cNvSpPr>
                  <a:spLocks noChangeArrowheads="1"/>
                </p:cNvSpPr>
                <p:nvPr/>
              </p:nvSpPr>
              <p:spPr bwMode="auto">
                <a:xfrm>
                  <a:off x="6786563" y="857250"/>
                  <a:ext cx="685484" cy="23368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2060"/>
                </a:solid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eaLnBrk="0" hangingPunct="0"/>
                  <a:r>
                    <a:rPr lang="id-ID" sz="700" b="1">
                      <a:solidFill>
                        <a:srgbClr val="FFFF00"/>
                      </a:solidFill>
                    </a:rPr>
                    <a:t>UUK</a:t>
                  </a:r>
                </a:p>
              </p:txBody>
            </p:sp>
            <p:sp>
              <p:nvSpPr>
                <p:cNvPr id="20536" name="Rounded Rectangle 23"/>
                <p:cNvSpPr>
                  <a:spLocks noChangeArrowheads="1"/>
                </p:cNvSpPr>
                <p:nvPr/>
              </p:nvSpPr>
              <p:spPr bwMode="auto">
                <a:xfrm>
                  <a:off x="6786563" y="3214688"/>
                  <a:ext cx="1560069" cy="273843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0000"/>
                </a:solid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 eaLnBrk="0" hangingPunct="0"/>
                  <a:r>
                    <a:rPr lang="id-ID" sz="700" b="1"/>
                    <a:t>INVESTIGASI</a:t>
                  </a:r>
                </a:p>
              </p:txBody>
            </p:sp>
            <p:sp>
              <p:nvSpPr>
                <p:cNvPr id="20537" name="Rounded Rectangle 25"/>
                <p:cNvSpPr>
                  <a:spLocks noChangeArrowheads="1"/>
                </p:cNvSpPr>
                <p:nvPr/>
              </p:nvSpPr>
              <p:spPr bwMode="auto">
                <a:xfrm>
                  <a:off x="6786563" y="1928813"/>
                  <a:ext cx="1285875" cy="237331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B050"/>
                </a:solid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 eaLnBrk="0" hangingPunct="0"/>
                  <a:r>
                    <a:rPr lang="id-ID" sz="700" b="1"/>
                    <a:t>AKTIF</a:t>
                  </a:r>
                </a:p>
              </p:txBody>
            </p:sp>
            <p:sp>
              <p:nvSpPr>
                <p:cNvPr id="20538" name="Rounded Rectangle 25"/>
                <p:cNvSpPr>
                  <a:spLocks noChangeArrowheads="1"/>
                </p:cNvSpPr>
                <p:nvPr/>
              </p:nvSpPr>
              <p:spPr bwMode="auto">
                <a:xfrm>
                  <a:off x="6786563" y="2295526"/>
                  <a:ext cx="1285875" cy="237332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B050"/>
                </a:solid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 eaLnBrk="0" hangingPunct="0"/>
                  <a:r>
                    <a:rPr lang="id-ID" sz="700" b="1"/>
                    <a:t>FASIF</a:t>
                  </a:r>
                </a:p>
              </p:txBody>
            </p:sp>
            <p:sp>
              <p:nvSpPr>
                <p:cNvPr id="20539" name="Rounded Rectangle 25"/>
                <p:cNvSpPr>
                  <a:spLocks noChangeArrowheads="1"/>
                </p:cNvSpPr>
                <p:nvPr/>
              </p:nvSpPr>
              <p:spPr bwMode="auto">
                <a:xfrm>
                  <a:off x="6786563" y="2643188"/>
                  <a:ext cx="1285875" cy="237331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B050"/>
                </a:solid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 eaLnBrk="0" hangingPunct="0"/>
                  <a:r>
                    <a:rPr lang="id-ID" sz="700" b="1"/>
                    <a:t>DESEPTIF</a:t>
                  </a:r>
                </a:p>
              </p:txBody>
            </p:sp>
            <p:sp>
              <p:nvSpPr>
                <p:cNvPr id="20540" name="Rounded Rectangle 23"/>
                <p:cNvSpPr>
                  <a:spLocks noChangeArrowheads="1"/>
                </p:cNvSpPr>
                <p:nvPr/>
              </p:nvSpPr>
              <p:spPr bwMode="auto">
                <a:xfrm>
                  <a:off x="6786563" y="3643314"/>
                  <a:ext cx="1630981" cy="430848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0000"/>
                </a:solid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 eaLnBrk="0" hangingPunct="0"/>
                  <a:r>
                    <a:rPr lang="id-ID" sz="700" b="1"/>
                    <a:t>EKSPLOITASI/</a:t>
                  </a:r>
                </a:p>
                <a:p>
                  <a:pPr algn="ctr" eaLnBrk="0" hangingPunct="0"/>
                  <a:r>
                    <a:rPr lang="id-ID" sz="700" b="1"/>
                    <a:t>NEGASI</a:t>
                  </a:r>
                </a:p>
              </p:txBody>
            </p:sp>
            <p:sp>
              <p:nvSpPr>
                <p:cNvPr id="20541" name="Rounded Rectangle 32"/>
                <p:cNvSpPr>
                  <a:spLocks noChangeArrowheads="1"/>
                </p:cNvSpPr>
                <p:nvPr/>
              </p:nvSpPr>
              <p:spPr bwMode="auto">
                <a:xfrm>
                  <a:off x="6715125" y="4429125"/>
                  <a:ext cx="1285875" cy="219075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B0F0"/>
                </a:solid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 eaLnBrk="0" hangingPunct="0"/>
                  <a:r>
                    <a:rPr lang="id-ID" sz="700" b="1">
                      <a:solidFill>
                        <a:srgbClr val="FF0000"/>
                      </a:solidFill>
                    </a:rPr>
                    <a:t>TAHAP</a:t>
                  </a:r>
                </a:p>
              </p:txBody>
            </p:sp>
            <p:sp>
              <p:nvSpPr>
                <p:cNvPr id="20542" name="Right Arrow 37"/>
                <p:cNvSpPr>
                  <a:spLocks noChangeArrowheads="1"/>
                </p:cNvSpPr>
                <p:nvPr/>
              </p:nvSpPr>
              <p:spPr bwMode="auto">
                <a:xfrm>
                  <a:off x="1785938" y="642938"/>
                  <a:ext cx="302559" cy="233680"/>
                </a:xfrm>
                <a:prstGeom prst="rightArrow">
                  <a:avLst>
                    <a:gd name="adj1" fmla="val 50000"/>
                    <a:gd name="adj2" fmla="val 49998"/>
                  </a:avLst>
                </a:prstGeom>
                <a:solidFill>
                  <a:srgbClr val="002060"/>
                </a:solid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id-ID" sz="700">
                    <a:solidFill>
                      <a:srgbClr val="FFFF00"/>
                    </a:solidFill>
                  </a:endParaRPr>
                </a:p>
              </p:txBody>
            </p:sp>
            <p:sp>
              <p:nvSpPr>
                <p:cNvPr id="20543" name="Rounded Rectangle 32"/>
                <p:cNvSpPr>
                  <a:spLocks noChangeArrowheads="1"/>
                </p:cNvSpPr>
                <p:nvPr/>
              </p:nvSpPr>
              <p:spPr bwMode="auto">
                <a:xfrm>
                  <a:off x="6715125" y="4857750"/>
                  <a:ext cx="1285875" cy="219075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B0F0"/>
                </a:solidFill>
                <a:ln w="9525" algn="ctr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 eaLnBrk="0" hangingPunct="0"/>
                  <a:r>
                    <a:rPr lang="id-ID" sz="700" b="1">
                      <a:solidFill>
                        <a:srgbClr val="FF0000"/>
                      </a:solidFill>
                    </a:rPr>
                    <a:t>TEKNIK</a:t>
                  </a:r>
                </a:p>
              </p:txBody>
            </p:sp>
          </p:grpSp>
        </p:grpSp>
        <p:sp>
          <p:nvSpPr>
            <p:cNvPr id="62" name="Rectangle 61"/>
            <p:cNvSpPr/>
            <p:nvPr/>
          </p:nvSpPr>
          <p:spPr>
            <a:xfrm>
              <a:off x="533400" y="228600"/>
              <a:ext cx="5791200" cy="3505200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63" name="Right Arrow 62"/>
          <p:cNvSpPr/>
          <p:nvPr/>
        </p:nvSpPr>
        <p:spPr>
          <a:xfrm>
            <a:off x="6172200" y="4953000"/>
            <a:ext cx="381000" cy="762000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20496" name="Rectangle 62"/>
          <p:cNvSpPr>
            <a:spLocks noChangeArrowheads="1"/>
          </p:cNvSpPr>
          <p:nvPr/>
        </p:nvSpPr>
        <p:spPr bwMode="auto">
          <a:xfrm>
            <a:off x="4267200" y="4800600"/>
            <a:ext cx="1295400" cy="3048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1600" b="1">
                <a:solidFill>
                  <a:srgbClr val="FFFF00"/>
                </a:solidFill>
              </a:rPr>
              <a:t>DIDUKUNG</a:t>
            </a:r>
            <a:endParaRPr lang="id-ID" sz="1600" b="1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WordArt 4"/>
          <p:cNvSpPr>
            <a:spLocks noChangeArrowheads="1" noChangeShapeType="1" noTextEdit="1"/>
          </p:cNvSpPr>
          <p:nvPr/>
        </p:nvSpPr>
        <p:spPr bwMode="auto">
          <a:xfrm>
            <a:off x="838200" y="381000"/>
            <a:ext cx="4953000" cy="266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2400" kern="10" dirty="0" smtClean="0">
                <a:ln w="9525">
                  <a:noFill/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KRITERIA INTELIJEN IDEAL</a:t>
            </a:r>
            <a:endParaRPr lang="id-ID" sz="2400" kern="10" dirty="0">
              <a:ln w="9525">
                <a:noFill/>
                <a:round/>
                <a:headEnd/>
                <a:tailEnd/>
              </a:ln>
              <a:solidFill>
                <a:schemeClr val="tx2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5800" y="762000"/>
            <a:ext cx="53869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 smtClean="0">
                <a:solidFill>
                  <a:schemeClr val="tx1">
                    <a:lumMod val="20000"/>
                    <a:lumOff val="80000"/>
                  </a:schemeClr>
                </a:solidFill>
              </a:rPr>
              <a:t>LADISLAS FARAGO ( PAKAR INTEL PD II )</a:t>
            </a:r>
            <a:endParaRPr lang="id-ID" b="1" dirty="0">
              <a:solidFill>
                <a:schemeClr val="tx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4800" y="1506409"/>
            <a:ext cx="8534400" cy="41857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id-ID" b="1" dirty="0" smtClean="0">
                <a:solidFill>
                  <a:schemeClr val="bg1"/>
                </a:solidFill>
              </a:rPr>
              <a:t>1.BERMORAL TINGGI DAN MENCINTAI PEKERJAANNYA</a:t>
            </a:r>
          </a:p>
          <a:p>
            <a:pPr>
              <a:spcAft>
                <a:spcPts val="600"/>
              </a:spcAft>
            </a:pPr>
            <a:r>
              <a:rPr lang="id-ID" b="1" dirty="0" smtClean="0">
                <a:solidFill>
                  <a:schemeClr val="bg1"/>
                </a:solidFill>
              </a:rPr>
              <a:t>2.BERSEMANGAT TINGGI , BERANI MENGAMBIL RESIKO DAN   BERDEDIDAKSI TINGGI</a:t>
            </a:r>
          </a:p>
          <a:p>
            <a:pPr>
              <a:spcAft>
                <a:spcPts val="600"/>
              </a:spcAft>
            </a:pPr>
            <a:r>
              <a:rPr lang="id-ID" b="1" dirty="0" smtClean="0">
                <a:solidFill>
                  <a:schemeClr val="bg1"/>
                </a:solidFill>
              </a:rPr>
              <a:t>3.DAPAT BERFIKIR SECARA CEPAT DAN PRAKTIS</a:t>
            </a:r>
          </a:p>
          <a:p>
            <a:pPr marL="182563" indent="-182563">
              <a:spcAft>
                <a:spcPts val="600"/>
              </a:spcAft>
            </a:pPr>
            <a:r>
              <a:rPr lang="id-ID" b="1" dirty="0" smtClean="0">
                <a:solidFill>
                  <a:schemeClr val="bg1"/>
                </a:solidFill>
              </a:rPr>
              <a:t>4.TENANG,DIAM,TOLERAN,SEHAT,JIWANYA STABIL DAN TAHAN  MENGHADAPI KESULITAN SERTA TEKANAN</a:t>
            </a:r>
          </a:p>
          <a:p>
            <a:pPr>
              <a:spcAft>
                <a:spcPts val="600"/>
              </a:spcAft>
            </a:pPr>
            <a:r>
              <a:rPr lang="id-ID" b="1" dirty="0" smtClean="0">
                <a:solidFill>
                  <a:schemeClr val="bg1"/>
                </a:solidFill>
              </a:rPr>
              <a:t>5.DAPAT BERGAUL DENGAN SIAPAPUN DAN DAPAT BEKERJASAMA SEBAGAI TIM</a:t>
            </a:r>
          </a:p>
          <a:p>
            <a:pPr>
              <a:spcAft>
                <a:spcPts val="600"/>
              </a:spcAft>
            </a:pPr>
            <a:r>
              <a:rPr lang="id-ID" b="1" dirty="0" smtClean="0">
                <a:solidFill>
                  <a:schemeClr val="bg1"/>
                </a:solidFill>
              </a:rPr>
              <a:t>6.PANDAI BERORGANISASI DAN PENUH RASA TANGGUNG JAWAB</a:t>
            </a:r>
          </a:p>
          <a:p>
            <a:pPr>
              <a:spcAft>
                <a:spcPts val="600"/>
              </a:spcAft>
            </a:pPr>
            <a:r>
              <a:rPr lang="id-ID" b="1" dirty="0" smtClean="0">
                <a:solidFill>
                  <a:schemeClr val="bg1"/>
                </a:solidFill>
              </a:rPr>
              <a:t>7.DAPAT MEMEGANG RAHASIA SEKERAS-KERASNYA</a:t>
            </a:r>
          </a:p>
          <a:p>
            <a:pPr>
              <a:spcAft>
                <a:spcPts val="600"/>
              </a:spcAft>
            </a:pPr>
            <a:r>
              <a:rPr lang="id-ID" b="1" dirty="0" smtClean="0">
                <a:solidFill>
                  <a:schemeClr val="bg1"/>
                </a:solidFill>
              </a:rPr>
              <a:t>8.DAPAT MEYAKINKAN ORANG LAIN</a:t>
            </a:r>
          </a:p>
          <a:p>
            <a:pPr>
              <a:spcAft>
                <a:spcPts val="600"/>
              </a:spcAft>
            </a:pPr>
            <a:r>
              <a:rPr lang="id-ID" b="1" dirty="0" smtClean="0">
                <a:solidFill>
                  <a:schemeClr val="bg1"/>
                </a:solidFill>
              </a:rPr>
              <a:t>9.MEMILIKI KEBERANIAN YANG TINGGI SERTA </a:t>
            </a:r>
            <a:r>
              <a:rPr lang="id-ID" b="1" dirty="0">
                <a:solidFill>
                  <a:schemeClr val="bg1"/>
                </a:solidFill>
              </a:rPr>
              <a:t>KEPEMIMPINAN</a:t>
            </a:r>
            <a:endParaRPr lang="id-ID" b="1" dirty="0" smtClean="0">
              <a:solidFill>
                <a:schemeClr val="bg1"/>
              </a:solidFill>
            </a:endParaRPr>
          </a:p>
          <a:p>
            <a:pPr>
              <a:spcAft>
                <a:spcPts val="600"/>
              </a:spcAft>
            </a:pPr>
            <a:r>
              <a:rPr lang="id-ID" b="1" dirty="0" smtClean="0">
                <a:solidFill>
                  <a:schemeClr val="bg1"/>
                </a:solidFill>
              </a:rPr>
              <a:t>10.MAMPU LAKUKAN OBSERVASI , KUAT MENGINGAT , DETAIL &amp; AKURAT</a:t>
            </a:r>
          </a:p>
          <a:p>
            <a:pPr>
              <a:spcAft>
                <a:spcPts val="600"/>
              </a:spcAft>
            </a:pPr>
            <a:r>
              <a:rPr lang="id-ID" b="1" dirty="0" smtClean="0">
                <a:solidFill>
                  <a:schemeClr val="bg1"/>
                </a:solidFill>
              </a:rPr>
              <a:t>11.MAMPU MEMBUAT ADMINSITRASI &amp; LAPORAN YANG BAIK     </a:t>
            </a:r>
            <a:endParaRPr lang="id-ID" b="1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16800" y="76200"/>
            <a:ext cx="1422400" cy="1163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607840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528638" y="2576874"/>
            <a:ext cx="4972056" cy="637812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en-US" sz="2800" b="1" dirty="0" smtClean="0">
                <a:solidFill>
                  <a:schemeClr val="bg1"/>
                </a:solidFill>
                <a:latin typeface="Microsoft Tai Le" pitchFamily="34" charset="0"/>
                <a:ea typeface="+mj-ea"/>
                <a:cs typeface="Microsoft Tai Le" pitchFamily="34" charset="0"/>
              </a:rPr>
              <a:t>P</a:t>
            </a:r>
            <a:r>
              <a:rPr lang="id-ID" sz="2800" b="1" dirty="0" smtClean="0">
                <a:solidFill>
                  <a:schemeClr val="bg1"/>
                </a:solidFill>
                <a:latin typeface="Microsoft Tai Le" pitchFamily="34" charset="0"/>
                <a:ea typeface="+mj-ea"/>
                <a:cs typeface="Microsoft Tai Le" pitchFamily="34" charset="0"/>
              </a:rPr>
              <a:t>RODUK </a:t>
            </a:r>
            <a:r>
              <a:rPr lang="en-US" sz="2800" b="1" dirty="0" smtClean="0">
                <a:solidFill>
                  <a:schemeClr val="bg1"/>
                </a:solidFill>
                <a:latin typeface="Microsoft Tai Le" pitchFamily="34" charset="0"/>
                <a:ea typeface="+mj-ea"/>
                <a:cs typeface="Microsoft Tai Le" pitchFamily="34" charset="0"/>
              </a:rPr>
              <a:t> INTELIJEN</a:t>
            </a:r>
            <a:r>
              <a:rPr lang="id-ID" sz="2800" b="1" dirty="0" smtClean="0">
                <a:solidFill>
                  <a:schemeClr val="bg1"/>
                </a:solidFill>
                <a:latin typeface="Microsoft Tai Le" pitchFamily="34" charset="0"/>
                <a:ea typeface="+mj-ea"/>
                <a:cs typeface="Microsoft Tai Le" pitchFamily="34" charset="0"/>
              </a:rPr>
              <a:t>  adalah</a:t>
            </a:r>
            <a:endParaRPr lang="en-US" sz="1400" b="1" dirty="0">
              <a:solidFill>
                <a:schemeClr val="bg1"/>
              </a:solidFill>
              <a:latin typeface="Microsoft Tai Le" pitchFamily="34" charset="0"/>
              <a:ea typeface="+mj-ea"/>
              <a:cs typeface="Microsoft Tai Le" pitchFamily="34" charset="0"/>
            </a:endParaRPr>
          </a:p>
        </p:txBody>
      </p:sp>
      <p:sp>
        <p:nvSpPr>
          <p:cNvPr id="7171" name="Rectangle 3"/>
          <p:cNvSpPr txBox="1">
            <a:spLocks noChangeArrowheads="1"/>
          </p:cNvSpPr>
          <p:nvPr/>
        </p:nvSpPr>
        <p:spPr bwMode="auto">
          <a:xfrm>
            <a:off x="500034" y="3357562"/>
            <a:ext cx="8229600" cy="2214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>
              <a:spcBef>
                <a:spcPct val="20000"/>
              </a:spcBef>
              <a:buFont typeface="Arial" charset="0"/>
              <a:buNone/>
            </a:pPr>
            <a:r>
              <a:rPr lang="en-US" sz="2400" b="1" dirty="0" smtClean="0">
                <a:solidFill>
                  <a:schemeClr val="bg1"/>
                </a:solidFill>
                <a:latin typeface="Calibri" pitchFamily="34" charset="0"/>
              </a:rPr>
              <a:t>SUATU </a:t>
            </a:r>
            <a:r>
              <a:rPr lang="en-US" sz="2400" b="1" dirty="0">
                <a:solidFill>
                  <a:schemeClr val="bg1"/>
                </a:solidFill>
                <a:latin typeface="Calibri" pitchFamily="34" charset="0"/>
              </a:rPr>
              <a:t>B</a:t>
            </a:r>
            <a:r>
              <a:rPr lang="id-ID" sz="2400" b="1" dirty="0">
                <a:solidFill>
                  <a:schemeClr val="bg1"/>
                </a:solidFill>
                <a:latin typeface="Calibri" pitchFamily="34" charset="0"/>
              </a:rPr>
              <a:t>ENTUK PELAPORAN HASIL </a:t>
            </a:r>
            <a:r>
              <a:rPr lang="id-ID" sz="2400" b="1" dirty="0" smtClean="0">
                <a:solidFill>
                  <a:schemeClr val="bg1"/>
                </a:solidFill>
                <a:latin typeface="Calibri" pitchFamily="34" charset="0"/>
              </a:rPr>
              <a:t>DARI </a:t>
            </a:r>
            <a:r>
              <a:rPr lang="id-ID" sz="2400" b="1" dirty="0">
                <a:solidFill>
                  <a:schemeClr val="bg1"/>
                </a:solidFill>
                <a:latin typeface="Calibri" pitchFamily="34" charset="0"/>
              </a:rPr>
              <a:t>GIAT OPSNAL INTELIJEN SETELAH MELALUI PROSES PENGOLAHAN YG MELIPUTI PENCATATAN</a:t>
            </a:r>
            <a:r>
              <a:rPr lang="id-ID" sz="2400" b="1" dirty="0" smtClean="0">
                <a:solidFill>
                  <a:schemeClr val="bg1"/>
                </a:solidFill>
                <a:latin typeface="Calibri" pitchFamily="34" charset="0"/>
              </a:rPr>
              <a:t>, PENILAIAN </a:t>
            </a:r>
            <a:r>
              <a:rPr lang="id-ID" sz="2400" b="1" dirty="0">
                <a:solidFill>
                  <a:schemeClr val="bg1"/>
                </a:solidFill>
                <a:latin typeface="Calibri" pitchFamily="34" charset="0"/>
              </a:rPr>
              <a:t>DAN </a:t>
            </a:r>
            <a:r>
              <a:rPr lang="id-ID" sz="2400" b="1" dirty="0" smtClean="0">
                <a:solidFill>
                  <a:schemeClr val="bg1"/>
                </a:solidFill>
                <a:latin typeface="Calibri" pitchFamily="34" charset="0"/>
              </a:rPr>
              <a:t>PENAFSIRAN SERTA PERAMALAN YG DISUSUN SESUAI DGN BENTUK-BENTUK YG TELAH DITENTUKAN DAN ERAT HUBUNGAN DGN TUGAS YG DIEMBAN</a:t>
            </a:r>
            <a:endParaRPr lang="en-US" sz="2400" b="1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428596" y="361935"/>
            <a:ext cx="8229600" cy="995363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id-ID" sz="4400" dirty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>I</a:t>
            </a:r>
            <a:r>
              <a:rPr lang="id-ID" sz="4400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>.</a:t>
            </a:r>
            <a:r>
              <a:rPr lang="en-US" sz="4400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>P</a:t>
            </a:r>
            <a:r>
              <a:rPr lang="id-ID" sz="4400" dirty="0" smtClean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>ENDAHULUAN</a:t>
            </a:r>
            <a:endParaRPr lang="en-US" sz="2400" dirty="0">
              <a:solidFill>
                <a:schemeClr val="bg1"/>
              </a:solidFill>
              <a:latin typeface="Monotype Corsiva" pitchFamily="66" charset="0"/>
              <a:ea typeface="+mj-ea"/>
              <a:cs typeface="+mj-cs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500034" y="1433505"/>
            <a:ext cx="3389548" cy="995363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id-ID" sz="3200" b="1" dirty="0" smtClean="0">
                <a:solidFill>
                  <a:schemeClr val="bg1"/>
                </a:solidFill>
                <a:latin typeface="Microsoft Tai Le" pitchFamily="34" charset="0"/>
                <a:ea typeface="+mj-ea"/>
                <a:cs typeface="Microsoft Tai Le" pitchFamily="34" charset="0"/>
              </a:rPr>
              <a:t>A.</a:t>
            </a:r>
            <a:r>
              <a:rPr lang="en-US" sz="3200" b="1" dirty="0" smtClean="0">
                <a:solidFill>
                  <a:schemeClr val="bg1"/>
                </a:solidFill>
                <a:latin typeface="Microsoft Tai Le" pitchFamily="34" charset="0"/>
                <a:ea typeface="+mj-ea"/>
                <a:cs typeface="Microsoft Tai Le" pitchFamily="34" charset="0"/>
              </a:rPr>
              <a:t>P</a:t>
            </a:r>
            <a:r>
              <a:rPr lang="id-ID" sz="3200" b="1" dirty="0" smtClean="0">
                <a:solidFill>
                  <a:schemeClr val="bg1"/>
                </a:solidFill>
                <a:latin typeface="Microsoft Tai Le" pitchFamily="34" charset="0"/>
                <a:ea typeface="+mj-ea"/>
                <a:cs typeface="Microsoft Tai Le" pitchFamily="34" charset="0"/>
              </a:rPr>
              <a:t>E</a:t>
            </a:r>
            <a:r>
              <a:rPr lang="en-US" sz="3200" b="1" dirty="0" smtClean="0">
                <a:solidFill>
                  <a:schemeClr val="bg1"/>
                </a:solidFill>
                <a:latin typeface="Microsoft Tai Le" pitchFamily="34" charset="0"/>
                <a:ea typeface="+mj-ea"/>
                <a:cs typeface="Microsoft Tai Le" pitchFamily="34" charset="0"/>
              </a:rPr>
              <a:t>N</a:t>
            </a:r>
            <a:r>
              <a:rPr lang="id-ID" sz="3200" b="1" dirty="0" smtClean="0">
                <a:solidFill>
                  <a:schemeClr val="bg1"/>
                </a:solidFill>
                <a:latin typeface="Microsoft Tai Le" pitchFamily="34" charset="0"/>
                <a:ea typeface="+mj-ea"/>
                <a:cs typeface="Microsoft Tai Le" pitchFamily="34" charset="0"/>
              </a:rPr>
              <a:t>GERTIAN</a:t>
            </a:r>
            <a:endParaRPr lang="en-US" sz="1600" b="1" dirty="0">
              <a:solidFill>
                <a:schemeClr val="bg1"/>
              </a:solidFill>
              <a:latin typeface="Microsoft Tai Le" pitchFamily="34" charset="0"/>
              <a:ea typeface="+mj-ea"/>
              <a:cs typeface="Microsoft Tai L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7985125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571528" y="948998"/>
            <a:ext cx="8072438" cy="5386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id-ID" sz="3200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INFORMASI</a:t>
            </a:r>
          </a:p>
          <a:p>
            <a:pPr algn="ctr">
              <a:defRPr/>
            </a:pPr>
            <a:endParaRPr lang="id-ID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187325" indent="-187325" algn="just" eaLnBrk="0" hangingPunct="0">
              <a:defRPr/>
            </a:pPr>
            <a:endParaRPr lang="id-ID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187325" indent="-187325" algn="just" eaLnBrk="0" hangingPunct="0">
              <a:buFontTx/>
              <a:buChar char="•"/>
              <a:defRPr/>
            </a:pPr>
            <a:r>
              <a:rPr lang="id-ID" sz="2400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KETERANGAN, PERNYATAAN, GAGASAN DAN TANDA-TANDA YANG MENGANDUNG NILAI, MAKNA DAN PESAN, BAIK DATA, FAKTA MAUPUN PENJELASANNNYA YANG DAPAT DILIHAT, DIDENGAR DAN </a:t>
            </a:r>
            <a:r>
              <a:rPr lang="id-ID" sz="24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DIRASA </a:t>
            </a:r>
            <a:r>
              <a:rPr lang="id-ID" sz="2400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YANG DISAJIKAN DALAM BERBAGAI KEMASAN DAN FORMAT SESUAI DENGAN PERKEMBANGAN TEKNOLOGI INFORMASI DAN KOMUNIKASI SECARA ELEKTRONIK ATAUPUN NON ELEKTRONIK </a:t>
            </a:r>
          </a:p>
          <a:p>
            <a:pPr marL="187325" indent="-187325" algn="just" eaLnBrk="0" hangingPunct="0">
              <a:defRPr/>
            </a:pPr>
            <a:r>
              <a:rPr lang="id-ID" sz="2400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(PERKABIK NO. 2 TH. 2012)</a:t>
            </a:r>
          </a:p>
          <a:p>
            <a:pPr marL="187325" indent="-187325" algn="just" eaLnBrk="0" hangingPunct="0">
              <a:defRPr/>
            </a:pPr>
            <a:endParaRPr lang="id-ID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606425" y="285729"/>
            <a:ext cx="7959725" cy="4929221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id-ID" sz="4000" b="1" dirty="0" smtClean="0">
                <a:solidFill>
                  <a:schemeClr val="bg1">
                    <a:lumMod val="85000"/>
                  </a:schemeClr>
                </a:solidFill>
              </a:rPr>
              <a:t>FAKTA (KBBI)</a:t>
            </a:r>
            <a:r>
              <a:rPr lang="id-ID" sz="2800" b="1" dirty="0" smtClean="0">
                <a:solidFill>
                  <a:schemeClr val="bg1">
                    <a:lumMod val="85000"/>
                  </a:schemeClr>
                </a:solidFill>
              </a:rPr>
              <a:t> ADL 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id-ID" sz="2800" b="1" dirty="0" smtClean="0">
              <a:solidFill>
                <a:schemeClr val="bg1">
                  <a:lumMod val="85000"/>
                </a:schemeClr>
              </a:solidFill>
            </a:endParaRPr>
          </a:p>
          <a:p>
            <a:pPr marL="266700" indent="-266700" algn="just" eaLnBrk="1" fontAlgn="auto" hangingPunct="1">
              <a:spcAft>
                <a:spcPts val="0"/>
              </a:spcAft>
              <a:defRPr/>
            </a:pPr>
            <a:r>
              <a:rPr lang="id-ID" sz="2800" b="1" dirty="0" smtClean="0">
                <a:solidFill>
                  <a:schemeClr val="bg1">
                    <a:lumMod val="85000"/>
                  </a:schemeClr>
                </a:solidFill>
              </a:rPr>
              <a:t>1.HAL , KEADAAN ATAU PERISTIWA YG MRPK KENYATAAN YG BENAR-BENAR  ADA ATAU TERJADI </a:t>
            </a:r>
          </a:p>
          <a:p>
            <a:pPr marL="266700" indent="-266700" algn="just" eaLnBrk="1" fontAlgn="auto" hangingPunct="1">
              <a:spcAft>
                <a:spcPts val="0"/>
              </a:spcAft>
              <a:defRPr/>
            </a:pPr>
            <a:endParaRPr lang="id-ID" sz="900" b="1" dirty="0">
              <a:solidFill>
                <a:schemeClr val="bg1">
                  <a:lumMod val="85000"/>
                </a:schemeClr>
              </a:solidFill>
            </a:endParaRPr>
          </a:p>
          <a:p>
            <a:pPr marL="266700" indent="-266700" algn="just" eaLnBrk="1" fontAlgn="auto" hangingPunct="1">
              <a:spcAft>
                <a:spcPts val="0"/>
              </a:spcAft>
              <a:defRPr/>
            </a:pPr>
            <a:r>
              <a:rPr lang="id-ID" sz="2800" b="1" dirty="0" smtClean="0">
                <a:solidFill>
                  <a:schemeClr val="bg1">
                    <a:lumMod val="85000"/>
                  </a:schemeClr>
                </a:solidFill>
              </a:rPr>
              <a:t>2.SGL SESUATU YG TERTANGKAP OLEH PANCA INDRA ATAU DATA KEADAAN NYATA YG TERBUKTI DAN TLH MENJADI SUATU KENYATAAN</a:t>
            </a:r>
          </a:p>
          <a:p>
            <a:pPr marL="266700" indent="-266700" algn="just" eaLnBrk="1" fontAlgn="auto" hangingPunct="1">
              <a:spcAft>
                <a:spcPts val="0"/>
              </a:spcAft>
              <a:defRPr/>
            </a:pPr>
            <a:endParaRPr lang="id-ID" sz="900" b="1" dirty="0">
              <a:solidFill>
                <a:schemeClr val="bg1">
                  <a:lumMod val="85000"/>
                </a:schemeClr>
              </a:solidFill>
            </a:endParaRPr>
          </a:p>
          <a:p>
            <a:pPr marL="266700" indent="-266700" algn="just" eaLnBrk="1" fontAlgn="auto" hangingPunct="1">
              <a:spcAft>
                <a:spcPts val="0"/>
              </a:spcAft>
              <a:defRPr/>
            </a:pPr>
            <a:r>
              <a:rPr lang="id-ID" sz="2800" b="1" dirty="0" smtClean="0">
                <a:solidFill>
                  <a:schemeClr val="bg1">
                    <a:lumMod val="85000"/>
                  </a:schemeClr>
                </a:solidFill>
              </a:rPr>
              <a:t>3.FAKTOR NYATA ATAU SUATU REALITA YG ADA DISUATU TEMPAT DAN DALAM WAKTU TTT TTG APA YG KITA AMATI</a:t>
            </a:r>
            <a:endParaRPr lang="en-US" sz="2800" b="1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14348" y="5689603"/>
            <a:ext cx="7572428" cy="954107"/>
          </a:xfrm>
          <a:prstGeom prst="rect">
            <a:avLst/>
          </a:prstGeom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id-ID" sz="2800" b="1" dirty="0" smtClean="0">
                <a:solidFill>
                  <a:srgbClr val="FFFF00"/>
                </a:solidFill>
              </a:rPr>
              <a:t>BUKTI ( KBBI ) ADL SUATU YG MENYATAKAN KEBENARAN SUATU PERISTIWA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606425" y="692150"/>
            <a:ext cx="7959725" cy="5616575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fontAlgn="auto" hangingPunct="1">
              <a:spcAft>
                <a:spcPts val="0"/>
              </a:spcAft>
              <a:defRPr/>
            </a:pPr>
            <a:r>
              <a:rPr lang="id-ID" sz="2800" b="1" dirty="0" smtClean="0">
                <a:solidFill>
                  <a:schemeClr val="bg1">
                    <a:lumMod val="85000"/>
                  </a:schemeClr>
                </a:solidFill>
              </a:rPr>
              <a:t>BUKTI  ADL SUATU YG MENYATAKAN KEBENARAN SUATU PERISTIWA 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id-ID" sz="1200" b="1" dirty="0" smtClean="0">
              <a:solidFill>
                <a:schemeClr val="bg1">
                  <a:lumMod val="85000"/>
                </a:schemeClr>
              </a:solidFill>
            </a:endParaRP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id-ID" sz="2800" b="1" dirty="0" smtClean="0">
                <a:solidFill>
                  <a:srgbClr val="FFFF00"/>
                </a:solidFill>
              </a:rPr>
              <a:t>BARANG BUKTI  ADL BARANG YG DIPERGUNAKAN OLEH TERDAKWA UTK MELAKUKAN SUATU T.P ATAU BARANG SBG HSL DR SUATU T.P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endParaRPr lang="id-ID" sz="1200" b="1" dirty="0">
              <a:solidFill>
                <a:schemeClr val="bg1">
                  <a:lumMod val="85000"/>
                </a:schemeClr>
              </a:solidFill>
            </a:endParaRP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id-ID" sz="2800" b="1" dirty="0" smtClean="0">
                <a:solidFill>
                  <a:schemeClr val="bg1">
                    <a:lumMod val="85000"/>
                  </a:schemeClr>
                </a:solidFill>
              </a:rPr>
              <a:t>ALAT BUKTI ADL SGL SESUATU YG ADA HUBUNGANNYA DG SUTAU PERBUATAN DMN DG ALAT TSB DPT DIPERGUNAKAN SBG BAHAN PEMBUKTIAN  GUNA MENIMBULKAN KEYAKINAN HAKIM ATAS KEBENARAN  SUATU T.P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id-ID" sz="2800" b="1" dirty="0" smtClean="0">
                <a:solidFill>
                  <a:srgbClr val="FFFF00"/>
                </a:solidFill>
              </a:rPr>
              <a:t>PSL.184 KUHAP : 	1.KET SAKSI		4.SURAT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id-ID" sz="2800" b="1" dirty="0">
                <a:solidFill>
                  <a:srgbClr val="FFFF00"/>
                </a:solidFill>
              </a:rPr>
              <a:t>	</a:t>
            </a:r>
            <a:r>
              <a:rPr lang="id-ID" sz="2800" b="1" dirty="0" smtClean="0">
                <a:solidFill>
                  <a:srgbClr val="FFFF00"/>
                </a:solidFill>
              </a:rPr>
              <a:t>		2.KET AHLI		5.PETUNJUK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id-ID" sz="2800" b="1" dirty="0">
                <a:solidFill>
                  <a:srgbClr val="FFFF00"/>
                </a:solidFill>
              </a:rPr>
              <a:t>	</a:t>
            </a:r>
            <a:r>
              <a:rPr lang="id-ID" sz="2800" b="1" dirty="0" smtClean="0">
                <a:solidFill>
                  <a:srgbClr val="FFFF00"/>
                </a:solidFill>
              </a:rPr>
              <a:t>		3.KET TERDAKWA</a:t>
            </a:r>
            <a:endParaRPr lang="en-US" sz="2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539750" y="1000108"/>
            <a:ext cx="7959725" cy="3071834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id-ID" sz="2400" b="1" dirty="0" smtClean="0">
                <a:solidFill>
                  <a:srgbClr val="FFFF00"/>
                </a:solidFill>
              </a:rPr>
              <a:t>ANALISA ADALAH</a:t>
            </a:r>
          </a:p>
          <a:p>
            <a:pPr marL="357188" indent="-357188" algn="just" eaLnBrk="1" fontAlgn="auto" hangingPunct="1">
              <a:spcAft>
                <a:spcPts val="0"/>
              </a:spcAft>
              <a:buFontTx/>
              <a:buAutoNum type="arabicPeriod"/>
              <a:defRPr/>
            </a:pPr>
            <a:r>
              <a:rPr lang="id-ID" sz="2400" b="1" dirty="0" smtClean="0">
                <a:solidFill>
                  <a:srgbClr val="FFFF00"/>
                </a:solidFill>
              </a:rPr>
              <a:t>PENELITIAN  SUATU PERISTIWA ATAU KEJADIAN UTK MENGETAHUI KEADAAN YG SEBENARNYA</a:t>
            </a:r>
          </a:p>
          <a:p>
            <a:pPr marL="357188" indent="-357188" algn="just" eaLnBrk="1" fontAlgn="auto" hangingPunct="1">
              <a:spcAft>
                <a:spcPts val="0"/>
              </a:spcAft>
              <a:defRPr/>
            </a:pPr>
            <a:r>
              <a:rPr lang="id-ID" sz="2400" b="1" dirty="0" smtClean="0">
                <a:solidFill>
                  <a:srgbClr val="FFFF00"/>
                </a:solidFill>
              </a:rPr>
              <a:t>2.	MENGURAIKAN SUATU POKOK ATAS BERBAGAI BAGIANNYA DAN PENELAHAAN BAGIAN ITU SENDIRI SERTA HUBUNGAN ANTAR BAGIAN UTK MEMPEROLEH PENGERTIAN YG TEPAT DAN PEMAHAMAN ARTI KESELURUHAN</a:t>
            </a:r>
            <a:endParaRPr lang="en-US" sz="2400" b="1" dirty="0">
              <a:solidFill>
                <a:srgbClr val="FFFF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28794" y="4758649"/>
            <a:ext cx="564358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d-ID" sz="2800" b="1" dirty="0" smtClean="0">
                <a:solidFill>
                  <a:schemeClr val="bg1"/>
                </a:solidFill>
                <a:sym typeface="Wingdings" pitchFamily="2" charset="2"/>
              </a:rPr>
              <a:t> PREDIKSI :</a:t>
            </a:r>
          </a:p>
          <a:p>
            <a:pPr algn="ctr">
              <a:defRPr/>
            </a:pPr>
            <a:r>
              <a:rPr lang="id-ID" sz="2800" b="1" dirty="0" smtClean="0">
                <a:solidFill>
                  <a:schemeClr val="bg1"/>
                </a:solidFill>
                <a:sym typeface="Wingdings" pitchFamily="2" charset="2"/>
              </a:rPr>
              <a:t>MEMPERKIRAKAN  KEMUNGKINAN YANG AKAN TERJADI DI WAKTU YAD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606425" y="1214423"/>
            <a:ext cx="7959725" cy="1000132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id-ID" sz="4000" dirty="0" smtClean="0">
                <a:solidFill>
                  <a:schemeClr val="bg1"/>
                </a:solidFill>
              </a:rPr>
              <a:t>SARAN / REKOMENDASI</a:t>
            </a:r>
            <a:endParaRPr lang="en-US" sz="4000" dirty="0" smtClean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4000" dirty="0" smtClean="0">
                <a:solidFill>
                  <a:schemeClr val="bg1"/>
                </a:solidFill>
              </a:rPr>
              <a:t>( KBBI)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US" sz="4000" dirty="0">
              <a:solidFill>
                <a:schemeClr val="bg1"/>
              </a:solidFill>
            </a:endParaRPr>
          </a:p>
        </p:txBody>
      </p:sp>
      <p:sp>
        <p:nvSpPr>
          <p:cNvPr id="6147" name="Rectangle 3"/>
          <p:cNvSpPr txBox="1">
            <a:spLocks noChangeArrowheads="1"/>
          </p:cNvSpPr>
          <p:nvPr/>
        </p:nvSpPr>
        <p:spPr bwMode="auto">
          <a:xfrm>
            <a:off x="457200" y="3000372"/>
            <a:ext cx="8229600" cy="2286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179388" indent="-179388" algn="just" eaLnBrk="1" hangingPunct="1">
              <a:lnSpc>
                <a:spcPct val="90000"/>
              </a:lnSpc>
              <a:spcBef>
                <a:spcPct val="20000"/>
              </a:spcBef>
              <a:buFont typeface="Arial" charset="0"/>
              <a:buNone/>
              <a:defRPr/>
            </a:pPr>
            <a:r>
              <a:rPr lang="id-ID" sz="2800" b="1" dirty="0" smtClean="0">
                <a:solidFill>
                  <a:schemeClr val="bg1">
                    <a:lumMod val="85000"/>
                  </a:schemeClr>
                </a:solidFill>
                <a:latin typeface="Calibri" pitchFamily="34" charset="0"/>
              </a:rPr>
              <a:t>*SARAN : PENDAPAT (USUL,ANJURAN,CITA-CITA) YG DIKEMUKAKAN UTK DIPERTIMBANGKAN  </a:t>
            </a:r>
            <a:endParaRPr lang="id-ID" sz="2800" b="1" dirty="0" smtClean="0">
              <a:solidFill>
                <a:schemeClr val="bg1">
                  <a:lumMod val="85000"/>
                </a:schemeClr>
              </a:solidFill>
              <a:latin typeface="Calibri" pitchFamily="34" charset="0"/>
              <a:sym typeface="Wingdings" pitchFamily="2" charset="2"/>
            </a:endParaRPr>
          </a:p>
          <a:p>
            <a:pPr marL="179388" indent="-179388" algn="just" eaLnBrk="1" hangingPunct="1">
              <a:lnSpc>
                <a:spcPct val="90000"/>
              </a:lnSpc>
              <a:spcBef>
                <a:spcPct val="20000"/>
              </a:spcBef>
              <a:buFont typeface="Arial" charset="0"/>
              <a:buNone/>
              <a:defRPr/>
            </a:pPr>
            <a:endParaRPr lang="id-ID" sz="2800" b="1" dirty="0" smtClean="0">
              <a:solidFill>
                <a:schemeClr val="bg1"/>
              </a:solidFill>
              <a:latin typeface="Calibri" pitchFamily="34" charset="0"/>
            </a:endParaRPr>
          </a:p>
          <a:p>
            <a:pPr marL="179388" indent="-179388" algn="just" eaLnBrk="1" hangingPunct="1">
              <a:lnSpc>
                <a:spcPct val="90000"/>
              </a:lnSpc>
              <a:spcBef>
                <a:spcPct val="20000"/>
              </a:spcBef>
              <a:buFont typeface="Arial" charset="0"/>
              <a:buNone/>
              <a:defRPr/>
            </a:pPr>
            <a:r>
              <a:rPr lang="id-ID" sz="2800" b="1" dirty="0" smtClean="0">
                <a:solidFill>
                  <a:schemeClr val="bg1"/>
                </a:solidFill>
                <a:latin typeface="Calibri" pitchFamily="34" charset="0"/>
              </a:rPr>
              <a:t>*REKOMENDASI : HAL MINTA PERHATIAN BAHWA HAL YG DISEBUT DPT DIPERCAYA</a:t>
            </a:r>
          </a:p>
          <a:p>
            <a:pPr algn="just" eaLnBrk="1" hangingPunct="1">
              <a:spcBef>
                <a:spcPct val="20000"/>
              </a:spcBef>
              <a:buFont typeface="Wingdings" pitchFamily="2" charset="2"/>
              <a:buNone/>
              <a:defRPr/>
            </a:pPr>
            <a:endParaRPr lang="en-US" sz="2800" b="1" i="1" dirty="0" smtClean="0">
              <a:solidFill>
                <a:schemeClr val="bg1">
                  <a:lumMod val="85000"/>
                </a:schemeClr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9510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 txBox="1">
            <a:spLocks/>
          </p:cNvSpPr>
          <p:nvPr/>
        </p:nvSpPr>
        <p:spPr bwMode="auto">
          <a:xfrm>
            <a:off x="457200" y="777875"/>
            <a:ext cx="8229600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id-ID" sz="4000" dirty="0" smtClean="0">
                <a:solidFill>
                  <a:schemeClr val="bg1"/>
                </a:solidFill>
                <a:latin typeface="Calibri" pitchFamily="34" charset="0"/>
              </a:rPr>
              <a:t>B.UNSUR2 </a:t>
            </a:r>
            <a:r>
              <a:rPr lang="id-ID" sz="4000" dirty="0">
                <a:solidFill>
                  <a:schemeClr val="bg1"/>
                </a:solidFill>
                <a:latin typeface="Calibri" pitchFamily="34" charset="0"/>
              </a:rPr>
              <a:t>DLM PRODUK INTELIJEN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71406" y="1500174"/>
            <a:ext cx="8966237" cy="5016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58763" indent="-2587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342900" indent="-342900" algn="just" eaLnBrk="1" hangingPunct="1">
              <a:buFontTx/>
              <a:buAutoNum type="arabicPeriod"/>
              <a:defRPr/>
            </a:pPr>
            <a:r>
              <a:rPr lang="id-ID" sz="2000" b="1" dirty="0" smtClean="0">
                <a:solidFill>
                  <a:schemeClr val="bg1"/>
                </a:solidFill>
              </a:rPr>
              <a:t>PEN</a:t>
            </a:r>
            <a:r>
              <a:rPr lang="id-ID" sz="2000" b="1" dirty="0" smtClean="0">
                <a:solidFill>
                  <a:schemeClr val="bg1"/>
                </a:solidFill>
                <a:sym typeface="Wingdings" pitchFamily="2" charset="2"/>
              </a:rPr>
              <a:t>DAHULUAN  DASAR,LATAR BELAKANG,SUMBER,DSB</a:t>
            </a:r>
          </a:p>
          <a:p>
            <a:pPr marL="0" indent="0" algn="just" eaLnBrk="1" hangingPunct="1">
              <a:defRPr/>
            </a:pPr>
            <a:endParaRPr lang="id-ID" sz="2000" b="1" dirty="0" smtClean="0">
              <a:solidFill>
                <a:schemeClr val="bg1"/>
              </a:solidFill>
              <a:sym typeface="Wingdings" pitchFamily="2" charset="2"/>
            </a:endParaRPr>
          </a:p>
          <a:p>
            <a:pPr marL="0" indent="0" algn="just" eaLnBrk="1" hangingPunct="1">
              <a:defRPr/>
            </a:pPr>
            <a:r>
              <a:rPr lang="id-ID" sz="2000" b="1" dirty="0" smtClean="0">
                <a:solidFill>
                  <a:schemeClr val="bg1"/>
                </a:solidFill>
                <a:sym typeface="Wingdings" pitchFamily="2" charset="2"/>
              </a:rPr>
              <a:t>2. FAKTA 	</a:t>
            </a:r>
            <a:r>
              <a:rPr lang="en-US" sz="2000" b="1" dirty="0" smtClean="0">
                <a:solidFill>
                  <a:schemeClr val="bg1"/>
                </a:solidFill>
              </a:rPr>
              <a:t>KEADAAN</a:t>
            </a:r>
            <a:r>
              <a:rPr lang="id-ID" sz="2000" b="1" dirty="0" smtClean="0">
                <a:solidFill>
                  <a:schemeClr val="bg1"/>
                </a:solidFill>
              </a:rPr>
              <a:t> </a:t>
            </a:r>
            <a:r>
              <a:rPr lang="id-ID" sz="2000" b="1" dirty="0">
                <a:solidFill>
                  <a:schemeClr val="bg1"/>
                </a:solidFill>
              </a:rPr>
              <a:t>ATAU</a:t>
            </a:r>
            <a:r>
              <a:rPr lang="en-US" sz="2000" b="1" dirty="0">
                <a:solidFill>
                  <a:schemeClr val="bg1"/>
                </a:solidFill>
              </a:rPr>
              <a:t> PERISTIWA YANG </a:t>
            </a:r>
            <a:r>
              <a:rPr lang="en-US" sz="2000" b="1" dirty="0" smtClean="0">
                <a:solidFill>
                  <a:schemeClr val="bg1"/>
                </a:solidFill>
              </a:rPr>
              <a:t>MERUPAKAN </a:t>
            </a:r>
            <a:endParaRPr lang="id-ID" sz="2000" b="1" dirty="0" smtClean="0">
              <a:solidFill>
                <a:schemeClr val="bg1"/>
              </a:solidFill>
            </a:endParaRPr>
          </a:p>
          <a:p>
            <a:pPr marL="0" indent="0" algn="just" eaLnBrk="1" hangingPunct="1">
              <a:defRPr/>
            </a:pPr>
            <a:r>
              <a:rPr lang="id-ID" sz="2000" b="1" dirty="0" smtClean="0">
                <a:solidFill>
                  <a:schemeClr val="bg1"/>
                </a:solidFill>
              </a:rPr>
              <a:t>		</a:t>
            </a:r>
            <a:r>
              <a:rPr lang="en-US" sz="2000" b="1" dirty="0" smtClean="0">
                <a:solidFill>
                  <a:schemeClr val="bg1"/>
                </a:solidFill>
              </a:rPr>
              <a:t>KENYATAAN </a:t>
            </a:r>
            <a:r>
              <a:rPr lang="en-US" sz="2000" b="1" dirty="0">
                <a:solidFill>
                  <a:schemeClr val="bg1"/>
                </a:solidFill>
              </a:rPr>
              <a:t>SESUATU YANG </a:t>
            </a:r>
            <a:r>
              <a:rPr lang="en-US" sz="2000" b="1" dirty="0" smtClean="0">
                <a:solidFill>
                  <a:schemeClr val="bg1"/>
                </a:solidFill>
              </a:rPr>
              <a:t>BENAR-BENAR</a:t>
            </a:r>
            <a:r>
              <a:rPr lang="id-ID" sz="2000" b="1" dirty="0" smtClean="0">
                <a:solidFill>
                  <a:schemeClr val="bg1"/>
                </a:solidFill>
              </a:rPr>
              <a:t> </a:t>
            </a:r>
            <a:r>
              <a:rPr lang="id-ID" sz="2000" b="1" dirty="0">
                <a:solidFill>
                  <a:schemeClr val="bg1"/>
                </a:solidFill>
              </a:rPr>
              <a:t>ADA </a:t>
            </a:r>
            <a:endParaRPr lang="id-ID" sz="2000" b="1" dirty="0" smtClean="0">
              <a:solidFill>
                <a:schemeClr val="bg1"/>
              </a:solidFill>
            </a:endParaRPr>
          </a:p>
          <a:p>
            <a:pPr marL="0" indent="0" algn="just" eaLnBrk="1" hangingPunct="1">
              <a:defRPr/>
            </a:pPr>
            <a:r>
              <a:rPr lang="id-ID" sz="2000" b="1" dirty="0" smtClean="0">
                <a:solidFill>
                  <a:schemeClr val="bg1"/>
                </a:solidFill>
              </a:rPr>
              <a:t>		ATAU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>
                <a:solidFill>
                  <a:schemeClr val="bg1"/>
                </a:solidFill>
              </a:rPr>
              <a:t>TERJADI</a:t>
            </a:r>
            <a:endParaRPr lang="en-US" sz="2000" b="1" i="1" dirty="0">
              <a:solidFill>
                <a:schemeClr val="bg1"/>
              </a:solidFill>
            </a:endParaRPr>
          </a:p>
          <a:p>
            <a:pPr marL="0" indent="0" algn="just" eaLnBrk="1" hangingPunct="1">
              <a:defRPr/>
            </a:pPr>
            <a:endParaRPr lang="id-ID" sz="2000" b="1" dirty="0" smtClean="0">
              <a:solidFill>
                <a:schemeClr val="bg1"/>
              </a:solidFill>
              <a:sym typeface="Wingdings" pitchFamily="2" charset="2"/>
            </a:endParaRPr>
          </a:p>
          <a:p>
            <a:pPr marL="0" indent="0" algn="just" eaLnBrk="1" hangingPunct="1">
              <a:defRPr/>
            </a:pPr>
            <a:r>
              <a:rPr lang="id-ID" sz="2000" b="1" dirty="0" smtClean="0">
                <a:solidFill>
                  <a:schemeClr val="bg1"/>
                </a:solidFill>
                <a:sym typeface="Wingdings" pitchFamily="2" charset="2"/>
              </a:rPr>
              <a:t>3. ANALISA  	</a:t>
            </a:r>
            <a:r>
              <a:rPr lang="id-ID" sz="2000" b="1" dirty="0">
                <a:solidFill>
                  <a:schemeClr val="bg1"/>
                </a:solidFill>
              </a:rPr>
              <a:t>PENELITIAN  SUATU PERISTIWA ATAU KEJADIAN UTK </a:t>
            </a:r>
            <a:endParaRPr lang="id-ID" sz="2000" b="1" dirty="0" smtClean="0">
              <a:solidFill>
                <a:schemeClr val="bg1"/>
              </a:solidFill>
            </a:endParaRPr>
          </a:p>
          <a:p>
            <a:pPr marL="0" indent="0" algn="just" eaLnBrk="1" hangingPunct="1">
              <a:defRPr/>
            </a:pPr>
            <a:r>
              <a:rPr lang="id-ID" sz="2000" b="1" dirty="0">
                <a:solidFill>
                  <a:schemeClr val="bg1"/>
                </a:solidFill>
              </a:rPr>
              <a:t>	</a:t>
            </a:r>
            <a:r>
              <a:rPr lang="id-ID" sz="2000" b="1" dirty="0" smtClean="0">
                <a:solidFill>
                  <a:schemeClr val="bg1"/>
                </a:solidFill>
              </a:rPr>
              <a:t>	MENGETAHUI </a:t>
            </a:r>
            <a:r>
              <a:rPr lang="id-ID" sz="2000" b="1" dirty="0">
                <a:solidFill>
                  <a:schemeClr val="bg1"/>
                </a:solidFill>
              </a:rPr>
              <a:t>KEADAAN YG SEBENARNYA</a:t>
            </a:r>
          </a:p>
          <a:p>
            <a:pPr marL="0" indent="0" algn="just" eaLnBrk="1" hangingPunct="1">
              <a:defRPr/>
            </a:pPr>
            <a:r>
              <a:rPr lang="id-ID" sz="2000" b="1" dirty="0">
                <a:solidFill>
                  <a:schemeClr val="bg1"/>
                </a:solidFill>
                <a:sym typeface="Wingdings" pitchFamily="2" charset="2"/>
              </a:rPr>
              <a:t>	</a:t>
            </a:r>
            <a:r>
              <a:rPr lang="id-ID" sz="2000" b="1" dirty="0" smtClean="0">
                <a:solidFill>
                  <a:schemeClr val="bg1"/>
                </a:solidFill>
                <a:sym typeface="Wingdings" pitchFamily="2" charset="2"/>
              </a:rPr>
              <a:t>	 DIDASARKAN FAKTA</a:t>
            </a:r>
          </a:p>
          <a:p>
            <a:pPr marL="0" indent="0" algn="just" eaLnBrk="1" hangingPunct="1">
              <a:defRPr/>
            </a:pPr>
            <a:endParaRPr lang="id-ID" sz="2000" b="1" dirty="0" smtClean="0">
              <a:solidFill>
                <a:schemeClr val="bg1"/>
              </a:solidFill>
              <a:sym typeface="Wingdings" pitchFamily="2" charset="2"/>
            </a:endParaRPr>
          </a:p>
          <a:p>
            <a:pPr marL="0" indent="0" algn="just" eaLnBrk="1" hangingPunct="1">
              <a:defRPr/>
            </a:pPr>
            <a:r>
              <a:rPr lang="id-ID" sz="2000" b="1" dirty="0" smtClean="0">
                <a:solidFill>
                  <a:schemeClr val="bg1"/>
                </a:solidFill>
                <a:sym typeface="Wingdings" pitchFamily="2" charset="2"/>
              </a:rPr>
              <a:t>4. PREDIKSI  MEMPERKIRAKAN / KEMUNGKINAN YG AKAN TERJADI</a:t>
            </a:r>
          </a:p>
          <a:p>
            <a:pPr marL="0" indent="0" algn="just" eaLnBrk="1" hangingPunct="1">
              <a:defRPr/>
            </a:pPr>
            <a:r>
              <a:rPr lang="id-ID" sz="2000" b="1" dirty="0" smtClean="0">
                <a:solidFill>
                  <a:schemeClr val="bg1"/>
                </a:solidFill>
                <a:sym typeface="Wingdings" pitchFamily="2" charset="2"/>
              </a:rPr>
              <a:t>		 DR HSL ANALISA</a:t>
            </a:r>
          </a:p>
          <a:p>
            <a:pPr marL="0" indent="0" algn="just" eaLnBrk="1" hangingPunct="1">
              <a:defRPr/>
            </a:pPr>
            <a:endParaRPr lang="id-ID" sz="2000" b="1" dirty="0" smtClean="0">
              <a:solidFill>
                <a:schemeClr val="bg1"/>
              </a:solidFill>
              <a:sym typeface="Wingdings" pitchFamily="2" charset="2"/>
            </a:endParaRPr>
          </a:p>
          <a:p>
            <a:pPr marL="0" indent="0" algn="just" eaLnBrk="1" hangingPunct="1">
              <a:defRPr/>
            </a:pPr>
            <a:r>
              <a:rPr lang="id-ID" sz="2000" b="1" dirty="0" smtClean="0">
                <a:solidFill>
                  <a:schemeClr val="bg1"/>
                </a:solidFill>
                <a:sym typeface="Wingdings" pitchFamily="2" charset="2"/>
              </a:rPr>
              <a:t>5.LANGKAH  YG DIAMBIL</a:t>
            </a:r>
          </a:p>
          <a:p>
            <a:pPr marL="0" indent="0" algn="just" eaLnBrk="1" hangingPunct="1">
              <a:defRPr/>
            </a:pPr>
            <a:endParaRPr lang="id-ID" sz="2000" b="1" dirty="0" smtClean="0">
              <a:solidFill>
                <a:schemeClr val="bg1"/>
              </a:solidFill>
              <a:sym typeface="Wingdings" pitchFamily="2" charset="2"/>
            </a:endParaRPr>
          </a:p>
          <a:p>
            <a:pPr marL="0" indent="0" algn="just" eaLnBrk="1" hangingPunct="1">
              <a:defRPr/>
            </a:pPr>
            <a:r>
              <a:rPr lang="id-ID" sz="2000" b="1" dirty="0" smtClean="0">
                <a:solidFill>
                  <a:schemeClr val="bg1"/>
                </a:solidFill>
                <a:sym typeface="Wingdings" pitchFamily="2" charset="2"/>
              </a:rPr>
              <a:t>6.SARAN / REKOMENDASI  UTK FUNGSI / BAGIAN LAIN</a:t>
            </a:r>
          </a:p>
        </p:txBody>
      </p:sp>
    </p:spTree>
    <p:extLst>
      <p:ext uri="{BB962C8B-B14F-4D97-AF65-F5344CB8AC3E}">
        <p14:creationId xmlns:p14="http://schemas.microsoft.com/office/powerpoint/2010/main" xmlns="" val="3986336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457200" y="777875"/>
            <a:ext cx="8229600" cy="850900"/>
          </a:xfrm>
        </p:spPr>
        <p:txBody>
          <a:bodyPr>
            <a:normAutofit fontScale="90000"/>
          </a:bodyPr>
          <a:lstStyle/>
          <a:p>
            <a:r>
              <a:rPr lang="id-ID" sz="4000" dirty="0" smtClean="0">
                <a:solidFill>
                  <a:schemeClr val="bg1"/>
                </a:solidFill>
              </a:rPr>
              <a:t>C.PRINSIP DLM PENYELENGGARAAN PRODUK INTELIJEN</a:t>
            </a:r>
          </a:p>
        </p:txBody>
      </p:sp>
      <p:sp>
        <p:nvSpPr>
          <p:cNvPr id="8195" name="TextBox 2"/>
          <p:cNvSpPr txBox="1">
            <a:spLocks noChangeArrowheads="1"/>
          </p:cNvSpPr>
          <p:nvPr/>
        </p:nvSpPr>
        <p:spPr bwMode="auto">
          <a:xfrm>
            <a:off x="123825" y="1984375"/>
            <a:ext cx="8912225" cy="313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58763" indent="-2587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2782888" indent="-2782888" algn="just" eaLnBrk="1" hangingPunct="1">
              <a:defRPr/>
            </a:pPr>
            <a:r>
              <a:rPr lang="id-ID" b="1" dirty="0" smtClean="0">
                <a:solidFill>
                  <a:schemeClr val="bg1"/>
                </a:solidFill>
              </a:rPr>
              <a:t>KERAHASIAAN </a:t>
            </a:r>
            <a:r>
              <a:rPr lang="id-ID" b="1" dirty="0" smtClean="0">
                <a:solidFill>
                  <a:schemeClr val="bg1"/>
                </a:solidFill>
                <a:sym typeface="Wingdings" pitchFamily="2" charset="2"/>
              </a:rPr>
              <a:t> 	PRODUK INTELIJEN  DILAKUKAN OLEH  PERSONIL  YG BERKOPETEN DGN AKSES TERBATAS HANYA KPD PEJABAT  TERTENTU GUNA MENGHINDARI KEBOCORAN 	DAN  PENYALAHGUNAAN</a:t>
            </a:r>
          </a:p>
          <a:p>
            <a:pPr algn="just" eaLnBrk="1" hangingPunct="1">
              <a:defRPr/>
            </a:pPr>
            <a:endParaRPr lang="id-ID" b="1" dirty="0" smtClean="0">
              <a:solidFill>
                <a:schemeClr val="bg1"/>
              </a:solidFill>
              <a:sym typeface="Wingdings" pitchFamily="2" charset="2"/>
            </a:endParaRPr>
          </a:p>
          <a:p>
            <a:pPr marL="2682875" indent="-2682875" algn="just" eaLnBrk="1" hangingPunct="1">
              <a:defRPr/>
            </a:pPr>
            <a:r>
              <a:rPr lang="id-ID" b="1" dirty="0" smtClean="0">
                <a:solidFill>
                  <a:srgbClr val="FFFF00"/>
                </a:solidFill>
                <a:sym typeface="Wingdings" pitchFamily="2" charset="2"/>
              </a:rPr>
              <a:t>2.PROSEDURAL  	PENYELENGGARAAN PRODUK INTELIJEN  DILAKS SESUAI DGN MEKANISME,ARAHAN DAN KETENTUAN YG TLH 	DITETAPKAN</a:t>
            </a:r>
          </a:p>
          <a:p>
            <a:pPr marL="2682875" indent="-2682875" algn="just" eaLnBrk="1" hangingPunct="1">
              <a:defRPr/>
            </a:pPr>
            <a:endParaRPr lang="id-ID" b="1" dirty="0" smtClean="0">
              <a:solidFill>
                <a:schemeClr val="bg1"/>
              </a:solidFill>
              <a:sym typeface="Wingdings" pitchFamily="2" charset="2"/>
            </a:endParaRPr>
          </a:p>
          <a:p>
            <a:pPr marL="2682875" indent="-2682875" algn="just" eaLnBrk="1" hangingPunct="1">
              <a:defRPr/>
            </a:pPr>
            <a:r>
              <a:rPr lang="id-ID" b="1" dirty="0" smtClean="0">
                <a:solidFill>
                  <a:schemeClr val="bg1"/>
                </a:solidFill>
                <a:sym typeface="Wingdings" pitchFamily="2" charset="2"/>
              </a:rPr>
              <a:t>3.AKUNTABILITAS  	PENYELENGGARAAN PRODUK INTELIJEN HRS DPT DIPERTANGGUNG  JAWABKAN .</a:t>
            </a:r>
            <a:endParaRPr lang="id-ID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3617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WordArt 5"/>
          <p:cNvSpPr>
            <a:spLocks noChangeArrowheads="1" noChangeShapeType="1" noTextEdit="1"/>
          </p:cNvSpPr>
          <p:nvPr/>
        </p:nvSpPr>
        <p:spPr bwMode="auto">
          <a:xfrm>
            <a:off x="1828800" y="4038600"/>
            <a:ext cx="5562600" cy="2057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id-ID" sz="3600" kern="10" dirty="0" smtClean="0">
                <a:solidFill>
                  <a:schemeClr val="bg1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II.PROSES </a:t>
            </a:r>
            <a:r>
              <a:rPr lang="id-ID" sz="3600" kern="10" dirty="0">
                <a:solidFill>
                  <a:schemeClr val="bg1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PEMBUATAN</a:t>
            </a:r>
          </a:p>
          <a:p>
            <a:pPr algn="ctr"/>
            <a:r>
              <a:rPr lang="id-ID" sz="3600" kern="10" dirty="0">
                <a:solidFill>
                  <a:schemeClr val="bg1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PRODUK INTELIJEN</a:t>
            </a:r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19400" y="747713"/>
            <a:ext cx="3276600" cy="268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328596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3782" y="859359"/>
            <a:ext cx="4463465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d-ID" sz="4400" b="1" i="1" kern="10" spc="100" dirty="0">
                <a:ln w="1800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Times New Roman"/>
                <a:cs typeface="Times New Roman"/>
              </a:rPr>
              <a:t>A.PENCATATAN</a:t>
            </a:r>
            <a:endParaRPr lang="id-ID" sz="4400" b="1" i="1" spc="100" dirty="0">
              <a:ln w="18000">
                <a:solidFill>
                  <a:schemeClr val="bg1"/>
                </a:solidFill>
                <a:prstDash val="solid"/>
              </a:ln>
              <a:solidFill>
                <a:srgbClr val="FFFFFF"/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49288" y="2416820"/>
            <a:ext cx="773913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id-ID" sz="2400" b="1" dirty="0">
                <a:solidFill>
                  <a:schemeClr val="bg1"/>
                </a:solidFill>
                <a:latin typeface="+mj-lt"/>
              </a:rPr>
              <a:t>ADL MENULISKAN INFORMASI PD SARANA PENCATATAN </a:t>
            </a:r>
            <a:r>
              <a:rPr lang="id-ID" sz="2400" b="1" dirty="0" smtClean="0">
                <a:solidFill>
                  <a:schemeClr val="bg1"/>
                </a:solidFill>
                <a:latin typeface="+mj-lt"/>
              </a:rPr>
              <a:t>SCR SISTEMATIS,TERATUR </a:t>
            </a:r>
            <a:r>
              <a:rPr lang="id-ID" sz="2400" b="1" dirty="0">
                <a:solidFill>
                  <a:schemeClr val="bg1"/>
                </a:solidFill>
                <a:latin typeface="+mj-lt"/>
              </a:rPr>
              <a:t>DAN BERKESINAMBUNGAN DLM </a:t>
            </a:r>
            <a:r>
              <a:rPr lang="id-ID" sz="2400" b="1" dirty="0" smtClean="0">
                <a:solidFill>
                  <a:schemeClr val="bg1"/>
                </a:solidFill>
                <a:latin typeface="+mj-lt"/>
              </a:rPr>
              <a:t>RANGKA TERSEDIANYA </a:t>
            </a:r>
            <a:r>
              <a:rPr lang="id-ID" sz="2400" b="1" dirty="0">
                <a:solidFill>
                  <a:schemeClr val="bg1"/>
                </a:solidFill>
                <a:latin typeface="+mj-lt"/>
              </a:rPr>
              <a:t>INFORMASI UTK DIOLAH MENJADI PRODUK INTELIJEN</a:t>
            </a:r>
            <a:endParaRPr lang="en-US" sz="2400" b="1" dirty="0">
              <a:solidFill>
                <a:schemeClr val="bg1"/>
              </a:solidFill>
              <a:latin typeface="+mj-lt"/>
            </a:endParaRPr>
          </a:p>
          <a:p>
            <a:pPr lvl="0" algn="just"/>
            <a:endParaRPr lang="en-US" sz="2400" b="1" dirty="0">
              <a:solidFill>
                <a:schemeClr val="bg1"/>
              </a:solidFill>
              <a:latin typeface="+mj-lt"/>
            </a:endParaRPr>
          </a:p>
          <a:p>
            <a:pPr lvl="0" algn="just"/>
            <a:r>
              <a:rPr lang="en-US" sz="2400" b="1" dirty="0" smtClean="0">
                <a:solidFill>
                  <a:schemeClr val="bg1"/>
                </a:solidFill>
                <a:latin typeface="+mj-lt"/>
              </a:rPr>
              <a:t>BIASANYA </a:t>
            </a:r>
            <a:r>
              <a:rPr lang="en-US" sz="2400" b="1" dirty="0">
                <a:solidFill>
                  <a:schemeClr val="bg1"/>
                </a:solidFill>
                <a:latin typeface="+mj-lt"/>
              </a:rPr>
              <a:t>ALAT-ALAT PENCATATAN YANG DIGUNAKAN </a:t>
            </a:r>
            <a:r>
              <a:rPr lang="en-US" sz="2400" b="1" dirty="0" smtClean="0">
                <a:solidFill>
                  <a:schemeClr val="bg1"/>
                </a:solidFill>
                <a:latin typeface="+mj-lt"/>
              </a:rPr>
              <a:t>BUKU </a:t>
            </a:r>
            <a:r>
              <a:rPr lang="en-US" sz="2400" b="1" dirty="0">
                <a:solidFill>
                  <a:schemeClr val="bg1"/>
                </a:solidFill>
                <a:latin typeface="+mj-lt"/>
              </a:rPr>
              <a:t>HARIAN</a:t>
            </a:r>
            <a:r>
              <a:rPr lang="id-ID" sz="2400" b="1" dirty="0">
                <a:solidFill>
                  <a:schemeClr val="bg1"/>
                </a:solidFill>
                <a:latin typeface="+mj-lt"/>
              </a:rPr>
              <a:t> INFORMASI</a:t>
            </a:r>
            <a:endParaRPr lang="en-US" sz="2400" b="1" dirty="0">
              <a:solidFill>
                <a:schemeClr val="bg1"/>
              </a:solidFill>
              <a:latin typeface="+mj-lt"/>
            </a:endParaRPr>
          </a:p>
          <a:p>
            <a:pPr lvl="0" algn="just"/>
            <a:r>
              <a:rPr lang="en-US" sz="2400" b="1" dirty="0">
                <a:solidFill>
                  <a:schemeClr val="bg1"/>
                </a:solidFill>
                <a:latin typeface="+mj-lt"/>
              </a:rPr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xmlns="" val="78399095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549275"/>
            <a:ext cx="8229600" cy="1417638"/>
          </a:xfrm>
        </p:spPr>
        <p:txBody>
          <a:bodyPr>
            <a:normAutofit fontScale="92500" lnSpcReduction="10000"/>
          </a:bodyPr>
          <a:lstStyle/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b="1" smtClean="0">
                <a:solidFill>
                  <a:srgbClr val="FFFF00"/>
                </a:solidFill>
              </a:rPr>
              <a:t>~.BUKU HARIAN</a:t>
            </a:r>
            <a:r>
              <a:rPr lang="id-ID" sz="2800" b="1" smtClean="0">
                <a:solidFill>
                  <a:srgbClr val="FFFF00"/>
                </a:solidFill>
              </a:rPr>
              <a:t> INFORMASI </a:t>
            </a:r>
            <a:r>
              <a:rPr lang="en-US" sz="2800" b="1" smtClean="0">
                <a:solidFill>
                  <a:srgbClr val="FFFF00"/>
                </a:solidFill>
              </a:rPr>
              <a:t>: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b="1" smtClean="0">
                <a:solidFill>
                  <a:srgbClr val="FFFF00"/>
                </a:solidFill>
              </a:rPr>
              <a:t>	</a:t>
            </a:r>
            <a:r>
              <a:rPr lang="en-US" sz="2400" b="1" smtClean="0">
                <a:solidFill>
                  <a:srgbClr val="FFFF00"/>
                </a:solidFill>
              </a:rPr>
              <a:t>SUATU </a:t>
            </a:r>
            <a:r>
              <a:rPr lang="id-ID" sz="2400" b="1" smtClean="0">
                <a:solidFill>
                  <a:srgbClr val="FFFF00"/>
                </a:solidFill>
              </a:rPr>
              <a:t>BUKU INDUK LAP/BERITA YG BERISI</a:t>
            </a:r>
            <a:r>
              <a:rPr lang="en-US" sz="2400" b="1" smtClean="0">
                <a:solidFill>
                  <a:srgbClr val="FFFF00"/>
                </a:solidFill>
              </a:rPr>
              <a:t> KRONOLOGIS TENTANG </a:t>
            </a:r>
            <a:r>
              <a:rPr lang="id-ID" sz="2400" b="1" smtClean="0">
                <a:solidFill>
                  <a:srgbClr val="FFFF00"/>
                </a:solidFill>
              </a:rPr>
              <a:t>PERSOALAN/PERMASALAHAN</a:t>
            </a:r>
            <a:r>
              <a:rPr lang="en-US" sz="2400" b="1" smtClean="0">
                <a:solidFill>
                  <a:srgbClr val="FFFF00"/>
                </a:solidFill>
              </a:rPr>
              <a:t> INTELIJEN DALAM WAKTU TERTENTU</a:t>
            </a:r>
            <a:r>
              <a:rPr lang="en-US" sz="2800" b="1" smtClean="0">
                <a:solidFill>
                  <a:srgbClr val="FFFF00"/>
                </a:solidFill>
              </a:rPr>
              <a:t>.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2800" b="1" smtClean="0">
              <a:solidFill>
                <a:srgbClr val="FFFF00"/>
              </a:solidFill>
            </a:endParaRP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2800" b="1" smtClean="0">
              <a:solidFill>
                <a:srgbClr val="FFFF00"/>
              </a:solidFill>
            </a:endParaRP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2800" b="1" smtClean="0">
              <a:solidFill>
                <a:srgbClr val="FFFF00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05008" y="2198685"/>
            <a:ext cx="5381636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>
              <a:defRPr/>
            </a:pPr>
            <a:r>
              <a:rPr lang="en-US" sz="3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Buku</a:t>
            </a:r>
            <a:r>
              <a:rPr 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Harian</a:t>
            </a:r>
            <a:r>
              <a:rPr 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Informasi</a:t>
            </a:r>
            <a:endParaRPr 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552450" y="3286124"/>
            <a:ext cx="7905750" cy="2819400"/>
            <a:chOff x="552450" y="3286124"/>
            <a:chExt cx="7905750" cy="2819400"/>
          </a:xfrm>
        </p:grpSpPr>
        <p:sp>
          <p:nvSpPr>
            <p:cNvPr id="17412" name="Rectangle 3"/>
            <p:cNvSpPr>
              <a:spLocks noChangeArrowheads="1"/>
            </p:cNvSpPr>
            <p:nvPr/>
          </p:nvSpPr>
          <p:spPr bwMode="auto">
            <a:xfrm>
              <a:off x="609600" y="3286124"/>
              <a:ext cx="7848600" cy="28194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endParaRPr lang="en-US" sz="1200">
                <a:latin typeface="Arial Black" pitchFamily="34" charset="0"/>
              </a:endParaRPr>
            </a:p>
          </p:txBody>
        </p:sp>
        <p:sp>
          <p:nvSpPr>
            <p:cNvPr id="17413" name="Line 4"/>
            <p:cNvSpPr>
              <a:spLocks noChangeShapeType="1"/>
            </p:cNvSpPr>
            <p:nvPr/>
          </p:nvSpPr>
          <p:spPr bwMode="auto">
            <a:xfrm>
              <a:off x="609600" y="4048124"/>
              <a:ext cx="78486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17414" name="Line 5"/>
            <p:cNvSpPr>
              <a:spLocks noChangeShapeType="1"/>
            </p:cNvSpPr>
            <p:nvPr/>
          </p:nvSpPr>
          <p:spPr bwMode="auto">
            <a:xfrm>
              <a:off x="1219200" y="3286124"/>
              <a:ext cx="0" cy="2819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17415" name="Line 6"/>
            <p:cNvSpPr>
              <a:spLocks noChangeShapeType="1"/>
            </p:cNvSpPr>
            <p:nvPr/>
          </p:nvSpPr>
          <p:spPr bwMode="auto">
            <a:xfrm>
              <a:off x="2514600" y="3286124"/>
              <a:ext cx="0" cy="2819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17416" name="Line 7"/>
            <p:cNvSpPr>
              <a:spLocks noChangeShapeType="1"/>
            </p:cNvSpPr>
            <p:nvPr/>
          </p:nvSpPr>
          <p:spPr bwMode="auto">
            <a:xfrm>
              <a:off x="7315200" y="3286124"/>
              <a:ext cx="0" cy="2819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17417" name="Line 8"/>
            <p:cNvSpPr>
              <a:spLocks noChangeShapeType="1"/>
            </p:cNvSpPr>
            <p:nvPr/>
          </p:nvSpPr>
          <p:spPr bwMode="auto">
            <a:xfrm flipV="1">
              <a:off x="2514600" y="3667124"/>
              <a:ext cx="48006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17418" name="Line 9"/>
            <p:cNvSpPr>
              <a:spLocks noChangeShapeType="1"/>
            </p:cNvSpPr>
            <p:nvPr/>
          </p:nvSpPr>
          <p:spPr bwMode="auto">
            <a:xfrm>
              <a:off x="3429000" y="3743324"/>
              <a:ext cx="0" cy="2362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17419" name="Line 10"/>
            <p:cNvSpPr>
              <a:spLocks noChangeShapeType="1"/>
            </p:cNvSpPr>
            <p:nvPr/>
          </p:nvSpPr>
          <p:spPr bwMode="auto">
            <a:xfrm>
              <a:off x="4419600" y="3667124"/>
              <a:ext cx="0" cy="2438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17420" name="Text Box 11"/>
            <p:cNvSpPr txBox="1">
              <a:spLocks noChangeArrowheads="1"/>
            </p:cNvSpPr>
            <p:nvPr/>
          </p:nvSpPr>
          <p:spPr bwMode="auto">
            <a:xfrm>
              <a:off x="552450" y="3514724"/>
              <a:ext cx="66675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/>
              <a:r>
                <a:rPr lang="en-US" sz="1200">
                  <a:latin typeface="Arial Black" pitchFamily="34" charset="0"/>
                </a:rPr>
                <a:t>N0.</a:t>
              </a:r>
            </a:p>
            <a:p>
              <a:pPr algn="ctr"/>
              <a:r>
                <a:rPr lang="en-US" sz="1200">
                  <a:latin typeface="Arial Black" pitchFamily="34" charset="0"/>
                </a:rPr>
                <a:t>URUT</a:t>
              </a:r>
            </a:p>
          </p:txBody>
        </p:sp>
        <p:sp>
          <p:nvSpPr>
            <p:cNvPr id="17421" name="Text Box 12"/>
            <p:cNvSpPr txBox="1">
              <a:spLocks noChangeArrowheads="1"/>
            </p:cNvSpPr>
            <p:nvPr/>
          </p:nvSpPr>
          <p:spPr bwMode="auto">
            <a:xfrm>
              <a:off x="1295400" y="3514724"/>
              <a:ext cx="132715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/>
              <a:r>
                <a:rPr lang="en-US" sz="1200">
                  <a:latin typeface="Arial Black" pitchFamily="34" charset="0"/>
                </a:rPr>
                <a:t>TGL</a:t>
              </a:r>
            </a:p>
            <a:p>
              <a:pPr algn="ctr"/>
              <a:r>
                <a:rPr lang="en-US" sz="1200">
                  <a:latin typeface="Arial Black" pitchFamily="34" charset="0"/>
                </a:rPr>
                <a:t>PENERIMAAN</a:t>
              </a:r>
            </a:p>
          </p:txBody>
        </p:sp>
        <p:sp>
          <p:nvSpPr>
            <p:cNvPr id="17422" name="Text Box 13"/>
            <p:cNvSpPr txBox="1">
              <a:spLocks noChangeArrowheads="1"/>
            </p:cNvSpPr>
            <p:nvPr/>
          </p:nvSpPr>
          <p:spPr bwMode="auto">
            <a:xfrm>
              <a:off x="4114800" y="3362324"/>
              <a:ext cx="2155825" cy="2746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US" sz="1200">
                  <a:latin typeface="Arial Black" pitchFamily="34" charset="0"/>
                </a:rPr>
                <a:t>KEJADIAN / PERISTIWA</a:t>
              </a:r>
            </a:p>
          </p:txBody>
        </p:sp>
        <p:sp>
          <p:nvSpPr>
            <p:cNvPr id="17423" name="Text Box 14"/>
            <p:cNvSpPr txBox="1">
              <a:spLocks noChangeArrowheads="1"/>
            </p:cNvSpPr>
            <p:nvPr/>
          </p:nvSpPr>
          <p:spPr bwMode="auto">
            <a:xfrm>
              <a:off x="7543800" y="3590924"/>
              <a:ext cx="530225" cy="2746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/>
              <a:r>
                <a:rPr lang="en-US" sz="1200">
                  <a:latin typeface="Arial Black" pitchFamily="34" charset="0"/>
                </a:rPr>
                <a:t>KET</a:t>
              </a:r>
            </a:p>
          </p:txBody>
        </p:sp>
        <p:sp>
          <p:nvSpPr>
            <p:cNvPr id="17424" name="Text Box 15"/>
            <p:cNvSpPr txBox="1">
              <a:spLocks noChangeArrowheads="1"/>
            </p:cNvSpPr>
            <p:nvPr/>
          </p:nvSpPr>
          <p:spPr bwMode="auto">
            <a:xfrm>
              <a:off x="2514600" y="3743324"/>
              <a:ext cx="912813" cy="2746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/>
              <a:r>
                <a:rPr lang="en-US" sz="1200">
                  <a:latin typeface="Arial Black" pitchFamily="34" charset="0"/>
                </a:rPr>
                <a:t>SUMBER</a:t>
              </a:r>
            </a:p>
          </p:txBody>
        </p:sp>
        <p:sp>
          <p:nvSpPr>
            <p:cNvPr id="17425" name="Text Box 16"/>
            <p:cNvSpPr txBox="1">
              <a:spLocks noChangeArrowheads="1"/>
            </p:cNvSpPr>
            <p:nvPr/>
          </p:nvSpPr>
          <p:spPr bwMode="auto">
            <a:xfrm>
              <a:off x="3378200" y="3743324"/>
              <a:ext cx="1014413" cy="2746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/>
              <a:r>
                <a:rPr lang="en-US" sz="1200">
                  <a:latin typeface="Arial Black" pitchFamily="34" charset="0"/>
                </a:rPr>
                <a:t>TANGGAL</a:t>
              </a:r>
            </a:p>
          </p:txBody>
        </p:sp>
        <p:sp>
          <p:nvSpPr>
            <p:cNvPr id="17426" name="Text Box 17"/>
            <p:cNvSpPr txBox="1">
              <a:spLocks noChangeArrowheads="1"/>
            </p:cNvSpPr>
            <p:nvPr/>
          </p:nvSpPr>
          <p:spPr bwMode="auto">
            <a:xfrm>
              <a:off x="5394325" y="3743324"/>
              <a:ext cx="854075" cy="2746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/>
              <a:r>
                <a:rPr lang="en-US" sz="1200">
                  <a:latin typeface="Arial Black" pitchFamily="34" charset="0"/>
                </a:rPr>
                <a:t>URAIAN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34943903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303338"/>
            <a:ext cx="6851650" cy="685800"/>
          </a:xfrm>
        </p:spPr>
        <p:txBody>
          <a:bodyPr>
            <a:normAutofit fontScale="90000"/>
          </a:bodyPr>
          <a:lstStyle/>
          <a:p>
            <a:pPr marL="838200" indent="-838200" algn="l" eaLnBrk="1" hangingPunct="1">
              <a:buFontTx/>
              <a:buAutoNum type="alphaUcPeriod" startAt="2"/>
            </a:pPr>
            <a:r>
              <a:rPr lang="en-US" sz="4800" smtClean="0">
                <a:solidFill>
                  <a:srgbClr val="FFFF00"/>
                </a:solidFill>
                <a:latin typeface="Monotype Corsiva" pitchFamily="66" charset="0"/>
              </a:rPr>
              <a:t>PENILAIAN</a:t>
            </a:r>
            <a:r>
              <a:rPr lang="id-ID" sz="4800" smtClean="0">
                <a:solidFill>
                  <a:srgbClr val="FFFF00"/>
                </a:solidFill>
                <a:latin typeface="Monotype Corsiva" pitchFamily="66" charset="0"/>
              </a:rPr>
              <a:t>   </a:t>
            </a:r>
            <a:r>
              <a:rPr lang="en-US" sz="3200" smtClean="0">
                <a:solidFill>
                  <a:srgbClr val="FFFF00"/>
                </a:solidFill>
                <a:latin typeface="Monotype Corsiva" pitchFamily="66" charset="0"/>
              </a:rPr>
              <a:t>ADALAH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516188"/>
            <a:ext cx="8229600" cy="2352675"/>
          </a:xfrm>
        </p:spPr>
        <p:txBody>
          <a:bodyPr/>
          <a:lstStyle/>
          <a:p>
            <a:pPr marL="0" indent="0" algn="just" eaLnBrk="1" hangingPunct="1">
              <a:buFont typeface="Arial" charset="0"/>
              <a:buNone/>
            </a:pPr>
            <a:r>
              <a:rPr lang="en-US" b="1" dirty="0" smtClean="0">
                <a:solidFill>
                  <a:srgbClr val="FFFF00"/>
                </a:solidFill>
              </a:rPr>
              <a:t>SUATU KEGIATAN UNTUK MENENTUKAN </a:t>
            </a:r>
            <a:r>
              <a:rPr lang="id-ID" b="1" dirty="0" smtClean="0">
                <a:solidFill>
                  <a:srgbClr val="FFFF00"/>
                </a:solidFill>
              </a:rPr>
              <a:t>INFORMASI DGN </a:t>
            </a:r>
            <a:r>
              <a:rPr lang="en-US" b="1" dirty="0" smtClean="0">
                <a:solidFill>
                  <a:schemeClr val="bg1"/>
                </a:solidFill>
              </a:rPr>
              <a:t>HUBUNGAN TINGKAT KEPENTINGAN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id-ID" b="1" dirty="0" smtClean="0">
                <a:solidFill>
                  <a:srgbClr val="FFFF00"/>
                </a:solidFill>
              </a:rPr>
              <a:t>,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b="1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KEPERCAYAAN</a:t>
            </a:r>
            <a:r>
              <a:rPr lang="id-ID" b="1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THD SUMBER INFORMASI</a:t>
            </a:r>
            <a:r>
              <a:rPr lang="en-US" b="1" dirty="0" smtClean="0">
                <a:solidFill>
                  <a:srgbClr val="FFFF00"/>
                </a:solidFill>
              </a:rPr>
              <a:t> DAN </a:t>
            </a:r>
            <a:r>
              <a:rPr lang="en-US" b="1" dirty="0" smtClean="0">
                <a:solidFill>
                  <a:schemeClr val="bg1"/>
                </a:solidFill>
              </a:rPr>
              <a:t>KEBENARAN </a:t>
            </a:r>
            <a:r>
              <a:rPr lang="id-ID" b="1" dirty="0" smtClean="0">
                <a:solidFill>
                  <a:schemeClr val="bg1"/>
                </a:solidFill>
              </a:rPr>
              <a:t>INFORMASI</a:t>
            </a:r>
            <a:r>
              <a:rPr lang="en-US" b="1" dirty="0" smtClean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285088967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ChangeArrowheads="1"/>
          </p:cNvSpPr>
          <p:nvPr/>
        </p:nvSpPr>
        <p:spPr bwMode="auto">
          <a:xfrm>
            <a:off x="357158" y="1181385"/>
            <a:ext cx="846334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id-ID" sz="2800" b="1" dirty="0">
                <a:solidFill>
                  <a:srgbClr val="FFFF00"/>
                </a:solidFill>
                <a:cs typeface="Times New Roman" pitchFamily="18" charset="0"/>
              </a:rPr>
              <a:t>PENILAIAN  HUBUNGAN DGN TINGKAT KEPENTINGAN  :</a:t>
            </a:r>
            <a:endParaRPr lang="id-ID" sz="4000" dirty="0">
              <a:solidFill>
                <a:srgbClr val="FFFF00"/>
              </a:solidFill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85786" y="2101714"/>
            <a:ext cx="707236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7325" indent="-187325" algn="just">
              <a:buFontTx/>
              <a:buChar char="•"/>
            </a:pPr>
            <a:r>
              <a:rPr lang="id-ID" sz="2400" b="1" dirty="0" smtClean="0">
                <a:solidFill>
                  <a:srgbClr val="FFFF00"/>
                </a:solidFill>
                <a:cs typeface="Times New Roman" pitchFamily="18" charset="0"/>
              </a:rPr>
              <a:t>APAKAH BAKET ITU BERHUB DGN SASARAN , BIDANG TUGAS ATAU MASALAH YANG DIHADAPI.</a:t>
            </a:r>
          </a:p>
          <a:p>
            <a:pPr marL="187325" indent="-187325" algn="just"/>
            <a:endParaRPr lang="id-ID" sz="2400" b="1" dirty="0" smtClean="0">
              <a:solidFill>
                <a:srgbClr val="FFFF00"/>
              </a:solidFill>
            </a:endParaRPr>
          </a:p>
          <a:p>
            <a:pPr marL="187325" indent="-187325" algn="just" eaLnBrk="0" hangingPunct="0">
              <a:buFontTx/>
              <a:buChar char="•"/>
            </a:pPr>
            <a:r>
              <a:rPr lang="id-ID" sz="2400" b="1" dirty="0" smtClean="0">
                <a:solidFill>
                  <a:srgbClr val="FFFF00"/>
                </a:solidFill>
                <a:cs typeface="Times New Roman" pitchFamily="18" charset="0"/>
              </a:rPr>
              <a:t>APAKAH BAKET ITU SEGERA DIBUTUHKAN UNTUK  WAKTU SEKARANG ATAU NANTI</a:t>
            </a:r>
          </a:p>
          <a:p>
            <a:pPr marL="187325" indent="-187325" algn="just" eaLnBrk="0" hangingPunct="0"/>
            <a:endParaRPr lang="id-ID" sz="2400" b="1" dirty="0" smtClean="0">
              <a:solidFill>
                <a:srgbClr val="FFFF00"/>
              </a:solidFill>
            </a:endParaRPr>
          </a:p>
          <a:p>
            <a:pPr marL="187325" indent="-187325" algn="just" eaLnBrk="0" hangingPunct="0">
              <a:buFontTx/>
              <a:buChar char="•"/>
            </a:pPr>
            <a:r>
              <a:rPr lang="id-ID" sz="2400" b="1" dirty="0" smtClean="0">
                <a:solidFill>
                  <a:srgbClr val="FFFF00"/>
                </a:solidFill>
                <a:cs typeface="Times New Roman" pitchFamily="18" charset="0"/>
              </a:rPr>
              <a:t>BAKET ITU DARI SIAPA DIPEROLEH DAN UNTUK SIAPA DIAJUKAN</a:t>
            </a:r>
            <a:endParaRPr lang="id-ID" sz="2400" b="1" dirty="0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ChangeArrowheads="1"/>
          </p:cNvSpPr>
          <p:nvPr/>
        </p:nvSpPr>
        <p:spPr bwMode="auto">
          <a:xfrm rot="10800000" flipV="1">
            <a:off x="1428757" y="1857364"/>
            <a:ext cx="6286515" cy="267765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352425" indent="-352425" algn="just" eaLnBrk="0" hangingPunct="0"/>
            <a:r>
              <a:rPr lang="da-DK" sz="2800" b="1" dirty="0" smtClean="0">
                <a:solidFill>
                  <a:srgbClr val="FFFF00"/>
                </a:solidFill>
                <a:cs typeface="Times New Roman" pitchFamily="18" charset="0"/>
              </a:rPr>
              <a:t>A</a:t>
            </a:r>
            <a:r>
              <a:rPr lang="id-ID" sz="2800" b="1" dirty="0" smtClean="0">
                <a:solidFill>
                  <a:srgbClr val="FFFF00"/>
                </a:solidFill>
                <a:cs typeface="Times New Roman" pitchFamily="18" charset="0"/>
              </a:rPr>
              <a:t> =</a:t>
            </a:r>
            <a:r>
              <a:rPr lang="da-DK" sz="2800" dirty="0" smtClean="0">
                <a:solidFill>
                  <a:srgbClr val="FFFF00"/>
                </a:solidFill>
                <a:cs typeface="Times New Roman" pitchFamily="18" charset="0"/>
              </a:rPr>
              <a:t>  DAPAT DIPERCAYA SEPENUHNYA</a:t>
            </a:r>
            <a:r>
              <a:rPr lang="id-ID" sz="2800" dirty="0" smtClean="0">
                <a:solidFill>
                  <a:srgbClr val="FFFF00"/>
                </a:solidFill>
                <a:cs typeface="Times New Roman" pitchFamily="18" charset="0"/>
              </a:rPr>
              <a:t>;</a:t>
            </a:r>
            <a:endParaRPr lang="id-ID" sz="2800" dirty="0" smtClean="0">
              <a:solidFill>
                <a:srgbClr val="FFFF00"/>
              </a:solidFill>
            </a:endParaRPr>
          </a:p>
          <a:p>
            <a:pPr marL="352425" indent="-352425" algn="just" eaLnBrk="0" hangingPunct="0"/>
            <a:r>
              <a:rPr lang="da-DK" sz="2800" b="1" dirty="0" smtClean="0">
                <a:solidFill>
                  <a:srgbClr val="FFFF00"/>
                </a:solidFill>
                <a:cs typeface="Times New Roman" pitchFamily="18" charset="0"/>
              </a:rPr>
              <a:t>B</a:t>
            </a:r>
            <a:r>
              <a:rPr lang="da-DK" sz="2800" dirty="0" smtClean="0">
                <a:solidFill>
                  <a:srgbClr val="FFFF00"/>
                </a:solidFill>
                <a:cs typeface="Times New Roman" pitchFamily="18" charset="0"/>
              </a:rPr>
              <a:t> </a:t>
            </a:r>
            <a:r>
              <a:rPr lang="id-ID" sz="2800" dirty="0" smtClean="0">
                <a:solidFill>
                  <a:srgbClr val="FFFF00"/>
                </a:solidFill>
                <a:cs typeface="Times New Roman" pitchFamily="18" charset="0"/>
              </a:rPr>
              <a:t>=</a:t>
            </a:r>
            <a:r>
              <a:rPr lang="da-DK" sz="2800" dirty="0" smtClean="0">
                <a:solidFill>
                  <a:srgbClr val="FFFF00"/>
                </a:solidFill>
                <a:cs typeface="Times New Roman" pitchFamily="18" charset="0"/>
              </a:rPr>
              <a:t> BISA DAPAT DIPERCAYA</a:t>
            </a:r>
            <a:r>
              <a:rPr lang="id-ID" sz="2800" dirty="0" smtClean="0">
                <a:solidFill>
                  <a:srgbClr val="FFFF00"/>
                </a:solidFill>
                <a:cs typeface="Times New Roman" pitchFamily="18" charset="0"/>
              </a:rPr>
              <a:t>;</a:t>
            </a:r>
            <a:endParaRPr lang="id-ID" sz="2800" dirty="0" smtClean="0">
              <a:solidFill>
                <a:srgbClr val="FFFF00"/>
              </a:solidFill>
            </a:endParaRPr>
          </a:p>
          <a:p>
            <a:pPr marL="352425" indent="-352425" algn="just" eaLnBrk="0" hangingPunct="0"/>
            <a:r>
              <a:rPr lang="da-DK" sz="2800" b="1" dirty="0" smtClean="0">
                <a:solidFill>
                  <a:srgbClr val="FFFF00"/>
                </a:solidFill>
                <a:cs typeface="Times New Roman" pitchFamily="18" charset="0"/>
              </a:rPr>
              <a:t>C</a:t>
            </a:r>
            <a:r>
              <a:rPr lang="da-DK" sz="2800" dirty="0" smtClean="0">
                <a:solidFill>
                  <a:srgbClr val="FFFF00"/>
                </a:solidFill>
                <a:cs typeface="Times New Roman" pitchFamily="18" charset="0"/>
              </a:rPr>
              <a:t> </a:t>
            </a:r>
            <a:r>
              <a:rPr lang="id-ID" sz="2800" dirty="0" smtClean="0">
                <a:solidFill>
                  <a:srgbClr val="FFFF00"/>
                </a:solidFill>
                <a:cs typeface="Times New Roman" pitchFamily="18" charset="0"/>
              </a:rPr>
              <a:t>=</a:t>
            </a:r>
            <a:r>
              <a:rPr lang="da-DK" sz="2800" dirty="0" smtClean="0">
                <a:solidFill>
                  <a:srgbClr val="FFFF00"/>
                </a:solidFill>
                <a:cs typeface="Times New Roman" pitchFamily="18" charset="0"/>
              </a:rPr>
              <a:t> AGAK DAPAT DIPERCAYA</a:t>
            </a:r>
            <a:r>
              <a:rPr lang="id-ID" sz="2800" dirty="0" smtClean="0">
                <a:solidFill>
                  <a:srgbClr val="FFFF00"/>
                </a:solidFill>
                <a:cs typeface="Times New Roman" pitchFamily="18" charset="0"/>
              </a:rPr>
              <a:t>;</a:t>
            </a:r>
            <a:endParaRPr lang="id-ID" sz="2800" dirty="0" smtClean="0">
              <a:solidFill>
                <a:srgbClr val="FFFF00"/>
              </a:solidFill>
            </a:endParaRPr>
          </a:p>
          <a:p>
            <a:pPr marL="352425" indent="-352425" algn="just" eaLnBrk="0" hangingPunct="0"/>
            <a:r>
              <a:rPr lang="da-DK" sz="2800" b="1" dirty="0" smtClean="0">
                <a:solidFill>
                  <a:srgbClr val="FFFF00"/>
                </a:solidFill>
                <a:cs typeface="Times New Roman" pitchFamily="18" charset="0"/>
              </a:rPr>
              <a:t>D</a:t>
            </a:r>
            <a:r>
              <a:rPr lang="da-DK" sz="2800" dirty="0" smtClean="0">
                <a:solidFill>
                  <a:srgbClr val="FFFF00"/>
                </a:solidFill>
                <a:cs typeface="Times New Roman" pitchFamily="18" charset="0"/>
              </a:rPr>
              <a:t> </a:t>
            </a:r>
            <a:r>
              <a:rPr lang="id-ID" sz="2800" dirty="0" smtClean="0">
                <a:solidFill>
                  <a:srgbClr val="FFFF00"/>
                </a:solidFill>
                <a:cs typeface="Times New Roman" pitchFamily="18" charset="0"/>
              </a:rPr>
              <a:t>=</a:t>
            </a:r>
            <a:r>
              <a:rPr lang="da-DK" sz="2800" dirty="0" smtClean="0">
                <a:solidFill>
                  <a:srgbClr val="FFFF00"/>
                </a:solidFill>
                <a:cs typeface="Times New Roman" pitchFamily="18" charset="0"/>
              </a:rPr>
              <a:t> BIASANYA TIDAK DAPAT DIPERCAYA</a:t>
            </a:r>
            <a:r>
              <a:rPr lang="id-ID" sz="2800" dirty="0" smtClean="0">
                <a:solidFill>
                  <a:srgbClr val="FFFF00"/>
                </a:solidFill>
                <a:cs typeface="Times New Roman" pitchFamily="18" charset="0"/>
              </a:rPr>
              <a:t>;</a:t>
            </a:r>
            <a:endParaRPr lang="id-ID" sz="2800" dirty="0" smtClean="0">
              <a:solidFill>
                <a:srgbClr val="FFFF00"/>
              </a:solidFill>
            </a:endParaRPr>
          </a:p>
          <a:p>
            <a:pPr marL="352425" indent="-352425" algn="just" eaLnBrk="0" hangingPunct="0"/>
            <a:r>
              <a:rPr lang="da-DK" sz="2800" b="1" dirty="0" smtClean="0">
                <a:solidFill>
                  <a:srgbClr val="FFFF00"/>
                </a:solidFill>
                <a:cs typeface="Times New Roman" pitchFamily="18" charset="0"/>
              </a:rPr>
              <a:t>E</a:t>
            </a:r>
            <a:r>
              <a:rPr lang="da-DK" sz="2800" dirty="0" smtClean="0">
                <a:solidFill>
                  <a:srgbClr val="FFFF00"/>
                </a:solidFill>
                <a:cs typeface="Times New Roman" pitchFamily="18" charset="0"/>
              </a:rPr>
              <a:t> </a:t>
            </a:r>
            <a:r>
              <a:rPr lang="id-ID" sz="2800" dirty="0" smtClean="0">
                <a:solidFill>
                  <a:srgbClr val="FFFF00"/>
                </a:solidFill>
                <a:cs typeface="Times New Roman" pitchFamily="18" charset="0"/>
              </a:rPr>
              <a:t>=</a:t>
            </a:r>
            <a:r>
              <a:rPr lang="da-DK" sz="2800" dirty="0" smtClean="0">
                <a:solidFill>
                  <a:srgbClr val="FFFF00"/>
                </a:solidFill>
                <a:cs typeface="Times New Roman" pitchFamily="18" charset="0"/>
              </a:rPr>
              <a:t> TIDAK DAPAT DIPERCAYA</a:t>
            </a:r>
            <a:r>
              <a:rPr lang="id-ID" sz="2800" dirty="0" smtClean="0">
                <a:solidFill>
                  <a:srgbClr val="FFFF00"/>
                </a:solidFill>
                <a:cs typeface="Times New Roman" pitchFamily="18" charset="0"/>
              </a:rPr>
              <a:t>; DAN</a:t>
            </a:r>
            <a:endParaRPr lang="id-ID" sz="2800" dirty="0" smtClean="0">
              <a:solidFill>
                <a:srgbClr val="FFFF00"/>
              </a:solidFill>
            </a:endParaRPr>
          </a:p>
          <a:p>
            <a:pPr marL="352425" indent="-352425" algn="just" eaLnBrk="0" hangingPunct="0"/>
            <a:r>
              <a:rPr lang="da-DK" sz="2800" b="1" dirty="0" smtClean="0">
                <a:solidFill>
                  <a:srgbClr val="FFFF00"/>
                </a:solidFill>
                <a:cs typeface="Times New Roman" pitchFamily="18" charset="0"/>
              </a:rPr>
              <a:t>F</a:t>
            </a:r>
            <a:r>
              <a:rPr lang="da-DK" sz="2800" dirty="0" smtClean="0">
                <a:solidFill>
                  <a:srgbClr val="FFFF00"/>
                </a:solidFill>
                <a:cs typeface="Times New Roman" pitchFamily="18" charset="0"/>
              </a:rPr>
              <a:t> </a:t>
            </a:r>
            <a:r>
              <a:rPr lang="id-ID" sz="2800" dirty="0" smtClean="0">
                <a:solidFill>
                  <a:srgbClr val="FFFF00"/>
                </a:solidFill>
                <a:cs typeface="Times New Roman" pitchFamily="18" charset="0"/>
              </a:rPr>
              <a:t>=</a:t>
            </a:r>
            <a:r>
              <a:rPr lang="da-DK" sz="2800" dirty="0" smtClean="0">
                <a:solidFill>
                  <a:srgbClr val="FFFF00"/>
                </a:solidFill>
                <a:cs typeface="Times New Roman" pitchFamily="18" charset="0"/>
              </a:rPr>
              <a:t> KEPERCAYAAN TIDAK DAPAT DINILAI.</a:t>
            </a:r>
            <a:endParaRPr lang="da-DK" sz="2800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142844" y="1119830"/>
            <a:ext cx="893712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lvl="1" algn="just" eaLnBrk="0" hangingPunct="0"/>
            <a:r>
              <a:rPr lang="da-DK" sz="2800" b="1" dirty="0" smtClean="0">
                <a:solidFill>
                  <a:srgbClr val="FFFF00"/>
                </a:solidFill>
                <a:cs typeface="Times New Roman" pitchFamily="18" charset="0"/>
              </a:rPr>
              <a:t>PENILAIAN KEPERCAYAAN </a:t>
            </a:r>
            <a:r>
              <a:rPr lang="da-DK" sz="2800" b="1" dirty="0">
                <a:solidFill>
                  <a:srgbClr val="FFFF00"/>
                </a:solidFill>
                <a:cs typeface="Times New Roman" pitchFamily="18" charset="0"/>
              </a:rPr>
              <a:t>TERHADAP </a:t>
            </a:r>
            <a:r>
              <a:rPr lang="da-DK" sz="2800" b="1" dirty="0" smtClean="0">
                <a:solidFill>
                  <a:srgbClr val="FFFF00"/>
                </a:solidFill>
                <a:cs typeface="Times New Roman" pitchFamily="18" charset="0"/>
              </a:rPr>
              <a:t>SUMBER</a:t>
            </a:r>
            <a:r>
              <a:rPr lang="id-ID" sz="2800" b="1" dirty="0" smtClean="0">
                <a:solidFill>
                  <a:srgbClr val="FFFF00"/>
                </a:solidFill>
                <a:cs typeface="Times New Roman" pitchFamily="18" charset="0"/>
              </a:rPr>
              <a:t> INFORMASI</a:t>
            </a:r>
            <a:endParaRPr lang="id-ID" sz="2800" b="1" dirty="0">
              <a:solidFill>
                <a:srgbClr val="FFFF00"/>
              </a:solidFill>
            </a:endParaRPr>
          </a:p>
        </p:txBody>
      </p:sp>
      <p:sp>
        <p:nvSpPr>
          <p:cNvPr id="7174" name="Rectangle 3"/>
          <p:cNvSpPr>
            <a:spLocks noChangeArrowheads="1"/>
          </p:cNvSpPr>
          <p:nvPr/>
        </p:nvSpPr>
        <p:spPr bwMode="auto">
          <a:xfrm>
            <a:off x="3143250" y="4572000"/>
            <a:ext cx="2857500" cy="20621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tabLst>
                <a:tab pos="1192213" algn="l"/>
              </a:tabLst>
            </a:pPr>
            <a:r>
              <a:rPr lang="id-ID" sz="2000" b="1"/>
              <a:t>Skep/448/IX/2007 </a:t>
            </a:r>
          </a:p>
          <a:p>
            <a:pPr algn="just">
              <a:tabLst>
                <a:tab pos="1192213" algn="l"/>
              </a:tabLst>
            </a:pPr>
            <a:endParaRPr lang="id-ID" sz="800" b="1">
              <a:cs typeface="Times New Roman" pitchFamily="18" charset="0"/>
            </a:endParaRPr>
          </a:p>
          <a:p>
            <a:pPr algn="just">
              <a:tabLst>
                <a:tab pos="1192213" algn="l"/>
              </a:tabLst>
            </a:pPr>
            <a:r>
              <a:rPr lang="it-IT" sz="2000" b="1">
                <a:cs typeface="Times New Roman" pitchFamily="18" charset="0"/>
              </a:rPr>
              <a:t>A</a:t>
            </a:r>
            <a:r>
              <a:rPr lang="id-ID" sz="2000" b="1">
                <a:cs typeface="Times New Roman" pitchFamily="18" charset="0"/>
              </a:rPr>
              <a:t> </a:t>
            </a:r>
            <a:r>
              <a:rPr lang="it-IT" sz="2000">
                <a:cs typeface="Times New Roman" pitchFamily="18" charset="0"/>
              </a:rPr>
              <a:t>: Dpt dipercaya sepenuhnya.</a:t>
            </a:r>
            <a:endParaRPr lang="id-ID" sz="2000"/>
          </a:p>
          <a:p>
            <a:pPr algn="just" eaLnBrk="0" hangingPunct="0">
              <a:tabLst>
                <a:tab pos="1192213" algn="l"/>
              </a:tabLst>
            </a:pPr>
            <a:r>
              <a:rPr lang="it-IT" sz="2000" b="1">
                <a:cs typeface="Times New Roman" pitchFamily="18" charset="0"/>
              </a:rPr>
              <a:t>B</a:t>
            </a:r>
            <a:r>
              <a:rPr lang="id-ID" sz="2000" b="1">
                <a:cs typeface="Times New Roman" pitchFamily="18" charset="0"/>
              </a:rPr>
              <a:t> </a:t>
            </a:r>
            <a:r>
              <a:rPr lang="it-IT" sz="2000">
                <a:cs typeface="Times New Roman" pitchFamily="18" charset="0"/>
              </a:rPr>
              <a:t>: Biasanya dpt dipercaya</a:t>
            </a:r>
            <a:endParaRPr lang="id-ID" sz="2000"/>
          </a:p>
          <a:p>
            <a:pPr algn="just" eaLnBrk="0" hangingPunct="0">
              <a:tabLst>
                <a:tab pos="1192213" algn="l"/>
              </a:tabLst>
            </a:pPr>
            <a:r>
              <a:rPr lang="it-IT" sz="2000" b="1">
                <a:cs typeface="Times New Roman" pitchFamily="18" charset="0"/>
              </a:rPr>
              <a:t>C</a:t>
            </a:r>
            <a:r>
              <a:rPr lang="id-ID" sz="2000" b="1">
                <a:cs typeface="Times New Roman" pitchFamily="18" charset="0"/>
              </a:rPr>
              <a:t> </a:t>
            </a:r>
            <a:r>
              <a:rPr lang="it-IT" sz="2000">
                <a:cs typeface="Times New Roman" pitchFamily="18" charset="0"/>
              </a:rPr>
              <a:t>: Agak dpt dipercaya</a:t>
            </a:r>
            <a:endParaRPr lang="it-IT" sz="20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/>
          <p:cNvSpPr>
            <a:spLocks noChangeArrowheads="1"/>
          </p:cNvSpPr>
          <p:nvPr/>
        </p:nvSpPr>
        <p:spPr bwMode="auto">
          <a:xfrm>
            <a:off x="857224" y="242888"/>
            <a:ext cx="735811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id-ID" sz="2800" b="1" dirty="0">
                <a:solidFill>
                  <a:schemeClr val="bg1"/>
                </a:solidFill>
                <a:cs typeface="Times New Roman" pitchFamily="18" charset="0"/>
              </a:rPr>
              <a:t>KRITERIA </a:t>
            </a:r>
            <a:r>
              <a:rPr lang="id-ID" sz="2800" b="1" dirty="0" smtClean="0">
                <a:solidFill>
                  <a:schemeClr val="bg1"/>
                </a:solidFill>
                <a:cs typeface="Times New Roman" pitchFamily="18" charset="0"/>
              </a:rPr>
              <a:t>KEPERCAYAAN SUMBER INFORMASI</a:t>
            </a:r>
            <a:endParaRPr lang="id-ID" sz="40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571500" y="857250"/>
            <a:ext cx="8072438" cy="227806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0" lvl="4" algn="ctr">
              <a:defRPr/>
            </a:pPr>
            <a:r>
              <a:rPr lang="id-ID" sz="2400" b="1" dirty="0" smtClean="0">
                <a:solidFill>
                  <a:srgbClr val="FFFF00"/>
                </a:solidFill>
                <a:latin typeface="Calibri"/>
                <a:ea typeface="Times New Roman" pitchFamily="18" charset="0"/>
                <a:cs typeface="Arial" pitchFamily="34" charset="0"/>
              </a:rPr>
              <a:t>“ </a:t>
            </a:r>
            <a:r>
              <a:rPr lang="da-DK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A</a:t>
            </a:r>
            <a:r>
              <a:rPr lang="id-ID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id-ID" sz="2400" b="1" dirty="0" smtClean="0">
                <a:solidFill>
                  <a:srgbClr val="FFFF00"/>
                </a:solidFill>
                <a:latin typeface="Calibri"/>
                <a:ea typeface="Times New Roman" pitchFamily="18" charset="0"/>
                <a:cs typeface="Arial" pitchFamily="34" charset="0"/>
              </a:rPr>
              <a:t>”</a:t>
            </a:r>
            <a:r>
              <a:rPr lang="da-DK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id-ID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da-DK" sz="2400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DAPAT DIPERCAYA SEPENUHNYA</a:t>
            </a:r>
            <a:r>
              <a:rPr lang="id-ID" sz="2400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</a:p>
          <a:p>
            <a:pPr lvl="4" algn="just">
              <a:defRPr/>
            </a:pPr>
            <a:endParaRPr lang="id-ID" sz="10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93663" indent="-93663" algn="just" eaLnBrk="0" hangingPunct="0">
              <a:buFontTx/>
              <a:buChar char="•"/>
              <a:defRPr/>
            </a:pPr>
            <a:r>
              <a:rPr lang="id-ID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SUMBER </a:t>
            </a:r>
            <a:r>
              <a:rPr lang="id-ID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id-ID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DIPERCAYA ( BERASAL DARI TUKBINJAR INTELIJEN)</a:t>
            </a:r>
            <a:endParaRPr lang="id-ID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93663" indent="-93663" algn="just" eaLnBrk="0" hangingPunct="0">
              <a:buFontTx/>
              <a:buChar char="•"/>
              <a:defRPr/>
            </a:pPr>
            <a:r>
              <a:rPr lang="id-ID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MERUPAKAN ORANG KEPERCAYAAN / TIDAK DIRAGUKAN</a:t>
            </a:r>
            <a:endParaRPr lang="id-ID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93663" indent="-93663" algn="just" eaLnBrk="0" hangingPunct="0">
              <a:buFontTx/>
              <a:buChar char="•"/>
              <a:defRPr/>
            </a:pPr>
            <a:r>
              <a:rPr lang="id-ID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KEMAMPUAN DASAR / KOMPETENSINYA TIDAK DIRAGUKAN </a:t>
            </a:r>
            <a:endParaRPr lang="id-ID" b="1" dirty="0" smtClean="0">
              <a:solidFill>
                <a:srgbClr val="FFFF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93663" indent="-93663" algn="just" eaLnBrk="0" hangingPunct="0">
              <a:defRPr/>
            </a:pPr>
            <a:r>
              <a:rPr lang="id-ID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(</a:t>
            </a:r>
            <a:r>
              <a:rPr lang="id-ID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HAL INI BERKAITAN DENGAN TUGAS DAN TANGGUNG JAWABNYA)</a:t>
            </a:r>
            <a:endParaRPr lang="id-ID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93663" indent="-93663" algn="just" eaLnBrk="0" hangingPunct="0">
              <a:buFontTx/>
              <a:buChar char="•"/>
              <a:defRPr/>
            </a:pPr>
            <a:r>
              <a:rPr lang="id-ID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INFORMASI YANG PERNAH DIBERIKAN TERBUKTI BENAR</a:t>
            </a:r>
            <a:endParaRPr lang="id-ID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93663" indent="-93663" algn="just" eaLnBrk="0" hangingPunct="0">
              <a:buFontTx/>
              <a:buChar char="•"/>
              <a:defRPr/>
            </a:pPr>
            <a:r>
              <a:rPr lang="id-ID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DAPAT TERUKUR PADA KURUN WAKTU TERTENTU.</a:t>
            </a:r>
            <a:endParaRPr lang="id-ID" b="1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642938" y="3527425"/>
            <a:ext cx="8072437" cy="255428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0" lvl="4" algn="ctr">
              <a:defRPr/>
            </a:pPr>
            <a:r>
              <a:rPr lang="id-ID" sz="2400" b="1" dirty="0" smtClean="0">
                <a:solidFill>
                  <a:srgbClr val="FFFF00"/>
                </a:solidFill>
                <a:latin typeface="Calibri"/>
                <a:ea typeface="Times New Roman" pitchFamily="18" charset="0"/>
                <a:cs typeface="Arial" pitchFamily="34" charset="0"/>
              </a:rPr>
              <a:t>“ </a:t>
            </a:r>
            <a:r>
              <a:rPr lang="da-DK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B</a:t>
            </a:r>
            <a:r>
              <a:rPr lang="id-ID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id-ID" sz="2400" b="1" dirty="0" smtClean="0">
                <a:solidFill>
                  <a:srgbClr val="FFFF00"/>
                </a:solidFill>
                <a:latin typeface="Calibri"/>
                <a:ea typeface="Times New Roman" pitchFamily="18" charset="0"/>
                <a:cs typeface="Arial" pitchFamily="34" charset="0"/>
              </a:rPr>
              <a:t>”</a:t>
            </a:r>
            <a:r>
              <a:rPr lang="da-DK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id-ID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da-DK" sz="2400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BISA DAPAT DIPERCAYA</a:t>
            </a:r>
            <a:r>
              <a:rPr lang="id-ID" sz="2400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  <a:endParaRPr lang="id-ID" sz="24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algn="just" eaLnBrk="0" hangingPunct="0">
              <a:defRPr/>
            </a:pPr>
            <a:endParaRPr lang="id-ID" sz="1000" dirty="0">
              <a:solidFill>
                <a:srgbClr val="FFFF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187325" indent="-187325" algn="just" eaLnBrk="0" hangingPunct="0">
              <a:buFontTx/>
              <a:buChar char="•"/>
              <a:defRPr/>
            </a:pPr>
            <a:r>
              <a:rPr lang="id-ID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SUMBER LAYAK UNTUK DIPERCAYA (DIKENAL DAN PERNAH BERTEMU BEBERAPA KALI)</a:t>
            </a:r>
            <a:endParaRPr lang="id-ID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187325" indent="-187325" algn="just" eaLnBrk="0" hangingPunct="0">
              <a:buFontTx/>
              <a:buChar char="•"/>
              <a:defRPr/>
            </a:pPr>
            <a:r>
              <a:rPr lang="id-ID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KEMAMPUAN DASAR / KOMPETENSINYA KADANG DIRAGUKAN (TIDAK TERKAIT LANGSUNG DENGAN TUGAS DAN TANGGUNG JAWABNYA)</a:t>
            </a:r>
            <a:endParaRPr lang="id-ID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187325" indent="-187325" algn="just" eaLnBrk="0" hangingPunct="0">
              <a:buFontTx/>
              <a:buChar char="•"/>
              <a:defRPr/>
            </a:pPr>
            <a:r>
              <a:rPr lang="id-ID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BAHAN KETERANGAN YANG PERNAH DIBERIKAN DAPAT DIPERCAYA (DALAM BENTUK INFORMASI DAPAT TERBUKTI)</a:t>
            </a:r>
            <a:endParaRPr lang="id-ID" b="1" dirty="0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ChangeArrowheads="1"/>
          </p:cNvSpPr>
          <p:nvPr/>
        </p:nvSpPr>
        <p:spPr bwMode="auto">
          <a:xfrm>
            <a:off x="500063" y="692150"/>
            <a:ext cx="8072437" cy="2831544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0" lvl="4" indent="23813" algn="ctr"/>
            <a:r>
              <a:rPr lang="id-ID" sz="2400" b="1" dirty="0" smtClean="0">
                <a:solidFill>
                  <a:srgbClr val="FFFF00"/>
                </a:solidFill>
                <a:latin typeface="Calibri" pitchFamily="34" charset="0"/>
                <a:cs typeface="Times New Roman" pitchFamily="18" charset="0"/>
              </a:rPr>
              <a:t>“ </a:t>
            </a:r>
            <a:r>
              <a:rPr lang="da-DK" sz="2400" b="1" dirty="0" smtClean="0">
                <a:solidFill>
                  <a:srgbClr val="FFFF00"/>
                </a:solidFill>
                <a:cs typeface="Times New Roman" pitchFamily="18" charset="0"/>
              </a:rPr>
              <a:t>C</a:t>
            </a:r>
            <a:r>
              <a:rPr lang="id-ID" sz="2400" b="1" dirty="0" smtClean="0">
                <a:solidFill>
                  <a:srgbClr val="FFFF00"/>
                </a:solidFill>
                <a:cs typeface="Times New Roman" pitchFamily="18" charset="0"/>
              </a:rPr>
              <a:t> </a:t>
            </a:r>
            <a:r>
              <a:rPr lang="id-ID" sz="2400" b="1" dirty="0" smtClean="0">
                <a:solidFill>
                  <a:srgbClr val="FFFF00"/>
                </a:solidFill>
                <a:latin typeface="Calibri" pitchFamily="34" charset="0"/>
                <a:cs typeface="Times New Roman" pitchFamily="18" charset="0"/>
              </a:rPr>
              <a:t>”</a:t>
            </a:r>
            <a:r>
              <a:rPr lang="id-ID" sz="2400" b="1" dirty="0" smtClean="0">
                <a:solidFill>
                  <a:srgbClr val="FFFF00"/>
                </a:solidFill>
                <a:cs typeface="Times New Roman" pitchFamily="18" charset="0"/>
              </a:rPr>
              <a:t> </a:t>
            </a:r>
            <a:r>
              <a:rPr lang="da-DK" sz="2400" b="1" dirty="0" smtClean="0">
                <a:solidFill>
                  <a:srgbClr val="FFFF00"/>
                </a:solidFill>
                <a:cs typeface="Times New Roman" pitchFamily="18" charset="0"/>
              </a:rPr>
              <a:t> </a:t>
            </a:r>
            <a:r>
              <a:rPr lang="da-DK" sz="2400" b="1" dirty="0">
                <a:solidFill>
                  <a:srgbClr val="FFFF00"/>
                </a:solidFill>
                <a:cs typeface="Times New Roman" pitchFamily="18" charset="0"/>
              </a:rPr>
              <a:t>AGAK DAPAT DIPERCAYA</a:t>
            </a:r>
            <a:r>
              <a:rPr lang="id-ID" sz="2400" b="1" dirty="0">
                <a:solidFill>
                  <a:srgbClr val="FFFF00"/>
                </a:solidFill>
                <a:cs typeface="Times New Roman" pitchFamily="18" charset="0"/>
              </a:rPr>
              <a:t>;</a:t>
            </a:r>
          </a:p>
          <a:p>
            <a:pPr marL="0" lvl="4" indent="23813" algn="ctr"/>
            <a:endParaRPr lang="id-ID" sz="1000" b="1" dirty="0">
              <a:solidFill>
                <a:srgbClr val="FFFF00"/>
              </a:solidFill>
            </a:endParaRPr>
          </a:p>
          <a:p>
            <a:pPr marL="187325" indent="-187325" algn="just" eaLnBrk="0" hangingPunct="0">
              <a:buFontTx/>
              <a:buChar char="•"/>
            </a:pPr>
            <a:r>
              <a:rPr lang="id-ID" sz="2400" b="1" dirty="0">
                <a:solidFill>
                  <a:srgbClr val="FFFF00"/>
                </a:solidFill>
                <a:cs typeface="Times New Roman" pitchFamily="18" charset="0"/>
              </a:rPr>
              <a:t>SUMBER LAYAK UNTUK DIPERCAYA</a:t>
            </a:r>
            <a:endParaRPr lang="id-ID" sz="2400" b="1" dirty="0">
              <a:solidFill>
                <a:srgbClr val="FFFF00"/>
              </a:solidFill>
            </a:endParaRPr>
          </a:p>
          <a:p>
            <a:pPr marL="187325" indent="-187325" algn="just" eaLnBrk="0" hangingPunct="0">
              <a:buFontTx/>
              <a:buChar char="•"/>
            </a:pPr>
            <a:r>
              <a:rPr lang="id-ID" sz="2400" b="1" dirty="0">
                <a:solidFill>
                  <a:srgbClr val="FFFF00"/>
                </a:solidFill>
                <a:cs typeface="Times New Roman" pitchFamily="18" charset="0"/>
              </a:rPr>
              <a:t>KEMAMPUAN DASAR / KOMPETENSINYA (TIDAK TERKAIT LANGSUNG DENGAN TUGAS DAN TANGGUNG JAWABNYA), PADA UMUMNYA KADANG-KADANG DIRAGUKAN</a:t>
            </a:r>
            <a:endParaRPr lang="id-ID" sz="2400" b="1" dirty="0">
              <a:solidFill>
                <a:srgbClr val="FFFF00"/>
              </a:solidFill>
            </a:endParaRPr>
          </a:p>
          <a:p>
            <a:pPr marL="187325" indent="-187325" algn="just" eaLnBrk="0" hangingPunct="0">
              <a:buFontTx/>
              <a:buChar char="•"/>
            </a:pPr>
            <a:r>
              <a:rPr lang="id-ID" sz="2400" b="1" dirty="0">
                <a:solidFill>
                  <a:srgbClr val="FFFF00"/>
                </a:solidFill>
                <a:cs typeface="Times New Roman" pitchFamily="18" charset="0"/>
              </a:rPr>
              <a:t>INFORMASI YANG DIBERIKAN SEBELUMNYA DAPAT TERBUKTI DAPAT DIPERCAYA.</a:t>
            </a:r>
            <a:endParaRPr lang="id-ID" sz="2400" b="1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500063" y="3817938"/>
            <a:ext cx="8072437" cy="284693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0" lvl="4" algn="ctr">
              <a:defRPr/>
            </a:pPr>
            <a:r>
              <a:rPr lang="id-ID" sz="2400" b="1" dirty="0" smtClean="0">
                <a:solidFill>
                  <a:srgbClr val="FFFF00"/>
                </a:solidFill>
                <a:ea typeface="Times New Roman" pitchFamily="18" charset="0"/>
                <a:cs typeface="Arial" pitchFamily="34" charset="0"/>
              </a:rPr>
              <a:t>“ </a:t>
            </a:r>
            <a:r>
              <a:rPr lang="da-DK" sz="2400" b="1" dirty="0" smtClean="0">
                <a:solidFill>
                  <a:srgbClr val="FFFF00"/>
                </a:solidFill>
                <a:ea typeface="Times New Roman" pitchFamily="18" charset="0"/>
                <a:cs typeface="Arial" pitchFamily="34" charset="0"/>
              </a:rPr>
              <a:t>D</a:t>
            </a:r>
            <a:r>
              <a:rPr lang="id-ID" sz="2400" b="1" dirty="0" smtClean="0">
                <a:solidFill>
                  <a:srgbClr val="FFFF00"/>
                </a:solidFill>
                <a:ea typeface="Times New Roman" pitchFamily="18" charset="0"/>
                <a:cs typeface="Arial" pitchFamily="34" charset="0"/>
              </a:rPr>
              <a:t> ”</a:t>
            </a:r>
            <a:r>
              <a:rPr lang="da-DK" sz="2400" b="1" dirty="0" smtClean="0">
                <a:solidFill>
                  <a:srgbClr val="FFFF00"/>
                </a:solidFill>
                <a:ea typeface="Times New Roman" pitchFamily="18" charset="0"/>
                <a:cs typeface="Arial" pitchFamily="34" charset="0"/>
              </a:rPr>
              <a:t> </a:t>
            </a:r>
            <a:r>
              <a:rPr lang="da-DK" sz="2400" b="1" dirty="0">
                <a:solidFill>
                  <a:srgbClr val="FFFF00"/>
                </a:solidFill>
                <a:ea typeface="Times New Roman" pitchFamily="18" charset="0"/>
                <a:cs typeface="Arial" pitchFamily="34" charset="0"/>
              </a:rPr>
              <a:t>BIASANYA TIDAK DAPAT DIPERCAYA</a:t>
            </a:r>
            <a:r>
              <a:rPr lang="id-ID" sz="2400" b="1" dirty="0">
                <a:solidFill>
                  <a:srgbClr val="FFFF00"/>
                </a:solidFill>
                <a:ea typeface="Times New Roman" pitchFamily="18" charset="0"/>
                <a:cs typeface="Arial" pitchFamily="34" charset="0"/>
              </a:rPr>
              <a:t>;</a:t>
            </a:r>
          </a:p>
          <a:p>
            <a:pPr lvl="4" algn="just">
              <a:defRPr/>
            </a:pPr>
            <a:endParaRPr lang="id-ID" sz="1100" b="1" dirty="0">
              <a:solidFill>
                <a:srgbClr val="FFFF00"/>
              </a:solidFill>
              <a:cs typeface="Arial" pitchFamily="34" charset="0"/>
            </a:endParaRPr>
          </a:p>
          <a:p>
            <a:pPr marL="187325" indent="-187325" algn="just" eaLnBrk="0" hangingPunct="0">
              <a:buFontTx/>
              <a:buChar char="•"/>
              <a:defRPr/>
            </a:pPr>
            <a:r>
              <a:rPr lang="id-ID" sz="2400" b="1" dirty="0">
                <a:solidFill>
                  <a:srgbClr val="FFFF00"/>
                </a:solidFill>
                <a:ea typeface="Times New Roman" pitchFamily="18" charset="0"/>
                <a:cs typeface="Arial" pitchFamily="34" charset="0"/>
              </a:rPr>
              <a:t>KEMAMPUAN DASAR / KOMPETENSINYA (TIDAK BERHUBUNGAN APAPUN DENGAN TUGAS DAN TANGGUNG JAWABNYA) DIRAGUKAN</a:t>
            </a:r>
            <a:endParaRPr lang="id-ID" sz="2400" b="1" dirty="0">
              <a:solidFill>
                <a:srgbClr val="FFFF00"/>
              </a:solidFill>
              <a:cs typeface="Arial" pitchFamily="34" charset="0"/>
            </a:endParaRPr>
          </a:p>
          <a:p>
            <a:pPr marL="187325" indent="-187325" algn="just" eaLnBrk="0" hangingPunct="0">
              <a:buFontTx/>
              <a:buChar char="•"/>
              <a:defRPr/>
            </a:pPr>
            <a:r>
              <a:rPr lang="id-ID" sz="2400" b="1" dirty="0">
                <a:solidFill>
                  <a:srgbClr val="FFFF00"/>
                </a:solidFill>
                <a:ea typeface="Times New Roman" pitchFamily="18" charset="0"/>
                <a:cs typeface="Arial" pitchFamily="34" charset="0"/>
              </a:rPr>
              <a:t>INFORMASI YANG DIPEROLEH DARI SUMBER INI, SEBELUMNYA TIDAK TERBUKTI (PERNAH MENYAMPAIKAN INFORMASI YANG BENAR)</a:t>
            </a:r>
            <a:endParaRPr lang="id-ID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642938" y="557213"/>
            <a:ext cx="7786687" cy="25241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0" lvl="4" algn="ctr">
              <a:defRPr/>
            </a:pPr>
            <a:r>
              <a:rPr lang="id-ID" sz="2400" b="1" dirty="0" smtClean="0">
                <a:solidFill>
                  <a:srgbClr val="FFFF00"/>
                </a:solidFill>
                <a:latin typeface="Calibri"/>
                <a:ea typeface="Times New Roman" pitchFamily="18" charset="0"/>
                <a:cs typeface="Arial" pitchFamily="34" charset="0"/>
              </a:rPr>
              <a:t>“ </a:t>
            </a:r>
            <a:r>
              <a:rPr lang="da-DK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E</a:t>
            </a:r>
            <a:r>
              <a:rPr lang="id-ID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id-ID" sz="2400" b="1" dirty="0" smtClean="0">
                <a:solidFill>
                  <a:srgbClr val="FFFF00"/>
                </a:solidFill>
                <a:latin typeface="Calibri"/>
                <a:ea typeface="Times New Roman" pitchFamily="18" charset="0"/>
                <a:cs typeface="Arial" pitchFamily="34" charset="0"/>
              </a:rPr>
              <a:t>”</a:t>
            </a:r>
            <a:r>
              <a:rPr lang="id-ID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da-DK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da-DK" sz="2400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TIDAK DAPAT DIPERCAYA</a:t>
            </a:r>
            <a:r>
              <a:rPr lang="id-ID" sz="2400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</a:p>
          <a:p>
            <a:pPr lvl="4" algn="just">
              <a:defRPr/>
            </a:pPr>
            <a:endParaRPr lang="id-ID" sz="8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187325" indent="-187325" algn="just" eaLnBrk="0" hangingPunct="0">
              <a:buFontTx/>
              <a:buChar char="•"/>
              <a:defRPr/>
            </a:pPr>
            <a:r>
              <a:rPr lang="id-ID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KEMAMPUAN DASAR / KOMPETENSINYA (TIDAK ADA TERKAIT APAPUN DENGAN TUGAS DAN TANGGUNG JAWABNYA) SANGAT DIRAGUKAN</a:t>
            </a:r>
            <a:endParaRPr lang="id-ID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187325" indent="-187325" algn="just" eaLnBrk="0" hangingPunct="0">
              <a:buFontTx/>
              <a:buChar char="•"/>
              <a:defRPr/>
            </a:pPr>
            <a:r>
              <a:rPr lang="id-ID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INFORMASI DIBERIKAN TERBUKTI TIDK DAPAT DIPERCAYA (TETAPI TIDAK MENCEGAH SUMBER INI MUNGKIN PADA KONDISI TERTENTU DAPAT MEMBERIKAN INFORMASI BIASANYA DAPAT DIPERCAYA PADA MASA YANG AKAN DATANG)</a:t>
            </a:r>
            <a:endParaRPr lang="id-ID" b="1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714375" y="3557588"/>
            <a:ext cx="7643813" cy="25241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0" lvl="4" algn="ctr">
              <a:defRPr/>
            </a:pPr>
            <a:r>
              <a:rPr lang="id-ID" sz="2400" b="1" dirty="0" smtClean="0">
                <a:solidFill>
                  <a:srgbClr val="FFFF00"/>
                </a:solidFill>
                <a:latin typeface="Calibri"/>
                <a:ea typeface="Times New Roman" pitchFamily="18" charset="0"/>
                <a:cs typeface="Arial" pitchFamily="34" charset="0"/>
              </a:rPr>
              <a:t>“ </a:t>
            </a:r>
            <a:r>
              <a:rPr lang="da-DK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F</a:t>
            </a:r>
            <a:r>
              <a:rPr lang="id-ID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id-ID" sz="2400" b="1" dirty="0" smtClean="0">
                <a:solidFill>
                  <a:srgbClr val="FFFF00"/>
                </a:solidFill>
                <a:latin typeface="Calibri"/>
                <a:ea typeface="Times New Roman" pitchFamily="18" charset="0"/>
                <a:cs typeface="Arial" pitchFamily="34" charset="0"/>
              </a:rPr>
              <a:t>”</a:t>
            </a:r>
            <a:r>
              <a:rPr lang="id-ID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da-DK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da-DK" sz="2400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KEPERCAYAAN TIDAK DAPAT DINILAI</a:t>
            </a:r>
            <a:endParaRPr lang="id-ID" sz="2400" b="1" dirty="0">
              <a:solidFill>
                <a:srgbClr val="FFFF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4" algn="just">
              <a:defRPr/>
            </a:pPr>
            <a:endParaRPr lang="id-ID" sz="8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187325" indent="-187325" algn="just" eaLnBrk="0" hangingPunct="0">
              <a:buFontTx/>
              <a:buChar char="•"/>
              <a:defRPr/>
            </a:pPr>
            <a:r>
              <a:rPr lang="id-ID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SUMBER YANG KEPERCAYAANNYA / KOMPETENSI (TUGAS DAN TANGGUNG JAWAB, KEJUJURAN, PENGALAMAN TUGAS, DLL) BELUM DIKETAHUI/TIDAK TERCATAT/TERBINA DENGAN BAIK.</a:t>
            </a:r>
            <a:endParaRPr lang="id-ID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187325" indent="-187325" algn="just" eaLnBrk="0" hangingPunct="0">
              <a:buFontTx/>
              <a:buChar char="•"/>
              <a:defRPr/>
            </a:pPr>
            <a:r>
              <a:rPr lang="id-ID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TIDAK ADA CARA UNTUK MENGETAHUI DAN MEMPERCAYAI KOMPETENSINYA (TUGAS DAN TANGGUNG JAWAB, KEJUJURAN, PENGALAMAN TUGAS, DLL)</a:t>
            </a:r>
            <a:endParaRPr lang="id-ID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187325" indent="-187325" algn="just" eaLnBrk="0" hangingPunct="0">
              <a:buFontTx/>
              <a:buChar char="•"/>
              <a:defRPr/>
            </a:pPr>
            <a:r>
              <a:rPr lang="id-ID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INFORMASINYA CENDERUNG MENYESATKAN.</a:t>
            </a:r>
            <a:endParaRPr lang="id-ID" b="1" dirty="0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71438" y="1548458"/>
            <a:ext cx="88582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tabLst>
                <a:tab pos="1192213" algn="l"/>
              </a:tabLst>
            </a:pPr>
            <a:r>
              <a:rPr lang="it-IT" sz="2800" b="1" dirty="0" smtClean="0">
                <a:solidFill>
                  <a:srgbClr val="FFFF00"/>
                </a:solidFill>
                <a:cs typeface="Times New Roman" pitchFamily="18" charset="0"/>
              </a:rPr>
              <a:t>PENILAIAN </a:t>
            </a:r>
            <a:r>
              <a:rPr lang="it-IT" sz="2800" b="1" dirty="0">
                <a:solidFill>
                  <a:srgbClr val="FFFF00"/>
                </a:solidFill>
                <a:cs typeface="Times New Roman" pitchFamily="18" charset="0"/>
              </a:rPr>
              <a:t>ATAS</a:t>
            </a:r>
            <a:r>
              <a:rPr lang="id-ID" sz="2800" b="1" dirty="0">
                <a:solidFill>
                  <a:srgbClr val="FFFF00"/>
                </a:solidFill>
                <a:cs typeface="Times New Roman" pitchFamily="18" charset="0"/>
              </a:rPr>
              <a:t> </a:t>
            </a:r>
            <a:r>
              <a:rPr lang="it-IT" sz="2800" b="1" dirty="0">
                <a:solidFill>
                  <a:srgbClr val="FFFF00"/>
                </a:solidFill>
                <a:cs typeface="Times New Roman" pitchFamily="18" charset="0"/>
              </a:rPr>
              <a:t>TINGKAT  KEBENARAN SUATU </a:t>
            </a:r>
            <a:r>
              <a:rPr lang="id-ID" sz="2800" b="1" dirty="0" smtClean="0">
                <a:solidFill>
                  <a:srgbClr val="FFFF00"/>
                </a:solidFill>
                <a:cs typeface="Times New Roman" pitchFamily="18" charset="0"/>
              </a:rPr>
              <a:t>INFORMASI</a:t>
            </a:r>
            <a:endParaRPr lang="id-ID" sz="2800" b="1" dirty="0">
              <a:solidFill>
                <a:srgbClr val="FFFF00"/>
              </a:solidFill>
            </a:endParaRPr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1214446" y="2692312"/>
            <a:ext cx="6643702" cy="230832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marL="257175" indent="-257175" algn="just">
              <a:defRPr/>
            </a:pPr>
            <a:r>
              <a:rPr lang="da-DK" sz="2400" b="1" dirty="0" smtClean="0">
                <a:solidFill>
                  <a:srgbClr val="FFFF00"/>
                </a:solidFill>
                <a:latin typeface="+mj-lt"/>
                <a:ea typeface="Times New Roman" pitchFamily="18" charset="0"/>
                <a:cs typeface="Arial" pitchFamily="34" charset="0"/>
              </a:rPr>
              <a:t>1</a:t>
            </a:r>
            <a:r>
              <a:rPr lang="id-ID" sz="2400" b="1" dirty="0" smtClean="0">
                <a:solidFill>
                  <a:srgbClr val="FFFF00"/>
                </a:solidFill>
                <a:latin typeface="+mj-lt"/>
                <a:ea typeface="Times New Roman" pitchFamily="18" charset="0"/>
                <a:cs typeface="Arial" pitchFamily="34" charset="0"/>
              </a:rPr>
              <a:t>  =  </a:t>
            </a:r>
            <a:r>
              <a:rPr lang="da-DK" sz="2400" b="1" dirty="0" smtClean="0">
                <a:solidFill>
                  <a:srgbClr val="FFFF00"/>
                </a:solidFill>
                <a:latin typeface="+mj-lt"/>
                <a:ea typeface="Times New Roman" pitchFamily="18" charset="0"/>
                <a:cs typeface="Arial" pitchFamily="34" charset="0"/>
              </a:rPr>
              <a:t>DIBENARKAN OL</a:t>
            </a:r>
            <a:r>
              <a:rPr lang="id-ID" sz="2400" b="1" dirty="0" smtClean="0">
                <a:solidFill>
                  <a:srgbClr val="FFFF00"/>
                </a:solidFill>
                <a:latin typeface="+mj-lt"/>
                <a:ea typeface="Times New Roman" pitchFamily="18" charset="0"/>
                <a:cs typeface="Arial" pitchFamily="34" charset="0"/>
              </a:rPr>
              <a:t>E</a:t>
            </a:r>
            <a:r>
              <a:rPr lang="da-DK" sz="2400" b="1" dirty="0" smtClean="0">
                <a:solidFill>
                  <a:srgbClr val="FFFF00"/>
                </a:solidFill>
                <a:latin typeface="+mj-lt"/>
                <a:ea typeface="Times New Roman" pitchFamily="18" charset="0"/>
                <a:cs typeface="Arial" pitchFamily="34" charset="0"/>
              </a:rPr>
              <a:t>H </a:t>
            </a:r>
            <a:r>
              <a:rPr lang="da-DK" sz="2400" b="1" dirty="0">
                <a:solidFill>
                  <a:srgbClr val="FFFF00"/>
                </a:solidFill>
                <a:latin typeface="+mj-lt"/>
                <a:ea typeface="Times New Roman" pitchFamily="18" charset="0"/>
                <a:cs typeface="Arial" pitchFamily="34" charset="0"/>
              </a:rPr>
              <a:t>SUMBER LAIN</a:t>
            </a:r>
            <a:r>
              <a:rPr lang="id-ID" sz="2400" b="1" dirty="0">
                <a:solidFill>
                  <a:srgbClr val="FFFF00"/>
                </a:solidFill>
                <a:latin typeface="+mj-lt"/>
                <a:ea typeface="Times New Roman" pitchFamily="18" charset="0"/>
                <a:cs typeface="Arial" pitchFamily="34" charset="0"/>
              </a:rPr>
              <a:t>;</a:t>
            </a:r>
            <a:endParaRPr lang="id-ID" sz="2400" b="1" dirty="0">
              <a:solidFill>
                <a:srgbClr val="FFFF00"/>
              </a:solidFill>
              <a:latin typeface="+mj-lt"/>
              <a:cs typeface="Arial" pitchFamily="34" charset="0"/>
            </a:endParaRPr>
          </a:p>
          <a:p>
            <a:pPr marL="257175" indent="-257175" algn="just" eaLnBrk="0" hangingPunct="0">
              <a:defRPr/>
            </a:pPr>
            <a:r>
              <a:rPr lang="da-DK" sz="2400" b="1" dirty="0" smtClean="0">
                <a:solidFill>
                  <a:srgbClr val="FFFF00"/>
                </a:solidFill>
                <a:latin typeface="+mj-lt"/>
                <a:ea typeface="Times New Roman" pitchFamily="18" charset="0"/>
                <a:cs typeface="Arial" pitchFamily="34" charset="0"/>
              </a:rPr>
              <a:t>2</a:t>
            </a:r>
            <a:r>
              <a:rPr lang="id-ID" sz="2400" b="1" dirty="0" smtClean="0">
                <a:solidFill>
                  <a:srgbClr val="FFFF00"/>
                </a:solidFill>
                <a:latin typeface="+mj-lt"/>
                <a:ea typeface="Times New Roman" pitchFamily="18" charset="0"/>
                <a:cs typeface="Arial" pitchFamily="34" charset="0"/>
              </a:rPr>
              <a:t>  =  </a:t>
            </a:r>
            <a:r>
              <a:rPr lang="da-DK" sz="2400" b="1" dirty="0" smtClean="0">
                <a:solidFill>
                  <a:srgbClr val="FFFF00"/>
                </a:solidFill>
                <a:latin typeface="+mj-lt"/>
                <a:ea typeface="Times New Roman" pitchFamily="18" charset="0"/>
                <a:cs typeface="Arial" pitchFamily="34" charset="0"/>
              </a:rPr>
              <a:t>SANGAT </a:t>
            </a:r>
            <a:r>
              <a:rPr lang="da-DK" sz="2400" b="1" dirty="0">
                <a:solidFill>
                  <a:srgbClr val="FFFF00"/>
                </a:solidFill>
                <a:latin typeface="+mj-lt"/>
                <a:ea typeface="Times New Roman" pitchFamily="18" charset="0"/>
                <a:cs typeface="Arial" pitchFamily="34" charset="0"/>
              </a:rPr>
              <a:t>MUNGKIN BENAR</a:t>
            </a:r>
            <a:r>
              <a:rPr lang="id-ID" sz="2400" b="1" dirty="0">
                <a:solidFill>
                  <a:srgbClr val="FFFF00"/>
                </a:solidFill>
                <a:latin typeface="+mj-lt"/>
                <a:ea typeface="Times New Roman" pitchFamily="18" charset="0"/>
                <a:cs typeface="Arial" pitchFamily="34" charset="0"/>
              </a:rPr>
              <a:t>;</a:t>
            </a:r>
            <a:endParaRPr lang="id-ID" sz="2400" b="1" dirty="0">
              <a:solidFill>
                <a:srgbClr val="FFFF00"/>
              </a:solidFill>
              <a:latin typeface="+mj-lt"/>
              <a:cs typeface="Arial" pitchFamily="34" charset="0"/>
            </a:endParaRPr>
          </a:p>
          <a:p>
            <a:pPr marL="257175" indent="-257175" algn="just" eaLnBrk="0" hangingPunct="0">
              <a:defRPr/>
            </a:pPr>
            <a:r>
              <a:rPr lang="da-DK" sz="2400" b="1" dirty="0" smtClean="0">
                <a:solidFill>
                  <a:srgbClr val="FFFF00"/>
                </a:solidFill>
                <a:latin typeface="+mj-lt"/>
                <a:ea typeface="Times New Roman" pitchFamily="18" charset="0"/>
                <a:cs typeface="Arial" pitchFamily="34" charset="0"/>
              </a:rPr>
              <a:t>3</a:t>
            </a:r>
            <a:r>
              <a:rPr lang="id-ID" sz="2400" b="1" dirty="0" smtClean="0">
                <a:solidFill>
                  <a:srgbClr val="FFFF00"/>
                </a:solidFill>
                <a:latin typeface="+mj-lt"/>
                <a:ea typeface="Times New Roman" pitchFamily="18" charset="0"/>
                <a:cs typeface="Arial" pitchFamily="34" charset="0"/>
              </a:rPr>
              <a:t>  =  </a:t>
            </a:r>
            <a:r>
              <a:rPr lang="da-DK" sz="2400" b="1" dirty="0" smtClean="0">
                <a:solidFill>
                  <a:srgbClr val="FFFF00"/>
                </a:solidFill>
                <a:latin typeface="+mj-lt"/>
                <a:ea typeface="Times New Roman" pitchFamily="18" charset="0"/>
                <a:cs typeface="Arial" pitchFamily="34" charset="0"/>
              </a:rPr>
              <a:t>MUNGKIN </a:t>
            </a:r>
            <a:r>
              <a:rPr lang="da-DK" sz="2400" b="1" dirty="0">
                <a:solidFill>
                  <a:srgbClr val="FFFF00"/>
                </a:solidFill>
                <a:latin typeface="+mj-lt"/>
                <a:ea typeface="Times New Roman" pitchFamily="18" charset="0"/>
                <a:cs typeface="Arial" pitchFamily="34" charset="0"/>
              </a:rPr>
              <a:t>BENAR</a:t>
            </a:r>
            <a:r>
              <a:rPr lang="id-ID" sz="2400" b="1" dirty="0">
                <a:solidFill>
                  <a:srgbClr val="FFFF00"/>
                </a:solidFill>
                <a:latin typeface="+mj-lt"/>
                <a:ea typeface="Times New Roman" pitchFamily="18" charset="0"/>
                <a:cs typeface="Arial" pitchFamily="34" charset="0"/>
              </a:rPr>
              <a:t>;</a:t>
            </a:r>
            <a:endParaRPr lang="id-ID" sz="2400" b="1" dirty="0">
              <a:solidFill>
                <a:srgbClr val="FFFF00"/>
              </a:solidFill>
              <a:latin typeface="+mj-lt"/>
              <a:cs typeface="Arial" pitchFamily="34" charset="0"/>
            </a:endParaRPr>
          </a:p>
          <a:p>
            <a:pPr marL="257175" indent="-257175" algn="just" eaLnBrk="0" hangingPunct="0">
              <a:defRPr/>
            </a:pPr>
            <a:r>
              <a:rPr lang="da-DK" sz="2400" b="1" dirty="0" smtClean="0">
                <a:solidFill>
                  <a:srgbClr val="FFFF00"/>
                </a:solidFill>
                <a:latin typeface="+mj-lt"/>
                <a:ea typeface="Times New Roman" pitchFamily="18" charset="0"/>
                <a:cs typeface="Arial" pitchFamily="34" charset="0"/>
              </a:rPr>
              <a:t>4</a:t>
            </a:r>
            <a:r>
              <a:rPr lang="id-ID" sz="2400" b="1" dirty="0" smtClean="0">
                <a:solidFill>
                  <a:srgbClr val="FFFF00"/>
                </a:solidFill>
                <a:latin typeface="+mj-lt"/>
                <a:ea typeface="Times New Roman" pitchFamily="18" charset="0"/>
                <a:cs typeface="Arial" pitchFamily="34" charset="0"/>
              </a:rPr>
              <a:t>  =  </a:t>
            </a:r>
            <a:r>
              <a:rPr lang="da-DK" sz="2400" b="1" dirty="0" smtClean="0">
                <a:solidFill>
                  <a:srgbClr val="FFFF00"/>
                </a:solidFill>
                <a:latin typeface="+mj-lt"/>
                <a:ea typeface="Times New Roman" pitchFamily="18" charset="0"/>
                <a:cs typeface="Arial" pitchFamily="34" charset="0"/>
              </a:rPr>
              <a:t>KEBENARANNYA </a:t>
            </a:r>
            <a:r>
              <a:rPr lang="da-DK" sz="2400" b="1" dirty="0">
                <a:solidFill>
                  <a:srgbClr val="FFFF00"/>
                </a:solidFill>
                <a:latin typeface="+mj-lt"/>
                <a:ea typeface="Times New Roman" pitchFamily="18" charset="0"/>
                <a:cs typeface="Arial" pitchFamily="34" charset="0"/>
              </a:rPr>
              <a:t>MERAGUKAN</a:t>
            </a:r>
            <a:r>
              <a:rPr lang="id-ID" sz="2400" b="1" dirty="0">
                <a:solidFill>
                  <a:srgbClr val="FFFF00"/>
                </a:solidFill>
                <a:latin typeface="+mj-lt"/>
                <a:ea typeface="Times New Roman" pitchFamily="18" charset="0"/>
                <a:cs typeface="Arial" pitchFamily="34" charset="0"/>
              </a:rPr>
              <a:t>;</a:t>
            </a:r>
            <a:endParaRPr lang="id-ID" sz="2400" b="1" dirty="0">
              <a:solidFill>
                <a:srgbClr val="FFFF00"/>
              </a:solidFill>
              <a:latin typeface="+mj-lt"/>
              <a:cs typeface="Arial" pitchFamily="34" charset="0"/>
            </a:endParaRPr>
          </a:p>
          <a:p>
            <a:pPr marL="257175" indent="-257175" algn="just" eaLnBrk="0" hangingPunct="0">
              <a:defRPr/>
            </a:pPr>
            <a:r>
              <a:rPr lang="da-DK" sz="2400" b="1" dirty="0" smtClean="0">
                <a:solidFill>
                  <a:srgbClr val="FFFF00"/>
                </a:solidFill>
                <a:latin typeface="+mj-lt"/>
                <a:ea typeface="Times New Roman" pitchFamily="18" charset="0"/>
                <a:cs typeface="Arial" pitchFamily="34" charset="0"/>
              </a:rPr>
              <a:t>5</a:t>
            </a:r>
            <a:r>
              <a:rPr lang="id-ID" sz="2400" b="1" dirty="0" smtClean="0">
                <a:solidFill>
                  <a:srgbClr val="FFFF00"/>
                </a:solidFill>
                <a:latin typeface="+mj-lt"/>
                <a:ea typeface="Times New Roman" pitchFamily="18" charset="0"/>
                <a:cs typeface="Arial" pitchFamily="34" charset="0"/>
              </a:rPr>
              <a:t>  =  </a:t>
            </a:r>
            <a:r>
              <a:rPr lang="da-DK" sz="2400" b="1" dirty="0" smtClean="0">
                <a:solidFill>
                  <a:srgbClr val="FFFF00"/>
                </a:solidFill>
                <a:latin typeface="+mj-lt"/>
                <a:ea typeface="Times New Roman" pitchFamily="18" charset="0"/>
                <a:cs typeface="Arial" pitchFamily="34" charset="0"/>
              </a:rPr>
              <a:t>TIDAK </a:t>
            </a:r>
            <a:r>
              <a:rPr lang="da-DK" sz="2400" b="1" dirty="0">
                <a:solidFill>
                  <a:srgbClr val="FFFF00"/>
                </a:solidFill>
                <a:latin typeface="+mj-lt"/>
                <a:ea typeface="Times New Roman" pitchFamily="18" charset="0"/>
                <a:cs typeface="Arial" pitchFamily="34" charset="0"/>
              </a:rPr>
              <a:t>MUNGKIN BENAR</a:t>
            </a:r>
            <a:r>
              <a:rPr lang="id-ID" sz="2400" b="1" dirty="0">
                <a:solidFill>
                  <a:srgbClr val="FFFF00"/>
                </a:solidFill>
                <a:latin typeface="+mj-lt"/>
                <a:ea typeface="Times New Roman" pitchFamily="18" charset="0"/>
                <a:cs typeface="Arial" pitchFamily="34" charset="0"/>
              </a:rPr>
              <a:t>; DAN</a:t>
            </a:r>
            <a:endParaRPr lang="id-ID" sz="2400" b="1" dirty="0">
              <a:solidFill>
                <a:srgbClr val="FFFF00"/>
              </a:solidFill>
              <a:latin typeface="+mj-lt"/>
              <a:cs typeface="Arial" pitchFamily="34" charset="0"/>
            </a:endParaRPr>
          </a:p>
          <a:p>
            <a:pPr marL="257175" indent="-257175" algn="just" eaLnBrk="0" hangingPunct="0">
              <a:defRPr/>
            </a:pPr>
            <a:r>
              <a:rPr lang="da-DK" sz="2400" b="1" dirty="0" smtClean="0">
                <a:solidFill>
                  <a:srgbClr val="FFFF00"/>
                </a:solidFill>
                <a:latin typeface="+mj-lt"/>
                <a:ea typeface="Times New Roman" pitchFamily="18" charset="0"/>
                <a:cs typeface="Arial" pitchFamily="34" charset="0"/>
              </a:rPr>
              <a:t>6</a:t>
            </a:r>
            <a:r>
              <a:rPr lang="id-ID" sz="2400" b="1" dirty="0" smtClean="0">
                <a:solidFill>
                  <a:srgbClr val="FFFF00"/>
                </a:solidFill>
                <a:latin typeface="+mj-lt"/>
                <a:ea typeface="Times New Roman" pitchFamily="18" charset="0"/>
                <a:cs typeface="Arial" pitchFamily="34" charset="0"/>
              </a:rPr>
              <a:t>  =  </a:t>
            </a:r>
            <a:r>
              <a:rPr lang="da-DK" sz="2400" b="1" dirty="0" smtClean="0">
                <a:solidFill>
                  <a:srgbClr val="FFFF00"/>
                </a:solidFill>
                <a:latin typeface="+mj-lt"/>
                <a:ea typeface="Times New Roman" pitchFamily="18" charset="0"/>
                <a:cs typeface="Arial" pitchFamily="34" charset="0"/>
              </a:rPr>
              <a:t>KEBENARANNYA </a:t>
            </a:r>
            <a:r>
              <a:rPr lang="da-DK" sz="2400" b="1" dirty="0">
                <a:solidFill>
                  <a:srgbClr val="FFFF00"/>
                </a:solidFill>
                <a:latin typeface="+mj-lt"/>
                <a:ea typeface="Times New Roman" pitchFamily="18" charset="0"/>
                <a:cs typeface="Arial" pitchFamily="34" charset="0"/>
              </a:rPr>
              <a:t>TIDAK DPT DINILAI.</a:t>
            </a:r>
            <a:endParaRPr lang="da-DK" sz="2400" b="1" dirty="0">
              <a:solidFill>
                <a:srgbClr val="FFFF0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/>
          <p:cNvSpPr>
            <a:spLocks noChangeArrowheads="1"/>
          </p:cNvSpPr>
          <p:nvPr/>
        </p:nvSpPr>
        <p:spPr bwMode="auto">
          <a:xfrm>
            <a:off x="928684" y="915399"/>
            <a:ext cx="728665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id-ID" sz="3200" b="1" dirty="0">
                <a:solidFill>
                  <a:schemeClr val="bg1"/>
                </a:solidFill>
                <a:cs typeface="Times New Roman" pitchFamily="18" charset="0"/>
              </a:rPr>
              <a:t>KRITERIA KEBENARAN ISI </a:t>
            </a:r>
            <a:r>
              <a:rPr lang="id-ID" sz="3200" b="1" dirty="0" smtClean="0">
                <a:solidFill>
                  <a:schemeClr val="bg1"/>
                </a:solidFill>
                <a:cs typeface="Times New Roman" pitchFamily="18" charset="0"/>
              </a:rPr>
              <a:t>INFORMASI</a:t>
            </a:r>
            <a:endParaRPr lang="id-ID" sz="44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785813" y="1779588"/>
            <a:ext cx="7572375" cy="351631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id-ID" sz="2400" b="1" dirty="0" smtClean="0">
                <a:solidFill>
                  <a:srgbClr val="FFFF00"/>
                </a:solidFill>
                <a:latin typeface="Calibri"/>
                <a:ea typeface="Times New Roman" pitchFamily="18" charset="0"/>
                <a:cs typeface="Arial" pitchFamily="34" charset="0"/>
              </a:rPr>
              <a:t>“  1 ”</a:t>
            </a:r>
            <a:r>
              <a:rPr lang="id-ID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da-DK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da-DK" sz="2400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DIBENARKAN OLEH SUMBER LAIN</a:t>
            </a:r>
            <a:r>
              <a:rPr lang="id-ID" sz="2400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</a:p>
          <a:p>
            <a:pPr algn="ctr">
              <a:defRPr/>
            </a:pPr>
            <a:endParaRPr lang="id-ID" sz="1050" b="1" dirty="0">
              <a:solidFill>
                <a:srgbClr val="FFFF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algn="just">
              <a:defRPr/>
            </a:pPr>
            <a:endParaRPr lang="id-ID" sz="8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173038" indent="-173038" algn="just" eaLnBrk="0" hangingPunct="0">
              <a:buFontTx/>
              <a:buChar char="•"/>
              <a:defRPr/>
            </a:pPr>
            <a:r>
              <a:rPr lang="id-ID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INFORMASI TSB DIDUKUNG SERTA DIBENARKAN OLEH BEBERAPA INFORMASI LAIN (BISA DALAM BENTUK DATA ATAUPUN PERNYATAAN LAINNYA YANG MENGIKAT)</a:t>
            </a:r>
          </a:p>
          <a:p>
            <a:pPr marL="173038" indent="-173038" algn="just" eaLnBrk="0" hangingPunct="0">
              <a:defRPr/>
            </a:pPr>
            <a:endParaRPr lang="id-ID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173038" indent="-173038" algn="just" eaLnBrk="0" hangingPunct="0">
              <a:buFontTx/>
              <a:buChar char="•"/>
              <a:defRPr/>
            </a:pPr>
            <a:r>
              <a:rPr lang="id-ID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INFORMASI TERSEBUT MEMPUNYAI NILAI PENTING DAN BERHUBUNGAN, SEHINGGA MENGUATKAN INFORMASI DARI BAHAN KETERANGAN LAINNYA DARI PERMASALAHAN YANG SEDANG DIKUMPULKAN ATAU DITANGANI (KUALITAS INFORMASI TINGKAT INI DAPAT MENJADI FAKTA/BUKTI DALAM PROSES UPAYA PENEGAKKAN HUKUM) </a:t>
            </a:r>
            <a:endParaRPr lang="id-ID" b="1" dirty="0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428625" y="1571625"/>
            <a:ext cx="8286750" cy="37941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id-ID" sz="2400" b="1" dirty="0" smtClean="0">
                <a:solidFill>
                  <a:srgbClr val="FFFF00"/>
                </a:solidFill>
                <a:latin typeface="Calibri"/>
                <a:ea typeface="Times New Roman" pitchFamily="18" charset="0"/>
                <a:cs typeface="Arial" pitchFamily="34" charset="0"/>
              </a:rPr>
              <a:t>“ </a:t>
            </a:r>
            <a:r>
              <a:rPr lang="da-DK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</a:t>
            </a:r>
            <a:r>
              <a:rPr lang="id-ID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id-ID" sz="2400" b="1" dirty="0" smtClean="0">
                <a:solidFill>
                  <a:srgbClr val="FFFF00"/>
                </a:solidFill>
                <a:latin typeface="Calibri"/>
                <a:ea typeface="Times New Roman" pitchFamily="18" charset="0"/>
                <a:cs typeface="Arial" pitchFamily="34" charset="0"/>
              </a:rPr>
              <a:t>”</a:t>
            </a:r>
            <a:r>
              <a:rPr lang="id-ID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da-DK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da-DK" sz="2400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SANGAT MUNGKIN BENAR</a:t>
            </a:r>
            <a:r>
              <a:rPr lang="id-ID" sz="2400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</a:p>
          <a:p>
            <a:pPr algn="ctr">
              <a:defRPr/>
            </a:pPr>
            <a:endParaRPr lang="id-ID" sz="1050" b="1" dirty="0">
              <a:solidFill>
                <a:srgbClr val="FFFF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algn="ctr">
              <a:defRPr/>
            </a:pPr>
            <a:endParaRPr lang="id-ID" sz="8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187325" indent="-187325" algn="just" eaLnBrk="0" hangingPunct="0">
              <a:buFontTx/>
              <a:buChar char="•"/>
              <a:defRPr/>
            </a:pPr>
            <a:r>
              <a:rPr lang="id-ID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INFORMASI YANG DIBERIKAN BISA MENJAWAB KEBUTUHAN INTISARI BAKET DIBUTUHKAN, NAMUN BELUM DAPAT DIPASTIKAN KETERKAITANNYA DENGAN INFORMASI YANG LAIN (PERLU INFORMASI PERNYATAAN BERHUBUNGAN ATAU TIDAK DENGAN PERMASALAHAN YANG SEDANG DIKUMPULKAN/DITANGANI)</a:t>
            </a:r>
          </a:p>
          <a:p>
            <a:pPr marL="187325" indent="-187325" algn="just" eaLnBrk="0" hangingPunct="0">
              <a:defRPr/>
            </a:pPr>
            <a:endParaRPr lang="id-ID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187325" indent="-187325" algn="just" eaLnBrk="0" hangingPunct="0">
              <a:buFontTx/>
              <a:buChar char="•"/>
              <a:defRPr/>
            </a:pPr>
            <a:r>
              <a:rPr lang="id-ID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INFORMASI DAPAT DITERIMA SESUAI KEBUTUHAN, PERLU DIKONFIRMASI KEMBALI DENGAN INFORMASI YANG LAIN.</a:t>
            </a:r>
          </a:p>
          <a:p>
            <a:pPr marL="187325" indent="-187325" algn="just" eaLnBrk="0" hangingPunct="0">
              <a:defRPr/>
            </a:pPr>
            <a:endParaRPr lang="id-ID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187325" indent="-187325" algn="just" eaLnBrk="0" hangingPunct="0">
              <a:buFontTx/>
              <a:buChar char="•"/>
              <a:defRPr/>
            </a:pPr>
            <a:r>
              <a:rPr lang="id-ID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INFORMASINYA MENGARAH PADA PERMASALAHAN DAN  MENDUKUNG BEBERAPA INFORMASI YANG TELAH ADA </a:t>
            </a:r>
            <a:endParaRPr lang="id-ID" b="1" dirty="0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500063" y="384175"/>
            <a:ext cx="8143875" cy="273843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id-ID" sz="2400" b="1" dirty="0" smtClean="0">
                <a:solidFill>
                  <a:srgbClr val="FFFF00"/>
                </a:solidFill>
                <a:latin typeface="Calibri"/>
                <a:ea typeface="Times New Roman" pitchFamily="18" charset="0"/>
                <a:cs typeface="Arial" pitchFamily="34" charset="0"/>
              </a:rPr>
              <a:t>“ </a:t>
            </a:r>
            <a:r>
              <a:rPr lang="da-DK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3</a:t>
            </a:r>
            <a:r>
              <a:rPr lang="id-ID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id-ID" sz="2400" b="1" dirty="0" smtClean="0">
                <a:solidFill>
                  <a:srgbClr val="FFFF00"/>
                </a:solidFill>
                <a:latin typeface="Calibri"/>
                <a:ea typeface="Times New Roman" pitchFamily="18" charset="0"/>
                <a:cs typeface="Arial" pitchFamily="34" charset="0"/>
              </a:rPr>
              <a:t>”</a:t>
            </a:r>
            <a:r>
              <a:rPr lang="id-ID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da-DK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da-DK" sz="2400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MUNGKIN BENAR</a:t>
            </a:r>
            <a:r>
              <a:rPr lang="id-ID" sz="2400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</a:p>
          <a:p>
            <a:pPr algn="just">
              <a:defRPr/>
            </a:pPr>
            <a:endParaRPr lang="id-ID" sz="8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187325" indent="-187325" algn="just" eaLnBrk="0" hangingPunct="0">
              <a:buFontTx/>
              <a:buChar char="•"/>
              <a:defRPr/>
            </a:pPr>
            <a:r>
              <a:rPr lang="id-ID" sz="2000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INFORMASI BELUM DIUJI KEBENARANNYA DENGAN INFORMASI YANG LAIN.</a:t>
            </a:r>
          </a:p>
          <a:p>
            <a:pPr marL="187325" indent="-187325" algn="just" eaLnBrk="0" hangingPunct="0">
              <a:defRPr/>
            </a:pPr>
            <a:endParaRPr lang="id-ID" sz="20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187325" indent="-187325" algn="just" eaLnBrk="0" hangingPunct="0">
              <a:buFontTx/>
              <a:buChar char="•"/>
              <a:defRPr/>
            </a:pPr>
            <a:r>
              <a:rPr lang="id-ID" sz="2000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INFORMASI YANG DISAMPAIKAN MENGARAH PADA KEDEKATAN PERMASALAHAN (MASIH BERSIFAT UMUM WALAU TERKAIT, PERLU BUKTI KUALITASNYA DENGAN DIKONFIRMASI INFORMASI LAIN) </a:t>
            </a:r>
            <a:endParaRPr lang="id-ID" sz="2000" b="1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357188" y="3429000"/>
            <a:ext cx="8215312" cy="29241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id-ID" sz="2400" b="1" dirty="0" smtClean="0">
                <a:solidFill>
                  <a:srgbClr val="FFFF00"/>
                </a:solidFill>
                <a:latin typeface="Calibri"/>
                <a:ea typeface="Times New Roman" pitchFamily="18" charset="0"/>
                <a:cs typeface="Arial" pitchFamily="34" charset="0"/>
              </a:rPr>
              <a:t>“ </a:t>
            </a:r>
            <a:r>
              <a:rPr lang="da-DK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4</a:t>
            </a:r>
            <a:r>
              <a:rPr lang="id-ID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id-ID" sz="2400" b="1" dirty="0" smtClean="0">
                <a:solidFill>
                  <a:srgbClr val="FFFF00"/>
                </a:solidFill>
                <a:latin typeface="Calibri"/>
                <a:ea typeface="Times New Roman" pitchFamily="18" charset="0"/>
                <a:cs typeface="Arial" pitchFamily="34" charset="0"/>
              </a:rPr>
              <a:t>”</a:t>
            </a:r>
            <a:r>
              <a:rPr lang="id-ID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da-DK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da-DK" sz="2400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KEBENARANNYA MERAGUKAN</a:t>
            </a:r>
            <a:r>
              <a:rPr lang="id-ID" sz="2400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</a:p>
          <a:p>
            <a:pPr algn="just">
              <a:defRPr/>
            </a:pPr>
            <a:endParaRPr lang="id-ID" sz="20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187325" indent="-187325" algn="just" eaLnBrk="0" hangingPunct="0">
              <a:buFontTx/>
              <a:buChar char="•"/>
              <a:defRPr/>
            </a:pPr>
            <a:r>
              <a:rPr lang="id-ID" sz="2000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INFORMASI SETELAH DIPELAJARI TIDAK ADA HUBUNGAN DENGAN PERMASALAHAN DAN MERAGUKAN (MESKIPUN ADA KEMIRIPAN INFORMASI YANG MENGARAH PADA POKOK PERMASALAHAN)</a:t>
            </a:r>
          </a:p>
          <a:p>
            <a:pPr marL="187325" indent="-187325" algn="just" eaLnBrk="0" hangingPunct="0">
              <a:defRPr/>
            </a:pPr>
            <a:endParaRPr lang="id-ID" sz="20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187325" indent="-187325" algn="just" eaLnBrk="0" hangingPunct="0">
              <a:buFontTx/>
              <a:buChar char="•"/>
              <a:defRPr/>
            </a:pPr>
            <a:r>
              <a:rPr lang="id-ID" sz="2000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INFORMASI PERLU DIUJI DENGAN PEMBANDING DARI BEBERAPA INFORMASI YANG RELEVAN SEBELUMNYA.</a:t>
            </a:r>
            <a:endParaRPr lang="id-ID" sz="2000" dirty="0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428625" y="285728"/>
            <a:ext cx="8286750" cy="27384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id-ID" sz="2400" b="1" dirty="0" smtClean="0">
                <a:solidFill>
                  <a:srgbClr val="FFFF00"/>
                </a:solidFill>
                <a:latin typeface="Calibri"/>
                <a:ea typeface="Times New Roman" pitchFamily="18" charset="0"/>
                <a:cs typeface="Arial" pitchFamily="34" charset="0"/>
              </a:rPr>
              <a:t>“ </a:t>
            </a:r>
            <a:r>
              <a:rPr lang="da-DK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5</a:t>
            </a:r>
            <a:r>
              <a:rPr lang="id-ID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id-ID" sz="2400" b="1" dirty="0" smtClean="0">
                <a:solidFill>
                  <a:srgbClr val="FFFF00"/>
                </a:solidFill>
                <a:latin typeface="Calibri"/>
                <a:ea typeface="Times New Roman" pitchFamily="18" charset="0"/>
                <a:cs typeface="Arial" pitchFamily="34" charset="0"/>
              </a:rPr>
              <a:t>”</a:t>
            </a:r>
            <a:r>
              <a:rPr lang="id-ID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da-DK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da-DK" sz="2400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TIDAK MUNGKIN BENAR</a:t>
            </a:r>
            <a:r>
              <a:rPr lang="id-ID" sz="2400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; </a:t>
            </a:r>
          </a:p>
          <a:p>
            <a:pPr algn="just">
              <a:defRPr/>
            </a:pPr>
            <a:endParaRPr lang="id-ID" sz="8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187325" indent="-187325" algn="just" eaLnBrk="0" hangingPunct="0">
              <a:buFontTx/>
              <a:buChar char="•"/>
              <a:defRPr/>
            </a:pPr>
            <a:r>
              <a:rPr lang="id-ID" sz="2000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INFORMASI BERTENTANGAN DENGAN INFORMASI YANG TELAH ADA SEBELUMNYA (MESKIPUN LOGIKANYA JUGA SEBUAH INFORMASI, SELAIN BERSIFAT UMUM)</a:t>
            </a:r>
          </a:p>
          <a:p>
            <a:pPr marL="187325" indent="-187325" algn="just" eaLnBrk="0" hangingPunct="0">
              <a:defRPr/>
            </a:pPr>
            <a:endParaRPr lang="id-ID" sz="20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187325" indent="-187325" algn="just" eaLnBrk="0" hangingPunct="0">
              <a:buFontTx/>
              <a:buChar char="•"/>
              <a:defRPr/>
            </a:pPr>
            <a:r>
              <a:rPr lang="id-ID" sz="2000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INFORMASI TELAH KELUAR DARI KEBUTUHAN PERMASALAHAN (INFORMASI INI DAPAT DIMANFAATKAN UNTUK KEBUTUHAN PERMASALAHAN LAIN)</a:t>
            </a:r>
            <a:endParaRPr lang="id-ID" sz="2000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357188" y="3429000"/>
            <a:ext cx="8358187" cy="32321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id-ID" sz="2400" b="1" dirty="0" smtClean="0">
                <a:solidFill>
                  <a:srgbClr val="FFFF00"/>
                </a:solidFill>
                <a:latin typeface="Calibri"/>
                <a:ea typeface="Times New Roman" pitchFamily="18" charset="0"/>
                <a:cs typeface="Arial" pitchFamily="34" charset="0"/>
              </a:rPr>
              <a:t>“ </a:t>
            </a:r>
            <a:r>
              <a:rPr lang="da-DK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6</a:t>
            </a:r>
            <a:r>
              <a:rPr lang="id-ID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id-ID" sz="2400" b="1" dirty="0" smtClean="0">
                <a:solidFill>
                  <a:srgbClr val="FFFF00"/>
                </a:solidFill>
                <a:latin typeface="Calibri"/>
                <a:ea typeface="Times New Roman" pitchFamily="18" charset="0"/>
                <a:cs typeface="Arial" pitchFamily="34" charset="0"/>
              </a:rPr>
              <a:t>”</a:t>
            </a:r>
            <a:r>
              <a:rPr lang="id-ID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da-DK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da-DK" sz="2400" b="1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KEBENARANNYA TIDAK DAPAT DINILAI</a:t>
            </a:r>
            <a:endParaRPr lang="id-ID" sz="2400" b="1" dirty="0">
              <a:solidFill>
                <a:srgbClr val="FFFF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algn="just">
              <a:defRPr/>
            </a:pPr>
            <a:endParaRPr lang="id-ID" sz="20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187325" indent="-187325" algn="just" eaLnBrk="0" hangingPunct="0">
              <a:buFontTx/>
              <a:buChar char="•"/>
              <a:defRPr/>
            </a:pPr>
            <a:r>
              <a:rPr lang="id-ID" sz="2000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INFORMASI KEBENARANNYA TIDAK DAPAT DINILAI (MENGECOH, MENYESATKAN, MEMBINGUNGKAN, TIDAK ADA DATA, TIDAK ADA PEMBANDING, DLL)</a:t>
            </a:r>
          </a:p>
          <a:p>
            <a:pPr marL="187325" indent="-187325" algn="just" eaLnBrk="0" hangingPunct="0">
              <a:defRPr/>
            </a:pPr>
            <a:endParaRPr lang="id-ID" sz="20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187325" indent="-187325" algn="just" eaLnBrk="0" hangingPunct="0">
              <a:buFontTx/>
              <a:buChar char="•"/>
              <a:defRPr/>
            </a:pPr>
            <a:r>
              <a:rPr lang="id-ID" sz="2000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INFORMASI SAMA SEKALI TIDAK DICARI (INFORMASI INI SECARA FAKTA ADA, NAMUN DAPAT MENGGANGGU PROSES PEMAKNAAN INFORMASI LAIN PADA SAAT PROSES PENGGABUNGAN)</a:t>
            </a:r>
            <a:endParaRPr lang="id-ID" sz="2000" dirty="0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76263"/>
            <a:ext cx="4619625" cy="908050"/>
          </a:xfrm>
        </p:spPr>
        <p:txBody>
          <a:bodyPr>
            <a:normAutofit fontScale="90000"/>
          </a:bodyPr>
          <a:lstStyle/>
          <a:p>
            <a:pPr marL="838200" indent="-838200" algn="l" eaLnBrk="1" hangingPunct="1">
              <a:buFontTx/>
              <a:buAutoNum type="alphaUcPeriod" startAt="3"/>
            </a:pPr>
            <a:r>
              <a:rPr lang="en-US" sz="4000" b="1" smtClean="0">
                <a:solidFill>
                  <a:schemeClr val="bg1"/>
                </a:solidFill>
                <a:latin typeface="Monotype Corsiva" pitchFamily="66" charset="0"/>
              </a:rPr>
              <a:t>PENAFSIRAN</a:t>
            </a:r>
            <a:br>
              <a:rPr lang="en-US" sz="4000" b="1" smtClean="0">
                <a:solidFill>
                  <a:schemeClr val="bg1"/>
                </a:solidFill>
                <a:latin typeface="Monotype Corsiva" pitchFamily="66" charset="0"/>
              </a:rPr>
            </a:br>
            <a:r>
              <a:rPr lang="en-US" sz="2800" b="1" smtClean="0">
                <a:solidFill>
                  <a:schemeClr val="bg1"/>
                </a:solidFill>
                <a:latin typeface="Monotype Corsiva" pitchFamily="66" charset="0"/>
              </a:rPr>
              <a:t>ADALAH: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39925"/>
            <a:ext cx="8229600" cy="4010025"/>
          </a:xfrm>
        </p:spPr>
        <p:txBody>
          <a:bodyPr/>
          <a:lstStyle/>
          <a:p>
            <a:pPr marL="0" indent="0" algn="just"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en-US" sz="2400" b="1" dirty="0" smtClean="0">
                <a:solidFill>
                  <a:srgbClr val="FFFF00"/>
                </a:solidFill>
              </a:rPr>
              <a:t>MENENTUKAN ARTI DARI SUATU </a:t>
            </a:r>
            <a:r>
              <a:rPr lang="id-ID" sz="2400" b="1" dirty="0" smtClean="0">
                <a:solidFill>
                  <a:srgbClr val="FFFF00"/>
                </a:solidFill>
              </a:rPr>
              <a:t>INFO </a:t>
            </a:r>
            <a:r>
              <a:rPr lang="en-US" sz="2400" b="1" dirty="0" smtClean="0">
                <a:solidFill>
                  <a:srgbClr val="FFFF00"/>
                </a:solidFill>
              </a:rPr>
              <a:t>DALAM HUBUNGANNYA DENGAN SESUATU PERSOALAN YANG DIKETAHUI SEBELUMNYA</a:t>
            </a:r>
            <a:r>
              <a:rPr lang="id-ID" sz="2400" b="1" dirty="0" smtClean="0">
                <a:solidFill>
                  <a:srgbClr val="FFFF00"/>
                </a:solidFill>
              </a:rPr>
              <a:t>,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id-ID" sz="2400" b="1" dirty="0" smtClean="0">
                <a:solidFill>
                  <a:srgbClr val="FFFF00"/>
                </a:solidFill>
              </a:rPr>
              <a:t>GUNA </a:t>
            </a:r>
            <a:r>
              <a:rPr lang="en-US" sz="2400" b="1" dirty="0" smtClean="0">
                <a:solidFill>
                  <a:srgbClr val="FFFF00"/>
                </a:solidFill>
              </a:rPr>
              <a:t>MENGAMBIL KESIMPULAN MENGENAI ARTINYA.</a:t>
            </a:r>
          </a:p>
          <a:p>
            <a:pPr algn="just" eaLnBrk="1" hangingPunct="1">
              <a:lnSpc>
                <a:spcPct val="90000"/>
              </a:lnSpc>
              <a:defRPr/>
            </a:pPr>
            <a:endParaRPr lang="en-US" sz="2400" b="1" dirty="0" smtClean="0">
              <a:solidFill>
                <a:schemeClr val="bg1"/>
              </a:solidFill>
            </a:endParaRP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z="2400" b="1" dirty="0" smtClean="0">
                <a:solidFill>
                  <a:schemeClr val="bg1"/>
                </a:solidFill>
              </a:rPr>
              <a:t>	PENAFSIRAN DIKAITKAN DALAM PENGOLAHAN </a:t>
            </a:r>
            <a:r>
              <a:rPr lang="id-ID" sz="2400" b="1" dirty="0" smtClean="0">
                <a:solidFill>
                  <a:schemeClr val="bg1"/>
                </a:solidFill>
              </a:rPr>
              <a:t>INFO </a:t>
            </a:r>
            <a:r>
              <a:rPr lang="en-US" sz="2400" b="1" dirty="0" smtClean="0">
                <a:solidFill>
                  <a:schemeClr val="bg1"/>
                </a:solidFill>
              </a:rPr>
              <a:t>DAPAT DITEMPUH MELALUI 3 CARA BER</a:t>
            </a:r>
            <a:r>
              <a:rPr lang="id-ID" sz="2400" b="1" dirty="0" smtClean="0">
                <a:solidFill>
                  <a:schemeClr val="bg1"/>
                </a:solidFill>
              </a:rPr>
              <a:t>P</a:t>
            </a:r>
            <a:r>
              <a:rPr lang="en-US" sz="2400" b="1" dirty="0" smtClean="0">
                <a:solidFill>
                  <a:schemeClr val="bg1"/>
                </a:solidFill>
              </a:rPr>
              <a:t>IKIR S</a:t>
            </a:r>
            <a:r>
              <a:rPr lang="id-ID" sz="2400" b="1" dirty="0" smtClean="0">
                <a:solidFill>
                  <a:schemeClr val="bg1"/>
                </a:solidFill>
              </a:rPr>
              <a:t>BB</a:t>
            </a:r>
            <a:r>
              <a:rPr lang="en-US" sz="2400" b="1" dirty="0" smtClean="0">
                <a:solidFill>
                  <a:schemeClr val="bg1"/>
                </a:solidFill>
              </a:rPr>
              <a:t>: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z="2400" b="1" dirty="0" smtClean="0">
                <a:solidFill>
                  <a:schemeClr val="bg1"/>
                </a:solidFill>
              </a:rPr>
              <a:t>	</a:t>
            </a:r>
            <a:r>
              <a:rPr lang="en-US" sz="2000" b="1" dirty="0" smtClean="0">
                <a:solidFill>
                  <a:schemeClr val="bg1"/>
                </a:solidFill>
              </a:rPr>
              <a:t>1.	BER</a:t>
            </a:r>
            <a:r>
              <a:rPr lang="id-ID" sz="2000" b="1" dirty="0" smtClean="0">
                <a:solidFill>
                  <a:schemeClr val="bg1"/>
                </a:solidFill>
              </a:rPr>
              <a:t>P</a:t>
            </a:r>
            <a:r>
              <a:rPr lang="en-US" sz="2000" b="1" dirty="0" smtClean="0">
                <a:solidFill>
                  <a:schemeClr val="bg1"/>
                </a:solidFill>
              </a:rPr>
              <a:t>IKIR SECARA INTUITIF</a:t>
            </a:r>
            <a:endParaRPr lang="id-ID" sz="2000" b="1" dirty="0" smtClean="0">
              <a:solidFill>
                <a:schemeClr val="bg1"/>
              </a:solidFill>
            </a:endParaRPr>
          </a:p>
          <a:p>
            <a:pPr algn="just">
              <a:lnSpc>
                <a:spcPct val="90000"/>
              </a:lnSpc>
              <a:buNone/>
              <a:defRPr/>
            </a:pPr>
            <a:r>
              <a:rPr lang="id-ID" sz="2000" b="1" dirty="0" smtClean="0">
                <a:solidFill>
                  <a:schemeClr val="bg1"/>
                </a:solidFill>
              </a:rPr>
              <a:t>	2.	</a:t>
            </a:r>
            <a:r>
              <a:rPr lang="id-ID" sz="2000" b="1" dirty="0">
                <a:solidFill>
                  <a:schemeClr val="bg1"/>
                </a:solidFill>
              </a:rPr>
              <a:t>BERPIKIR SECARA </a:t>
            </a:r>
            <a:r>
              <a:rPr lang="id-ID" sz="2000" b="1" dirty="0" smtClean="0">
                <a:solidFill>
                  <a:schemeClr val="bg1"/>
                </a:solidFill>
              </a:rPr>
              <a:t>LOGIS</a:t>
            </a:r>
          </a:p>
          <a:p>
            <a:pPr algn="just">
              <a:lnSpc>
                <a:spcPct val="90000"/>
              </a:lnSpc>
              <a:buNone/>
              <a:defRPr/>
            </a:pPr>
            <a:r>
              <a:rPr lang="id-ID" sz="2000" b="1" dirty="0">
                <a:solidFill>
                  <a:schemeClr val="bg1"/>
                </a:solidFill>
              </a:rPr>
              <a:t>	</a:t>
            </a:r>
            <a:r>
              <a:rPr lang="id-ID" sz="2000" b="1" dirty="0" smtClean="0">
                <a:solidFill>
                  <a:schemeClr val="bg1"/>
                </a:solidFill>
              </a:rPr>
              <a:t>3.	BERPIKIR SECARA ILMIAH</a:t>
            </a:r>
          </a:p>
        </p:txBody>
      </p:sp>
    </p:spTree>
    <p:extLst>
      <p:ext uri="{BB962C8B-B14F-4D97-AF65-F5344CB8AC3E}">
        <p14:creationId xmlns:p14="http://schemas.microsoft.com/office/powerpoint/2010/main" xmlns="" val="205376849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ChangeArrowheads="1"/>
          </p:cNvSpPr>
          <p:nvPr/>
        </p:nvSpPr>
        <p:spPr bwMode="auto">
          <a:xfrm>
            <a:off x="609600" y="548680"/>
            <a:ext cx="8077200" cy="6407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 dirty="0">
                <a:solidFill>
                  <a:schemeClr val="bg1"/>
                </a:solidFill>
                <a:latin typeface="Calibri" pitchFamily="34" charset="0"/>
              </a:rPr>
              <a:t>1.BERFIKIR SECARA INTUITIF, </a:t>
            </a:r>
            <a:r>
              <a:rPr lang="en-US" sz="2400" b="1" dirty="0" smtClean="0">
                <a:solidFill>
                  <a:schemeClr val="bg1"/>
                </a:solidFill>
                <a:latin typeface="Calibri" pitchFamily="34" charset="0"/>
              </a:rPr>
              <a:t>YAITU</a:t>
            </a:r>
            <a:r>
              <a:rPr lang="id-ID" sz="2400" b="1" dirty="0" smtClean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en-US" sz="2400" b="1" dirty="0" smtClean="0">
                <a:solidFill>
                  <a:schemeClr val="bg1"/>
                </a:solidFill>
                <a:latin typeface="Calibri" pitchFamily="34" charset="0"/>
              </a:rPr>
              <a:t>:</a:t>
            </a:r>
            <a:endParaRPr lang="en-US" sz="2400" b="1" dirty="0">
              <a:solidFill>
                <a:schemeClr val="bg1"/>
              </a:solidFill>
              <a:latin typeface="Calibri" pitchFamily="34" charset="0"/>
            </a:endParaRPr>
          </a:p>
          <a:p>
            <a:pPr algn="just">
              <a:lnSpc>
                <a:spcPct val="90000"/>
              </a:lnSpc>
              <a:buFont typeface="Wingdings" pitchFamily="2" charset="2"/>
              <a:buNone/>
            </a:pPr>
            <a:endParaRPr lang="id-ID" sz="2400" b="1" dirty="0">
              <a:solidFill>
                <a:schemeClr val="bg1"/>
              </a:solidFill>
              <a:latin typeface="Calibri" pitchFamily="34" charset="0"/>
            </a:endParaRPr>
          </a:p>
          <a:p>
            <a:pPr algn="just">
              <a:lnSpc>
                <a:spcPct val="90000"/>
              </a:lnSpc>
              <a:buFont typeface="Wingdings" pitchFamily="2" charset="2"/>
              <a:buNone/>
            </a:pPr>
            <a:r>
              <a:rPr lang="id-ID" sz="2400" b="1" dirty="0" smtClean="0">
                <a:solidFill>
                  <a:schemeClr val="bg1"/>
                </a:solidFill>
                <a:latin typeface="Calibri" pitchFamily="34" charset="0"/>
              </a:rPr>
              <a:t>CARA BERFIKIR UTK MENGETAHUI/MEMAHAMI SESUATU TANPA DIPELAJARI YG </a:t>
            </a:r>
            <a:r>
              <a:rPr lang="en-US" sz="2400" b="1" dirty="0" smtClean="0">
                <a:solidFill>
                  <a:schemeClr val="bg1"/>
                </a:solidFill>
                <a:latin typeface="Calibri" pitchFamily="34" charset="0"/>
              </a:rPr>
              <a:t>BIASANYA</a:t>
            </a:r>
            <a:r>
              <a:rPr lang="id-ID" sz="2400" b="1" dirty="0" smtClean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en-US" sz="2400" b="1" dirty="0" smtClean="0">
                <a:solidFill>
                  <a:schemeClr val="bg1"/>
                </a:solidFill>
                <a:latin typeface="Calibri" pitchFamily="34" charset="0"/>
              </a:rPr>
              <a:t>DILAKUKAN </a:t>
            </a:r>
            <a:r>
              <a:rPr lang="en-US" sz="2400" b="1" dirty="0">
                <a:solidFill>
                  <a:schemeClr val="bg1"/>
                </a:solidFill>
                <a:latin typeface="Calibri" pitchFamily="34" charset="0"/>
              </a:rPr>
              <a:t>BERDASARKAN </a:t>
            </a:r>
            <a:r>
              <a:rPr lang="id-ID" sz="2400" b="1" dirty="0" smtClean="0">
                <a:solidFill>
                  <a:schemeClr val="bg1"/>
                </a:solidFill>
                <a:latin typeface="Calibri" pitchFamily="34" charset="0"/>
              </a:rPr>
              <a:t>PERASAAN / </a:t>
            </a:r>
            <a:r>
              <a:rPr lang="en-US" sz="2400" b="1" i="1" dirty="0" smtClean="0">
                <a:solidFill>
                  <a:schemeClr val="bg1"/>
                </a:solidFill>
                <a:latin typeface="Calibri" pitchFamily="34" charset="0"/>
              </a:rPr>
              <a:t>FILLING</a:t>
            </a:r>
            <a:r>
              <a:rPr lang="id-ID" sz="2400" b="1" i="1" dirty="0" smtClean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id-ID" sz="2400" b="1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  <a:r>
              <a:rPr lang="en-US" sz="2400" b="1" dirty="0" smtClean="0">
                <a:solidFill>
                  <a:schemeClr val="bg1"/>
                </a:solidFill>
                <a:latin typeface="Calibri" pitchFamily="34" charset="0"/>
              </a:rPr>
              <a:t> BANYAK DIPENGARUHI OLEH PENGALAMAN </a:t>
            </a:r>
            <a:endParaRPr lang="id-ID" sz="2400" b="1" dirty="0">
              <a:solidFill>
                <a:schemeClr val="bg1"/>
              </a:solidFill>
              <a:latin typeface="Calibri" pitchFamily="34" charset="0"/>
            </a:endParaRPr>
          </a:p>
          <a:p>
            <a:pPr algn="just">
              <a:lnSpc>
                <a:spcPct val="90000"/>
              </a:lnSpc>
              <a:buFont typeface="Wingdings" pitchFamily="2" charset="2"/>
              <a:buNone/>
            </a:pPr>
            <a:endParaRPr lang="id-ID" sz="2400" b="1" dirty="0" smtClean="0">
              <a:solidFill>
                <a:schemeClr val="bg1"/>
              </a:solidFill>
              <a:latin typeface="Calibri" pitchFamily="34" charset="0"/>
            </a:endParaRPr>
          </a:p>
          <a:p>
            <a:pPr>
              <a:lnSpc>
                <a:spcPct val="90000"/>
              </a:lnSpc>
              <a:defRPr/>
            </a:pPr>
            <a:r>
              <a:rPr lang="id-ID" sz="2400" b="1" dirty="0" smtClean="0">
                <a:solidFill>
                  <a:schemeClr val="bg1"/>
                </a:solidFill>
              </a:rPr>
              <a:t>2.</a:t>
            </a:r>
            <a:r>
              <a:rPr lang="en-US" sz="2400" b="1" dirty="0">
                <a:solidFill>
                  <a:schemeClr val="bg1"/>
                </a:solidFill>
              </a:rPr>
              <a:t>BER</a:t>
            </a:r>
            <a:r>
              <a:rPr lang="id-ID" sz="2400" b="1" dirty="0">
                <a:solidFill>
                  <a:schemeClr val="bg1"/>
                </a:solidFill>
              </a:rPr>
              <a:t>F</a:t>
            </a:r>
            <a:r>
              <a:rPr lang="en-US" sz="2400" b="1" dirty="0">
                <a:solidFill>
                  <a:schemeClr val="bg1"/>
                </a:solidFill>
              </a:rPr>
              <a:t>IKIR SECARA LOGIS, </a:t>
            </a:r>
            <a:r>
              <a:rPr lang="en-US" sz="2400" b="1" dirty="0" smtClean="0">
                <a:solidFill>
                  <a:schemeClr val="bg1"/>
                </a:solidFill>
              </a:rPr>
              <a:t>YAITU</a:t>
            </a:r>
            <a:r>
              <a:rPr lang="id-ID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smtClean="0">
                <a:solidFill>
                  <a:schemeClr val="bg1"/>
                </a:solidFill>
              </a:rPr>
              <a:t>:</a:t>
            </a:r>
            <a:endParaRPr lang="id-ID" sz="2400" b="1" dirty="0">
              <a:solidFill>
                <a:schemeClr val="bg1"/>
              </a:solidFill>
            </a:endParaRP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solidFill>
                <a:schemeClr val="bg1"/>
              </a:solidFill>
            </a:endParaRPr>
          </a:p>
          <a:p>
            <a:pPr algn="just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sz="2400" b="1" dirty="0">
                <a:solidFill>
                  <a:schemeClr val="bg1"/>
                </a:solidFill>
              </a:rPr>
              <a:t>PEN</a:t>
            </a:r>
            <a:r>
              <a:rPr lang="id-ID" sz="2400" b="1" dirty="0">
                <a:solidFill>
                  <a:schemeClr val="bg1"/>
                </a:solidFill>
              </a:rPr>
              <a:t>GOLAH</a:t>
            </a:r>
            <a:r>
              <a:rPr lang="en-US" sz="2400" b="1" dirty="0">
                <a:solidFill>
                  <a:schemeClr val="bg1"/>
                </a:solidFill>
              </a:rPr>
              <a:t>AN </a:t>
            </a:r>
            <a:r>
              <a:rPr lang="id-ID" sz="2400" b="1" dirty="0" smtClean="0">
                <a:solidFill>
                  <a:schemeClr val="bg1"/>
                </a:solidFill>
              </a:rPr>
              <a:t>INFO </a:t>
            </a:r>
            <a:r>
              <a:rPr lang="en-US" sz="2400" b="1" dirty="0">
                <a:solidFill>
                  <a:schemeClr val="bg1"/>
                </a:solidFill>
              </a:rPr>
              <a:t>DENGAN </a:t>
            </a:r>
            <a:r>
              <a:rPr lang="id-ID" sz="2400" b="1" dirty="0">
                <a:solidFill>
                  <a:schemeClr val="bg1"/>
                </a:solidFill>
              </a:rPr>
              <a:t>PENDEKATAN BERFIKIR SCR </a:t>
            </a:r>
            <a:r>
              <a:rPr lang="id-ID" sz="2400" b="1" dirty="0" smtClean="0">
                <a:solidFill>
                  <a:schemeClr val="bg1"/>
                </a:solidFill>
              </a:rPr>
              <a:t>LOGIKA (PERTIMBANGAN AKAL/PIKIRAN) </a:t>
            </a:r>
            <a:r>
              <a:rPr lang="en-US" sz="2400" b="1" dirty="0" smtClean="0">
                <a:solidFill>
                  <a:schemeClr val="bg1"/>
                </a:solidFill>
                <a:latin typeface="Calibri" pitchFamily="34" charset="0"/>
              </a:rPr>
              <a:t>YANG </a:t>
            </a:r>
            <a:r>
              <a:rPr lang="en-US" sz="2400" b="1" dirty="0">
                <a:solidFill>
                  <a:schemeClr val="bg1"/>
                </a:solidFill>
                <a:latin typeface="Calibri" pitchFamily="34" charset="0"/>
              </a:rPr>
              <a:t>BANYAK DIPENGARUHI OLEH </a:t>
            </a:r>
            <a:r>
              <a:rPr lang="en-US" sz="2400" b="1" dirty="0" smtClean="0">
                <a:solidFill>
                  <a:schemeClr val="bg1"/>
                </a:solidFill>
                <a:latin typeface="Calibri" pitchFamily="34" charset="0"/>
              </a:rPr>
              <a:t>PENG</a:t>
            </a:r>
            <a:r>
              <a:rPr lang="id-ID" sz="2400" b="1" dirty="0" smtClean="0">
                <a:solidFill>
                  <a:schemeClr val="bg1"/>
                </a:solidFill>
                <a:latin typeface="Calibri" pitchFamily="34" charset="0"/>
              </a:rPr>
              <a:t>ETAHUAN</a:t>
            </a:r>
            <a:r>
              <a:rPr lang="en-US" sz="2400" b="1" dirty="0" smtClean="0">
                <a:solidFill>
                  <a:schemeClr val="bg1"/>
                </a:solidFill>
                <a:latin typeface="Calibri" pitchFamily="34" charset="0"/>
              </a:rPr>
              <a:t> </a:t>
            </a:r>
            <a:endParaRPr lang="id-ID" sz="2400" b="1" dirty="0">
              <a:solidFill>
                <a:schemeClr val="bg1"/>
              </a:solidFill>
              <a:latin typeface="Calibri" pitchFamily="34" charset="0"/>
            </a:endParaRPr>
          </a:p>
          <a:p>
            <a:pPr marL="609600" indent="-609600" algn="just">
              <a:lnSpc>
                <a:spcPct val="90000"/>
              </a:lnSpc>
              <a:defRPr/>
            </a:pPr>
            <a:endParaRPr lang="id-ID" sz="2400" b="1" dirty="0" smtClean="0">
              <a:solidFill>
                <a:schemeClr val="bg1"/>
              </a:solidFill>
            </a:endParaRPr>
          </a:p>
          <a:p>
            <a:pPr marL="609600" indent="-609600" algn="just">
              <a:lnSpc>
                <a:spcPct val="90000"/>
              </a:lnSpc>
              <a:defRPr/>
            </a:pPr>
            <a:r>
              <a:rPr lang="id-ID" sz="2400" b="1" dirty="0" smtClean="0">
                <a:solidFill>
                  <a:schemeClr val="bg1"/>
                </a:solidFill>
              </a:rPr>
              <a:t>3</a:t>
            </a:r>
            <a:r>
              <a:rPr lang="en-US" sz="2400" b="1" dirty="0" smtClean="0">
                <a:solidFill>
                  <a:schemeClr val="bg1"/>
                </a:solidFill>
              </a:rPr>
              <a:t>.BER</a:t>
            </a:r>
            <a:r>
              <a:rPr lang="id-ID" sz="2400" b="1" dirty="0" smtClean="0">
                <a:solidFill>
                  <a:schemeClr val="bg1"/>
                </a:solidFill>
              </a:rPr>
              <a:t>F</a:t>
            </a:r>
            <a:r>
              <a:rPr lang="en-US" sz="2400" b="1" dirty="0" smtClean="0">
                <a:solidFill>
                  <a:schemeClr val="bg1"/>
                </a:solidFill>
              </a:rPr>
              <a:t>IKIR </a:t>
            </a:r>
            <a:r>
              <a:rPr lang="en-US" sz="2400" b="1" dirty="0">
                <a:solidFill>
                  <a:schemeClr val="bg1"/>
                </a:solidFill>
              </a:rPr>
              <a:t>SECARA ILMIAH, </a:t>
            </a:r>
            <a:r>
              <a:rPr lang="en-US" sz="2400" b="1" dirty="0" smtClean="0">
                <a:solidFill>
                  <a:schemeClr val="bg1"/>
                </a:solidFill>
              </a:rPr>
              <a:t>YAITU</a:t>
            </a:r>
            <a:r>
              <a:rPr lang="id-ID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smtClean="0">
                <a:solidFill>
                  <a:schemeClr val="bg1"/>
                </a:solidFill>
              </a:rPr>
              <a:t>:</a:t>
            </a:r>
            <a:endParaRPr lang="en-US" sz="2400" b="1" dirty="0">
              <a:solidFill>
                <a:schemeClr val="bg1"/>
              </a:solidFill>
            </a:endParaRPr>
          </a:p>
          <a:p>
            <a:pPr marL="609600" indent="-609600" algn="just">
              <a:lnSpc>
                <a:spcPct val="90000"/>
              </a:lnSpc>
              <a:defRPr/>
            </a:pPr>
            <a:r>
              <a:rPr lang="en-US" sz="2400" b="1" dirty="0">
                <a:solidFill>
                  <a:schemeClr val="bg1"/>
                </a:solidFill>
              </a:rPr>
              <a:t>	</a:t>
            </a:r>
            <a:endParaRPr lang="id-ID" sz="2400" b="1" dirty="0">
              <a:solidFill>
                <a:schemeClr val="bg1"/>
              </a:solidFill>
            </a:endParaRPr>
          </a:p>
          <a:p>
            <a:pPr algn="just">
              <a:lnSpc>
                <a:spcPct val="90000"/>
              </a:lnSpc>
              <a:defRPr/>
            </a:pPr>
            <a:r>
              <a:rPr lang="en-US" sz="2400" b="1" dirty="0" smtClean="0">
                <a:solidFill>
                  <a:schemeClr val="bg1"/>
                </a:solidFill>
              </a:rPr>
              <a:t>BERPIKIR </a:t>
            </a:r>
            <a:r>
              <a:rPr lang="en-US" sz="2400" b="1" dirty="0">
                <a:solidFill>
                  <a:schemeClr val="bg1"/>
                </a:solidFill>
              </a:rPr>
              <a:t>YG DIDASARKAN PADA DATA YANG SUDAH PASTI </a:t>
            </a:r>
            <a:r>
              <a:rPr lang="en-US" sz="2400" b="1" dirty="0" smtClean="0">
                <a:solidFill>
                  <a:schemeClr val="bg1"/>
                </a:solidFill>
              </a:rPr>
              <a:t>KEBENARANNYA,</a:t>
            </a:r>
            <a:r>
              <a:rPr lang="id-ID" sz="2400" b="1" dirty="0" smtClean="0">
                <a:solidFill>
                  <a:schemeClr val="bg1"/>
                </a:solidFill>
              </a:rPr>
              <a:t>SESUAI TEKNIK ILMIAH ;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>
                <a:solidFill>
                  <a:schemeClr val="bg1"/>
                </a:solidFill>
              </a:rPr>
              <a:t>MISALNYA DENGAN MENGGUNAKAN DATA STATISTIK. </a:t>
            </a:r>
          </a:p>
          <a:p>
            <a:pPr>
              <a:lnSpc>
                <a:spcPct val="90000"/>
              </a:lnSpc>
              <a:defRPr/>
            </a:pPr>
            <a:endParaRPr lang="id-ID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1450307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"/>
          <p:cNvSpPr>
            <a:spLocks noChangeArrowheads="1"/>
          </p:cNvSpPr>
          <p:nvPr/>
        </p:nvSpPr>
        <p:spPr bwMode="auto">
          <a:xfrm>
            <a:off x="685800" y="1304925"/>
            <a:ext cx="7848600" cy="526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buFont typeface="Wingdings" pitchFamily="2" charset="2"/>
              <a:buNone/>
              <a:defRPr/>
            </a:pPr>
            <a:r>
              <a:rPr lang="id-ID" sz="2400" b="1" dirty="0">
                <a:solidFill>
                  <a:srgbClr val="FFFF00"/>
                </a:solidFill>
                <a:latin typeface="Calibri" pitchFamily="34" charset="0"/>
              </a:rPr>
              <a:t>1.</a:t>
            </a:r>
            <a:r>
              <a:rPr lang="en-US" sz="2400" b="1" dirty="0">
                <a:solidFill>
                  <a:srgbClr val="FFFF00"/>
                </a:solidFill>
                <a:latin typeface="Calibri" pitchFamily="34" charset="0"/>
              </a:rPr>
              <a:t>UNTUK MERAMALKAN SESUATU YG </a:t>
            </a:r>
            <a:r>
              <a:rPr lang="id-ID" sz="2400" b="1" dirty="0">
                <a:solidFill>
                  <a:srgbClr val="FFFF00"/>
                </a:solidFill>
                <a:latin typeface="Calibri" pitchFamily="34" charset="0"/>
              </a:rPr>
              <a:t>SE</a:t>
            </a:r>
            <a:r>
              <a:rPr lang="en-US" sz="2400" b="1" dirty="0">
                <a:solidFill>
                  <a:srgbClr val="FFFF00"/>
                </a:solidFill>
                <a:latin typeface="Calibri" pitchFamily="34" charset="0"/>
              </a:rPr>
              <a:t>SEKALI TERJADI, DIPERGUNAKAN:</a:t>
            </a:r>
          </a:p>
          <a:p>
            <a:pPr marL="258763" indent="-258763" algn="just">
              <a:buFont typeface="Wingdings" pitchFamily="2" charset="2"/>
              <a:buNone/>
              <a:defRPr/>
            </a:pPr>
            <a:endParaRPr lang="en-US" sz="2400" b="1" dirty="0">
              <a:solidFill>
                <a:srgbClr val="FFFF00"/>
              </a:solidFill>
              <a:latin typeface="Calibri" pitchFamily="34" charset="0"/>
            </a:endParaRPr>
          </a:p>
          <a:p>
            <a:pPr marL="457200" indent="-457200" algn="just">
              <a:buFont typeface="Wingdings" pitchFamily="2" charset="2"/>
              <a:buAutoNum type="alphaLcPeriod"/>
              <a:defRPr/>
            </a:pPr>
            <a:r>
              <a:rPr lang="en-US" sz="2400" b="1" i="1" dirty="0">
                <a:solidFill>
                  <a:srgbClr val="FFFF00"/>
                </a:solidFill>
                <a:latin typeface="Calibri" pitchFamily="34" charset="0"/>
              </a:rPr>
              <a:t>CAUSATIVE FORECASTING </a:t>
            </a:r>
            <a:endParaRPr lang="id-ID" sz="2400" b="1" i="1" dirty="0">
              <a:solidFill>
                <a:srgbClr val="FFFF00"/>
              </a:solidFill>
              <a:latin typeface="Calibri" pitchFamily="34" charset="0"/>
            </a:endParaRPr>
          </a:p>
          <a:p>
            <a:pPr algn="just">
              <a:defRPr/>
            </a:pPr>
            <a:r>
              <a:rPr lang="id-ID" sz="2400" b="1" i="1" dirty="0">
                <a:latin typeface="Calibri" pitchFamily="34" charset="0"/>
              </a:rPr>
              <a:t>      </a:t>
            </a:r>
            <a:r>
              <a:rPr lang="en-US" sz="2400" b="1" dirty="0">
                <a:solidFill>
                  <a:schemeClr val="bg1"/>
                </a:solidFill>
                <a:latin typeface="Calibri" pitchFamily="34" charset="0"/>
              </a:rPr>
              <a:t>RAMALAN SBG HASIL SEBAB AKIBAT</a:t>
            </a:r>
            <a:endParaRPr lang="id-ID" sz="2400" b="1" dirty="0">
              <a:solidFill>
                <a:schemeClr val="bg1"/>
              </a:solidFill>
              <a:latin typeface="Calibri" pitchFamily="34" charset="0"/>
            </a:endParaRPr>
          </a:p>
          <a:p>
            <a:pPr algn="just">
              <a:defRPr/>
            </a:pPr>
            <a:endParaRPr lang="id-ID" sz="2400" b="1" i="1" dirty="0">
              <a:solidFill>
                <a:schemeClr val="bg1"/>
              </a:solidFill>
              <a:latin typeface="Calibri" pitchFamily="34" charset="0"/>
            </a:endParaRPr>
          </a:p>
          <a:p>
            <a:pPr marL="457200" indent="-457200" algn="just">
              <a:defRPr/>
            </a:pPr>
            <a:r>
              <a:rPr lang="id-ID" sz="2400" b="1" i="1" dirty="0">
                <a:solidFill>
                  <a:srgbClr val="FFFF00"/>
                </a:solidFill>
                <a:latin typeface="Calibri" pitchFamily="34" charset="0"/>
              </a:rPr>
              <a:t>b.	</a:t>
            </a:r>
            <a:r>
              <a:rPr lang="en-US" sz="2400" b="1" i="1" dirty="0">
                <a:solidFill>
                  <a:srgbClr val="FFFF00"/>
                </a:solidFill>
                <a:latin typeface="Calibri" pitchFamily="34" charset="0"/>
              </a:rPr>
              <a:t>PROBABILITY FORECASTING</a:t>
            </a:r>
            <a:r>
              <a:rPr lang="en-US" sz="2400" b="1" dirty="0">
                <a:solidFill>
                  <a:srgbClr val="FFFF00"/>
                </a:solidFill>
                <a:latin typeface="Calibri" pitchFamily="34" charset="0"/>
              </a:rPr>
              <a:t> </a:t>
            </a:r>
            <a:endParaRPr lang="id-ID" sz="2400" b="1" dirty="0">
              <a:solidFill>
                <a:srgbClr val="FFFF00"/>
              </a:solidFill>
              <a:latin typeface="Calibri" pitchFamily="34" charset="0"/>
            </a:endParaRPr>
          </a:p>
          <a:p>
            <a:pPr marL="457200" algn="just">
              <a:defRPr/>
            </a:pPr>
            <a:r>
              <a:rPr lang="en-US" sz="2400" b="1" dirty="0">
                <a:solidFill>
                  <a:schemeClr val="bg1"/>
                </a:solidFill>
                <a:latin typeface="Calibri" pitchFamily="34" charset="0"/>
              </a:rPr>
              <a:t>RAMALAN BERD</a:t>
            </a:r>
            <a:r>
              <a:rPr lang="id-ID" sz="2400" b="1" dirty="0">
                <a:solidFill>
                  <a:schemeClr val="bg1"/>
                </a:solidFill>
                <a:latin typeface="Calibri" pitchFamily="34" charset="0"/>
              </a:rPr>
              <a:t>A</a:t>
            </a:r>
            <a:r>
              <a:rPr lang="en-US" sz="2400" b="1" dirty="0">
                <a:solidFill>
                  <a:schemeClr val="bg1"/>
                </a:solidFill>
                <a:latin typeface="Calibri" pitchFamily="34" charset="0"/>
              </a:rPr>
              <a:t>S</a:t>
            </a:r>
            <a:r>
              <a:rPr lang="id-ID" sz="2400" b="1" dirty="0">
                <a:solidFill>
                  <a:schemeClr val="bg1"/>
                </a:solidFill>
                <a:latin typeface="Calibri" pitchFamily="34" charset="0"/>
              </a:rPr>
              <a:t>A</a:t>
            </a:r>
            <a:r>
              <a:rPr lang="en-US" sz="2400" b="1" dirty="0">
                <a:solidFill>
                  <a:schemeClr val="bg1"/>
                </a:solidFill>
                <a:latin typeface="Calibri" pitchFamily="34" charset="0"/>
              </a:rPr>
              <a:t>RKAN ATAS KEMUNGKINAN2 YG MUNGKIN TERJADI</a:t>
            </a:r>
          </a:p>
          <a:p>
            <a:pPr algn="just">
              <a:defRPr/>
            </a:pPr>
            <a:endParaRPr lang="id-ID" sz="2400" b="1" i="1" dirty="0">
              <a:solidFill>
                <a:srgbClr val="FFFF00"/>
              </a:solidFill>
              <a:latin typeface="Calibri" pitchFamily="34" charset="0"/>
            </a:endParaRPr>
          </a:p>
          <a:p>
            <a:pPr marL="457200" indent="-457200" algn="just">
              <a:defRPr/>
            </a:pPr>
            <a:r>
              <a:rPr lang="id-ID" sz="2400" b="1" i="1" dirty="0">
                <a:solidFill>
                  <a:srgbClr val="FFFF00"/>
                </a:solidFill>
                <a:latin typeface="Calibri" pitchFamily="34" charset="0"/>
              </a:rPr>
              <a:t>c.	</a:t>
            </a:r>
            <a:r>
              <a:rPr lang="en-US" sz="2400" b="1" i="1" dirty="0">
                <a:solidFill>
                  <a:srgbClr val="FFFF00"/>
                </a:solidFill>
                <a:latin typeface="Calibri" pitchFamily="34" charset="0"/>
              </a:rPr>
              <a:t>ANALOGY FORECASTING</a:t>
            </a:r>
            <a:r>
              <a:rPr lang="en-US" sz="2400" b="1" dirty="0">
                <a:solidFill>
                  <a:srgbClr val="FFFF00"/>
                </a:solidFill>
                <a:latin typeface="Calibri" pitchFamily="34" charset="0"/>
              </a:rPr>
              <a:t> </a:t>
            </a:r>
            <a:endParaRPr lang="id-ID" sz="2400" b="1" dirty="0">
              <a:solidFill>
                <a:srgbClr val="FFFF00"/>
              </a:solidFill>
              <a:latin typeface="Calibri" pitchFamily="34" charset="0"/>
            </a:endParaRPr>
          </a:p>
          <a:p>
            <a:pPr marL="457200" algn="just">
              <a:defRPr/>
            </a:pPr>
            <a:r>
              <a:rPr lang="en-US" sz="2400" b="1" dirty="0">
                <a:solidFill>
                  <a:schemeClr val="bg1"/>
                </a:solidFill>
                <a:latin typeface="Calibri" pitchFamily="34" charset="0"/>
              </a:rPr>
              <a:t>RAMALAN YG DID</a:t>
            </a:r>
            <a:r>
              <a:rPr lang="id-ID" sz="2400" b="1" dirty="0">
                <a:solidFill>
                  <a:schemeClr val="bg1"/>
                </a:solidFill>
                <a:latin typeface="Calibri" pitchFamily="34" charset="0"/>
              </a:rPr>
              <a:t>A</a:t>
            </a:r>
            <a:r>
              <a:rPr lang="en-US" sz="2400" b="1" dirty="0">
                <a:solidFill>
                  <a:schemeClr val="bg1"/>
                </a:solidFill>
                <a:latin typeface="Calibri" pitchFamily="34" charset="0"/>
              </a:rPr>
              <a:t>S</a:t>
            </a:r>
            <a:r>
              <a:rPr lang="id-ID" sz="2400" b="1" dirty="0">
                <a:solidFill>
                  <a:schemeClr val="bg1"/>
                </a:solidFill>
                <a:latin typeface="Calibri" pitchFamily="34" charset="0"/>
              </a:rPr>
              <a:t>A</a:t>
            </a:r>
            <a:r>
              <a:rPr lang="en-US" sz="2400" b="1" dirty="0">
                <a:solidFill>
                  <a:schemeClr val="bg1"/>
                </a:solidFill>
                <a:latin typeface="Calibri" pitchFamily="34" charset="0"/>
              </a:rPr>
              <a:t>RKAN ADANYA UNSUR2 YG HAMPIR </a:t>
            </a:r>
            <a:r>
              <a:rPr lang="id-ID" sz="2400" b="1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en-US" sz="2400" b="1" dirty="0">
                <a:solidFill>
                  <a:schemeClr val="bg1"/>
                </a:solidFill>
                <a:latin typeface="Calibri" pitchFamily="34" charset="0"/>
              </a:rPr>
              <a:t>SAMA DGN YG SUDAH TERJADI</a:t>
            </a:r>
          </a:p>
          <a:p>
            <a:pPr marL="258763" indent="-258763" algn="just">
              <a:buFont typeface="Wingdings" pitchFamily="2" charset="2"/>
              <a:buNone/>
              <a:defRPr/>
            </a:pPr>
            <a:endParaRPr lang="en-US" sz="2400" b="1" dirty="0">
              <a:latin typeface="Calibri" pitchFamily="34" charset="0"/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457200" y="188913"/>
            <a:ext cx="8229600" cy="1143000"/>
          </a:xfrm>
          <a:prstGeom prst="rect">
            <a:avLst/>
          </a:prstGeom>
        </p:spPr>
        <p:txBody>
          <a:bodyPr>
            <a:normAutofit fontScale="90000" lnSpcReduction="10000"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id-ID" sz="4000" dirty="0" smtClean="0">
                <a:solidFill>
                  <a:srgbClr val="FFFF00"/>
                </a:solidFill>
                <a:latin typeface="Monotype Corsiva" pitchFamily="66" charset="0"/>
              </a:rPr>
              <a:t>D.PREDIKSI /</a:t>
            </a:r>
            <a:r>
              <a:rPr lang="en-US" sz="4000" dirty="0" smtClean="0">
                <a:solidFill>
                  <a:srgbClr val="FFFF00"/>
                </a:solidFill>
                <a:latin typeface="Monotype Corsiva" pitchFamily="66" charset="0"/>
              </a:rPr>
              <a:t>PERAMALAN</a:t>
            </a:r>
            <a:br>
              <a:rPr lang="en-US" sz="4000" dirty="0" smtClean="0">
                <a:solidFill>
                  <a:srgbClr val="FFFF00"/>
                </a:solidFill>
                <a:latin typeface="Monotype Corsiva" pitchFamily="66" charset="0"/>
              </a:rPr>
            </a:br>
            <a:r>
              <a:rPr lang="en-US" sz="4000" dirty="0" smtClean="0">
                <a:solidFill>
                  <a:srgbClr val="FFFF00"/>
                </a:solidFill>
                <a:latin typeface="Monotype Corsiva" pitchFamily="66" charset="0"/>
              </a:rPr>
              <a:t>(FORECASTING)</a:t>
            </a:r>
            <a:endParaRPr lang="en-US" sz="4000" dirty="0">
              <a:solidFill>
                <a:srgbClr val="FFFF00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77869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76250"/>
            <a:ext cx="8229600" cy="5761038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id-ID" sz="2400" b="1" i="1" dirty="0" smtClean="0">
                <a:solidFill>
                  <a:srgbClr val="FFFF00"/>
                </a:solidFill>
              </a:rPr>
              <a:t>2.	</a:t>
            </a:r>
            <a:r>
              <a:rPr lang="en-US" sz="2400" b="1" i="1" dirty="0" smtClean="0">
                <a:solidFill>
                  <a:srgbClr val="FFFF00"/>
                </a:solidFill>
              </a:rPr>
              <a:t>UNTUK MERAMALKAN PERKEMBANGAN </a:t>
            </a:r>
            <a:r>
              <a:rPr lang="id-ID" sz="2400" b="1" i="1" dirty="0" smtClean="0">
                <a:solidFill>
                  <a:srgbClr val="FFFF00"/>
                </a:solidFill>
              </a:rPr>
              <a:t>SEBUAH </a:t>
            </a:r>
            <a:r>
              <a:rPr lang="en-US" sz="2400" b="1" i="1" dirty="0" smtClean="0">
                <a:solidFill>
                  <a:srgbClr val="FFFF00"/>
                </a:solidFill>
              </a:rPr>
              <a:t>SITUASI</a:t>
            </a:r>
            <a:r>
              <a:rPr lang="id-ID" sz="2400" b="1" i="1" dirty="0" smtClean="0">
                <a:solidFill>
                  <a:srgbClr val="FFFF00"/>
                </a:solidFill>
              </a:rPr>
              <a:t> </a:t>
            </a:r>
            <a:r>
              <a:rPr lang="en-US" sz="2400" b="1" i="1" dirty="0" smtClean="0">
                <a:solidFill>
                  <a:srgbClr val="FFFF00"/>
                </a:solidFill>
              </a:rPr>
              <a:t>DIPE</a:t>
            </a:r>
            <a:r>
              <a:rPr lang="id-ID" sz="2400" b="1" i="1" dirty="0" smtClean="0">
                <a:solidFill>
                  <a:srgbClr val="FFFF00"/>
                </a:solidFill>
              </a:rPr>
              <a:t>RGUNAKAN</a:t>
            </a:r>
            <a:r>
              <a:rPr lang="en-US" sz="2400" b="1" i="1" dirty="0" smtClean="0">
                <a:solidFill>
                  <a:srgbClr val="FFFF00"/>
                </a:solidFill>
              </a:rPr>
              <a:t>: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z="2400" b="1" i="1" dirty="0" smtClean="0"/>
          </a:p>
          <a:p>
            <a:pPr eaLnBrk="1" hangingPunct="1">
              <a:buFont typeface="Wingdings" pitchFamily="2" charset="2"/>
              <a:buAutoNum type="alphaLcPeriod"/>
              <a:defRPr/>
            </a:pPr>
            <a:r>
              <a:rPr lang="en-US" sz="2400" b="1" i="1" dirty="0" smtClean="0">
                <a:solidFill>
                  <a:srgbClr val="FFFF00"/>
                </a:solidFill>
              </a:rPr>
              <a:t>PRESISTANCE FORECASTING </a:t>
            </a:r>
            <a:r>
              <a:rPr lang="id-ID" sz="2400" b="1" i="1" dirty="0" smtClean="0">
                <a:solidFill>
                  <a:srgbClr val="FFFF00"/>
                </a:solidFill>
              </a:rPr>
              <a:t> </a:t>
            </a:r>
          </a:p>
          <a:p>
            <a:pPr marL="0" indent="0" eaLnBrk="1" hangingPunct="1">
              <a:buFont typeface="Arial" charset="0"/>
              <a:buNone/>
              <a:defRPr/>
            </a:pPr>
            <a:r>
              <a:rPr lang="id-ID" sz="2400" b="1" i="1" dirty="0" smtClean="0"/>
              <a:t>     </a:t>
            </a:r>
            <a:r>
              <a:rPr lang="en-US" sz="2400" b="1" i="1" dirty="0" smtClean="0">
                <a:solidFill>
                  <a:schemeClr val="bg1"/>
                </a:solidFill>
              </a:rPr>
              <a:t>RAMALAN BERDASARKAN KETAHANAN DARI SASARAN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z="2400" b="1" i="1" dirty="0" smtClean="0">
              <a:solidFill>
                <a:schemeClr val="bg1"/>
              </a:solidFill>
            </a:endParaRPr>
          </a:p>
          <a:p>
            <a:pPr eaLnBrk="1" hangingPunct="1">
              <a:buFont typeface="Wingdings" pitchFamily="2" charset="2"/>
              <a:buAutoNum type="alphaLcPeriod" startAt="2"/>
              <a:defRPr/>
            </a:pPr>
            <a:r>
              <a:rPr lang="en-US" sz="2400" b="1" i="1" dirty="0" smtClean="0">
                <a:solidFill>
                  <a:srgbClr val="FFFF00"/>
                </a:solidFill>
              </a:rPr>
              <a:t>TRAYECTORY FORECASTING </a:t>
            </a:r>
            <a:endParaRPr lang="id-ID" sz="2400" b="1" i="1" dirty="0" smtClean="0">
              <a:solidFill>
                <a:srgbClr val="FFFF00"/>
              </a:solidFill>
            </a:endParaRPr>
          </a:p>
          <a:p>
            <a:pPr marL="357188" indent="0" eaLnBrk="1" hangingPunct="1">
              <a:buFont typeface="Arial" charset="0"/>
              <a:buNone/>
              <a:defRPr/>
            </a:pPr>
            <a:r>
              <a:rPr lang="en-US" sz="2400" b="1" i="1" dirty="0" smtClean="0">
                <a:solidFill>
                  <a:schemeClr val="bg1"/>
                </a:solidFill>
              </a:rPr>
              <a:t>RAMALAN YANG DIDASARKAN </a:t>
            </a:r>
            <a:r>
              <a:rPr lang="id-ID" sz="2400" b="1" i="1" dirty="0" smtClean="0">
                <a:solidFill>
                  <a:schemeClr val="bg1"/>
                </a:solidFill>
              </a:rPr>
              <a:t> </a:t>
            </a:r>
            <a:r>
              <a:rPr lang="en-US" sz="2400" b="1" i="1" dirty="0" smtClean="0">
                <a:solidFill>
                  <a:schemeClr val="bg1"/>
                </a:solidFill>
              </a:rPr>
              <a:t>PADA LINTASAN KEADAAN YANG ADA</a:t>
            </a:r>
            <a:r>
              <a:rPr lang="en-US" sz="2400" b="1" i="1" dirty="0" smtClean="0"/>
              <a:t>.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z="2400" b="1" i="1" dirty="0" smtClean="0"/>
          </a:p>
          <a:p>
            <a:pPr eaLnBrk="1" hangingPunct="1">
              <a:buFont typeface="Wingdings" pitchFamily="2" charset="2"/>
              <a:buAutoNum type="alphaLcPeriod" startAt="3"/>
              <a:defRPr/>
            </a:pPr>
            <a:r>
              <a:rPr lang="en-US" sz="2400" b="1" i="1" dirty="0" smtClean="0">
                <a:solidFill>
                  <a:srgbClr val="FFFF00"/>
                </a:solidFill>
              </a:rPr>
              <a:t>CYCLIC FORECASTING </a:t>
            </a:r>
            <a:endParaRPr lang="id-ID" sz="2400" b="1" i="1" dirty="0" smtClean="0">
              <a:solidFill>
                <a:srgbClr val="FFFF00"/>
              </a:solidFill>
            </a:endParaRPr>
          </a:p>
          <a:p>
            <a:pPr marL="357188" indent="0" eaLnBrk="1" hangingPunct="1">
              <a:buFont typeface="Arial" charset="0"/>
              <a:buNone/>
              <a:defRPr/>
            </a:pPr>
            <a:r>
              <a:rPr lang="en-US" sz="2400" b="1" i="1" dirty="0" smtClean="0">
                <a:solidFill>
                  <a:schemeClr val="bg1"/>
                </a:solidFill>
              </a:rPr>
              <a:t>RAMALAN YANG DIDASARKAN </a:t>
            </a:r>
            <a:r>
              <a:rPr lang="id-ID" sz="2400" b="1" i="1" dirty="0" smtClean="0">
                <a:solidFill>
                  <a:schemeClr val="bg1"/>
                </a:solidFill>
              </a:rPr>
              <a:t> </a:t>
            </a:r>
            <a:r>
              <a:rPr lang="en-US" sz="2400" b="1" i="1" dirty="0" smtClean="0">
                <a:solidFill>
                  <a:schemeClr val="bg1"/>
                </a:solidFill>
              </a:rPr>
              <a:t>PADA URUT-URUTAN YANG SUDAH PASTI</a:t>
            </a:r>
            <a:r>
              <a:rPr lang="en-US" sz="2400" b="1" i="1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167555179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126"/>
          <p:cNvGraphicFramePr>
            <a:graphicFrameLocks/>
          </p:cNvGraphicFramePr>
          <p:nvPr/>
        </p:nvGraphicFramePr>
        <p:xfrm>
          <a:off x="323850" y="839901"/>
          <a:ext cx="8496300" cy="5946685"/>
        </p:xfrm>
        <a:graphic>
          <a:graphicData uri="http://schemas.openxmlformats.org/drawingml/2006/table">
            <a:tbl>
              <a:tblPr/>
              <a:tblGrid>
                <a:gridCol w="433484"/>
                <a:gridCol w="1647242"/>
                <a:gridCol w="1418065"/>
                <a:gridCol w="1181407"/>
                <a:gridCol w="1139588"/>
                <a:gridCol w="1092459"/>
                <a:gridCol w="1584055"/>
              </a:tblGrid>
              <a:tr h="295857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NO</a:t>
                      </a:r>
                    </a:p>
                  </a:txBody>
                  <a:tcPr marL="91433" marR="91433"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NAMA PRODUK</a:t>
                      </a: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PRODUK INTELIJEN</a:t>
                      </a:r>
                      <a:endParaRPr kumimoji="0" lang="en-GB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SIFAT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38156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WAKTU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JENIS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KALSIFIKASI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KERTAS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</a:tr>
              <a:tr h="32699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1</a:t>
                      </a:r>
                    </a:p>
                  </a:txBody>
                  <a:tcPr marL="91433" marR="91433"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INTELIJEN DASAR</a:t>
                      </a: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RUTIN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STRATEGIS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TERBATAS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588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A.4 / FOLIO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INFORMASI</a:t>
                      </a:r>
                      <a:endParaRPr kumimoji="0" lang="en-GB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140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2</a:t>
                      </a:r>
                    </a:p>
                  </a:txBody>
                  <a:tcPr marL="91433" marR="91433"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KIR INTE</a:t>
                      </a: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L KAM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RUTIN ( 1 &amp; 5 )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STRATEGIS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RAHASIA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938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A.4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TELAAHAN</a:t>
                      </a:r>
                      <a:endParaRPr kumimoji="0" lang="en-GB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958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3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LAPHAR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RUTIN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TAKTIS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RAHASIA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A.4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INFORMASI</a:t>
                      </a:r>
                      <a:endParaRPr kumimoji="0" lang="en-GB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958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4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LAPHARSUS 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INSIDENTIL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TAKTIS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RAHASIA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938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A.4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INFORMASI</a:t>
                      </a:r>
                      <a:endParaRPr kumimoji="0" lang="en-GB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958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5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LAP</a:t>
                      </a: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.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INFORMASI</a:t>
                      </a: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RUTIN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TAKTIS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RAHASIA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A.4 / FOLIO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INFORMASI</a:t>
                      </a:r>
                      <a:endParaRPr kumimoji="0" lang="en-GB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958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6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INFORMASI KHSUS</a:t>
                      </a: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INSIDENTIL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TAKTIS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RAHASIA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938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A.4 / FOLIO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INFORMASI</a:t>
                      </a:r>
                      <a:endParaRPr kumimoji="0" lang="en-GB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958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7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LAPORAN ATENSIA</a:t>
                      </a: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INSIDENTIL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TAKTIS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RAHASIA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938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1/2 FOLIO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TELAAHAN</a:t>
                      </a:r>
                      <a:endParaRPr kumimoji="0" lang="en-GB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958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8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LAP.KHUSUS.INTEL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INSIDENTIL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TAKTIS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RAHASIA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938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A.4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INFORMASI</a:t>
                      </a:r>
                      <a:endParaRPr kumimoji="0" lang="en-GB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029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9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TELAAHAN </a:t>
                      </a: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 INTELIJEN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RUTIN (MG &amp; BL) &amp; INSIDENTIL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TAKTIS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RAHASIA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A.4 / FOLIO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TELAAHAN</a:t>
                      </a:r>
                      <a:endParaRPr kumimoji="0" lang="en-GB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958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10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KIR INTEL SINGKAT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INSIDENTIL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TAKTIS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RAHASIA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938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A.4 / FOLIO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KHUSUS</a:t>
                      </a:r>
                      <a:endParaRPr kumimoji="0" lang="en-GB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985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11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KIR</a:t>
                      </a: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.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 KONTIJENSI</a:t>
                      </a: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INSIDENTIL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TAKTIS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RAHASIA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A.4 / FOLIO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KHUSUS</a:t>
                      </a:r>
                      <a:endParaRPr kumimoji="0" lang="en-GB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1106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12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KIR INTEL KHUSUS</a:t>
                      </a: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INSIDENTIL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TAKTIS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RAHASIA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79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A.4 / FOLIO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KHUSUS</a:t>
                      </a:r>
                      <a:endParaRPr kumimoji="0" lang="en-GB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1106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1</a:t>
                      </a: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3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KIR INTEL CEPAT </a:t>
                      </a: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INSIDENTIL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TAKTIS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RAHASIA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938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A.4 / FOLIO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KHUSUS</a:t>
                      </a:r>
                      <a:endParaRPr kumimoji="0" lang="en-GB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958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14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LAP</a:t>
                      </a: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.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 INTELIJEN</a:t>
                      </a: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INSIDENTIL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TAKTIS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RAHASIA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938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A.4 / FOLIO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KHUSUS</a:t>
                      </a:r>
                      <a:endParaRPr kumimoji="0" lang="en-GB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958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15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NOTA INTELIJEN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INSIDENTIL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TAKTIS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RAHASIA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938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A.4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KHUSUS</a:t>
                      </a:r>
                      <a:endParaRPr kumimoji="0" lang="en-GB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7456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16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MEMO </a:t>
                      </a: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INTELIJEN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INSIDENTIL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TAKTIS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SGT RHS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938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½ FOLIO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KHUSUS</a:t>
                      </a:r>
                      <a:endParaRPr kumimoji="0" lang="en-GB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91433" marR="91433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WordArt 23"/>
          <p:cNvSpPr>
            <a:spLocks noChangeArrowheads="1" noChangeShapeType="1" noTextEdit="1"/>
          </p:cNvSpPr>
          <p:nvPr/>
        </p:nvSpPr>
        <p:spPr bwMode="auto">
          <a:xfrm>
            <a:off x="1338282" y="357166"/>
            <a:ext cx="6091238" cy="38101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3600" kern="10" spc="-360" dirty="0" smtClean="0">
                <a:ln w="12700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Tahoma"/>
                <a:ea typeface="Tahoma"/>
                <a:cs typeface="Tahoma"/>
              </a:rPr>
              <a:t>III .  BENTUK PRODUK INTEL</a:t>
            </a:r>
            <a:endParaRPr lang="id-ID" sz="3600" kern="10" spc="-360" dirty="0">
              <a:ln w="12700">
                <a:solidFill>
                  <a:srgbClr val="FFFF00"/>
                </a:solidFill>
                <a:round/>
                <a:headEnd/>
                <a:tailEnd/>
              </a:ln>
              <a:solidFill>
                <a:schemeClr val="bg1"/>
              </a:solidFill>
              <a:latin typeface="Tahoma"/>
              <a:ea typeface="Tahoma"/>
              <a:cs typeface="Tahom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0034" y="5072074"/>
            <a:ext cx="2357454" cy="865187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d-ID" sz="2000" b="1" dirty="0"/>
              <a:t>LAP.INFO</a:t>
            </a:r>
          </a:p>
          <a:p>
            <a:pPr algn="ctr">
              <a:defRPr/>
            </a:pPr>
            <a:r>
              <a:rPr lang="id-ID" sz="2000" b="1" dirty="0"/>
              <a:t>(</a:t>
            </a:r>
            <a:r>
              <a:rPr lang="id-ID" sz="2000" b="1" dirty="0" smtClean="0"/>
              <a:t>ACTION AGENT)</a:t>
            </a:r>
            <a:endParaRPr lang="id-ID" sz="2000" b="1" dirty="0"/>
          </a:p>
        </p:txBody>
      </p:sp>
      <p:sp>
        <p:nvSpPr>
          <p:cNvPr id="3" name="Rectangle 2"/>
          <p:cNvSpPr/>
          <p:nvPr/>
        </p:nvSpPr>
        <p:spPr>
          <a:xfrm>
            <a:off x="442871" y="2924175"/>
            <a:ext cx="2486055" cy="865188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d-ID" sz="2000" b="1" dirty="0">
                <a:solidFill>
                  <a:schemeClr val="tx1"/>
                </a:solidFill>
              </a:rPr>
              <a:t>INFOSUS</a:t>
            </a:r>
          </a:p>
          <a:p>
            <a:pPr algn="ctr">
              <a:defRPr/>
            </a:pPr>
            <a:r>
              <a:rPr lang="id-ID" sz="2000" b="1" dirty="0" smtClean="0">
                <a:solidFill>
                  <a:schemeClr val="tx1"/>
                </a:solidFill>
              </a:rPr>
              <a:t>(PRINCIPLE AGENT)</a:t>
            </a:r>
            <a:endParaRPr lang="id-ID" sz="2000" b="1" dirty="0">
              <a:solidFill>
                <a:schemeClr val="tx1"/>
              </a:solidFill>
            </a:endParaRPr>
          </a:p>
        </p:txBody>
      </p:sp>
      <p:sp>
        <p:nvSpPr>
          <p:cNvPr id="4" name="Up Arrow 3"/>
          <p:cNvSpPr/>
          <p:nvPr/>
        </p:nvSpPr>
        <p:spPr>
          <a:xfrm>
            <a:off x="1285852" y="4005263"/>
            <a:ext cx="647700" cy="936625"/>
          </a:xfrm>
          <a:prstGeom prst="upArrow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5" name="Rectangle 4"/>
          <p:cNvSpPr/>
          <p:nvPr/>
        </p:nvSpPr>
        <p:spPr>
          <a:xfrm>
            <a:off x="539750" y="692150"/>
            <a:ext cx="2232025" cy="865188"/>
          </a:xfrm>
          <a:prstGeom prst="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d-ID" sz="2000" b="1" dirty="0">
                <a:solidFill>
                  <a:srgbClr val="FFFF00"/>
                </a:solidFill>
              </a:rPr>
              <a:t>LAP.ATENSI</a:t>
            </a:r>
          </a:p>
          <a:p>
            <a:pPr algn="ctr">
              <a:defRPr/>
            </a:pPr>
            <a:r>
              <a:rPr lang="id-ID" sz="2000" b="1" dirty="0" smtClean="0">
                <a:solidFill>
                  <a:srgbClr val="FFFF00"/>
                </a:solidFill>
              </a:rPr>
              <a:t>( HANDLER AGENT)</a:t>
            </a:r>
            <a:endParaRPr lang="id-ID" sz="2000" b="1" dirty="0">
              <a:solidFill>
                <a:srgbClr val="FFFF00"/>
              </a:solidFill>
            </a:endParaRPr>
          </a:p>
        </p:txBody>
      </p:sp>
      <p:sp>
        <p:nvSpPr>
          <p:cNvPr id="6" name="Up Arrow 5"/>
          <p:cNvSpPr/>
          <p:nvPr/>
        </p:nvSpPr>
        <p:spPr>
          <a:xfrm>
            <a:off x="1285852" y="1700213"/>
            <a:ext cx="647700" cy="936625"/>
          </a:xfrm>
          <a:prstGeom prst="upArrow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26631" name="Text Box 4"/>
          <p:cNvSpPr txBox="1">
            <a:spLocks noChangeArrowheads="1"/>
          </p:cNvSpPr>
          <p:nvPr/>
        </p:nvSpPr>
        <p:spPr bwMode="auto">
          <a:xfrm>
            <a:off x="2987675" y="4843463"/>
            <a:ext cx="569912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sv-SE" b="1" dirty="0">
                <a:solidFill>
                  <a:schemeClr val="bg1"/>
                </a:solidFill>
                <a:latin typeface="Tahoma" pitchFamily="34" charset="0"/>
              </a:rPr>
              <a:t>Laporan dari personil Intelijen/Polri ttg apa yang dilihat, didengar, dirasakan langsung maupun tdk langsung yg meliputi satu bidang </a:t>
            </a:r>
            <a:r>
              <a:rPr lang="sv-SE" b="1" dirty="0" smtClean="0">
                <a:solidFill>
                  <a:schemeClr val="bg1"/>
                </a:solidFill>
                <a:latin typeface="Tahoma" pitchFamily="34" charset="0"/>
              </a:rPr>
              <a:t> </a:t>
            </a:r>
            <a:r>
              <a:rPr lang="sv-SE" b="1" dirty="0">
                <a:solidFill>
                  <a:schemeClr val="bg1"/>
                </a:solidFill>
                <a:latin typeface="Tahoma" pitchFamily="34" charset="0"/>
              </a:rPr>
              <a:t>atau satu </a:t>
            </a:r>
            <a:r>
              <a:rPr lang="sv-SE" b="1" dirty="0" smtClean="0">
                <a:solidFill>
                  <a:schemeClr val="bg1"/>
                </a:solidFill>
                <a:latin typeface="Tahoma" pitchFamily="34" charset="0"/>
              </a:rPr>
              <a:t>masalah</a:t>
            </a:r>
            <a:r>
              <a:rPr lang="id-ID" b="1" dirty="0" smtClean="0">
                <a:solidFill>
                  <a:schemeClr val="bg1"/>
                </a:solidFill>
                <a:latin typeface="Tahoma" pitchFamily="34" charset="0"/>
              </a:rPr>
              <a:t>.</a:t>
            </a:r>
            <a:endParaRPr lang="en-US" b="1" dirty="0">
              <a:solidFill>
                <a:schemeClr val="bg1"/>
              </a:solidFill>
              <a:latin typeface="Tahoma" pitchFamily="34" charset="0"/>
            </a:endParaRPr>
          </a:p>
        </p:txBody>
      </p:sp>
      <p:sp>
        <p:nvSpPr>
          <p:cNvPr id="26632" name="Text Box 4"/>
          <p:cNvSpPr txBox="1">
            <a:spLocks noChangeArrowheads="1"/>
          </p:cNvSpPr>
          <p:nvPr/>
        </p:nvSpPr>
        <p:spPr bwMode="auto">
          <a:xfrm>
            <a:off x="2987675" y="2466975"/>
            <a:ext cx="5699125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sv-SE" b="1" dirty="0">
                <a:solidFill>
                  <a:srgbClr val="FFFF00"/>
                </a:solidFill>
                <a:latin typeface="Tahoma" pitchFamily="34" charset="0"/>
              </a:rPr>
              <a:t>Produk intel yg dibuat oleh pejabat Intelijen yg mrpk informasi terpilih </a:t>
            </a:r>
            <a:r>
              <a:rPr lang="id-ID" b="1" dirty="0" smtClean="0">
                <a:solidFill>
                  <a:srgbClr val="FFFF00"/>
                </a:solidFill>
                <a:latin typeface="Tahoma" pitchFamily="34" charset="0"/>
              </a:rPr>
              <a:t>dan </a:t>
            </a:r>
            <a:r>
              <a:rPr lang="sv-SE" b="1" dirty="0" smtClean="0">
                <a:solidFill>
                  <a:srgbClr val="FFFF00"/>
                </a:solidFill>
                <a:latin typeface="Tahoma" pitchFamily="34" charset="0"/>
              </a:rPr>
              <a:t>bernilai </a:t>
            </a:r>
            <a:r>
              <a:rPr lang="sv-SE" b="1" dirty="0">
                <a:solidFill>
                  <a:srgbClr val="FFFF00"/>
                </a:solidFill>
                <a:latin typeface="Tahoma" pitchFamily="34" charset="0"/>
              </a:rPr>
              <a:t>dari beberapa informasi yg diterima tentang masalah atau kasus-2 ttt </a:t>
            </a:r>
            <a:r>
              <a:rPr lang="id-ID" b="1" dirty="0" smtClean="0">
                <a:solidFill>
                  <a:srgbClr val="FFFF00"/>
                </a:solidFill>
                <a:latin typeface="Tahoma" pitchFamily="34" charset="0"/>
              </a:rPr>
              <a:t>dan</a:t>
            </a:r>
            <a:r>
              <a:rPr lang="sv-SE" b="1" dirty="0" smtClean="0">
                <a:solidFill>
                  <a:srgbClr val="FFFF00"/>
                </a:solidFill>
                <a:latin typeface="Tahoma" pitchFamily="34" charset="0"/>
              </a:rPr>
              <a:t> </a:t>
            </a:r>
            <a:r>
              <a:rPr lang="sv-SE" b="1" dirty="0">
                <a:solidFill>
                  <a:srgbClr val="FFFF00"/>
                </a:solidFill>
                <a:latin typeface="Tahoma" pitchFamily="34" charset="0"/>
              </a:rPr>
              <a:t>diperkirakan akan berkembang shg perlu diketahui, diyakini &amp; diwaspadai oleh </a:t>
            </a:r>
            <a:r>
              <a:rPr lang="sv-SE" b="1" dirty="0" smtClean="0">
                <a:solidFill>
                  <a:srgbClr val="FFFF00"/>
                </a:solidFill>
                <a:latin typeface="Tahoma" pitchFamily="34" charset="0"/>
              </a:rPr>
              <a:t>pimpinan. </a:t>
            </a:r>
            <a:endParaRPr lang="en-US" b="1" dirty="0">
              <a:solidFill>
                <a:srgbClr val="FFFF00"/>
              </a:solidFill>
              <a:latin typeface="Tahoma" pitchFamily="34" charset="0"/>
            </a:endParaRPr>
          </a:p>
        </p:txBody>
      </p:sp>
      <p:sp>
        <p:nvSpPr>
          <p:cNvPr id="26633" name="Text Box 4"/>
          <p:cNvSpPr txBox="1">
            <a:spLocks noChangeArrowheads="1"/>
          </p:cNvSpPr>
          <p:nvPr/>
        </p:nvSpPr>
        <p:spPr bwMode="auto">
          <a:xfrm>
            <a:off x="2987675" y="439738"/>
            <a:ext cx="5699125" cy="1477328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sv-SE" b="1" dirty="0" smtClean="0">
                <a:solidFill>
                  <a:schemeClr val="bg1"/>
                </a:solidFill>
                <a:latin typeface="+mj-lt"/>
              </a:rPr>
              <a:t>PRODUK INTEL YG DIBUAT OLEH PEJABAT INTELIJEN TTG SESUATU PERISTIWA ATAU MASALAH MENONJOL YG T</a:t>
            </a:r>
            <a:r>
              <a:rPr lang="id-ID" b="1" dirty="0" smtClean="0">
                <a:solidFill>
                  <a:schemeClr val="bg1"/>
                </a:solidFill>
                <a:latin typeface="+mj-lt"/>
              </a:rPr>
              <a:t>ERUS BERKEMBANG DAN DIPERKIRAKAN DPT BERUBAH MENJADI SUMBER ANCAMAN / GANGGUAN  DAN BERPENGARUH THD KEBIJAKAN PIMPINAN  </a:t>
            </a:r>
            <a:endParaRPr lang="en-US" b="1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4"/>
          <p:cNvSpPr txBox="1">
            <a:spLocks noChangeArrowheads="1"/>
          </p:cNvSpPr>
          <p:nvPr/>
        </p:nvSpPr>
        <p:spPr bwMode="auto">
          <a:xfrm>
            <a:off x="457201" y="3238507"/>
            <a:ext cx="8229599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sv-SE" b="1" dirty="0">
                <a:solidFill>
                  <a:schemeClr val="bg1"/>
                </a:solidFill>
                <a:latin typeface="Tahoma" pitchFamily="34" charset="0"/>
              </a:rPr>
              <a:t>Laporan dari personil </a:t>
            </a:r>
            <a:r>
              <a:rPr lang="sv-SE" b="1" dirty="0" smtClean="0">
                <a:solidFill>
                  <a:schemeClr val="bg1"/>
                </a:solidFill>
                <a:latin typeface="Tahoma" pitchFamily="34" charset="0"/>
              </a:rPr>
              <a:t>Intelijen</a:t>
            </a:r>
            <a:r>
              <a:rPr lang="id-ID" b="1" dirty="0" smtClean="0">
                <a:solidFill>
                  <a:schemeClr val="bg1"/>
                </a:solidFill>
                <a:latin typeface="Tahoma" pitchFamily="34" charset="0"/>
              </a:rPr>
              <a:t> (AA)</a:t>
            </a:r>
            <a:r>
              <a:rPr lang="sv-SE" b="1" dirty="0" smtClean="0">
                <a:solidFill>
                  <a:schemeClr val="bg1"/>
                </a:solidFill>
                <a:latin typeface="Tahoma" pitchFamily="34" charset="0"/>
              </a:rPr>
              <a:t> </a:t>
            </a:r>
            <a:r>
              <a:rPr lang="sv-SE" b="1" dirty="0">
                <a:solidFill>
                  <a:schemeClr val="bg1"/>
                </a:solidFill>
                <a:latin typeface="Tahoma" pitchFamily="34" charset="0"/>
              </a:rPr>
              <a:t>ttg apa yang dilihat, didengar, dirasakan langsung maupun tdk langsung yg meliputi satu bidang </a:t>
            </a:r>
            <a:r>
              <a:rPr lang="sv-SE" b="1" dirty="0" smtClean="0">
                <a:solidFill>
                  <a:schemeClr val="bg1"/>
                </a:solidFill>
                <a:latin typeface="Tahoma" pitchFamily="34" charset="0"/>
              </a:rPr>
              <a:t> </a:t>
            </a:r>
            <a:r>
              <a:rPr lang="sv-SE" b="1" dirty="0">
                <a:solidFill>
                  <a:schemeClr val="bg1"/>
                </a:solidFill>
                <a:latin typeface="Tahoma" pitchFamily="34" charset="0"/>
              </a:rPr>
              <a:t>atau satu </a:t>
            </a:r>
            <a:r>
              <a:rPr lang="sv-SE" b="1" dirty="0" smtClean="0">
                <a:solidFill>
                  <a:schemeClr val="bg1"/>
                </a:solidFill>
                <a:latin typeface="Tahoma" pitchFamily="34" charset="0"/>
              </a:rPr>
              <a:t>masalah. </a:t>
            </a:r>
            <a:endParaRPr lang="en-US" b="1" dirty="0">
              <a:solidFill>
                <a:schemeClr val="bg1"/>
              </a:solidFill>
              <a:latin typeface="Tahoma" pitchFamily="34" charset="0"/>
            </a:endParaRPr>
          </a:p>
        </p:txBody>
      </p:sp>
      <p:sp>
        <p:nvSpPr>
          <p:cNvPr id="45059" name="AutoShape 5"/>
          <p:cNvSpPr>
            <a:spLocks noChangeArrowheads="1"/>
          </p:cNvSpPr>
          <p:nvPr/>
        </p:nvSpPr>
        <p:spPr bwMode="auto">
          <a:xfrm>
            <a:off x="1295400" y="2547934"/>
            <a:ext cx="457200" cy="381000"/>
          </a:xfrm>
          <a:prstGeom prst="smileyFace">
            <a:avLst>
              <a:gd name="adj" fmla="val 465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id-ID">
              <a:latin typeface="Calibri" pitchFamily="34" charset="0"/>
            </a:endParaRPr>
          </a:p>
        </p:txBody>
      </p:sp>
      <p:sp>
        <p:nvSpPr>
          <p:cNvPr id="45060" name="AutoShape 7"/>
          <p:cNvSpPr>
            <a:spLocks noChangeArrowheads="1"/>
          </p:cNvSpPr>
          <p:nvPr/>
        </p:nvSpPr>
        <p:spPr bwMode="auto">
          <a:xfrm>
            <a:off x="1371600" y="4619636"/>
            <a:ext cx="457200" cy="381000"/>
          </a:xfrm>
          <a:prstGeom prst="smileyFace">
            <a:avLst>
              <a:gd name="adj" fmla="val 465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id-ID">
              <a:latin typeface="Calibri" pitchFamily="34" charset="0"/>
            </a:endParaRPr>
          </a:p>
        </p:txBody>
      </p:sp>
      <p:sp>
        <p:nvSpPr>
          <p:cNvPr id="45061" name="Text Box 9"/>
          <p:cNvSpPr txBox="1">
            <a:spLocks noChangeArrowheads="1"/>
          </p:cNvSpPr>
          <p:nvPr/>
        </p:nvSpPr>
        <p:spPr bwMode="auto">
          <a:xfrm>
            <a:off x="428596" y="5148876"/>
            <a:ext cx="8223279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es-ES" b="1" dirty="0">
                <a:solidFill>
                  <a:schemeClr val="bg2"/>
                </a:solidFill>
                <a:latin typeface="Tahoma" pitchFamily="34" charset="0"/>
              </a:rPr>
              <a:t>M</a:t>
            </a:r>
            <a:r>
              <a:rPr lang="id-ID" b="1" dirty="0">
                <a:solidFill>
                  <a:schemeClr val="bg2"/>
                </a:solidFill>
                <a:latin typeface="Tahoma" pitchFamily="34" charset="0"/>
              </a:rPr>
              <a:t>embantu pimp memperoleh informasi sebanyak mungkin scr cepat dan akurat,shg pimp dpt ambil tindakan segera guna cegah </a:t>
            </a:r>
            <a:r>
              <a:rPr lang="id-ID" b="1" dirty="0" smtClean="0">
                <a:solidFill>
                  <a:schemeClr val="bg2"/>
                </a:solidFill>
                <a:latin typeface="Tahoma" pitchFamily="34" charset="0"/>
              </a:rPr>
              <a:t>gangguan yg </a:t>
            </a:r>
            <a:r>
              <a:rPr lang="id-ID" b="1" dirty="0">
                <a:solidFill>
                  <a:schemeClr val="bg2"/>
                </a:solidFill>
                <a:latin typeface="Tahoma" pitchFamily="34" charset="0"/>
              </a:rPr>
              <a:t>lebih besar dan sbg peringatan kpd kesatuan</a:t>
            </a:r>
            <a:endParaRPr lang="en-US" b="1" dirty="0">
              <a:solidFill>
                <a:schemeClr val="bg2"/>
              </a:solidFill>
              <a:latin typeface="Tahoma" pitchFamily="34" charset="0"/>
            </a:endParaRPr>
          </a:p>
        </p:txBody>
      </p:sp>
      <p:sp>
        <p:nvSpPr>
          <p:cNvPr id="45064" name="WordArt 20"/>
          <p:cNvSpPr>
            <a:spLocks noChangeArrowheads="1" noChangeShapeType="1" noTextEdit="1"/>
          </p:cNvSpPr>
          <p:nvPr/>
        </p:nvSpPr>
        <p:spPr bwMode="auto">
          <a:xfrm>
            <a:off x="228600" y="1714488"/>
            <a:ext cx="4057648" cy="50006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1400" b="1" kern="10" dirty="0" smtClean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Tahoma"/>
                <a:ea typeface="Tahoma"/>
                <a:cs typeface="Tahoma"/>
              </a:rPr>
              <a:t>1.  LAPORAN INFORMASI</a:t>
            </a:r>
            <a:endParaRPr lang="id-ID" sz="1400" b="1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FFFF"/>
              </a:solidFill>
              <a:latin typeface="Tahoma"/>
              <a:ea typeface="Tahoma"/>
              <a:cs typeface="Tahoma"/>
            </a:endParaRPr>
          </a:p>
        </p:txBody>
      </p:sp>
      <p:sp>
        <p:nvSpPr>
          <p:cNvPr id="45065" name="WordArt 21"/>
          <p:cNvSpPr>
            <a:spLocks noChangeArrowheads="1" noChangeShapeType="1" noTextEdit="1"/>
          </p:cNvSpPr>
          <p:nvPr/>
        </p:nvSpPr>
        <p:spPr bwMode="auto">
          <a:xfrm>
            <a:off x="1828800" y="2624134"/>
            <a:ext cx="152400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10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Tahoma"/>
                <a:ea typeface="Tahoma"/>
                <a:cs typeface="Tahoma"/>
              </a:rPr>
              <a:t>PENGERTIAN</a:t>
            </a:r>
          </a:p>
        </p:txBody>
      </p:sp>
      <p:sp>
        <p:nvSpPr>
          <p:cNvPr id="45066" name="WordArt 22"/>
          <p:cNvSpPr>
            <a:spLocks noChangeArrowheads="1" noChangeShapeType="1" noTextEdit="1"/>
          </p:cNvSpPr>
          <p:nvPr/>
        </p:nvSpPr>
        <p:spPr bwMode="auto">
          <a:xfrm>
            <a:off x="1905000" y="4695836"/>
            <a:ext cx="152400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10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Tahoma"/>
                <a:ea typeface="Tahoma"/>
                <a:cs typeface="Tahoma"/>
              </a:rPr>
              <a:t>KEGUNAAN</a:t>
            </a:r>
          </a:p>
        </p:txBody>
      </p:sp>
    </p:spTree>
    <p:extLst>
      <p:ext uri="{BB962C8B-B14F-4D97-AF65-F5344CB8AC3E}">
        <p14:creationId xmlns:p14="http://schemas.microsoft.com/office/powerpoint/2010/main" xmlns="" val="2141302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2284413" y="227013"/>
            <a:ext cx="6248400" cy="618630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i-FI" sz="1200" dirty="0">
                <a:latin typeface="Tahoma" pitchFamily="34" charset="0"/>
              </a:rPr>
              <a:t>RAHASIA</a:t>
            </a:r>
            <a:endParaRPr lang="en-US" sz="1200" u="sng" dirty="0">
              <a:latin typeface="Tahoma" pitchFamily="34" charset="0"/>
            </a:endParaRPr>
          </a:p>
          <a:p>
            <a:pPr eaLnBrk="1" hangingPunct="1"/>
            <a:r>
              <a:rPr lang="fi-FI" sz="1200" u="sng" dirty="0">
                <a:latin typeface="Tahoma" pitchFamily="34" charset="0"/>
              </a:rPr>
              <a:t>KEPALA SURAT</a:t>
            </a:r>
          </a:p>
          <a:p>
            <a:pPr eaLnBrk="1" hangingPunct="1"/>
            <a:endParaRPr lang="fi-FI" sz="1200" u="sng" dirty="0">
              <a:latin typeface="Tahoma" pitchFamily="34" charset="0"/>
            </a:endParaRPr>
          </a:p>
          <a:p>
            <a:pPr eaLnBrk="1" hangingPunct="1"/>
            <a:endParaRPr lang="fi-FI" sz="1200" u="sng" dirty="0">
              <a:latin typeface="Tahoma" pitchFamily="34" charset="0"/>
            </a:endParaRPr>
          </a:p>
          <a:p>
            <a:pPr eaLnBrk="1" hangingPunct="1"/>
            <a:endParaRPr lang="fi-FI" sz="1200" u="sng" dirty="0">
              <a:latin typeface="Tahoma" pitchFamily="34" charset="0"/>
            </a:endParaRPr>
          </a:p>
          <a:p>
            <a:pPr algn="ctr" eaLnBrk="1" hangingPunct="1"/>
            <a:r>
              <a:rPr lang="fi-FI" sz="1200" b="1" u="sng" dirty="0">
                <a:latin typeface="Tahoma" pitchFamily="34" charset="0"/>
              </a:rPr>
              <a:t>LAPORAN INFORMASI</a:t>
            </a:r>
          </a:p>
          <a:p>
            <a:pPr algn="ctr" eaLnBrk="1" hangingPunct="1"/>
            <a:r>
              <a:rPr lang="id-ID" sz="1200" dirty="0">
                <a:latin typeface="Tahoma" pitchFamily="34" charset="0"/>
              </a:rPr>
              <a:t>Nomor  : R/LI -    / BLN/THN/SAT</a:t>
            </a:r>
          </a:p>
          <a:p>
            <a:pPr eaLnBrk="1" hangingPunct="1"/>
            <a:r>
              <a:rPr lang="id-ID" sz="1200" dirty="0" smtClean="0">
                <a:latin typeface="Tahoma" pitchFamily="34" charset="0"/>
              </a:rPr>
              <a:t>BIDANG  : ............</a:t>
            </a:r>
          </a:p>
          <a:p>
            <a:pPr eaLnBrk="1" hangingPunct="1"/>
            <a:r>
              <a:rPr lang="id-ID" sz="1200" dirty="0" smtClean="0">
                <a:latin typeface="Tahoma" pitchFamily="34" charset="0"/>
              </a:rPr>
              <a:t>PERIHAL </a:t>
            </a:r>
            <a:r>
              <a:rPr lang="id-ID" sz="1200" dirty="0">
                <a:latin typeface="Tahoma" pitchFamily="34" charset="0"/>
              </a:rPr>
              <a:t>: .................</a:t>
            </a:r>
            <a:endParaRPr lang="en-US" sz="1200" dirty="0">
              <a:latin typeface="Tahoma" pitchFamily="34" charset="0"/>
            </a:endParaRPr>
          </a:p>
          <a:p>
            <a:pPr algn="ctr" eaLnBrk="1" hangingPunct="1"/>
            <a:endParaRPr lang="en-US" sz="1200" dirty="0">
              <a:latin typeface="Tahoma" pitchFamily="34" charset="0"/>
            </a:endParaRPr>
          </a:p>
          <a:p>
            <a:pPr eaLnBrk="1" hangingPunct="1"/>
            <a:r>
              <a:rPr lang="fi-FI" sz="1200" b="1" dirty="0">
                <a:latin typeface="Tahoma" pitchFamily="34" charset="0"/>
              </a:rPr>
              <a:t>I.   PENDAHULUAN</a:t>
            </a:r>
          </a:p>
          <a:p>
            <a:pPr eaLnBrk="1" hangingPunct="1"/>
            <a:r>
              <a:rPr lang="id-ID" sz="1200" dirty="0">
                <a:latin typeface="Tahoma" pitchFamily="34" charset="0"/>
              </a:rPr>
              <a:t>	1.</a:t>
            </a:r>
            <a:r>
              <a:rPr lang="fi-FI" sz="1200" dirty="0">
                <a:latin typeface="Tahoma" pitchFamily="34" charset="0"/>
              </a:rPr>
              <a:t>Sumber </a:t>
            </a:r>
            <a:r>
              <a:rPr lang="fi-FI" sz="1200" dirty="0" smtClean="0">
                <a:latin typeface="Tahoma" pitchFamily="34" charset="0"/>
              </a:rPr>
              <a:t>informasi </a:t>
            </a:r>
            <a:r>
              <a:rPr lang="id-ID" sz="1200" dirty="0" smtClean="0">
                <a:latin typeface="Tahoma" pitchFamily="34" charset="0"/>
              </a:rPr>
              <a:t>:(NAMA , UMUR , PEKERJAAN , ALAMAT )</a:t>
            </a:r>
            <a:endParaRPr lang="id-ID" sz="1200" dirty="0">
              <a:latin typeface="Tahoma" pitchFamily="34" charset="0"/>
            </a:endParaRPr>
          </a:p>
          <a:p>
            <a:pPr eaLnBrk="1" hangingPunct="1"/>
            <a:r>
              <a:rPr lang="id-ID" sz="1200" dirty="0">
                <a:latin typeface="Tahoma" pitchFamily="34" charset="0"/>
              </a:rPr>
              <a:t>	2.</a:t>
            </a:r>
            <a:r>
              <a:rPr lang="fi-FI" sz="1200" dirty="0">
                <a:latin typeface="Tahoma" pitchFamily="34" charset="0"/>
              </a:rPr>
              <a:t>Hubungan </a:t>
            </a:r>
            <a:r>
              <a:rPr lang="id-ID" sz="1200" dirty="0">
                <a:latin typeface="Tahoma" pitchFamily="34" charset="0"/>
              </a:rPr>
              <a:t>dgn </a:t>
            </a:r>
            <a:r>
              <a:rPr lang="id-ID" sz="1200" dirty="0" smtClean="0">
                <a:latin typeface="Tahoma" pitchFamily="34" charset="0"/>
              </a:rPr>
              <a:t>sasaran</a:t>
            </a:r>
            <a:r>
              <a:rPr lang="en-US" sz="1200" dirty="0" smtClean="0">
                <a:latin typeface="Tahoma" pitchFamily="34" charset="0"/>
              </a:rPr>
              <a:t>/</a:t>
            </a:r>
            <a:r>
              <a:rPr lang="en-US" sz="1200" dirty="0" err="1" smtClean="0">
                <a:latin typeface="Tahoma" pitchFamily="34" charset="0"/>
              </a:rPr>
              <a:t>sumber</a:t>
            </a:r>
            <a:r>
              <a:rPr lang="id-ID" sz="1200" dirty="0" smtClean="0">
                <a:latin typeface="Tahoma" pitchFamily="34" charset="0"/>
              </a:rPr>
              <a:t> :</a:t>
            </a:r>
            <a:r>
              <a:rPr lang="fi-FI" sz="1200" dirty="0" smtClean="0">
                <a:latin typeface="Tahoma" pitchFamily="34" charset="0"/>
              </a:rPr>
              <a:t> </a:t>
            </a:r>
            <a:r>
              <a:rPr lang="id-ID" sz="1200" dirty="0" smtClean="0">
                <a:latin typeface="Tahoma" pitchFamily="34" charset="0"/>
              </a:rPr>
              <a:t>(KORBAN</a:t>
            </a:r>
            <a:r>
              <a:rPr lang="en-US" sz="1200" dirty="0" smtClean="0">
                <a:latin typeface="Tahoma" pitchFamily="34" charset="0"/>
              </a:rPr>
              <a:t>/</a:t>
            </a:r>
            <a:r>
              <a:rPr lang="id-ID" sz="1200" dirty="0" smtClean="0">
                <a:latin typeface="Tahoma" pitchFamily="34" charset="0"/>
              </a:rPr>
              <a:t>KAKAK</a:t>
            </a:r>
            <a:r>
              <a:rPr lang="en-US" sz="1200" dirty="0" smtClean="0">
                <a:latin typeface="Tahoma" pitchFamily="34" charset="0"/>
              </a:rPr>
              <a:t>/JARINGAN</a:t>
            </a:r>
            <a:r>
              <a:rPr lang="id-ID" sz="1200" dirty="0" smtClean="0">
                <a:latin typeface="Tahoma" pitchFamily="34" charset="0"/>
              </a:rPr>
              <a:t>)</a:t>
            </a:r>
            <a:endParaRPr lang="id-ID" sz="1200" dirty="0">
              <a:latin typeface="Tahoma" pitchFamily="34" charset="0"/>
            </a:endParaRPr>
          </a:p>
          <a:p>
            <a:pPr eaLnBrk="1" hangingPunct="1"/>
            <a:r>
              <a:rPr lang="id-ID" sz="1200" dirty="0">
                <a:latin typeface="Tahoma" pitchFamily="34" charset="0"/>
              </a:rPr>
              <a:t>	3.</a:t>
            </a:r>
            <a:r>
              <a:rPr lang="fi-FI" sz="1200" dirty="0">
                <a:latin typeface="Tahoma" pitchFamily="34" charset="0"/>
              </a:rPr>
              <a:t>cara </a:t>
            </a:r>
            <a:r>
              <a:rPr lang="fi-FI" sz="1200" dirty="0" smtClean="0">
                <a:latin typeface="Tahoma" pitchFamily="34" charset="0"/>
              </a:rPr>
              <a:t>mendapatkan</a:t>
            </a:r>
            <a:r>
              <a:rPr lang="id-ID" sz="1200" dirty="0" smtClean="0">
                <a:latin typeface="Tahoma" pitchFamily="34" charset="0"/>
              </a:rPr>
              <a:t> :</a:t>
            </a:r>
            <a:r>
              <a:rPr lang="fi-FI" sz="1200" dirty="0" smtClean="0">
                <a:latin typeface="Tahoma" pitchFamily="34" charset="0"/>
              </a:rPr>
              <a:t> </a:t>
            </a:r>
            <a:r>
              <a:rPr lang="id-ID" sz="1200" dirty="0" smtClean="0">
                <a:latin typeface="Tahoma" pitchFamily="34" charset="0"/>
              </a:rPr>
              <a:t>(TEKNIK LIDIK)</a:t>
            </a:r>
            <a:endParaRPr lang="fi-FI" sz="1200" dirty="0">
              <a:latin typeface="Tahoma" pitchFamily="34" charset="0"/>
            </a:endParaRPr>
          </a:p>
          <a:p>
            <a:pPr eaLnBrk="1" hangingPunct="1"/>
            <a:r>
              <a:rPr lang="fi-FI" sz="1200" dirty="0">
                <a:latin typeface="Tahoma" pitchFamily="34" charset="0"/>
              </a:rPr>
              <a:t>    </a:t>
            </a:r>
            <a:r>
              <a:rPr lang="id-ID" sz="1200" dirty="0">
                <a:latin typeface="Tahoma" pitchFamily="34" charset="0"/>
              </a:rPr>
              <a:t>	4.</a:t>
            </a:r>
            <a:r>
              <a:rPr lang="fi-FI" sz="1200" dirty="0">
                <a:latin typeface="Tahoma" pitchFamily="34" charset="0"/>
              </a:rPr>
              <a:t>waktu </a:t>
            </a:r>
            <a:r>
              <a:rPr lang="fi-FI" sz="1200" dirty="0" smtClean="0">
                <a:latin typeface="Tahoma" pitchFamily="34" charset="0"/>
              </a:rPr>
              <a:t>mendapatkan</a:t>
            </a:r>
            <a:r>
              <a:rPr lang="id-ID" sz="1200" dirty="0" smtClean="0">
                <a:latin typeface="Tahoma" pitchFamily="34" charset="0"/>
              </a:rPr>
              <a:t> :</a:t>
            </a:r>
            <a:endParaRPr lang="id-ID" sz="1200" dirty="0">
              <a:latin typeface="Tahoma" pitchFamily="34" charset="0"/>
            </a:endParaRPr>
          </a:p>
          <a:p>
            <a:pPr eaLnBrk="1" hangingPunct="1"/>
            <a:r>
              <a:rPr lang="id-ID" sz="1200" dirty="0">
                <a:latin typeface="Tahoma" pitchFamily="34" charset="0"/>
              </a:rPr>
              <a:t>	5.</a:t>
            </a:r>
            <a:r>
              <a:rPr lang="fi-FI" sz="1200" dirty="0">
                <a:latin typeface="Tahoma" pitchFamily="34" charset="0"/>
              </a:rPr>
              <a:t>nilai informasi</a:t>
            </a:r>
            <a:r>
              <a:rPr lang="fi-FI" sz="1200" dirty="0" smtClean="0">
                <a:latin typeface="Tahoma" pitchFamily="34" charset="0"/>
              </a:rPr>
              <a:t>.</a:t>
            </a:r>
            <a:r>
              <a:rPr lang="id-ID" sz="1200" dirty="0" smtClean="0">
                <a:latin typeface="Tahoma" pitchFamily="34" charset="0"/>
              </a:rPr>
              <a:t> :</a:t>
            </a:r>
            <a:endParaRPr lang="fi-FI" sz="1200" dirty="0">
              <a:latin typeface="Tahoma" pitchFamily="34" charset="0"/>
            </a:endParaRPr>
          </a:p>
          <a:p>
            <a:pPr eaLnBrk="1" hangingPunct="1"/>
            <a:endParaRPr lang="id-ID" sz="1200" b="1" dirty="0">
              <a:latin typeface="Tahoma" pitchFamily="34" charset="0"/>
            </a:endParaRPr>
          </a:p>
          <a:p>
            <a:pPr eaLnBrk="1" hangingPunct="1"/>
            <a:r>
              <a:rPr lang="sv-SE" sz="1200" b="1" dirty="0">
                <a:latin typeface="Tahoma" pitchFamily="34" charset="0"/>
              </a:rPr>
              <a:t>II.  </a:t>
            </a:r>
            <a:r>
              <a:rPr lang="id-ID" sz="1200" b="1" dirty="0">
                <a:latin typeface="Tahoma" pitchFamily="34" charset="0"/>
              </a:rPr>
              <a:t>FAKTA - FAKTA</a:t>
            </a:r>
            <a:endParaRPr lang="sv-SE" sz="1200" b="1" dirty="0">
              <a:latin typeface="Tahoma" pitchFamily="34" charset="0"/>
            </a:endParaRPr>
          </a:p>
          <a:p>
            <a:pPr eaLnBrk="1" hangingPunct="1"/>
            <a:r>
              <a:rPr lang="sv-SE" sz="1200" dirty="0">
                <a:latin typeface="Tahoma" pitchFamily="34" charset="0"/>
              </a:rPr>
              <a:t>     </a:t>
            </a:r>
            <a:r>
              <a:rPr lang="id-ID" sz="1200" dirty="0">
                <a:latin typeface="Tahoma" pitchFamily="34" charset="0"/>
              </a:rPr>
              <a:t> 	</a:t>
            </a:r>
            <a:r>
              <a:rPr lang="id-ID" sz="1200" dirty="0" smtClean="0">
                <a:latin typeface="Tahoma" pitchFamily="34" charset="0"/>
              </a:rPr>
              <a:t>1.</a:t>
            </a:r>
            <a:r>
              <a:rPr lang="sv-SE" sz="1200" dirty="0" smtClean="0">
                <a:latin typeface="Tahoma" pitchFamily="34" charset="0"/>
              </a:rPr>
              <a:t>Berisi tentang </a:t>
            </a:r>
            <a:r>
              <a:rPr lang="id-ID" sz="1200" dirty="0" smtClean="0">
                <a:latin typeface="Tahoma" pitchFamily="34" charset="0"/>
              </a:rPr>
              <a:t>info/</a:t>
            </a:r>
            <a:r>
              <a:rPr lang="sv-SE" sz="1200" dirty="0" smtClean="0">
                <a:latin typeface="Tahoma" pitchFamily="34" charset="0"/>
              </a:rPr>
              <a:t>bahan keterangan yang diperoleh</a:t>
            </a:r>
            <a:r>
              <a:rPr lang="id-ID" sz="1200" dirty="0" smtClean="0">
                <a:latin typeface="Tahoma" pitchFamily="34" charset="0"/>
              </a:rPr>
              <a:t> memenuhi SIABIDIBAME</a:t>
            </a:r>
            <a:r>
              <a:rPr lang="sv-SE" sz="1200" dirty="0" smtClean="0">
                <a:latin typeface="Tahoma" pitchFamily="34" charset="0"/>
              </a:rPr>
              <a:t>.</a:t>
            </a:r>
          </a:p>
          <a:p>
            <a:pPr eaLnBrk="1" hangingPunct="1"/>
            <a:r>
              <a:rPr lang="id-ID" sz="1200" dirty="0">
                <a:latin typeface="Tahoma" pitchFamily="34" charset="0"/>
              </a:rPr>
              <a:t>	2.fakta diurai scr sistematis dan mendetail ttg semua yg berhubungan dgn info</a:t>
            </a:r>
          </a:p>
          <a:p>
            <a:pPr eaLnBrk="1" hangingPunct="1"/>
            <a:r>
              <a:rPr lang="id-ID" sz="1200" dirty="0">
                <a:latin typeface="Tahoma" pitchFamily="34" charset="0"/>
              </a:rPr>
              <a:t>	</a:t>
            </a:r>
            <a:endParaRPr lang="id-ID" sz="1200" b="1" dirty="0">
              <a:latin typeface="Tahoma" pitchFamily="34" charset="0"/>
            </a:endParaRPr>
          </a:p>
          <a:p>
            <a:pPr eaLnBrk="1" hangingPunct="1"/>
            <a:r>
              <a:rPr lang="sv-SE" sz="1200" b="1" dirty="0">
                <a:latin typeface="Tahoma" pitchFamily="34" charset="0"/>
              </a:rPr>
              <a:t>III. PENDAPAT PELAPOR</a:t>
            </a:r>
          </a:p>
          <a:p>
            <a:pPr eaLnBrk="1" hangingPunct="1"/>
            <a:r>
              <a:rPr lang="id-ID" sz="1200" b="1" dirty="0">
                <a:latin typeface="Tahoma" pitchFamily="34" charset="0"/>
              </a:rPr>
              <a:t>	</a:t>
            </a:r>
            <a:r>
              <a:rPr lang="id-ID" sz="1200" dirty="0">
                <a:latin typeface="Tahoma" pitchFamily="34" charset="0"/>
              </a:rPr>
              <a:t>1.</a:t>
            </a:r>
            <a:r>
              <a:rPr lang="sv-SE" sz="1200" dirty="0">
                <a:latin typeface="Tahoma" pitchFamily="34" charset="0"/>
              </a:rPr>
              <a:t>analisa   </a:t>
            </a:r>
            <a:endParaRPr lang="id-ID" sz="1200" dirty="0">
              <a:latin typeface="Tahoma" pitchFamily="34" charset="0"/>
            </a:endParaRPr>
          </a:p>
          <a:p>
            <a:pPr eaLnBrk="1" hangingPunct="1"/>
            <a:r>
              <a:rPr lang="id-ID" sz="1200" dirty="0">
                <a:latin typeface="Tahoma" pitchFamily="34" charset="0"/>
              </a:rPr>
              <a:t>	2.</a:t>
            </a:r>
            <a:r>
              <a:rPr lang="sv-SE" sz="1200" dirty="0">
                <a:latin typeface="Tahoma" pitchFamily="34" charset="0"/>
              </a:rPr>
              <a:t>prediksi</a:t>
            </a:r>
            <a:r>
              <a:rPr lang="id-ID" sz="1200" dirty="0" smtClean="0">
                <a:latin typeface="Tahoma" pitchFamily="34" charset="0"/>
              </a:rPr>
              <a:t>,</a:t>
            </a:r>
          </a:p>
          <a:p>
            <a:pPr eaLnBrk="1" hangingPunct="1"/>
            <a:r>
              <a:rPr lang="id-ID" sz="1200" dirty="0" smtClean="0">
                <a:latin typeface="Tahoma" pitchFamily="34" charset="0"/>
              </a:rPr>
              <a:t>	3.Langkah yg diambil</a:t>
            </a:r>
            <a:endParaRPr lang="id-ID" sz="1200" dirty="0">
              <a:latin typeface="Tahoma" pitchFamily="34" charset="0"/>
            </a:endParaRPr>
          </a:p>
          <a:p>
            <a:pPr eaLnBrk="1" hangingPunct="1"/>
            <a:r>
              <a:rPr lang="id-ID" sz="1200" dirty="0">
                <a:latin typeface="Tahoma" pitchFamily="34" charset="0"/>
              </a:rPr>
              <a:t>	</a:t>
            </a:r>
            <a:r>
              <a:rPr lang="id-ID" sz="1200" dirty="0" smtClean="0">
                <a:latin typeface="Tahoma" pitchFamily="34" charset="0"/>
              </a:rPr>
              <a:t>4..</a:t>
            </a:r>
            <a:r>
              <a:rPr lang="sv-SE" sz="1200" dirty="0" smtClean="0">
                <a:latin typeface="Tahoma" pitchFamily="34" charset="0"/>
              </a:rPr>
              <a:t>saran</a:t>
            </a:r>
            <a:r>
              <a:rPr lang="id-ID" sz="1200" dirty="0" smtClean="0">
                <a:latin typeface="Tahoma" pitchFamily="34" charset="0"/>
              </a:rPr>
              <a:t> </a:t>
            </a:r>
            <a:r>
              <a:rPr lang="sv-SE" sz="1200" dirty="0" smtClean="0">
                <a:latin typeface="Tahoma" pitchFamily="34" charset="0"/>
              </a:rPr>
              <a:t>dari </a:t>
            </a:r>
            <a:r>
              <a:rPr lang="sv-SE" sz="1200" dirty="0">
                <a:latin typeface="Tahoma" pitchFamily="34" charset="0"/>
              </a:rPr>
              <a:t>pelapor.	</a:t>
            </a:r>
          </a:p>
          <a:p>
            <a:pPr eaLnBrk="1" hangingPunct="1"/>
            <a:r>
              <a:rPr lang="sv-SE" sz="1200" dirty="0">
                <a:latin typeface="Tahoma" pitchFamily="34" charset="0"/>
              </a:rPr>
              <a:t>	 </a:t>
            </a:r>
          </a:p>
          <a:p>
            <a:pPr eaLnBrk="1" hangingPunct="1"/>
            <a:r>
              <a:rPr lang="sv-SE" sz="1200" dirty="0">
                <a:latin typeface="Tahoma" pitchFamily="34" charset="0"/>
              </a:rPr>
              <a:t>						Jakarta, ………....  </a:t>
            </a:r>
          </a:p>
          <a:p>
            <a:pPr eaLnBrk="1" hangingPunct="1"/>
            <a:endParaRPr lang="sv-SE" sz="1200" dirty="0">
              <a:latin typeface="Tahoma" pitchFamily="34" charset="0"/>
            </a:endParaRPr>
          </a:p>
          <a:p>
            <a:pPr eaLnBrk="1" hangingPunct="1"/>
            <a:r>
              <a:rPr lang="sv-SE" sz="1200" dirty="0">
                <a:latin typeface="Tahoma" pitchFamily="34" charset="0"/>
              </a:rPr>
              <a:t>						</a:t>
            </a:r>
            <a:r>
              <a:rPr lang="id-ID" sz="1200" b="1" dirty="0" smtClean="0">
                <a:latin typeface="Tahoma" pitchFamily="34" charset="0"/>
              </a:rPr>
              <a:t>PETUGAS/AA</a:t>
            </a:r>
            <a:endParaRPr lang="sv-SE" sz="1200" b="1" dirty="0">
              <a:latin typeface="Tahoma" pitchFamily="34" charset="0"/>
            </a:endParaRPr>
          </a:p>
          <a:p>
            <a:pPr eaLnBrk="1" hangingPunct="1"/>
            <a:endParaRPr lang="sv-SE" sz="1200" b="1" u="sng" dirty="0">
              <a:latin typeface="Tahoma" pitchFamily="34" charset="0"/>
            </a:endParaRPr>
          </a:p>
          <a:p>
            <a:pPr eaLnBrk="1" hangingPunct="1"/>
            <a:endParaRPr lang="sv-SE" sz="1200" b="1" u="sng" dirty="0">
              <a:latin typeface="Tahoma" pitchFamily="34" charset="0"/>
            </a:endParaRPr>
          </a:p>
          <a:p>
            <a:pPr algn="ctr" eaLnBrk="1" hangingPunct="1"/>
            <a:r>
              <a:rPr lang="sv-SE" sz="1200" dirty="0">
                <a:latin typeface="Tahoma" pitchFamily="34" charset="0"/>
              </a:rPr>
              <a:t>RAHASIA</a:t>
            </a:r>
            <a:endParaRPr lang="en-US" sz="1200" dirty="0">
              <a:latin typeface="Tahoma" pitchFamily="34" charset="0"/>
            </a:endParaRPr>
          </a:p>
        </p:txBody>
      </p:sp>
      <p:sp>
        <p:nvSpPr>
          <p:cNvPr id="46084" name="WordArt 6"/>
          <p:cNvSpPr>
            <a:spLocks noChangeArrowheads="1" noChangeShapeType="1" noTextEdit="1"/>
          </p:cNvSpPr>
          <p:nvPr/>
        </p:nvSpPr>
        <p:spPr bwMode="auto">
          <a:xfrm>
            <a:off x="304800" y="685800"/>
            <a:ext cx="1143000" cy="297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3600" kern="10">
                <a:ln w="12700">
                  <a:solidFill>
                    <a:srgbClr val="FFFF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Tahoma"/>
                <a:ea typeface="Tahoma"/>
                <a:cs typeface="Tahoma"/>
              </a:rPr>
              <a:t>format </a:t>
            </a:r>
          </a:p>
          <a:p>
            <a:pPr algn="ctr"/>
            <a:r>
              <a:rPr lang="id-ID" sz="3600" kern="10">
                <a:ln w="12700">
                  <a:solidFill>
                    <a:srgbClr val="FFFF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Tahoma"/>
                <a:ea typeface="Tahoma"/>
                <a:cs typeface="Tahoma"/>
              </a:rPr>
              <a:t>Lap Info</a:t>
            </a:r>
          </a:p>
        </p:txBody>
      </p:sp>
    </p:spTree>
    <p:extLst>
      <p:ext uri="{BB962C8B-B14F-4D97-AF65-F5344CB8AC3E}">
        <p14:creationId xmlns:p14="http://schemas.microsoft.com/office/powerpoint/2010/main" xmlns="" val="871888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1"/>
          <p:cNvSpPr txBox="1">
            <a:spLocks noChangeArrowheads="1"/>
          </p:cNvSpPr>
          <p:nvPr/>
        </p:nvSpPr>
        <p:spPr bwMode="auto">
          <a:xfrm>
            <a:off x="762000" y="881063"/>
            <a:ext cx="7620000" cy="56959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sv-SE" sz="1400" b="1" dirty="0">
                <a:solidFill>
                  <a:srgbClr val="FFFFFF"/>
                </a:solidFill>
              </a:rPr>
              <a:t>.......</a:t>
            </a:r>
            <a:r>
              <a:rPr lang="sv-SE" sz="1400" b="1" dirty="0" smtClean="0">
                <a:solidFill>
                  <a:srgbClr val="FFFFFF"/>
                </a:solidFill>
              </a:rPr>
              <a:t>KOP.S.......</a:t>
            </a:r>
            <a:endParaRPr lang="sv-SE" sz="1400" b="1" dirty="0">
              <a:solidFill>
                <a:srgbClr val="FFFFFF"/>
              </a:solidFill>
            </a:endParaRPr>
          </a:p>
          <a:p>
            <a:pPr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de-DE" sz="1400" b="1" dirty="0">
                <a:solidFill>
                  <a:srgbClr val="FFFFFF"/>
                </a:solidFill>
              </a:rPr>
              <a:t>.......................            </a:t>
            </a:r>
          </a:p>
          <a:p>
            <a:pPr algn="ctr"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it-IT" sz="1400" b="1" u="sng" dirty="0">
                <a:solidFill>
                  <a:srgbClr val="FFFFFF"/>
                </a:solidFill>
              </a:rPr>
              <a:t>LAPORAN  INFORMASI</a:t>
            </a:r>
          </a:p>
          <a:p>
            <a:pPr algn="ctr"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id-ID" sz="1400" b="1" dirty="0">
                <a:solidFill>
                  <a:srgbClr val="FFFFFF"/>
                </a:solidFill>
              </a:rPr>
              <a:t>Nomor : R/LI- .../ </a:t>
            </a:r>
            <a:r>
              <a:rPr lang="en-US" sz="1400" b="1" dirty="0" smtClean="0">
                <a:solidFill>
                  <a:srgbClr val="FFFFFF"/>
                </a:solidFill>
              </a:rPr>
              <a:t>VII</a:t>
            </a:r>
            <a:r>
              <a:rPr lang="id-ID" sz="1400" b="1" dirty="0" smtClean="0">
                <a:solidFill>
                  <a:srgbClr val="FFFFFF"/>
                </a:solidFill>
              </a:rPr>
              <a:t>/ 201</a:t>
            </a:r>
            <a:r>
              <a:rPr lang="en-US" sz="1400" b="1" dirty="0" smtClean="0">
                <a:solidFill>
                  <a:srgbClr val="FFFFFF"/>
                </a:solidFill>
              </a:rPr>
              <a:t>9</a:t>
            </a:r>
            <a:endParaRPr lang="id-ID" sz="1400" b="1" dirty="0">
              <a:solidFill>
                <a:srgbClr val="FFFFFF"/>
              </a:solidFill>
            </a:endParaRPr>
          </a:p>
          <a:p>
            <a:pPr algn="ctr"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endParaRPr lang="id-ID" sz="1400" b="1" dirty="0">
              <a:solidFill>
                <a:srgbClr val="FFFFFF"/>
              </a:solidFill>
            </a:endParaRPr>
          </a:p>
          <a:p>
            <a:pPr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id-ID" sz="1400" b="1" dirty="0">
                <a:solidFill>
                  <a:srgbClr val="FFFFFF"/>
                </a:solidFill>
              </a:rPr>
              <a:t>Bidang : </a:t>
            </a:r>
            <a:r>
              <a:rPr lang="en-US" sz="1400" b="1" dirty="0" smtClean="0">
                <a:solidFill>
                  <a:srgbClr val="FFFFFF"/>
                </a:solidFill>
              </a:rPr>
              <a:t>KEAMANAN</a:t>
            </a:r>
            <a:endParaRPr lang="id-ID" sz="1400" b="1" dirty="0">
              <a:solidFill>
                <a:srgbClr val="FFFFFF"/>
              </a:solidFill>
            </a:endParaRPr>
          </a:p>
          <a:p>
            <a:pPr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id-ID" sz="1400" b="1" dirty="0">
                <a:solidFill>
                  <a:srgbClr val="FFFFFF"/>
                </a:solidFill>
              </a:rPr>
              <a:t>Perihal : </a:t>
            </a:r>
            <a:r>
              <a:rPr lang="en-US" sz="1400" b="1" dirty="0" err="1" smtClean="0">
                <a:solidFill>
                  <a:srgbClr val="FFFFFF"/>
                </a:solidFill>
              </a:rPr>
              <a:t>kegiatan</a:t>
            </a:r>
            <a:r>
              <a:rPr lang="en-US" sz="1400" b="1" dirty="0" smtClean="0">
                <a:solidFill>
                  <a:srgbClr val="FFFFFF"/>
                </a:solidFill>
              </a:rPr>
              <a:t> PKL </a:t>
            </a:r>
            <a:r>
              <a:rPr lang="en-US" sz="1400" b="1" dirty="0" err="1" smtClean="0">
                <a:solidFill>
                  <a:srgbClr val="FFFFFF"/>
                </a:solidFill>
              </a:rPr>
              <a:t>di</a:t>
            </a:r>
            <a:r>
              <a:rPr lang="en-US" sz="1400" b="1" dirty="0" smtClean="0">
                <a:solidFill>
                  <a:srgbClr val="FFFFFF"/>
                </a:solidFill>
              </a:rPr>
              <a:t> </a:t>
            </a:r>
            <a:r>
              <a:rPr lang="en-US" sz="1400" b="1" dirty="0" err="1" smtClean="0">
                <a:solidFill>
                  <a:srgbClr val="FFFFFF"/>
                </a:solidFill>
              </a:rPr>
              <a:t>Jalan</a:t>
            </a:r>
            <a:r>
              <a:rPr lang="en-US" sz="1400" b="1" dirty="0" smtClean="0">
                <a:solidFill>
                  <a:srgbClr val="FFFFFF"/>
                </a:solidFill>
              </a:rPr>
              <a:t> XXX</a:t>
            </a:r>
            <a:endParaRPr lang="pt-BR" sz="1400" b="1" dirty="0">
              <a:solidFill>
                <a:srgbClr val="FFFFFF"/>
              </a:solidFill>
            </a:endParaRPr>
          </a:p>
          <a:p>
            <a:pPr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id-ID" sz="1400" b="1" dirty="0">
                <a:solidFill>
                  <a:srgbClr val="FFFFFF"/>
                </a:solidFill>
              </a:rPr>
              <a:t>			</a:t>
            </a:r>
            <a:r>
              <a:rPr lang="en-US" sz="1400" b="1" dirty="0">
                <a:solidFill>
                  <a:srgbClr val="FFFFFF"/>
                </a:solidFill>
              </a:rPr>
              <a:t>                  </a:t>
            </a:r>
          </a:p>
          <a:p>
            <a:pPr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en-US" sz="1400" b="1" dirty="0">
                <a:solidFill>
                  <a:srgbClr val="FFFFFF"/>
                </a:solidFill>
              </a:rPr>
              <a:t>I.     PENDAHULUAN.</a:t>
            </a:r>
          </a:p>
          <a:p>
            <a:pPr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en-US" sz="1400" b="1" dirty="0">
                <a:solidFill>
                  <a:srgbClr val="FFFFFF"/>
                </a:solidFill>
              </a:rPr>
              <a:t>       </a:t>
            </a:r>
            <a:r>
              <a:rPr lang="id-ID" sz="1400" b="1" dirty="0">
                <a:solidFill>
                  <a:srgbClr val="FFFFFF"/>
                </a:solidFill>
              </a:rPr>
              <a:t>	1.</a:t>
            </a:r>
            <a:r>
              <a:rPr lang="en-US" sz="1400" b="1" dirty="0" err="1">
                <a:solidFill>
                  <a:srgbClr val="FFFFFF"/>
                </a:solidFill>
              </a:rPr>
              <a:t>Sumber</a:t>
            </a:r>
            <a:r>
              <a:rPr lang="en-US" sz="1400" b="1" dirty="0">
                <a:solidFill>
                  <a:srgbClr val="FFFFFF"/>
                </a:solidFill>
              </a:rPr>
              <a:t> </a:t>
            </a:r>
            <a:r>
              <a:rPr lang="en-US" sz="1400" b="1" dirty="0" err="1">
                <a:solidFill>
                  <a:srgbClr val="FFFFFF"/>
                </a:solidFill>
              </a:rPr>
              <a:t>informasi</a:t>
            </a:r>
            <a:r>
              <a:rPr lang="id-ID" sz="1400" b="1" dirty="0">
                <a:solidFill>
                  <a:srgbClr val="FFFFFF"/>
                </a:solidFill>
              </a:rPr>
              <a:t>  		: Nama,alamat,pekerjaan</a:t>
            </a:r>
          </a:p>
          <a:p>
            <a:pPr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id-ID" sz="1400" b="1" dirty="0">
                <a:solidFill>
                  <a:srgbClr val="FFFFFF"/>
                </a:solidFill>
              </a:rPr>
              <a:t>	2.</a:t>
            </a:r>
            <a:r>
              <a:rPr lang="en-US" sz="1400" b="1" dirty="0" err="1">
                <a:solidFill>
                  <a:srgbClr val="FFFFFF"/>
                </a:solidFill>
              </a:rPr>
              <a:t>Hubungan</a:t>
            </a:r>
            <a:r>
              <a:rPr lang="en-US" sz="1400" b="1" dirty="0">
                <a:solidFill>
                  <a:srgbClr val="FFFFFF"/>
                </a:solidFill>
              </a:rPr>
              <a:t> </a:t>
            </a:r>
            <a:r>
              <a:rPr lang="id-ID" sz="1400" b="1" dirty="0">
                <a:solidFill>
                  <a:srgbClr val="FFFFFF"/>
                </a:solidFill>
              </a:rPr>
              <a:t>dg </a:t>
            </a:r>
            <a:r>
              <a:rPr lang="en-US" sz="1400" b="1" dirty="0" err="1" smtClean="0">
                <a:solidFill>
                  <a:srgbClr val="FFFFFF"/>
                </a:solidFill>
              </a:rPr>
              <a:t>sasaran</a:t>
            </a:r>
            <a:r>
              <a:rPr lang="en-US" sz="1400" b="1" dirty="0" smtClean="0">
                <a:solidFill>
                  <a:srgbClr val="FFFFFF"/>
                </a:solidFill>
              </a:rPr>
              <a:t>/</a:t>
            </a:r>
            <a:r>
              <a:rPr lang="id-ID" sz="1400" b="1" dirty="0" smtClean="0">
                <a:solidFill>
                  <a:srgbClr val="FFFFFF"/>
                </a:solidFill>
              </a:rPr>
              <a:t>sumber </a:t>
            </a:r>
            <a:r>
              <a:rPr lang="sv-SE" sz="1400" b="1" dirty="0" smtClean="0">
                <a:solidFill>
                  <a:srgbClr val="FFFFFF"/>
                </a:solidFill>
              </a:rPr>
              <a:t> </a:t>
            </a:r>
            <a:r>
              <a:rPr lang="id-ID" sz="1400" b="1" dirty="0" smtClean="0">
                <a:solidFill>
                  <a:srgbClr val="FFFFFF"/>
                </a:solidFill>
              </a:rPr>
              <a:t> </a:t>
            </a:r>
            <a:r>
              <a:rPr lang="id-ID" sz="1400" b="1" dirty="0">
                <a:solidFill>
                  <a:srgbClr val="FFFFFF"/>
                </a:solidFill>
              </a:rPr>
              <a:t>	:</a:t>
            </a:r>
            <a:r>
              <a:rPr lang="sv-SE" sz="1400" b="1" dirty="0">
                <a:solidFill>
                  <a:srgbClr val="FFFFFF"/>
                </a:solidFill>
              </a:rPr>
              <a:t> </a:t>
            </a:r>
            <a:r>
              <a:rPr lang="en-US" sz="1400" b="1" dirty="0" err="1" smtClean="0">
                <a:solidFill>
                  <a:srgbClr val="FFFFFF"/>
                </a:solidFill>
              </a:rPr>
              <a:t>kenalan</a:t>
            </a:r>
            <a:r>
              <a:rPr lang="id-ID" sz="1400" b="1" dirty="0" smtClean="0">
                <a:solidFill>
                  <a:srgbClr val="FFFFFF"/>
                </a:solidFill>
              </a:rPr>
              <a:t>/</a:t>
            </a:r>
            <a:r>
              <a:rPr lang="en-US" sz="1400" b="1" dirty="0" smtClean="0">
                <a:solidFill>
                  <a:srgbClr val="FFFFFF"/>
                </a:solidFill>
              </a:rPr>
              <a:t> </a:t>
            </a:r>
            <a:r>
              <a:rPr lang="en-US" sz="1400" b="1" dirty="0" err="1" smtClean="0">
                <a:solidFill>
                  <a:srgbClr val="FFFFFF"/>
                </a:solidFill>
              </a:rPr>
              <a:t>informan</a:t>
            </a:r>
            <a:r>
              <a:rPr lang="id-ID" sz="1400" b="1" dirty="0" smtClean="0">
                <a:solidFill>
                  <a:srgbClr val="FFFFFF"/>
                </a:solidFill>
              </a:rPr>
              <a:t>/</a:t>
            </a:r>
            <a:r>
              <a:rPr lang="en-US" sz="1400" b="1" dirty="0" err="1" smtClean="0">
                <a:solidFill>
                  <a:srgbClr val="FFFFFF"/>
                </a:solidFill>
              </a:rPr>
              <a:t>jaringan</a:t>
            </a:r>
            <a:r>
              <a:rPr lang="id-ID" sz="1400" b="1" dirty="0" smtClean="0">
                <a:solidFill>
                  <a:srgbClr val="FFFFFF"/>
                </a:solidFill>
              </a:rPr>
              <a:t>/</a:t>
            </a:r>
            <a:r>
              <a:rPr lang="en-US" sz="1400" b="1" dirty="0" err="1" smtClean="0">
                <a:solidFill>
                  <a:srgbClr val="FFFFFF"/>
                </a:solidFill>
              </a:rPr>
              <a:t>agen</a:t>
            </a:r>
            <a:endParaRPr lang="id-ID" sz="1400" b="1" dirty="0">
              <a:solidFill>
                <a:srgbClr val="FFFFFF"/>
              </a:solidFill>
            </a:endParaRPr>
          </a:p>
          <a:p>
            <a:pPr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id-ID" sz="1400" b="1" dirty="0">
                <a:solidFill>
                  <a:srgbClr val="FFFFFF"/>
                </a:solidFill>
              </a:rPr>
              <a:t>	3.</a:t>
            </a:r>
            <a:r>
              <a:rPr lang="sv-SE" sz="1400" b="1" dirty="0">
                <a:solidFill>
                  <a:srgbClr val="FFFFFF"/>
                </a:solidFill>
              </a:rPr>
              <a:t>Cara mendapatkan informasi   </a:t>
            </a:r>
            <a:r>
              <a:rPr lang="id-ID" sz="1400" b="1" dirty="0" smtClean="0">
                <a:solidFill>
                  <a:srgbClr val="FFFFFF"/>
                </a:solidFill>
              </a:rPr>
              <a:t>	:</a:t>
            </a:r>
            <a:r>
              <a:rPr lang="sv-SE" sz="1400" b="1" dirty="0" smtClean="0">
                <a:solidFill>
                  <a:srgbClr val="FFFFFF"/>
                </a:solidFill>
              </a:rPr>
              <a:t>  </a:t>
            </a:r>
            <a:r>
              <a:rPr lang="id-ID" sz="1400" b="1" dirty="0">
                <a:solidFill>
                  <a:srgbClr val="FFFFFF"/>
                </a:solidFill>
              </a:rPr>
              <a:t>wawancara/matbar/penelitian</a:t>
            </a:r>
          </a:p>
          <a:p>
            <a:pPr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sv-SE" sz="1400" b="1" dirty="0">
                <a:solidFill>
                  <a:srgbClr val="FFFFFF"/>
                </a:solidFill>
              </a:rPr>
              <a:t>       </a:t>
            </a:r>
            <a:r>
              <a:rPr lang="id-ID" sz="1400" b="1" dirty="0">
                <a:solidFill>
                  <a:srgbClr val="FFFFFF"/>
                </a:solidFill>
              </a:rPr>
              <a:t>	4.</a:t>
            </a:r>
            <a:r>
              <a:rPr lang="sv-SE" sz="1400" b="1" dirty="0">
                <a:solidFill>
                  <a:srgbClr val="FFFFFF"/>
                </a:solidFill>
              </a:rPr>
              <a:t>Waktu mendapatkan informasi </a:t>
            </a:r>
            <a:r>
              <a:rPr lang="id-ID" sz="1400" b="1" dirty="0" smtClean="0">
                <a:solidFill>
                  <a:srgbClr val="FFFFFF"/>
                </a:solidFill>
              </a:rPr>
              <a:t>	: </a:t>
            </a:r>
            <a:r>
              <a:rPr lang="id-ID" sz="1400" b="1" dirty="0">
                <a:solidFill>
                  <a:srgbClr val="FFFFFF"/>
                </a:solidFill>
              </a:rPr>
              <a:t>Senin </a:t>
            </a:r>
            <a:r>
              <a:rPr lang="id-ID" sz="1400" b="1" dirty="0" smtClean="0">
                <a:solidFill>
                  <a:srgbClr val="FFFFFF"/>
                </a:solidFill>
              </a:rPr>
              <a:t>,</a:t>
            </a:r>
            <a:r>
              <a:rPr lang="en-US" sz="1400" b="1" dirty="0" smtClean="0">
                <a:solidFill>
                  <a:srgbClr val="FFFFFF"/>
                </a:solidFill>
              </a:rPr>
              <a:t> 17</a:t>
            </a:r>
            <a:r>
              <a:rPr lang="id-ID" sz="1400" b="1" dirty="0" smtClean="0">
                <a:solidFill>
                  <a:srgbClr val="FFFFFF"/>
                </a:solidFill>
              </a:rPr>
              <a:t>  </a:t>
            </a:r>
            <a:r>
              <a:rPr lang="en-US" sz="1400" b="1" dirty="0" err="1" smtClean="0">
                <a:solidFill>
                  <a:srgbClr val="FFFFFF"/>
                </a:solidFill>
              </a:rPr>
              <a:t>Juli</a:t>
            </a:r>
            <a:r>
              <a:rPr lang="en-US" sz="1400" b="1" dirty="0" smtClean="0">
                <a:solidFill>
                  <a:srgbClr val="FFFFFF"/>
                </a:solidFill>
              </a:rPr>
              <a:t> 2019</a:t>
            </a:r>
            <a:endParaRPr lang="id-ID" sz="1400" b="1" dirty="0">
              <a:solidFill>
                <a:srgbClr val="FFFFFF"/>
              </a:solidFill>
            </a:endParaRPr>
          </a:p>
          <a:p>
            <a:pPr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id-ID" sz="1400" b="1" dirty="0">
                <a:solidFill>
                  <a:srgbClr val="FFFFFF"/>
                </a:solidFill>
              </a:rPr>
              <a:t>	5.</a:t>
            </a:r>
            <a:r>
              <a:rPr lang="sv-SE" sz="1400" b="1" dirty="0">
                <a:solidFill>
                  <a:srgbClr val="FFFFFF"/>
                </a:solidFill>
              </a:rPr>
              <a:t>Nilai Informasi  </a:t>
            </a:r>
            <a:r>
              <a:rPr lang="id-ID" sz="1400" b="1" dirty="0">
                <a:solidFill>
                  <a:srgbClr val="FFFFFF"/>
                </a:solidFill>
              </a:rPr>
              <a:t>		: A-2</a:t>
            </a:r>
            <a:endParaRPr lang="sv-SE" sz="1400" b="1" dirty="0">
              <a:solidFill>
                <a:srgbClr val="FFFFFF"/>
              </a:solidFill>
            </a:endParaRPr>
          </a:p>
          <a:p>
            <a:pPr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endParaRPr lang="sv-SE" sz="1400" b="1" dirty="0">
              <a:solidFill>
                <a:srgbClr val="FFFFFF"/>
              </a:solidFill>
            </a:endParaRPr>
          </a:p>
          <a:p>
            <a:pPr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sv-SE" sz="1400" b="1" dirty="0">
                <a:solidFill>
                  <a:srgbClr val="FFFFFF"/>
                </a:solidFill>
              </a:rPr>
              <a:t>II.    </a:t>
            </a:r>
            <a:r>
              <a:rPr lang="id-ID" sz="1400" b="1" dirty="0">
                <a:solidFill>
                  <a:srgbClr val="FFFFFF"/>
                </a:solidFill>
              </a:rPr>
              <a:t>FAKTA - FAKTA</a:t>
            </a:r>
            <a:r>
              <a:rPr lang="sv-SE" sz="1400" b="1" dirty="0">
                <a:solidFill>
                  <a:srgbClr val="FFFFFF"/>
                </a:solidFill>
              </a:rPr>
              <a:t>.</a:t>
            </a:r>
          </a:p>
          <a:p>
            <a:pPr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en-US" sz="1400" b="1" dirty="0">
                <a:solidFill>
                  <a:srgbClr val="FFFFFF"/>
                </a:solidFill>
              </a:rPr>
              <a:t>        </a:t>
            </a:r>
            <a:r>
              <a:rPr lang="en-US" sz="1400" b="1" dirty="0" err="1">
                <a:solidFill>
                  <a:srgbClr val="FFFFFF"/>
                </a:solidFill>
              </a:rPr>
              <a:t>Berisi</a:t>
            </a:r>
            <a:r>
              <a:rPr lang="en-US" sz="1400" b="1" dirty="0">
                <a:solidFill>
                  <a:srgbClr val="FFFFFF"/>
                </a:solidFill>
              </a:rPr>
              <a:t> </a:t>
            </a:r>
            <a:r>
              <a:rPr lang="en-US" sz="1400" b="1" dirty="0" err="1">
                <a:solidFill>
                  <a:srgbClr val="FFFFFF"/>
                </a:solidFill>
              </a:rPr>
              <a:t>tentang</a:t>
            </a:r>
            <a:r>
              <a:rPr lang="en-US" sz="1400" b="1" dirty="0">
                <a:solidFill>
                  <a:srgbClr val="FFFFFF"/>
                </a:solidFill>
              </a:rPr>
              <a:t> </a:t>
            </a:r>
            <a:r>
              <a:rPr lang="en-US" sz="1400" b="1" dirty="0" err="1">
                <a:solidFill>
                  <a:srgbClr val="FFFFFF"/>
                </a:solidFill>
              </a:rPr>
              <a:t>bahan</a:t>
            </a:r>
            <a:r>
              <a:rPr lang="en-US" sz="1400" b="1" dirty="0">
                <a:solidFill>
                  <a:srgbClr val="FFFFFF"/>
                </a:solidFill>
              </a:rPr>
              <a:t> </a:t>
            </a:r>
            <a:r>
              <a:rPr lang="en-US" sz="1400" b="1" dirty="0" err="1">
                <a:solidFill>
                  <a:srgbClr val="FFFFFF"/>
                </a:solidFill>
              </a:rPr>
              <a:t>keterangan</a:t>
            </a:r>
            <a:r>
              <a:rPr lang="en-US" sz="1400" b="1" dirty="0">
                <a:solidFill>
                  <a:srgbClr val="FFFFFF"/>
                </a:solidFill>
              </a:rPr>
              <a:t> yang </a:t>
            </a:r>
            <a:r>
              <a:rPr lang="en-US" sz="1400" b="1" dirty="0" err="1">
                <a:solidFill>
                  <a:srgbClr val="FFFFFF"/>
                </a:solidFill>
              </a:rPr>
              <a:t>diperoleh</a:t>
            </a:r>
            <a:endParaRPr lang="en-US" sz="1400" b="1" dirty="0">
              <a:solidFill>
                <a:srgbClr val="FFFFFF"/>
              </a:solidFill>
            </a:endParaRPr>
          </a:p>
          <a:p>
            <a:pPr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endParaRPr lang="en-US" sz="1400" b="1" dirty="0">
              <a:solidFill>
                <a:srgbClr val="FFFFFF"/>
              </a:solidFill>
            </a:endParaRPr>
          </a:p>
          <a:p>
            <a:pPr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en-US" sz="1400" b="1" dirty="0">
                <a:solidFill>
                  <a:srgbClr val="FFFFFF"/>
                </a:solidFill>
              </a:rPr>
              <a:t>III.   PENDAPAT PELAPOR.</a:t>
            </a:r>
          </a:p>
          <a:p>
            <a:pPr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de-DE" sz="1400" b="1" dirty="0">
                <a:solidFill>
                  <a:srgbClr val="FFFFFF"/>
                </a:solidFill>
              </a:rPr>
              <a:t>        Berisi analisa singkat, prediksi dan saran dari pelapor.</a:t>
            </a:r>
          </a:p>
          <a:p>
            <a:pPr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endParaRPr lang="de-DE" sz="1400" b="1" dirty="0">
              <a:solidFill>
                <a:srgbClr val="FFFFFF"/>
              </a:solidFill>
            </a:endParaRPr>
          </a:p>
          <a:p>
            <a:pPr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de-DE" sz="1400" b="1" dirty="0">
                <a:solidFill>
                  <a:srgbClr val="FFFFFF"/>
                </a:solidFill>
              </a:rPr>
              <a:t>                                                                           </a:t>
            </a:r>
            <a:r>
              <a:rPr lang="id-ID" sz="1400" b="1" dirty="0" smtClean="0">
                <a:solidFill>
                  <a:srgbClr val="FFFFFF"/>
                </a:solidFill>
              </a:rPr>
              <a:t>			</a:t>
            </a:r>
            <a:r>
              <a:rPr lang="de-DE" sz="1400" b="1" dirty="0" smtClean="0">
                <a:solidFill>
                  <a:srgbClr val="FFFFFF"/>
                </a:solidFill>
              </a:rPr>
              <a:t>Bandung</a:t>
            </a:r>
            <a:r>
              <a:rPr lang="de-DE" sz="1400" b="1" dirty="0">
                <a:solidFill>
                  <a:srgbClr val="FFFFFF"/>
                </a:solidFill>
              </a:rPr>
              <a:t>,       Bulan  tahun</a:t>
            </a:r>
          </a:p>
          <a:p>
            <a:pPr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de-DE" sz="1400" b="1" dirty="0">
                <a:solidFill>
                  <a:srgbClr val="FFFFFF"/>
                </a:solidFill>
              </a:rPr>
              <a:t>                                                                                 </a:t>
            </a:r>
            <a:r>
              <a:rPr lang="id-ID" sz="1400" b="1" dirty="0" smtClean="0">
                <a:solidFill>
                  <a:srgbClr val="FFFFFF"/>
                </a:solidFill>
              </a:rPr>
              <a:t>			</a:t>
            </a:r>
            <a:r>
              <a:rPr lang="de-DE" sz="1400" b="1" dirty="0" smtClean="0">
                <a:solidFill>
                  <a:srgbClr val="FFFFFF"/>
                </a:solidFill>
              </a:rPr>
              <a:t> </a:t>
            </a:r>
            <a:r>
              <a:rPr lang="de-DE" sz="1400" b="1" dirty="0">
                <a:solidFill>
                  <a:srgbClr val="FFFFFF"/>
                </a:solidFill>
              </a:rPr>
              <a:t>Pelapor</a:t>
            </a:r>
            <a:endParaRPr lang="id-ID" sz="1400" b="1" dirty="0">
              <a:solidFill>
                <a:srgbClr val="FFFFFF"/>
              </a:solidFill>
            </a:endParaRPr>
          </a:p>
          <a:p>
            <a:pPr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id-ID" sz="1400" b="1" dirty="0">
                <a:solidFill>
                  <a:srgbClr val="FFFFFF"/>
                </a:solidFill>
              </a:rPr>
              <a:t>		</a:t>
            </a:r>
          </a:p>
          <a:p>
            <a:pPr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de-DE" sz="1400" b="1" dirty="0">
                <a:solidFill>
                  <a:srgbClr val="FFFFFF"/>
                </a:solidFill>
              </a:rPr>
              <a:t>                                                                 </a:t>
            </a:r>
            <a:r>
              <a:rPr lang="id-ID" sz="1400" b="1" dirty="0">
                <a:solidFill>
                  <a:srgbClr val="FFFFFF"/>
                </a:solidFill>
              </a:rPr>
              <a:t>		</a:t>
            </a:r>
            <a:r>
              <a:rPr lang="id-ID" sz="1400" b="1" dirty="0" smtClean="0">
                <a:solidFill>
                  <a:srgbClr val="FFFFFF"/>
                </a:solidFill>
              </a:rPr>
              <a:t>		Nama </a:t>
            </a:r>
            <a:r>
              <a:rPr lang="id-ID" sz="1400" b="1" dirty="0">
                <a:solidFill>
                  <a:srgbClr val="FFFFFF"/>
                </a:solidFill>
              </a:rPr>
              <a:t>/  sandi</a:t>
            </a:r>
            <a:endParaRPr lang="de-DE" sz="1400" b="1" dirty="0">
              <a:solidFill>
                <a:srgbClr val="FFFFFF"/>
              </a:solidFill>
            </a:endParaRPr>
          </a:p>
        </p:txBody>
      </p:sp>
      <p:sp>
        <p:nvSpPr>
          <p:cNvPr id="25603" name="Text Box 2"/>
          <p:cNvSpPr txBox="1">
            <a:spLocks noChangeArrowheads="1"/>
          </p:cNvSpPr>
          <p:nvPr/>
        </p:nvSpPr>
        <p:spPr bwMode="auto">
          <a:xfrm>
            <a:off x="4033838" y="6491288"/>
            <a:ext cx="1184275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d-ID">
                <a:solidFill>
                  <a:srgbClr val="FFFFFF"/>
                </a:solidFill>
              </a:rPr>
              <a:t>RAHASIA</a:t>
            </a:r>
          </a:p>
        </p:txBody>
      </p:sp>
      <p:sp>
        <p:nvSpPr>
          <p:cNvPr id="25604" name="Text Box 3"/>
          <p:cNvSpPr txBox="1">
            <a:spLocks noChangeArrowheads="1"/>
          </p:cNvSpPr>
          <p:nvPr/>
        </p:nvSpPr>
        <p:spPr bwMode="auto">
          <a:xfrm>
            <a:off x="3709988" y="317500"/>
            <a:ext cx="1184275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d-ID">
                <a:solidFill>
                  <a:srgbClr val="FFFFFF"/>
                </a:solidFill>
              </a:rPr>
              <a:t>RAHASIA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4"/>
          <p:cNvSpPr txBox="1">
            <a:spLocks noChangeArrowheads="1"/>
          </p:cNvSpPr>
          <p:nvPr/>
        </p:nvSpPr>
        <p:spPr bwMode="auto">
          <a:xfrm>
            <a:off x="457199" y="2268538"/>
            <a:ext cx="8229601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sv-SE" b="1" dirty="0">
                <a:solidFill>
                  <a:schemeClr val="bg2"/>
                </a:solidFill>
                <a:latin typeface="Tahoma" pitchFamily="34" charset="0"/>
              </a:rPr>
              <a:t>Produk intel yg dibuat oleh pejabat </a:t>
            </a:r>
            <a:r>
              <a:rPr lang="sv-SE" b="1" dirty="0" smtClean="0">
                <a:solidFill>
                  <a:schemeClr val="bg2"/>
                </a:solidFill>
                <a:latin typeface="Tahoma" pitchFamily="34" charset="0"/>
              </a:rPr>
              <a:t>Intelijen</a:t>
            </a:r>
            <a:r>
              <a:rPr lang="id-ID" b="1" dirty="0" smtClean="0">
                <a:solidFill>
                  <a:schemeClr val="bg2"/>
                </a:solidFill>
                <a:latin typeface="Tahoma" pitchFamily="34" charset="0"/>
              </a:rPr>
              <a:t> (PA)</a:t>
            </a:r>
            <a:r>
              <a:rPr lang="sv-SE" b="1" dirty="0" smtClean="0">
                <a:solidFill>
                  <a:schemeClr val="bg2"/>
                </a:solidFill>
                <a:latin typeface="Tahoma" pitchFamily="34" charset="0"/>
              </a:rPr>
              <a:t> </a:t>
            </a:r>
            <a:r>
              <a:rPr lang="sv-SE" b="1" dirty="0">
                <a:solidFill>
                  <a:schemeClr val="bg2"/>
                </a:solidFill>
                <a:latin typeface="Tahoma" pitchFamily="34" charset="0"/>
              </a:rPr>
              <a:t>yg mrpk informasi terpilih </a:t>
            </a:r>
            <a:r>
              <a:rPr lang="id-ID" b="1" dirty="0" smtClean="0">
                <a:solidFill>
                  <a:schemeClr val="bg2"/>
                </a:solidFill>
                <a:latin typeface="Tahoma" pitchFamily="34" charset="0"/>
              </a:rPr>
              <a:t>dan</a:t>
            </a:r>
            <a:r>
              <a:rPr lang="sv-SE" b="1" dirty="0" smtClean="0">
                <a:solidFill>
                  <a:schemeClr val="bg2"/>
                </a:solidFill>
                <a:latin typeface="Tahoma" pitchFamily="34" charset="0"/>
              </a:rPr>
              <a:t> </a:t>
            </a:r>
            <a:r>
              <a:rPr lang="sv-SE" b="1" dirty="0">
                <a:solidFill>
                  <a:schemeClr val="bg2"/>
                </a:solidFill>
                <a:latin typeface="Tahoma" pitchFamily="34" charset="0"/>
              </a:rPr>
              <a:t>bernilai dari beberapa informasi yg diterima </a:t>
            </a:r>
            <a:r>
              <a:rPr lang="sv-SE" b="1" dirty="0" smtClean="0">
                <a:solidFill>
                  <a:schemeClr val="bg2"/>
                </a:solidFill>
                <a:latin typeface="Tahoma" pitchFamily="34" charset="0"/>
              </a:rPr>
              <a:t>atau </a:t>
            </a:r>
            <a:r>
              <a:rPr lang="sv-SE" b="1" dirty="0">
                <a:solidFill>
                  <a:schemeClr val="bg2"/>
                </a:solidFill>
                <a:latin typeface="Tahoma" pitchFamily="34" charset="0"/>
              </a:rPr>
              <a:t>kasus-2 ttt </a:t>
            </a:r>
            <a:r>
              <a:rPr lang="id-ID" b="1" dirty="0" smtClean="0">
                <a:solidFill>
                  <a:schemeClr val="bg2"/>
                </a:solidFill>
                <a:latin typeface="Tahoma" pitchFamily="34" charset="0"/>
              </a:rPr>
              <a:t>yg</a:t>
            </a:r>
            <a:r>
              <a:rPr lang="sv-SE" b="1" dirty="0" smtClean="0">
                <a:solidFill>
                  <a:schemeClr val="bg2"/>
                </a:solidFill>
                <a:latin typeface="Tahoma" pitchFamily="34" charset="0"/>
              </a:rPr>
              <a:t> </a:t>
            </a:r>
            <a:r>
              <a:rPr lang="sv-SE" b="1" dirty="0">
                <a:solidFill>
                  <a:schemeClr val="bg2"/>
                </a:solidFill>
                <a:latin typeface="Tahoma" pitchFamily="34" charset="0"/>
              </a:rPr>
              <a:t>diperkirakan akan berkembang shg perlu diketahui, diyakini &amp; diwaspadai oleh pimpinan </a:t>
            </a:r>
            <a:r>
              <a:rPr lang="id-ID" b="1" dirty="0" smtClean="0">
                <a:solidFill>
                  <a:schemeClr val="bg2"/>
                </a:solidFill>
                <a:latin typeface="Tahoma" pitchFamily="34" charset="0"/>
              </a:rPr>
              <a:t>.</a:t>
            </a:r>
            <a:endParaRPr lang="en-US" b="1" dirty="0">
              <a:solidFill>
                <a:schemeClr val="bg2"/>
              </a:solidFill>
              <a:latin typeface="Tahoma" pitchFamily="34" charset="0"/>
            </a:endParaRPr>
          </a:p>
        </p:txBody>
      </p:sp>
      <p:sp>
        <p:nvSpPr>
          <p:cNvPr id="48131" name="AutoShape 5"/>
          <p:cNvSpPr>
            <a:spLocks noChangeArrowheads="1"/>
          </p:cNvSpPr>
          <p:nvPr/>
        </p:nvSpPr>
        <p:spPr bwMode="auto">
          <a:xfrm>
            <a:off x="1295400" y="1752600"/>
            <a:ext cx="457200" cy="381000"/>
          </a:xfrm>
          <a:prstGeom prst="smileyFace">
            <a:avLst>
              <a:gd name="adj" fmla="val 465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id-ID">
              <a:latin typeface="Calibri" pitchFamily="34" charset="0"/>
            </a:endParaRPr>
          </a:p>
        </p:txBody>
      </p:sp>
      <p:sp>
        <p:nvSpPr>
          <p:cNvPr id="48132" name="AutoShape 7"/>
          <p:cNvSpPr>
            <a:spLocks noChangeArrowheads="1"/>
          </p:cNvSpPr>
          <p:nvPr/>
        </p:nvSpPr>
        <p:spPr bwMode="auto">
          <a:xfrm>
            <a:off x="1371600" y="4114800"/>
            <a:ext cx="457200" cy="381000"/>
          </a:xfrm>
          <a:prstGeom prst="smileyFace">
            <a:avLst>
              <a:gd name="adj" fmla="val 465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id-ID">
              <a:latin typeface="Calibri" pitchFamily="34" charset="0"/>
            </a:endParaRPr>
          </a:p>
        </p:txBody>
      </p:sp>
      <p:sp>
        <p:nvSpPr>
          <p:cNvPr id="48133" name="Text Box 9"/>
          <p:cNvSpPr txBox="1">
            <a:spLocks noChangeArrowheads="1"/>
          </p:cNvSpPr>
          <p:nvPr/>
        </p:nvSpPr>
        <p:spPr bwMode="auto">
          <a:xfrm>
            <a:off x="1354138" y="4768850"/>
            <a:ext cx="710406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58763" indent="-2587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fi-FI" b="1" dirty="0" smtClean="0">
                <a:solidFill>
                  <a:schemeClr val="bg2"/>
                </a:solidFill>
                <a:latin typeface="Tahoma" pitchFamily="34" charset="0"/>
              </a:rPr>
              <a:t>1</a:t>
            </a:r>
            <a:r>
              <a:rPr lang="id-ID" b="1" dirty="0" smtClean="0">
                <a:solidFill>
                  <a:schemeClr val="bg2"/>
                </a:solidFill>
                <a:latin typeface="Tahoma" pitchFamily="34" charset="0"/>
              </a:rPr>
              <a:t>.Menunjukan kerawanan yg akan timbul dan berpengaruh</a:t>
            </a:r>
          </a:p>
          <a:p>
            <a:pPr algn="just" eaLnBrk="1" hangingPunct="1"/>
            <a:r>
              <a:rPr lang="id-ID" b="1" dirty="0" smtClean="0">
                <a:solidFill>
                  <a:schemeClr val="bg2"/>
                </a:solidFill>
                <a:latin typeface="Tahoma" pitchFamily="34" charset="0"/>
              </a:rPr>
              <a:t>2.Beri info khusus utk sgr diketahui satuan (atas,samping, bawah) sbg bahan pengambilan langkah antisipatif</a:t>
            </a:r>
            <a:endParaRPr lang="id-ID" b="1" dirty="0">
              <a:solidFill>
                <a:schemeClr val="bg2"/>
              </a:solidFill>
              <a:latin typeface="Tahoma" pitchFamily="34" charset="0"/>
            </a:endParaRPr>
          </a:p>
        </p:txBody>
      </p:sp>
      <p:grpSp>
        <p:nvGrpSpPr>
          <p:cNvPr id="48134" name="Group 10"/>
          <p:cNvGrpSpPr>
            <a:grpSpLocks/>
          </p:cNvGrpSpPr>
          <p:nvPr/>
        </p:nvGrpSpPr>
        <p:grpSpPr bwMode="auto">
          <a:xfrm rot="10800000">
            <a:off x="228600" y="4572000"/>
            <a:ext cx="3657600" cy="1905000"/>
            <a:chOff x="3360" y="48"/>
            <a:chExt cx="2304" cy="1200"/>
          </a:xfrm>
        </p:grpSpPr>
        <p:sp>
          <p:nvSpPr>
            <p:cNvPr id="48143" name="Line 11"/>
            <p:cNvSpPr>
              <a:spLocks noChangeShapeType="1"/>
            </p:cNvSpPr>
            <p:nvPr/>
          </p:nvSpPr>
          <p:spPr bwMode="auto">
            <a:xfrm>
              <a:off x="3360" y="144"/>
              <a:ext cx="2304" cy="0"/>
            </a:xfrm>
            <a:prstGeom prst="line">
              <a:avLst/>
            </a:prstGeom>
            <a:noFill/>
            <a:ln w="57150" cmpd="thinThick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48144" name="Line 12"/>
            <p:cNvSpPr>
              <a:spLocks noChangeShapeType="1"/>
            </p:cNvSpPr>
            <p:nvPr/>
          </p:nvSpPr>
          <p:spPr bwMode="auto">
            <a:xfrm flipH="1">
              <a:off x="5520" y="48"/>
              <a:ext cx="0" cy="1200"/>
            </a:xfrm>
            <a:prstGeom prst="line">
              <a:avLst/>
            </a:prstGeom>
            <a:noFill/>
            <a:ln w="57150" cmpd="thickThin">
              <a:solidFill>
                <a:srgbClr val="99CC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48145" name="Line 13"/>
            <p:cNvSpPr>
              <a:spLocks noChangeShapeType="1"/>
            </p:cNvSpPr>
            <p:nvPr/>
          </p:nvSpPr>
          <p:spPr bwMode="auto">
            <a:xfrm>
              <a:off x="4704" y="288"/>
              <a:ext cx="912" cy="0"/>
            </a:xfrm>
            <a:prstGeom prst="line">
              <a:avLst/>
            </a:prstGeom>
            <a:noFill/>
            <a:ln w="9525">
              <a:solidFill>
                <a:srgbClr val="66FF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48146" name="Line 14"/>
            <p:cNvSpPr>
              <a:spLocks noChangeShapeType="1"/>
            </p:cNvSpPr>
            <p:nvPr/>
          </p:nvSpPr>
          <p:spPr bwMode="auto">
            <a:xfrm>
              <a:off x="5424" y="240"/>
              <a:ext cx="0" cy="432"/>
            </a:xfrm>
            <a:prstGeom prst="line">
              <a:avLst/>
            </a:prstGeom>
            <a:noFill/>
            <a:ln w="38100" cmpd="dbl">
              <a:solidFill>
                <a:srgbClr val="CC006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</p:grpSp>
      <p:grpSp>
        <p:nvGrpSpPr>
          <p:cNvPr id="48135" name="Group 15"/>
          <p:cNvGrpSpPr>
            <a:grpSpLocks/>
          </p:cNvGrpSpPr>
          <p:nvPr/>
        </p:nvGrpSpPr>
        <p:grpSpPr bwMode="auto">
          <a:xfrm>
            <a:off x="5334000" y="76200"/>
            <a:ext cx="3657600" cy="1905000"/>
            <a:chOff x="3360" y="48"/>
            <a:chExt cx="2304" cy="1200"/>
          </a:xfrm>
        </p:grpSpPr>
        <p:sp>
          <p:nvSpPr>
            <p:cNvPr id="48139" name="Line 16"/>
            <p:cNvSpPr>
              <a:spLocks noChangeShapeType="1"/>
            </p:cNvSpPr>
            <p:nvPr/>
          </p:nvSpPr>
          <p:spPr bwMode="auto">
            <a:xfrm>
              <a:off x="3360" y="144"/>
              <a:ext cx="2304" cy="0"/>
            </a:xfrm>
            <a:prstGeom prst="line">
              <a:avLst/>
            </a:prstGeom>
            <a:noFill/>
            <a:ln w="57150" cmpd="thinThick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48140" name="Line 17"/>
            <p:cNvSpPr>
              <a:spLocks noChangeShapeType="1"/>
            </p:cNvSpPr>
            <p:nvPr/>
          </p:nvSpPr>
          <p:spPr bwMode="auto">
            <a:xfrm flipH="1">
              <a:off x="5520" y="48"/>
              <a:ext cx="0" cy="1200"/>
            </a:xfrm>
            <a:prstGeom prst="line">
              <a:avLst/>
            </a:prstGeom>
            <a:noFill/>
            <a:ln w="57150" cmpd="thickThin">
              <a:solidFill>
                <a:srgbClr val="99CC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48141" name="Line 18"/>
            <p:cNvSpPr>
              <a:spLocks noChangeShapeType="1"/>
            </p:cNvSpPr>
            <p:nvPr/>
          </p:nvSpPr>
          <p:spPr bwMode="auto">
            <a:xfrm>
              <a:off x="4704" y="288"/>
              <a:ext cx="912" cy="0"/>
            </a:xfrm>
            <a:prstGeom prst="line">
              <a:avLst/>
            </a:prstGeom>
            <a:noFill/>
            <a:ln w="9525">
              <a:solidFill>
                <a:srgbClr val="66FF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48142" name="Line 19"/>
            <p:cNvSpPr>
              <a:spLocks noChangeShapeType="1"/>
            </p:cNvSpPr>
            <p:nvPr/>
          </p:nvSpPr>
          <p:spPr bwMode="auto">
            <a:xfrm>
              <a:off x="5424" y="240"/>
              <a:ext cx="0" cy="432"/>
            </a:xfrm>
            <a:prstGeom prst="line">
              <a:avLst/>
            </a:prstGeom>
            <a:noFill/>
            <a:ln w="38100" cmpd="dbl">
              <a:solidFill>
                <a:srgbClr val="CC006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48136" name="WordArt 20"/>
          <p:cNvSpPr>
            <a:spLocks noChangeArrowheads="1" noChangeShapeType="1" noTextEdit="1"/>
          </p:cNvSpPr>
          <p:nvPr/>
        </p:nvSpPr>
        <p:spPr bwMode="auto">
          <a:xfrm>
            <a:off x="228600" y="723900"/>
            <a:ext cx="5715000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1400" b="1" kern="10" dirty="0" smtClean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Tahoma"/>
                <a:ea typeface="Tahoma"/>
                <a:cs typeface="Tahoma"/>
              </a:rPr>
              <a:t>2. Informasi </a:t>
            </a:r>
            <a:r>
              <a:rPr lang="id-ID" sz="1400" b="1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Tahoma"/>
                <a:ea typeface="Tahoma"/>
                <a:cs typeface="Tahoma"/>
              </a:rPr>
              <a:t>Khusus</a:t>
            </a:r>
          </a:p>
        </p:txBody>
      </p:sp>
      <p:sp>
        <p:nvSpPr>
          <p:cNvPr id="48137" name="WordArt 21"/>
          <p:cNvSpPr>
            <a:spLocks noChangeArrowheads="1" noChangeShapeType="1" noTextEdit="1"/>
          </p:cNvSpPr>
          <p:nvPr/>
        </p:nvSpPr>
        <p:spPr bwMode="auto">
          <a:xfrm>
            <a:off x="1828800" y="1695450"/>
            <a:ext cx="18288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10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Tahoma"/>
                <a:ea typeface="Tahoma"/>
                <a:cs typeface="Tahoma"/>
              </a:rPr>
              <a:t>PENGERTIAN</a:t>
            </a:r>
          </a:p>
        </p:txBody>
      </p:sp>
      <p:sp>
        <p:nvSpPr>
          <p:cNvPr id="48138" name="WordArt 23"/>
          <p:cNvSpPr>
            <a:spLocks noChangeArrowheads="1" noChangeShapeType="1" noTextEdit="1"/>
          </p:cNvSpPr>
          <p:nvPr/>
        </p:nvSpPr>
        <p:spPr bwMode="auto">
          <a:xfrm>
            <a:off x="1905000" y="4133850"/>
            <a:ext cx="182880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10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Tahoma"/>
                <a:ea typeface="Tahoma"/>
                <a:cs typeface="Tahoma"/>
              </a:rPr>
              <a:t>KEGUNAAN</a:t>
            </a:r>
          </a:p>
        </p:txBody>
      </p:sp>
    </p:spTree>
    <p:extLst>
      <p:ext uri="{BB962C8B-B14F-4D97-AF65-F5344CB8AC3E}">
        <p14:creationId xmlns:p14="http://schemas.microsoft.com/office/powerpoint/2010/main" xmlns="" val="1102331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2838450" y="298450"/>
            <a:ext cx="5334000" cy="640175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sv-SE" sz="1200" dirty="0"/>
              <a:t>RAHASIA</a:t>
            </a:r>
          </a:p>
          <a:p>
            <a:pPr marL="457200" indent="-457200" algn="ctr">
              <a:defRPr/>
            </a:pPr>
            <a:endParaRPr lang="sv-SE" sz="1200" u="sng" dirty="0"/>
          </a:p>
          <a:p>
            <a:pPr marL="457200" indent="-457200">
              <a:defRPr/>
            </a:pPr>
            <a:r>
              <a:rPr lang="en-US" sz="1200" u="sng" dirty="0"/>
              <a:t>KEPALA SURAT</a:t>
            </a:r>
            <a:endParaRPr lang="fi-FI" sz="1200" dirty="0"/>
          </a:p>
          <a:p>
            <a:pPr marL="457200" indent="-457200">
              <a:defRPr/>
            </a:pPr>
            <a:endParaRPr lang="fi-FI" sz="1200" b="1" u="sng" dirty="0"/>
          </a:p>
          <a:p>
            <a:pPr marL="457200" indent="-457200" algn="ctr">
              <a:defRPr/>
            </a:pPr>
            <a:r>
              <a:rPr lang="fi-FI" sz="1200" b="1" u="sng" dirty="0"/>
              <a:t>INFORMASI KHUSUS</a:t>
            </a:r>
            <a:endParaRPr lang="en-US" sz="1200" b="1" dirty="0"/>
          </a:p>
          <a:p>
            <a:pPr>
              <a:defRPr/>
            </a:pPr>
            <a:r>
              <a:rPr lang="id-ID" sz="1200" dirty="0" smtClean="0">
                <a:latin typeface="Tahoma" pitchFamily="34" charset="0"/>
              </a:rPr>
              <a:t>	           Nomor  </a:t>
            </a:r>
            <a:r>
              <a:rPr lang="id-ID" sz="1200" dirty="0">
                <a:latin typeface="Tahoma" pitchFamily="34" charset="0"/>
              </a:rPr>
              <a:t>: </a:t>
            </a:r>
            <a:r>
              <a:rPr lang="id-ID" sz="1200" dirty="0" smtClean="0">
                <a:latin typeface="Tahoma" pitchFamily="34" charset="0"/>
              </a:rPr>
              <a:t>R/Insus </a:t>
            </a:r>
            <a:r>
              <a:rPr lang="id-ID" sz="1200" dirty="0">
                <a:latin typeface="Tahoma" pitchFamily="34" charset="0"/>
              </a:rPr>
              <a:t>-    / BLN/THN/SAT</a:t>
            </a:r>
          </a:p>
          <a:p>
            <a:pPr marL="457200" indent="-457200">
              <a:defRPr/>
            </a:pPr>
            <a:endParaRPr lang="fi-FI" sz="1200" dirty="0"/>
          </a:p>
          <a:p>
            <a:pPr marL="457200" indent="-457200">
              <a:defRPr/>
            </a:pPr>
            <a:r>
              <a:rPr lang="id-ID" sz="1200" b="1" dirty="0" smtClean="0"/>
              <a:t>					Bidang : ........</a:t>
            </a:r>
            <a:r>
              <a:rPr lang="id-ID" sz="1200" b="1" dirty="0"/>
              <a:t>	</a:t>
            </a:r>
            <a:endParaRPr lang="id-ID" sz="1200" b="1" dirty="0" smtClean="0"/>
          </a:p>
          <a:p>
            <a:pPr marL="457200" indent="-457200">
              <a:defRPr/>
            </a:pPr>
            <a:r>
              <a:rPr lang="fi-FI" sz="1200" b="1" dirty="0" smtClean="0"/>
              <a:t>I</a:t>
            </a:r>
            <a:r>
              <a:rPr lang="fi-FI" sz="1200" b="1" dirty="0"/>
              <a:t>.   PERIHAL</a:t>
            </a:r>
          </a:p>
          <a:p>
            <a:pPr>
              <a:defRPr/>
            </a:pPr>
            <a:endParaRPr lang="fi-FI" sz="1200" b="1" dirty="0"/>
          </a:p>
          <a:p>
            <a:pPr marL="179388" indent="-6350">
              <a:defRPr/>
            </a:pPr>
            <a:r>
              <a:rPr lang="id-ID" sz="1200" dirty="0"/>
              <a:t>memuat informasi2 yg bersifat khusus ttg suatu permasalahan yg akan disampaikan</a:t>
            </a:r>
            <a:endParaRPr lang="fi-FI" sz="1200" dirty="0"/>
          </a:p>
          <a:p>
            <a:pPr marL="457200" indent="-457200">
              <a:defRPr/>
            </a:pPr>
            <a:endParaRPr lang="fi-FI" sz="1200" b="1" dirty="0"/>
          </a:p>
          <a:p>
            <a:pPr marL="457200" indent="-457200">
              <a:defRPr/>
            </a:pPr>
            <a:endParaRPr lang="fi-FI" sz="1200" b="1" dirty="0"/>
          </a:p>
          <a:p>
            <a:pPr marL="457200" indent="-457200">
              <a:defRPr/>
            </a:pPr>
            <a:r>
              <a:rPr lang="fi-FI" sz="1200" b="1" dirty="0"/>
              <a:t>II.  FAKTA-FAKTA</a:t>
            </a:r>
          </a:p>
          <a:p>
            <a:pPr marL="179388" indent="-6350" algn="just">
              <a:defRPr/>
            </a:pPr>
            <a:endParaRPr lang="id-ID" sz="1200" b="1" dirty="0"/>
          </a:p>
          <a:p>
            <a:pPr marL="179388" indent="-6350" algn="just">
              <a:defRPr/>
            </a:pPr>
            <a:r>
              <a:rPr lang="id-ID" sz="1200" dirty="0"/>
              <a:t>Memuat fakta yg tersusun secara sistimatis,singkat dan jelas dr suatu masalah atau kasus yg terjadi dan berkembang</a:t>
            </a:r>
            <a:endParaRPr lang="fi-FI" sz="1200" dirty="0"/>
          </a:p>
          <a:p>
            <a:pPr marL="457200" indent="-457200">
              <a:defRPr/>
            </a:pPr>
            <a:endParaRPr lang="fi-FI" sz="1200" dirty="0"/>
          </a:p>
          <a:p>
            <a:pPr marL="457200" indent="-457200">
              <a:defRPr/>
            </a:pPr>
            <a:r>
              <a:rPr lang="fi-FI" sz="1200" b="1" dirty="0"/>
              <a:t>III. CATATAN</a:t>
            </a:r>
          </a:p>
          <a:p>
            <a:pPr marL="171450" indent="-171450">
              <a:defRPr/>
            </a:pPr>
            <a:r>
              <a:rPr lang="id-ID" sz="1200" dirty="0"/>
              <a:t>	1.</a:t>
            </a:r>
            <a:r>
              <a:rPr lang="fi-FI" sz="1200" dirty="0"/>
              <a:t> analisa singkat, </a:t>
            </a:r>
            <a:endParaRPr lang="id-ID" sz="1200" dirty="0"/>
          </a:p>
          <a:p>
            <a:pPr marL="171450" indent="-171450">
              <a:defRPr/>
            </a:pPr>
            <a:r>
              <a:rPr lang="id-ID" sz="1200" dirty="0"/>
              <a:t>	2. </a:t>
            </a:r>
            <a:r>
              <a:rPr lang="fi-FI" sz="1200" dirty="0"/>
              <a:t>p</a:t>
            </a:r>
            <a:r>
              <a:rPr lang="id-ID" sz="1200" dirty="0"/>
              <a:t>rediksi,</a:t>
            </a:r>
          </a:p>
          <a:p>
            <a:pPr marL="171450" indent="-171450">
              <a:defRPr/>
            </a:pPr>
            <a:r>
              <a:rPr lang="id-ID" sz="1200" dirty="0"/>
              <a:t>	3. langkah</a:t>
            </a:r>
            <a:r>
              <a:rPr lang="fi-FI" sz="1200" dirty="0"/>
              <a:t> </a:t>
            </a:r>
            <a:r>
              <a:rPr lang="id-ID" sz="1200" dirty="0" smtClean="0"/>
              <a:t>Intel yg tlh diambil</a:t>
            </a:r>
            <a:endParaRPr lang="id-ID" sz="1200" dirty="0"/>
          </a:p>
          <a:p>
            <a:pPr marL="171450" indent="-171450">
              <a:defRPr/>
            </a:pPr>
            <a:r>
              <a:rPr lang="id-ID" sz="1200" dirty="0"/>
              <a:t>	4. rekomendasi</a:t>
            </a:r>
            <a:r>
              <a:rPr lang="fi-FI" sz="1200" dirty="0"/>
              <a:t>  </a:t>
            </a:r>
          </a:p>
          <a:p>
            <a:pPr marL="457200" indent="-457200">
              <a:defRPr/>
            </a:pPr>
            <a:endParaRPr lang="fi-FI" sz="1200" dirty="0"/>
          </a:p>
          <a:p>
            <a:pPr marL="457200" indent="-457200">
              <a:defRPr/>
            </a:pPr>
            <a:endParaRPr lang="fi-FI" sz="1200" dirty="0"/>
          </a:p>
          <a:p>
            <a:pPr marL="457200" indent="-457200">
              <a:defRPr/>
            </a:pPr>
            <a:r>
              <a:rPr lang="fi-FI" sz="1200" b="1" dirty="0"/>
              <a:t>            		    	</a:t>
            </a:r>
            <a:r>
              <a:rPr lang="id-ID" sz="1200" b="1" dirty="0" smtClean="0"/>
              <a:t>		Jakarta </a:t>
            </a:r>
            <a:r>
              <a:rPr lang="id-ID" sz="1200" b="1" dirty="0"/>
              <a:t>, .................</a:t>
            </a:r>
          </a:p>
          <a:p>
            <a:pPr marL="457200" indent="-457200">
              <a:defRPr/>
            </a:pPr>
            <a:r>
              <a:rPr lang="id-ID" sz="1200" b="1" dirty="0"/>
              <a:t>				</a:t>
            </a:r>
            <a:r>
              <a:rPr lang="id-ID" sz="1200" b="1" dirty="0" smtClean="0"/>
              <a:t>	</a:t>
            </a:r>
            <a:r>
              <a:rPr lang="id-ID" sz="1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KANIT/P.A</a:t>
            </a:r>
            <a:endParaRPr lang="en-US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457200" indent="-457200">
              <a:defRPr/>
            </a:pPr>
            <a:endParaRPr lang="fi-FI" sz="1200" dirty="0"/>
          </a:p>
          <a:p>
            <a:pPr marL="457200" indent="-457200">
              <a:defRPr/>
            </a:pPr>
            <a:r>
              <a:rPr lang="fi-FI" sz="1200" u="sng" dirty="0"/>
              <a:t>DISTRIBUSI</a:t>
            </a:r>
            <a:r>
              <a:rPr lang="fi-FI" sz="1200" dirty="0"/>
              <a:t> :</a:t>
            </a:r>
          </a:p>
          <a:p>
            <a:pPr marL="457200" indent="-457200">
              <a:defRPr/>
            </a:pPr>
            <a:r>
              <a:rPr lang="fi-FI" sz="1200" dirty="0"/>
              <a:t>Pimpinan + sesuai kebutuhan</a:t>
            </a:r>
            <a:endParaRPr lang="en-US" sz="1200" dirty="0"/>
          </a:p>
          <a:p>
            <a:pPr marL="457200" indent="-457200">
              <a:defRPr/>
            </a:pPr>
            <a:endParaRPr lang="en-US" sz="1200" dirty="0"/>
          </a:p>
          <a:p>
            <a:pPr marL="457200" indent="-457200" algn="ctr">
              <a:defRPr/>
            </a:pPr>
            <a:r>
              <a:rPr lang="fi-FI" sz="1200" dirty="0"/>
              <a:t>RAHASIA</a:t>
            </a:r>
            <a:endParaRPr lang="en-US" sz="1200" dirty="0"/>
          </a:p>
        </p:txBody>
      </p:sp>
      <p:sp>
        <p:nvSpPr>
          <p:cNvPr id="49156" name="WordArt 6"/>
          <p:cNvSpPr>
            <a:spLocks noChangeArrowheads="1" noChangeShapeType="1" noTextEdit="1"/>
          </p:cNvSpPr>
          <p:nvPr/>
        </p:nvSpPr>
        <p:spPr bwMode="auto">
          <a:xfrm>
            <a:off x="611188" y="685800"/>
            <a:ext cx="1143000" cy="297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3600" kern="10" dirty="0">
                <a:ln w="12700">
                  <a:solidFill>
                    <a:srgbClr val="FFFF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Tahoma"/>
                <a:ea typeface="Tahoma"/>
                <a:cs typeface="Tahoma"/>
              </a:rPr>
              <a:t>format </a:t>
            </a:r>
          </a:p>
          <a:p>
            <a:pPr algn="ctr"/>
            <a:r>
              <a:rPr lang="id-ID" sz="3600" kern="10" dirty="0">
                <a:ln w="12700">
                  <a:solidFill>
                    <a:srgbClr val="FFFF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Tahoma"/>
                <a:ea typeface="Tahoma"/>
                <a:cs typeface="Tahoma"/>
              </a:rPr>
              <a:t>Info</a:t>
            </a:r>
          </a:p>
          <a:p>
            <a:pPr algn="ctr"/>
            <a:r>
              <a:rPr lang="id-ID" sz="3600" kern="10" dirty="0">
                <a:ln w="12700">
                  <a:solidFill>
                    <a:srgbClr val="FFFF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Tahoma"/>
                <a:ea typeface="Tahoma"/>
                <a:cs typeface="Tahoma"/>
              </a:rPr>
              <a:t>khusus</a:t>
            </a:r>
          </a:p>
        </p:txBody>
      </p:sp>
    </p:spTree>
    <p:extLst>
      <p:ext uri="{BB962C8B-B14F-4D97-AF65-F5344CB8AC3E}">
        <p14:creationId xmlns:p14="http://schemas.microsoft.com/office/powerpoint/2010/main" xmlns="" val="2459603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 Box 4"/>
          <p:cNvSpPr txBox="1">
            <a:spLocks noChangeArrowheads="1"/>
          </p:cNvSpPr>
          <p:nvPr/>
        </p:nvSpPr>
        <p:spPr bwMode="auto">
          <a:xfrm>
            <a:off x="500035" y="2268538"/>
            <a:ext cx="818676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sv-SE" b="1" dirty="0">
                <a:solidFill>
                  <a:srgbClr val="FFFF00"/>
                </a:solidFill>
                <a:latin typeface="Tahoma" pitchFamily="34" charset="0"/>
              </a:rPr>
              <a:t>Produk intel yg dibuat oleh pejabat </a:t>
            </a:r>
            <a:r>
              <a:rPr lang="sv-SE" b="1" dirty="0" smtClean="0">
                <a:solidFill>
                  <a:srgbClr val="FFFF00"/>
                </a:solidFill>
                <a:latin typeface="Tahoma" pitchFamily="34" charset="0"/>
              </a:rPr>
              <a:t>Intelijen</a:t>
            </a:r>
            <a:r>
              <a:rPr lang="id-ID" b="1" dirty="0" smtClean="0">
                <a:solidFill>
                  <a:srgbClr val="FFFF00"/>
                </a:solidFill>
                <a:latin typeface="Tahoma" pitchFamily="34" charset="0"/>
              </a:rPr>
              <a:t> ( AH )</a:t>
            </a:r>
            <a:r>
              <a:rPr lang="sv-SE" b="1" dirty="0" smtClean="0">
                <a:solidFill>
                  <a:srgbClr val="FFFF00"/>
                </a:solidFill>
                <a:latin typeface="Tahoma" pitchFamily="34" charset="0"/>
              </a:rPr>
              <a:t> </a:t>
            </a:r>
            <a:r>
              <a:rPr lang="sv-SE" b="1" dirty="0">
                <a:solidFill>
                  <a:srgbClr val="FFFF00"/>
                </a:solidFill>
                <a:latin typeface="Tahoma" pitchFamily="34" charset="0"/>
              </a:rPr>
              <a:t>ttg sesuatu peristiwa atau masalah menonjol yg t</a:t>
            </a:r>
            <a:r>
              <a:rPr lang="id-ID" b="1" dirty="0">
                <a:solidFill>
                  <a:srgbClr val="FFFF00"/>
                </a:solidFill>
                <a:latin typeface="Tahoma" pitchFamily="34" charset="0"/>
              </a:rPr>
              <a:t>erus berkembang dan diperkirakan dpt berubah menjadi sumber ancaman</a:t>
            </a:r>
            <a:r>
              <a:rPr lang="id-ID" b="1" dirty="0" smtClean="0">
                <a:solidFill>
                  <a:srgbClr val="FFFF00"/>
                </a:solidFill>
                <a:latin typeface="Tahoma" pitchFamily="34" charset="0"/>
              </a:rPr>
              <a:t>/ gangguan atau </a:t>
            </a:r>
            <a:r>
              <a:rPr lang="id-ID" b="1" dirty="0">
                <a:solidFill>
                  <a:srgbClr val="FFFF00"/>
                </a:solidFill>
                <a:latin typeface="Tahoma" pitchFamily="34" charset="0"/>
              </a:rPr>
              <a:t>berpengaruh thd kebijakan </a:t>
            </a:r>
            <a:r>
              <a:rPr lang="id-ID" b="1" dirty="0" smtClean="0">
                <a:solidFill>
                  <a:srgbClr val="FFFF00"/>
                </a:solidFill>
                <a:latin typeface="Tahoma" pitchFamily="34" charset="0"/>
              </a:rPr>
              <a:t>/ kegiatan </a:t>
            </a:r>
            <a:endParaRPr lang="en-US" b="1" dirty="0">
              <a:solidFill>
                <a:srgbClr val="FFFF00"/>
              </a:solidFill>
              <a:latin typeface="Tahoma" pitchFamily="34" charset="0"/>
            </a:endParaRPr>
          </a:p>
        </p:txBody>
      </p:sp>
      <p:sp>
        <p:nvSpPr>
          <p:cNvPr id="57347" name="AutoShape 5"/>
          <p:cNvSpPr>
            <a:spLocks noChangeArrowheads="1"/>
          </p:cNvSpPr>
          <p:nvPr/>
        </p:nvSpPr>
        <p:spPr bwMode="auto">
          <a:xfrm>
            <a:off x="1295400" y="1752600"/>
            <a:ext cx="457200" cy="381000"/>
          </a:xfrm>
          <a:prstGeom prst="smileyFace">
            <a:avLst>
              <a:gd name="adj" fmla="val 465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id-ID">
              <a:latin typeface="Calibri" pitchFamily="34" charset="0"/>
            </a:endParaRPr>
          </a:p>
        </p:txBody>
      </p:sp>
      <p:sp>
        <p:nvSpPr>
          <p:cNvPr id="57348" name="AutoShape 7"/>
          <p:cNvSpPr>
            <a:spLocks noChangeArrowheads="1"/>
          </p:cNvSpPr>
          <p:nvPr/>
        </p:nvSpPr>
        <p:spPr bwMode="auto">
          <a:xfrm>
            <a:off x="1371600" y="4114800"/>
            <a:ext cx="457200" cy="381000"/>
          </a:xfrm>
          <a:prstGeom prst="smileyFace">
            <a:avLst>
              <a:gd name="adj" fmla="val 465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id-ID">
              <a:latin typeface="Calibri" pitchFamily="34" charset="0"/>
            </a:endParaRPr>
          </a:p>
        </p:txBody>
      </p:sp>
      <p:sp>
        <p:nvSpPr>
          <p:cNvPr id="57349" name="Text Box 9"/>
          <p:cNvSpPr txBox="1">
            <a:spLocks noChangeArrowheads="1"/>
          </p:cNvSpPr>
          <p:nvPr/>
        </p:nvSpPr>
        <p:spPr bwMode="auto">
          <a:xfrm>
            <a:off x="357158" y="4603750"/>
            <a:ext cx="8118505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179388" indent="-1793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id-ID" b="1" dirty="0">
                <a:solidFill>
                  <a:schemeClr val="bg2"/>
                </a:solidFill>
                <a:latin typeface="Tahoma" pitchFamily="34" charset="0"/>
              </a:rPr>
              <a:t>1.</a:t>
            </a:r>
            <a:r>
              <a:rPr lang="es-ES" b="1" dirty="0" err="1">
                <a:solidFill>
                  <a:schemeClr val="bg2"/>
                </a:solidFill>
                <a:latin typeface="Tahoma" pitchFamily="34" charset="0"/>
              </a:rPr>
              <a:t>Utk</a:t>
            </a:r>
            <a:r>
              <a:rPr lang="es-ES" b="1" dirty="0">
                <a:solidFill>
                  <a:schemeClr val="bg2"/>
                </a:solidFill>
                <a:latin typeface="Tahoma" pitchFamily="34" charset="0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Tahoma" pitchFamily="34" charset="0"/>
              </a:rPr>
              <a:t>penyampaian</a:t>
            </a:r>
            <a:r>
              <a:rPr lang="es-ES" b="1" dirty="0">
                <a:solidFill>
                  <a:schemeClr val="bg2"/>
                </a:solidFill>
                <a:latin typeface="Tahoma" pitchFamily="34" charset="0"/>
              </a:rPr>
              <a:t> i</a:t>
            </a:r>
            <a:r>
              <a:rPr lang="id-ID" b="1" dirty="0">
                <a:solidFill>
                  <a:schemeClr val="bg2"/>
                </a:solidFill>
                <a:latin typeface="Tahoma" pitchFamily="34" charset="0"/>
              </a:rPr>
              <a:t>nfo ttg  masalah yg sdg berkembang disertai saran tindak agar mendapat atensi dr pimp </a:t>
            </a:r>
            <a:endParaRPr lang="id-ID" b="1" dirty="0" smtClean="0">
              <a:solidFill>
                <a:schemeClr val="bg2"/>
              </a:solidFill>
              <a:latin typeface="Tahoma" pitchFamily="34" charset="0"/>
            </a:endParaRPr>
          </a:p>
          <a:p>
            <a:pPr algn="just" eaLnBrk="1" hangingPunct="1"/>
            <a:r>
              <a:rPr lang="id-ID" b="1" dirty="0" smtClean="0">
                <a:solidFill>
                  <a:schemeClr val="bg2"/>
                </a:solidFill>
                <a:latin typeface="Tahoma" pitchFamily="34" charset="0"/>
              </a:rPr>
              <a:t>2.sbg </a:t>
            </a:r>
            <a:r>
              <a:rPr lang="id-ID" b="1" dirty="0">
                <a:solidFill>
                  <a:schemeClr val="bg2"/>
                </a:solidFill>
                <a:latin typeface="Tahoma" pitchFamily="34" charset="0"/>
              </a:rPr>
              <a:t>bhn pertimbangan pengambilan keputusan</a:t>
            </a:r>
          </a:p>
          <a:p>
            <a:pPr algn="just" eaLnBrk="1" hangingPunct="1"/>
            <a:r>
              <a:rPr lang="id-ID" b="1" dirty="0">
                <a:solidFill>
                  <a:schemeClr val="bg2"/>
                </a:solidFill>
                <a:latin typeface="Tahoma" pitchFamily="34" charset="0"/>
              </a:rPr>
              <a:t>3</a:t>
            </a:r>
            <a:r>
              <a:rPr lang="id-ID" b="1" dirty="0" smtClean="0">
                <a:solidFill>
                  <a:schemeClr val="bg2"/>
                </a:solidFill>
                <a:latin typeface="Tahoma" pitchFamily="34" charset="0"/>
              </a:rPr>
              <a:t>.Mengantisipasi </a:t>
            </a:r>
            <a:r>
              <a:rPr lang="id-ID" b="1" dirty="0">
                <a:solidFill>
                  <a:schemeClr val="bg2"/>
                </a:solidFill>
                <a:latin typeface="Tahoma" pitchFamily="34" charset="0"/>
              </a:rPr>
              <a:t>suatu masalah berupa langkah pencegahan atau mengeliminir peristiwa shg tdk terjadi suatu pendadakan</a:t>
            </a:r>
            <a:endParaRPr lang="en-US" b="1" dirty="0">
              <a:solidFill>
                <a:schemeClr val="bg2"/>
              </a:solidFill>
              <a:latin typeface="Tahoma" pitchFamily="34" charset="0"/>
            </a:endParaRPr>
          </a:p>
        </p:txBody>
      </p:sp>
      <p:grpSp>
        <p:nvGrpSpPr>
          <p:cNvPr id="57350" name="Group 15"/>
          <p:cNvGrpSpPr>
            <a:grpSpLocks/>
          </p:cNvGrpSpPr>
          <p:nvPr/>
        </p:nvGrpSpPr>
        <p:grpSpPr bwMode="auto">
          <a:xfrm>
            <a:off x="5334000" y="76200"/>
            <a:ext cx="3657600" cy="1905000"/>
            <a:chOff x="3360" y="48"/>
            <a:chExt cx="2304" cy="1200"/>
          </a:xfrm>
        </p:grpSpPr>
        <p:sp>
          <p:nvSpPr>
            <p:cNvPr id="57354" name="Line 16"/>
            <p:cNvSpPr>
              <a:spLocks noChangeShapeType="1"/>
            </p:cNvSpPr>
            <p:nvPr/>
          </p:nvSpPr>
          <p:spPr bwMode="auto">
            <a:xfrm>
              <a:off x="3360" y="144"/>
              <a:ext cx="2304" cy="0"/>
            </a:xfrm>
            <a:prstGeom prst="line">
              <a:avLst/>
            </a:prstGeom>
            <a:noFill/>
            <a:ln w="57150" cmpd="thinThick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57355" name="Line 17"/>
            <p:cNvSpPr>
              <a:spLocks noChangeShapeType="1"/>
            </p:cNvSpPr>
            <p:nvPr/>
          </p:nvSpPr>
          <p:spPr bwMode="auto">
            <a:xfrm flipH="1">
              <a:off x="5520" y="48"/>
              <a:ext cx="0" cy="1200"/>
            </a:xfrm>
            <a:prstGeom prst="line">
              <a:avLst/>
            </a:prstGeom>
            <a:noFill/>
            <a:ln w="57150" cmpd="thickThin">
              <a:solidFill>
                <a:srgbClr val="99CC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57356" name="Line 18"/>
            <p:cNvSpPr>
              <a:spLocks noChangeShapeType="1"/>
            </p:cNvSpPr>
            <p:nvPr/>
          </p:nvSpPr>
          <p:spPr bwMode="auto">
            <a:xfrm>
              <a:off x="4704" y="288"/>
              <a:ext cx="912" cy="0"/>
            </a:xfrm>
            <a:prstGeom prst="line">
              <a:avLst/>
            </a:prstGeom>
            <a:noFill/>
            <a:ln w="9525">
              <a:solidFill>
                <a:srgbClr val="66FF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57357" name="Line 19"/>
            <p:cNvSpPr>
              <a:spLocks noChangeShapeType="1"/>
            </p:cNvSpPr>
            <p:nvPr/>
          </p:nvSpPr>
          <p:spPr bwMode="auto">
            <a:xfrm>
              <a:off x="5424" y="240"/>
              <a:ext cx="0" cy="432"/>
            </a:xfrm>
            <a:prstGeom prst="line">
              <a:avLst/>
            </a:prstGeom>
            <a:noFill/>
            <a:ln w="38100" cmpd="dbl">
              <a:solidFill>
                <a:srgbClr val="CC006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57351" name="WordArt 20"/>
          <p:cNvSpPr>
            <a:spLocks noChangeArrowheads="1" noChangeShapeType="1" noTextEdit="1"/>
          </p:cNvSpPr>
          <p:nvPr/>
        </p:nvSpPr>
        <p:spPr bwMode="auto">
          <a:xfrm>
            <a:off x="304800" y="533400"/>
            <a:ext cx="594360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1400" b="1" kern="10" dirty="0" smtClean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Tahoma"/>
                <a:ea typeface="Tahoma"/>
                <a:cs typeface="Tahoma"/>
              </a:rPr>
              <a:t>3. </a:t>
            </a:r>
            <a:r>
              <a:rPr lang="id-ID" sz="1400" b="1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Tahoma"/>
                <a:ea typeface="Tahoma"/>
                <a:cs typeface="Tahoma"/>
              </a:rPr>
              <a:t>Laporan Atensi</a:t>
            </a:r>
          </a:p>
        </p:txBody>
      </p:sp>
      <p:sp>
        <p:nvSpPr>
          <p:cNvPr id="57352" name="WordArt 21"/>
          <p:cNvSpPr>
            <a:spLocks noChangeArrowheads="1" noChangeShapeType="1" noTextEdit="1"/>
          </p:cNvSpPr>
          <p:nvPr/>
        </p:nvSpPr>
        <p:spPr bwMode="auto">
          <a:xfrm>
            <a:off x="1828800" y="1676400"/>
            <a:ext cx="21336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10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Tahoma"/>
                <a:ea typeface="Tahoma"/>
                <a:cs typeface="Tahoma"/>
              </a:rPr>
              <a:t>PENGERTIAN</a:t>
            </a:r>
          </a:p>
        </p:txBody>
      </p:sp>
      <p:sp>
        <p:nvSpPr>
          <p:cNvPr id="57353" name="WordArt 23"/>
          <p:cNvSpPr>
            <a:spLocks noChangeArrowheads="1" noChangeShapeType="1" noTextEdit="1"/>
          </p:cNvSpPr>
          <p:nvPr/>
        </p:nvSpPr>
        <p:spPr bwMode="auto">
          <a:xfrm>
            <a:off x="1905000" y="4133850"/>
            <a:ext cx="182880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10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Tahoma"/>
                <a:ea typeface="Tahoma"/>
                <a:cs typeface="Tahoma"/>
              </a:rPr>
              <a:t>KEGUNAAN</a:t>
            </a:r>
          </a:p>
        </p:txBody>
      </p:sp>
    </p:spTree>
    <p:extLst>
      <p:ext uri="{BB962C8B-B14F-4D97-AF65-F5344CB8AC3E}">
        <p14:creationId xmlns:p14="http://schemas.microsoft.com/office/powerpoint/2010/main" xmlns="" val="4081761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2398713" y="404813"/>
            <a:ext cx="5918200" cy="600164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i-FI" sz="1200" dirty="0" smtClean="0"/>
              <a:t>RAHASIA</a:t>
            </a:r>
          </a:p>
          <a:p>
            <a:pPr eaLnBrk="1" hangingPunct="1">
              <a:defRPr/>
            </a:pPr>
            <a:r>
              <a:rPr lang="en-US" sz="1200" u="sng" dirty="0" smtClean="0"/>
              <a:t>KEPALA SURAT</a:t>
            </a:r>
            <a:endParaRPr lang="fi-FI" sz="1200" u="sng" dirty="0" smtClean="0"/>
          </a:p>
          <a:p>
            <a:pPr eaLnBrk="1" hangingPunct="1">
              <a:defRPr/>
            </a:pPr>
            <a:endParaRPr lang="fi-FI" sz="1200" b="1" u="sng" dirty="0" smtClean="0"/>
          </a:p>
          <a:p>
            <a:pPr algn="ctr" eaLnBrk="1" hangingPunct="1">
              <a:defRPr/>
            </a:pPr>
            <a:r>
              <a:rPr lang="fi-FI" sz="1200" b="1" u="sng" dirty="0" smtClean="0"/>
              <a:t>LAPORAN ATENSIA</a:t>
            </a:r>
            <a:endParaRPr lang="en-US" sz="1200" b="1" dirty="0" smtClean="0"/>
          </a:p>
          <a:p>
            <a:pPr algn="ctr" eaLnBrk="1" hangingPunct="1">
              <a:defRPr/>
            </a:pPr>
            <a:r>
              <a:rPr lang="id-ID" sz="1200" dirty="0">
                <a:latin typeface="Tahoma" pitchFamily="34" charset="0"/>
              </a:rPr>
              <a:t> Nomor  : </a:t>
            </a:r>
            <a:r>
              <a:rPr lang="id-ID" sz="1200" dirty="0" smtClean="0">
                <a:latin typeface="Tahoma" pitchFamily="34" charset="0"/>
              </a:rPr>
              <a:t>R/ L.A </a:t>
            </a:r>
            <a:r>
              <a:rPr lang="id-ID" sz="1200" dirty="0">
                <a:latin typeface="Tahoma" pitchFamily="34" charset="0"/>
              </a:rPr>
              <a:t>-    / BLN/THN/SAT</a:t>
            </a:r>
            <a:endParaRPr lang="id-ID" sz="1200" dirty="0" smtClean="0"/>
          </a:p>
          <a:p>
            <a:pPr algn="ctr" eaLnBrk="1" hangingPunct="1">
              <a:defRPr/>
            </a:pPr>
            <a:endParaRPr lang="id-ID" sz="1200" dirty="0"/>
          </a:p>
          <a:p>
            <a:pPr algn="ctr" eaLnBrk="1" hangingPunct="1">
              <a:defRPr/>
            </a:pPr>
            <a:r>
              <a:rPr lang="fi-FI" sz="1200" dirty="0" smtClean="0"/>
              <a:t>Tentang</a:t>
            </a:r>
            <a:endParaRPr lang="fi-FI" sz="1200" u="sng" dirty="0" smtClean="0"/>
          </a:p>
          <a:p>
            <a:pPr algn="ctr" eaLnBrk="1" hangingPunct="1">
              <a:defRPr/>
            </a:pPr>
            <a:r>
              <a:rPr lang="fi-FI" sz="1200" dirty="0" smtClean="0"/>
              <a:t>…………………….</a:t>
            </a:r>
          </a:p>
          <a:p>
            <a:pPr eaLnBrk="1" hangingPunct="1">
              <a:defRPr/>
            </a:pPr>
            <a:endParaRPr lang="id-ID" sz="1200" dirty="0" smtClean="0"/>
          </a:p>
          <a:p>
            <a:pPr eaLnBrk="1" hangingPunct="1">
              <a:defRPr/>
            </a:pPr>
            <a:endParaRPr lang="fi-FI" sz="1200" dirty="0" smtClean="0"/>
          </a:p>
          <a:p>
            <a:pPr eaLnBrk="1" hangingPunct="1">
              <a:defRPr/>
            </a:pPr>
            <a:r>
              <a:rPr lang="fi-FI" sz="1200" b="1" dirty="0" smtClean="0"/>
              <a:t>I.   PENDAHULUAN</a:t>
            </a:r>
          </a:p>
          <a:p>
            <a:pPr eaLnBrk="1" hangingPunct="1">
              <a:defRPr/>
            </a:pPr>
            <a:r>
              <a:rPr lang="fi-FI" sz="1200" dirty="0" smtClean="0"/>
              <a:t>     </a:t>
            </a:r>
            <a:r>
              <a:rPr lang="id-ID" sz="1200" dirty="0" smtClean="0"/>
              <a:t>Memuat pokok masalah yg jadi perhatian pimpinan</a:t>
            </a:r>
          </a:p>
          <a:p>
            <a:pPr marL="182563" indent="-182563" eaLnBrk="1" hangingPunct="1">
              <a:defRPr/>
            </a:pPr>
            <a:r>
              <a:rPr lang="id-ID" sz="1200" dirty="0" smtClean="0"/>
              <a:t>	</a:t>
            </a:r>
            <a:endParaRPr lang="fi-FI" sz="1200" b="1" dirty="0" smtClean="0"/>
          </a:p>
          <a:p>
            <a:pPr eaLnBrk="1" hangingPunct="1">
              <a:defRPr/>
            </a:pPr>
            <a:r>
              <a:rPr lang="fi-FI" sz="1200" b="1" dirty="0" smtClean="0"/>
              <a:t>II.  FAKTA-FAKTA</a:t>
            </a:r>
          </a:p>
          <a:p>
            <a:pPr eaLnBrk="1" hangingPunct="1">
              <a:defRPr/>
            </a:pPr>
            <a:r>
              <a:rPr lang="fi-FI" sz="1200" dirty="0" smtClean="0"/>
              <a:t>     Memuat </a:t>
            </a:r>
            <a:r>
              <a:rPr lang="id-ID" sz="1200" dirty="0" smtClean="0"/>
              <a:t>fakta (SIADI DEMENBABI) </a:t>
            </a:r>
            <a:r>
              <a:rPr lang="fi-FI" sz="1200" dirty="0" smtClean="0"/>
              <a:t>yang bersifat faktual tentang permasalahan-</a:t>
            </a:r>
          </a:p>
          <a:p>
            <a:pPr eaLnBrk="1" hangingPunct="1">
              <a:defRPr/>
            </a:pPr>
            <a:r>
              <a:rPr lang="fi-FI" sz="1200" dirty="0" smtClean="0"/>
              <a:t>     permasalahan yang memerlukan </a:t>
            </a:r>
            <a:r>
              <a:rPr lang="fi-FI" sz="1200" b="1" i="1" u="sng" dirty="0" smtClean="0"/>
              <a:t>perhatian / atensi</a:t>
            </a:r>
            <a:r>
              <a:rPr lang="fi-FI" sz="1200" b="1" u="sng" dirty="0" smtClean="0"/>
              <a:t> </a:t>
            </a:r>
            <a:r>
              <a:rPr lang="fi-FI" sz="1200" b="1" i="1" u="sng" dirty="0" smtClean="0"/>
              <a:t>segera</a:t>
            </a:r>
            <a:r>
              <a:rPr lang="fi-FI" sz="1200" i="1" u="sng" dirty="0" smtClean="0"/>
              <a:t> </a:t>
            </a:r>
            <a:r>
              <a:rPr lang="fi-FI" sz="1200" dirty="0" smtClean="0"/>
              <a:t>dari  Pimpinan.</a:t>
            </a:r>
          </a:p>
          <a:p>
            <a:pPr eaLnBrk="1" hangingPunct="1">
              <a:defRPr/>
            </a:pPr>
            <a:endParaRPr lang="sv-SE" sz="1200" dirty="0" smtClean="0"/>
          </a:p>
          <a:p>
            <a:pPr eaLnBrk="1" hangingPunct="1">
              <a:defRPr/>
            </a:pPr>
            <a:r>
              <a:rPr lang="sv-SE" sz="1200" b="1" dirty="0" smtClean="0"/>
              <a:t>III. ANALISA</a:t>
            </a:r>
          </a:p>
          <a:p>
            <a:pPr eaLnBrk="1" hangingPunct="1">
              <a:defRPr/>
            </a:pPr>
            <a:r>
              <a:rPr lang="sv-SE" sz="1200" dirty="0" smtClean="0"/>
              <a:t>     Berisi tentang pembahasan dari fakta-fakta yang diuraikan sebelumnya.</a:t>
            </a:r>
          </a:p>
          <a:p>
            <a:pPr eaLnBrk="1" hangingPunct="1">
              <a:defRPr/>
            </a:pPr>
            <a:endParaRPr lang="id-ID" sz="1200" b="1" dirty="0" smtClean="0"/>
          </a:p>
          <a:p>
            <a:pPr eaLnBrk="1" hangingPunct="1">
              <a:defRPr/>
            </a:pPr>
            <a:r>
              <a:rPr lang="id-ID" sz="1200" b="1" dirty="0" smtClean="0"/>
              <a:t>IV. PREDIKSI</a:t>
            </a:r>
          </a:p>
          <a:p>
            <a:pPr eaLnBrk="1" hangingPunct="1">
              <a:defRPr/>
            </a:pPr>
            <a:endParaRPr lang="id-ID" sz="1200" b="1" dirty="0" smtClean="0"/>
          </a:p>
          <a:p>
            <a:pPr marL="182563" indent="-182563" eaLnBrk="1" hangingPunct="1">
              <a:buFontTx/>
              <a:buAutoNum type="romanUcPeriod" startAt="5"/>
              <a:defRPr/>
            </a:pPr>
            <a:r>
              <a:rPr lang="id-ID" sz="1200" b="1" dirty="0" smtClean="0"/>
              <a:t>LANGKAH YG TLH DIAMBIL</a:t>
            </a:r>
          </a:p>
          <a:p>
            <a:pPr marL="182563" indent="-182563" eaLnBrk="1" hangingPunct="1">
              <a:defRPr/>
            </a:pPr>
            <a:endParaRPr lang="id-ID" sz="1200" b="1" dirty="0" smtClean="0"/>
          </a:p>
          <a:p>
            <a:pPr marL="0" indent="0" eaLnBrk="1" hangingPunct="1">
              <a:defRPr/>
            </a:pPr>
            <a:r>
              <a:rPr lang="id-ID" sz="1200" b="1" dirty="0" smtClean="0"/>
              <a:t>VI.REKOMENDASI	</a:t>
            </a:r>
            <a:endParaRPr lang="sv-SE" sz="1200" b="1" dirty="0" smtClean="0"/>
          </a:p>
          <a:p>
            <a:pPr eaLnBrk="1" hangingPunct="1">
              <a:defRPr/>
            </a:pPr>
            <a:endParaRPr lang="fi-FI" sz="1200" dirty="0" smtClean="0"/>
          </a:p>
          <a:p>
            <a:pPr eaLnBrk="1" hangingPunct="1">
              <a:defRPr/>
            </a:pPr>
            <a:r>
              <a:rPr lang="fi-FI" sz="1200" dirty="0" smtClean="0"/>
              <a:t>					Jakarta, ………………      </a:t>
            </a:r>
          </a:p>
          <a:p>
            <a:pPr eaLnBrk="1" hangingPunct="1">
              <a:defRPr/>
            </a:pPr>
            <a:r>
              <a:rPr lang="fi-FI" sz="1200" dirty="0" smtClean="0"/>
              <a:t>					</a:t>
            </a:r>
            <a:r>
              <a:rPr lang="id-ID" sz="12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KASAT </a:t>
            </a:r>
            <a:r>
              <a:rPr lang="en-US" sz="12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INTEL</a:t>
            </a:r>
            <a:r>
              <a:rPr lang="id-ID" sz="12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/ AH</a:t>
            </a:r>
            <a:r>
              <a:rPr lang="fi-FI" sz="12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id-ID" sz="12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eaLnBrk="1" hangingPunct="1">
              <a:defRPr/>
            </a:pPr>
            <a:endParaRPr lang="id-ID" sz="1200" dirty="0" smtClean="0"/>
          </a:p>
          <a:p>
            <a:pPr eaLnBrk="1" hangingPunct="1">
              <a:defRPr/>
            </a:pPr>
            <a:r>
              <a:rPr lang="fi-FI" sz="1200" dirty="0" smtClean="0"/>
              <a:t>DISTRIBUSI :</a:t>
            </a:r>
          </a:p>
          <a:p>
            <a:pPr eaLnBrk="1" hangingPunct="1">
              <a:defRPr/>
            </a:pPr>
            <a:r>
              <a:rPr lang="fi-FI" sz="1200" dirty="0" smtClean="0"/>
              <a:t>Ka sesuai tingkatan</a:t>
            </a:r>
          </a:p>
          <a:p>
            <a:pPr algn="ctr" eaLnBrk="1" hangingPunct="1">
              <a:defRPr/>
            </a:pPr>
            <a:r>
              <a:rPr lang="fi-FI" sz="1200" dirty="0" smtClean="0"/>
              <a:t>RAHASIA</a:t>
            </a:r>
            <a:endParaRPr lang="en-US" sz="1200" dirty="0" smtClean="0"/>
          </a:p>
        </p:txBody>
      </p:sp>
      <p:sp>
        <p:nvSpPr>
          <p:cNvPr id="58372" name="WordArt 6"/>
          <p:cNvSpPr>
            <a:spLocks noChangeArrowheads="1" noChangeShapeType="1" noTextEdit="1"/>
          </p:cNvSpPr>
          <p:nvPr/>
        </p:nvSpPr>
        <p:spPr bwMode="auto">
          <a:xfrm>
            <a:off x="539552" y="609600"/>
            <a:ext cx="1017587" cy="297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3600" kern="10" dirty="0">
                <a:ln w="12700">
                  <a:solidFill>
                    <a:srgbClr val="FFFF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Tahoma"/>
                <a:ea typeface="Tahoma"/>
                <a:cs typeface="Tahoma"/>
              </a:rPr>
              <a:t>format </a:t>
            </a:r>
          </a:p>
          <a:p>
            <a:pPr algn="ctr"/>
            <a:r>
              <a:rPr lang="id-ID" sz="3600" kern="10" dirty="0">
                <a:ln w="12700">
                  <a:solidFill>
                    <a:srgbClr val="FFFF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Tahoma"/>
                <a:ea typeface="Tahoma"/>
                <a:cs typeface="Tahoma"/>
              </a:rPr>
              <a:t>Lap</a:t>
            </a:r>
          </a:p>
          <a:p>
            <a:pPr algn="ctr"/>
            <a:r>
              <a:rPr lang="id-ID" sz="3600" kern="10" dirty="0">
                <a:ln w="12700">
                  <a:solidFill>
                    <a:srgbClr val="FFFF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Tahoma"/>
                <a:ea typeface="Tahoma"/>
                <a:cs typeface="Tahoma"/>
              </a:rPr>
              <a:t>atensi</a:t>
            </a:r>
          </a:p>
        </p:txBody>
      </p:sp>
    </p:spTree>
    <p:extLst>
      <p:ext uri="{BB962C8B-B14F-4D97-AF65-F5344CB8AC3E}">
        <p14:creationId xmlns:p14="http://schemas.microsoft.com/office/powerpoint/2010/main" xmlns="" val="1974489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4"/>
          <p:cNvSpPr txBox="1">
            <a:spLocks noChangeArrowheads="1"/>
          </p:cNvSpPr>
          <p:nvPr/>
        </p:nvSpPr>
        <p:spPr bwMode="auto">
          <a:xfrm>
            <a:off x="428597" y="2133600"/>
            <a:ext cx="825820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s-ES" b="1" dirty="0" err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Produk</a:t>
            </a:r>
            <a:r>
              <a:rPr lang="es-ES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s-ES" b="1" dirty="0" err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intel</a:t>
            </a:r>
            <a:r>
              <a:rPr lang="es-ES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s-ES" b="1" dirty="0" err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yg</a:t>
            </a:r>
            <a:r>
              <a:rPr lang="es-ES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s-ES" b="1" dirty="0" err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dibuat</a:t>
            </a:r>
            <a:r>
              <a:rPr lang="es-ES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s-ES" b="1" dirty="0" err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oleh</a:t>
            </a:r>
            <a:r>
              <a:rPr lang="es-ES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s-ES" b="1" dirty="0" err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pejabat</a:t>
            </a:r>
            <a:r>
              <a:rPr lang="es-ES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Intel </a:t>
            </a:r>
            <a:r>
              <a:rPr lang="id-ID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 AH ) </a:t>
            </a:r>
            <a:r>
              <a:rPr lang="es-ES" b="1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yg</a:t>
            </a:r>
            <a:r>
              <a:rPr lang="es-ES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s-ES" b="1" dirty="0" err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berisi</a:t>
            </a:r>
            <a:r>
              <a:rPr lang="es-ES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s-ES" b="1" dirty="0" err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pengkajian</a:t>
            </a:r>
            <a:r>
              <a:rPr lang="es-ES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s-ES" b="1" dirty="0" err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singkat</a:t>
            </a:r>
            <a:r>
              <a:rPr lang="es-ES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id-ID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dan</a:t>
            </a:r>
            <a:r>
              <a:rPr lang="es-ES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s-ES" b="1" dirty="0" err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jelas</a:t>
            </a:r>
            <a:r>
              <a:rPr lang="es-ES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s-ES" b="1" dirty="0" err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ttg</a:t>
            </a:r>
            <a:r>
              <a:rPr lang="es-ES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s-ES" b="1" dirty="0" err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perkembangan</a:t>
            </a:r>
            <a:r>
              <a:rPr lang="es-ES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masalah-2 </a:t>
            </a:r>
            <a:r>
              <a:rPr lang="es-ES" b="1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yg</a:t>
            </a:r>
            <a:r>
              <a:rPr lang="es-ES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s-ES" b="1" dirty="0" err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dinilai</a:t>
            </a:r>
            <a:r>
              <a:rPr lang="es-ES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  <a:r>
              <a:rPr lang="es-ES" b="1" dirty="0" err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penting</a:t>
            </a:r>
            <a:r>
              <a:rPr lang="es-ES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id-ID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dan</a:t>
            </a:r>
            <a:r>
              <a:rPr lang="es-ES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s-ES" b="1" dirty="0" err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atau</a:t>
            </a:r>
            <a:r>
              <a:rPr lang="es-ES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s-ES" b="1" dirty="0" err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menonjol</a:t>
            </a:r>
            <a:r>
              <a:rPr lang="es-ES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</a:t>
            </a:r>
            <a:r>
              <a:rPr lang="es-ES" b="1" dirty="0" err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dikaitkan</a:t>
            </a:r>
            <a:r>
              <a:rPr lang="es-ES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s-ES" b="1" dirty="0" err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dgn</a:t>
            </a:r>
            <a:r>
              <a:rPr lang="es-ES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fakta-2 </a:t>
            </a:r>
            <a:r>
              <a:rPr lang="es-ES" b="1" dirty="0" err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yg</a:t>
            </a:r>
            <a:r>
              <a:rPr lang="es-ES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s-ES" b="1" dirty="0" err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lampau</a:t>
            </a:r>
            <a:r>
              <a:rPr lang="es-ES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</a:t>
            </a:r>
            <a:r>
              <a:rPr lang="es-ES" b="1" dirty="0" err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guna</a:t>
            </a:r>
            <a:r>
              <a:rPr lang="es-ES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s-ES" b="1" dirty="0" err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mengetahui</a:t>
            </a:r>
            <a:r>
              <a:rPr lang="es-ES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s-ES" b="1" dirty="0" err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arti</a:t>
            </a:r>
            <a:r>
              <a:rPr lang="es-ES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s-ES" b="1" dirty="0" err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keadaan</a:t>
            </a:r>
            <a:r>
              <a:rPr lang="es-ES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s-ES" b="1" dirty="0" err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yg</a:t>
            </a:r>
            <a:r>
              <a:rPr lang="es-ES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s-ES" b="1" dirty="0" err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berlaku</a:t>
            </a:r>
            <a:r>
              <a:rPr lang="es-ES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s-ES" b="1" dirty="0" err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sekarang</a:t>
            </a:r>
            <a:r>
              <a:rPr lang="es-ES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 </a:t>
            </a:r>
            <a:endParaRPr lang="en-US" b="1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1987" name="AutoShape 5"/>
          <p:cNvSpPr>
            <a:spLocks noChangeArrowheads="1"/>
          </p:cNvSpPr>
          <p:nvPr/>
        </p:nvSpPr>
        <p:spPr bwMode="auto">
          <a:xfrm>
            <a:off x="1295400" y="1524000"/>
            <a:ext cx="457200" cy="381000"/>
          </a:xfrm>
          <a:prstGeom prst="smileyFace">
            <a:avLst>
              <a:gd name="adj" fmla="val 465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id-ID">
              <a:latin typeface="Calibri" pitchFamily="34" charset="0"/>
            </a:endParaRPr>
          </a:p>
        </p:txBody>
      </p:sp>
      <p:sp>
        <p:nvSpPr>
          <p:cNvPr id="41988" name="AutoShape 7"/>
          <p:cNvSpPr>
            <a:spLocks noChangeArrowheads="1"/>
          </p:cNvSpPr>
          <p:nvPr/>
        </p:nvSpPr>
        <p:spPr bwMode="auto">
          <a:xfrm>
            <a:off x="1371600" y="4114800"/>
            <a:ext cx="457200" cy="381000"/>
          </a:xfrm>
          <a:prstGeom prst="smileyFace">
            <a:avLst>
              <a:gd name="adj" fmla="val 465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id-ID">
              <a:latin typeface="Calibri" pitchFamily="34" charset="0"/>
            </a:endParaRPr>
          </a:p>
        </p:txBody>
      </p:sp>
      <p:sp>
        <p:nvSpPr>
          <p:cNvPr id="41989" name="Text Box 9"/>
          <p:cNvSpPr txBox="1">
            <a:spLocks noChangeArrowheads="1"/>
          </p:cNvSpPr>
          <p:nvPr/>
        </p:nvSpPr>
        <p:spPr bwMode="auto">
          <a:xfrm>
            <a:off x="1371600" y="4603750"/>
            <a:ext cx="710406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fi-FI" b="1" dirty="0">
                <a:solidFill>
                  <a:schemeClr val="bg1"/>
                </a:solidFill>
                <a:latin typeface="Tahoma" pitchFamily="34" charset="0"/>
              </a:rPr>
              <a:t>Sbg gambaran ttg perkembangan kondisi &amp; permasalahan pada suatu </a:t>
            </a:r>
            <a:r>
              <a:rPr lang="id-ID" b="1" dirty="0" smtClean="0">
                <a:solidFill>
                  <a:schemeClr val="bg1"/>
                </a:solidFill>
                <a:latin typeface="Tahoma" pitchFamily="34" charset="0"/>
              </a:rPr>
              <a:t>masalah</a:t>
            </a:r>
            <a:r>
              <a:rPr lang="fi-FI" b="1" dirty="0" smtClean="0">
                <a:solidFill>
                  <a:schemeClr val="bg1"/>
                </a:solidFill>
                <a:latin typeface="Tahoma" pitchFamily="34" charset="0"/>
              </a:rPr>
              <a:t> </a:t>
            </a:r>
            <a:r>
              <a:rPr lang="fi-FI" b="1" dirty="0">
                <a:solidFill>
                  <a:schemeClr val="bg1"/>
                </a:solidFill>
                <a:latin typeface="Tahoma" pitchFamily="34" charset="0"/>
              </a:rPr>
              <a:t>tertentu atau utk mengetahui arti keadaan yg berlaku.</a:t>
            </a:r>
            <a:endParaRPr lang="en-US" b="1" dirty="0">
              <a:solidFill>
                <a:schemeClr val="bg1"/>
              </a:solidFill>
              <a:latin typeface="Tahoma" pitchFamily="34" charset="0"/>
            </a:endParaRP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 rot="10800000">
            <a:off x="228600" y="4572000"/>
            <a:ext cx="3657600" cy="1905000"/>
            <a:chOff x="3360" y="48"/>
            <a:chExt cx="2304" cy="1200"/>
          </a:xfrm>
        </p:grpSpPr>
        <p:sp>
          <p:nvSpPr>
            <p:cNvPr id="41999" name="Line 11"/>
            <p:cNvSpPr>
              <a:spLocks noChangeShapeType="1"/>
            </p:cNvSpPr>
            <p:nvPr/>
          </p:nvSpPr>
          <p:spPr bwMode="auto">
            <a:xfrm>
              <a:off x="3360" y="144"/>
              <a:ext cx="2304" cy="0"/>
            </a:xfrm>
            <a:prstGeom prst="line">
              <a:avLst/>
            </a:prstGeom>
            <a:noFill/>
            <a:ln w="57150" cmpd="thinThick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42000" name="Line 12"/>
            <p:cNvSpPr>
              <a:spLocks noChangeShapeType="1"/>
            </p:cNvSpPr>
            <p:nvPr/>
          </p:nvSpPr>
          <p:spPr bwMode="auto">
            <a:xfrm flipH="1">
              <a:off x="5520" y="48"/>
              <a:ext cx="0" cy="1200"/>
            </a:xfrm>
            <a:prstGeom prst="line">
              <a:avLst/>
            </a:prstGeom>
            <a:noFill/>
            <a:ln w="57150" cmpd="thickThin">
              <a:solidFill>
                <a:srgbClr val="99CCFF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42001" name="Line 13"/>
            <p:cNvSpPr>
              <a:spLocks noChangeShapeType="1"/>
            </p:cNvSpPr>
            <p:nvPr/>
          </p:nvSpPr>
          <p:spPr bwMode="auto">
            <a:xfrm>
              <a:off x="4704" y="288"/>
              <a:ext cx="912" cy="0"/>
            </a:xfrm>
            <a:prstGeom prst="line">
              <a:avLst/>
            </a:prstGeom>
            <a:noFill/>
            <a:ln w="9525">
              <a:solidFill>
                <a:srgbClr val="66FF33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42002" name="Line 14"/>
            <p:cNvSpPr>
              <a:spLocks noChangeShapeType="1"/>
            </p:cNvSpPr>
            <p:nvPr/>
          </p:nvSpPr>
          <p:spPr bwMode="auto">
            <a:xfrm>
              <a:off x="5424" y="240"/>
              <a:ext cx="0" cy="432"/>
            </a:xfrm>
            <a:prstGeom prst="line">
              <a:avLst/>
            </a:prstGeom>
            <a:noFill/>
            <a:ln w="38100" cmpd="dbl">
              <a:solidFill>
                <a:srgbClr val="CC0066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</p:grpSp>
      <p:grpSp>
        <p:nvGrpSpPr>
          <p:cNvPr id="3" name="Group 15"/>
          <p:cNvGrpSpPr>
            <a:grpSpLocks/>
          </p:cNvGrpSpPr>
          <p:nvPr/>
        </p:nvGrpSpPr>
        <p:grpSpPr bwMode="auto">
          <a:xfrm>
            <a:off x="5334000" y="76200"/>
            <a:ext cx="3657600" cy="1905000"/>
            <a:chOff x="3360" y="48"/>
            <a:chExt cx="2304" cy="1200"/>
          </a:xfrm>
        </p:grpSpPr>
        <p:sp>
          <p:nvSpPr>
            <p:cNvPr id="41995" name="Line 16"/>
            <p:cNvSpPr>
              <a:spLocks noChangeShapeType="1"/>
            </p:cNvSpPr>
            <p:nvPr/>
          </p:nvSpPr>
          <p:spPr bwMode="auto">
            <a:xfrm>
              <a:off x="3360" y="144"/>
              <a:ext cx="2304" cy="0"/>
            </a:xfrm>
            <a:prstGeom prst="line">
              <a:avLst/>
            </a:prstGeom>
            <a:noFill/>
            <a:ln w="57150" cmpd="thinThick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41996" name="Line 17"/>
            <p:cNvSpPr>
              <a:spLocks noChangeShapeType="1"/>
            </p:cNvSpPr>
            <p:nvPr/>
          </p:nvSpPr>
          <p:spPr bwMode="auto">
            <a:xfrm flipH="1">
              <a:off x="5520" y="48"/>
              <a:ext cx="0" cy="1200"/>
            </a:xfrm>
            <a:prstGeom prst="line">
              <a:avLst/>
            </a:prstGeom>
            <a:noFill/>
            <a:ln w="57150" cmpd="thickThin">
              <a:solidFill>
                <a:srgbClr val="99CCFF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41997" name="Line 18"/>
            <p:cNvSpPr>
              <a:spLocks noChangeShapeType="1"/>
            </p:cNvSpPr>
            <p:nvPr/>
          </p:nvSpPr>
          <p:spPr bwMode="auto">
            <a:xfrm>
              <a:off x="4704" y="288"/>
              <a:ext cx="912" cy="0"/>
            </a:xfrm>
            <a:prstGeom prst="line">
              <a:avLst/>
            </a:prstGeom>
            <a:noFill/>
            <a:ln w="9525">
              <a:solidFill>
                <a:srgbClr val="66FF33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41998" name="Line 19"/>
            <p:cNvSpPr>
              <a:spLocks noChangeShapeType="1"/>
            </p:cNvSpPr>
            <p:nvPr/>
          </p:nvSpPr>
          <p:spPr bwMode="auto">
            <a:xfrm>
              <a:off x="5424" y="240"/>
              <a:ext cx="0" cy="432"/>
            </a:xfrm>
            <a:prstGeom prst="line">
              <a:avLst/>
            </a:prstGeom>
            <a:noFill/>
            <a:ln w="38100" cmpd="dbl">
              <a:solidFill>
                <a:srgbClr val="CC0066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41992" name="WordArt 20"/>
          <p:cNvSpPr>
            <a:spLocks noChangeArrowheads="1" noChangeShapeType="1" noTextEdit="1"/>
          </p:cNvSpPr>
          <p:nvPr/>
        </p:nvSpPr>
        <p:spPr bwMode="auto">
          <a:xfrm>
            <a:off x="685800" y="381000"/>
            <a:ext cx="426720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1400" b="1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Tahoma"/>
                <a:ea typeface="Tahoma"/>
                <a:cs typeface="Tahoma"/>
              </a:rPr>
              <a:t> </a:t>
            </a:r>
            <a:r>
              <a:rPr lang="id-ID" sz="1400" b="1" kern="10" dirty="0" smtClean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Tahoma"/>
                <a:ea typeface="Tahoma"/>
                <a:cs typeface="Tahoma"/>
              </a:rPr>
              <a:t>4.Telaahan </a:t>
            </a:r>
            <a:r>
              <a:rPr lang="id-ID" sz="1400" b="1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Tahoma"/>
                <a:ea typeface="Tahoma"/>
                <a:cs typeface="Tahoma"/>
              </a:rPr>
              <a:t>Intelijen</a:t>
            </a:r>
          </a:p>
        </p:txBody>
      </p:sp>
      <p:sp>
        <p:nvSpPr>
          <p:cNvPr id="41993" name="WordArt 21"/>
          <p:cNvSpPr>
            <a:spLocks noChangeArrowheads="1" noChangeShapeType="1" noTextEdit="1"/>
          </p:cNvSpPr>
          <p:nvPr/>
        </p:nvSpPr>
        <p:spPr bwMode="auto">
          <a:xfrm>
            <a:off x="1828800" y="1524000"/>
            <a:ext cx="18288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10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Tahoma"/>
                <a:ea typeface="Tahoma"/>
                <a:cs typeface="Tahoma"/>
              </a:rPr>
              <a:t>PENGERTIAN</a:t>
            </a:r>
          </a:p>
        </p:txBody>
      </p:sp>
      <p:sp>
        <p:nvSpPr>
          <p:cNvPr id="41994" name="WordArt 23"/>
          <p:cNvSpPr>
            <a:spLocks noChangeArrowheads="1" noChangeShapeType="1" noTextEdit="1"/>
          </p:cNvSpPr>
          <p:nvPr/>
        </p:nvSpPr>
        <p:spPr bwMode="auto">
          <a:xfrm>
            <a:off x="1981200" y="4133850"/>
            <a:ext cx="182880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10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Tahoma"/>
                <a:ea typeface="Tahoma"/>
                <a:cs typeface="Tahoma"/>
              </a:rPr>
              <a:t>KEGUNAAN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 Box 2"/>
          <p:cNvSpPr txBox="1">
            <a:spLocks noChangeArrowheads="1"/>
          </p:cNvSpPr>
          <p:nvPr/>
        </p:nvSpPr>
        <p:spPr bwMode="auto">
          <a:xfrm>
            <a:off x="2436813" y="73025"/>
            <a:ext cx="6324600" cy="655564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sv-SE" sz="1200" dirty="0" smtClean="0"/>
              <a:t>RAHASIA</a:t>
            </a:r>
          </a:p>
          <a:p>
            <a:pPr eaLnBrk="1" hangingPunct="1">
              <a:defRPr/>
            </a:pPr>
            <a:r>
              <a:rPr lang="en-US" sz="1200" u="sng" dirty="0" smtClean="0"/>
              <a:t>KEPALA SURAT</a:t>
            </a:r>
            <a:endParaRPr lang="fi-FI" sz="1200" u="sng" dirty="0" smtClean="0"/>
          </a:p>
          <a:p>
            <a:pPr eaLnBrk="1" hangingPunct="1">
              <a:defRPr/>
            </a:pPr>
            <a:r>
              <a:rPr lang="fi-FI" sz="1200" dirty="0" smtClean="0"/>
              <a:t>No</a:t>
            </a:r>
            <a:r>
              <a:rPr lang="id-ID" sz="1200" dirty="0" smtClean="0"/>
              <a:t>mor</a:t>
            </a:r>
            <a:r>
              <a:rPr lang="fi-FI" sz="1200" dirty="0" smtClean="0"/>
              <a:t>. : ………………</a:t>
            </a:r>
          </a:p>
          <a:p>
            <a:pPr eaLnBrk="1" hangingPunct="1">
              <a:defRPr/>
            </a:pPr>
            <a:endParaRPr lang="fi-FI" sz="1200" b="1" u="sng" dirty="0" smtClean="0"/>
          </a:p>
          <a:p>
            <a:pPr algn="ctr" eaLnBrk="1" hangingPunct="1">
              <a:defRPr/>
            </a:pPr>
            <a:r>
              <a:rPr lang="fi-FI" sz="1200" b="1" u="sng" dirty="0" smtClean="0"/>
              <a:t>TELAAHAN INTELIJEN</a:t>
            </a:r>
          </a:p>
          <a:p>
            <a:pPr algn="ctr" eaLnBrk="1" hangingPunct="1">
              <a:defRPr/>
            </a:pPr>
            <a:r>
              <a:rPr lang="id-ID" sz="1200" dirty="0" smtClean="0"/>
              <a:t>TENTANG</a:t>
            </a:r>
          </a:p>
          <a:p>
            <a:pPr algn="ctr" eaLnBrk="1" hangingPunct="1">
              <a:defRPr/>
            </a:pPr>
            <a:r>
              <a:rPr lang="fi-FI" sz="1200" dirty="0" smtClean="0"/>
              <a:t> ……….………..</a:t>
            </a:r>
          </a:p>
          <a:p>
            <a:pPr eaLnBrk="1" hangingPunct="1">
              <a:defRPr/>
            </a:pPr>
            <a:endParaRPr lang="fi-FI" sz="1200" dirty="0" smtClean="0"/>
          </a:p>
          <a:p>
            <a:pPr eaLnBrk="1" hangingPunct="1">
              <a:defRPr/>
            </a:pPr>
            <a:r>
              <a:rPr lang="fi-FI" sz="1200" b="1" dirty="0" smtClean="0"/>
              <a:t>I.    PENDAHULUAN</a:t>
            </a:r>
          </a:p>
          <a:p>
            <a:pPr eaLnBrk="1" hangingPunct="1">
              <a:buFontTx/>
              <a:buChar char="•"/>
              <a:defRPr/>
            </a:pPr>
            <a:endParaRPr lang="fi-FI" sz="1200" dirty="0" smtClean="0"/>
          </a:p>
          <a:p>
            <a:pPr marL="269875" indent="-269875" eaLnBrk="1" hangingPunct="1">
              <a:defRPr/>
            </a:pPr>
            <a:r>
              <a:rPr lang="fi-FI" sz="1200" dirty="0" smtClean="0"/>
              <a:t>      </a:t>
            </a:r>
            <a:r>
              <a:rPr lang="sv-SE" sz="1200" dirty="0" smtClean="0"/>
              <a:t>T</a:t>
            </a:r>
            <a:r>
              <a:rPr lang="id-ID" sz="1200" dirty="0" smtClean="0"/>
              <a:t>rend perkembangan situasi/kondisi  yg menjadi dasar pembuatan  telaahan ini atau gambaran dampak dari suatu kasus</a:t>
            </a:r>
          </a:p>
          <a:p>
            <a:pPr marL="269875" indent="-269875" eaLnBrk="1" hangingPunct="1">
              <a:defRPr/>
            </a:pPr>
            <a:endParaRPr lang="sv-SE" sz="1200" dirty="0" smtClean="0"/>
          </a:p>
          <a:p>
            <a:pPr eaLnBrk="1" hangingPunct="1">
              <a:defRPr/>
            </a:pPr>
            <a:r>
              <a:rPr lang="sv-SE" sz="1200" b="1" dirty="0" smtClean="0"/>
              <a:t>II.   FAKTA-FAKTA</a:t>
            </a:r>
          </a:p>
          <a:p>
            <a:pPr eaLnBrk="1" hangingPunct="1">
              <a:defRPr/>
            </a:pPr>
            <a:endParaRPr lang="sv-SE" sz="1200" b="1" dirty="0" smtClean="0"/>
          </a:p>
          <a:p>
            <a:pPr eaLnBrk="1" hangingPunct="1">
              <a:defRPr/>
            </a:pPr>
            <a:r>
              <a:rPr lang="sv-SE" sz="1200" dirty="0" smtClean="0"/>
              <a:t>      </a:t>
            </a:r>
            <a:r>
              <a:rPr lang="id-ID" sz="1200" dirty="0" smtClean="0"/>
              <a:t>	Berisi semua fakta yg ada hubungannya dg pokok masalah scr detail</a:t>
            </a:r>
            <a:r>
              <a:rPr lang="sv-SE" sz="1200" dirty="0" smtClean="0"/>
              <a:t>.</a:t>
            </a:r>
            <a:endParaRPr lang="id-ID" sz="1200" dirty="0" smtClean="0"/>
          </a:p>
          <a:p>
            <a:pPr eaLnBrk="1" hangingPunct="1">
              <a:defRPr/>
            </a:pPr>
            <a:r>
              <a:rPr lang="id-ID" sz="1200" dirty="0"/>
              <a:t>	</a:t>
            </a:r>
            <a:endParaRPr lang="sv-SE" sz="1200" dirty="0" smtClean="0"/>
          </a:p>
          <a:p>
            <a:pPr eaLnBrk="1" hangingPunct="1">
              <a:defRPr/>
            </a:pPr>
            <a:r>
              <a:rPr lang="sv-SE" sz="1200" b="1" dirty="0" smtClean="0"/>
              <a:t>III.  ANALISA</a:t>
            </a:r>
          </a:p>
          <a:p>
            <a:pPr eaLnBrk="1" hangingPunct="1">
              <a:defRPr/>
            </a:pPr>
            <a:r>
              <a:rPr lang="sv-SE" sz="1200" dirty="0" smtClean="0"/>
              <a:t>      </a:t>
            </a:r>
            <a:endParaRPr lang="id-ID" sz="1200" dirty="0" smtClean="0"/>
          </a:p>
          <a:p>
            <a:pPr eaLnBrk="1" hangingPunct="1">
              <a:defRPr/>
            </a:pPr>
            <a:r>
              <a:rPr lang="id-ID" sz="1200" dirty="0" smtClean="0"/>
              <a:t>	</a:t>
            </a:r>
            <a:r>
              <a:rPr lang="sv-SE" sz="1200" dirty="0" smtClean="0"/>
              <a:t>Berisi tentang pembahasan dari fakta-fakta yang diuraikan sebelumnya.</a:t>
            </a:r>
          </a:p>
          <a:p>
            <a:pPr eaLnBrk="1" hangingPunct="1">
              <a:defRPr/>
            </a:pPr>
            <a:endParaRPr lang="sv-SE" sz="1200" dirty="0" smtClean="0"/>
          </a:p>
          <a:p>
            <a:pPr eaLnBrk="1" hangingPunct="1">
              <a:buFontTx/>
              <a:buAutoNum type="romanUcPeriod" startAt="4"/>
              <a:defRPr/>
            </a:pPr>
            <a:r>
              <a:rPr lang="sv-SE" sz="1200" b="1" dirty="0" smtClean="0"/>
              <a:t>PREDIKSI</a:t>
            </a:r>
            <a:r>
              <a:rPr lang="sv-SE" sz="1200" dirty="0" smtClean="0"/>
              <a:t> </a:t>
            </a:r>
            <a:endParaRPr lang="id-ID" sz="1200" dirty="0"/>
          </a:p>
          <a:p>
            <a:pPr marL="0" indent="0" eaLnBrk="1" hangingPunct="1">
              <a:tabLst>
                <a:tab pos="361950" algn="l"/>
              </a:tabLst>
              <a:defRPr/>
            </a:pPr>
            <a:r>
              <a:rPr lang="id-ID" sz="1200" dirty="0" smtClean="0"/>
              <a:t>	</a:t>
            </a:r>
            <a:r>
              <a:rPr lang="sv-SE" sz="1200" dirty="0" smtClean="0"/>
              <a:t>Memuat perkiraan perkembangan masalah yang akan terjadi.</a:t>
            </a:r>
          </a:p>
          <a:p>
            <a:pPr eaLnBrk="1" hangingPunct="1">
              <a:defRPr/>
            </a:pPr>
            <a:endParaRPr lang="id-ID" sz="1200" dirty="0" smtClean="0"/>
          </a:p>
          <a:p>
            <a:pPr eaLnBrk="1" hangingPunct="1">
              <a:buFontTx/>
              <a:buAutoNum type="romanUcPeriod" startAt="5"/>
              <a:defRPr/>
            </a:pPr>
            <a:r>
              <a:rPr lang="id-ID" sz="1200" b="1" dirty="0" smtClean="0"/>
              <a:t>LANGKAH YG TLH DIAMBIL</a:t>
            </a:r>
          </a:p>
          <a:p>
            <a:pPr marL="0" indent="0" eaLnBrk="1" hangingPunct="1">
              <a:defRPr/>
            </a:pPr>
            <a:endParaRPr lang="sv-SE" sz="1200" dirty="0" smtClean="0"/>
          </a:p>
          <a:p>
            <a:pPr eaLnBrk="1" hangingPunct="1">
              <a:defRPr/>
            </a:pPr>
            <a:r>
              <a:rPr lang="sv-SE" sz="1200" b="1" dirty="0" smtClean="0"/>
              <a:t>V</a:t>
            </a:r>
            <a:r>
              <a:rPr lang="id-ID" sz="1200" b="1" dirty="0" smtClean="0"/>
              <a:t>I</a:t>
            </a:r>
            <a:r>
              <a:rPr lang="sv-SE" sz="1200" b="1" dirty="0" smtClean="0"/>
              <a:t>. </a:t>
            </a:r>
            <a:r>
              <a:rPr lang="id-ID" sz="1200" b="1" dirty="0" smtClean="0"/>
              <a:t>   </a:t>
            </a:r>
            <a:r>
              <a:rPr lang="fi-FI" sz="1200" b="1" dirty="0" smtClean="0"/>
              <a:t>REKOMENDASI</a:t>
            </a:r>
          </a:p>
          <a:p>
            <a:pPr eaLnBrk="1" hangingPunct="1">
              <a:defRPr/>
            </a:pPr>
            <a:r>
              <a:rPr lang="fi-FI" sz="1200" dirty="0" smtClean="0"/>
              <a:t>        Berisi saran tindak yang perlu dilakukan </a:t>
            </a:r>
            <a:r>
              <a:rPr lang="id-ID" sz="1200" dirty="0" smtClean="0"/>
              <a:t>.</a:t>
            </a:r>
            <a:endParaRPr lang="fi-FI" sz="1200" dirty="0" smtClean="0"/>
          </a:p>
          <a:p>
            <a:pPr eaLnBrk="1" hangingPunct="1">
              <a:defRPr/>
            </a:pPr>
            <a:endParaRPr lang="fi-FI" sz="1200" dirty="0" smtClean="0"/>
          </a:p>
          <a:p>
            <a:pPr eaLnBrk="1" hangingPunct="1">
              <a:defRPr/>
            </a:pPr>
            <a:r>
              <a:rPr lang="fi-FI" sz="1200" dirty="0" smtClean="0"/>
              <a:t>					Jakarta, ………………      </a:t>
            </a:r>
          </a:p>
          <a:p>
            <a:pPr eaLnBrk="1" hangingPunct="1">
              <a:defRPr/>
            </a:pPr>
            <a:r>
              <a:rPr lang="fi-FI" sz="1200" dirty="0" smtClean="0"/>
              <a:t>				           	</a:t>
            </a:r>
            <a:r>
              <a:rPr lang="id-ID" sz="1200" dirty="0" smtClean="0"/>
              <a:t>               </a:t>
            </a:r>
            <a:r>
              <a:rPr lang="en-US" sz="1200" dirty="0" smtClean="0"/>
              <a:t>KASAT INTEL /</a:t>
            </a:r>
            <a:r>
              <a:rPr lang="id-ID" sz="1200" dirty="0" smtClean="0"/>
              <a:t> AH</a:t>
            </a:r>
            <a:endParaRPr lang="fi-FI" sz="1200" dirty="0" smtClean="0"/>
          </a:p>
          <a:p>
            <a:pPr eaLnBrk="1" hangingPunct="1">
              <a:defRPr/>
            </a:pPr>
            <a:r>
              <a:rPr lang="fi-FI" sz="1200" dirty="0" smtClean="0"/>
              <a:t>	</a:t>
            </a:r>
            <a:endParaRPr lang="id-ID" sz="1200" dirty="0" smtClean="0"/>
          </a:p>
          <a:p>
            <a:pPr eaLnBrk="1" hangingPunct="1">
              <a:defRPr/>
            </a:pPr>
            <a:r>
              <a:rPr lang="id-ID" sz="1200" dirty="0"/>
              <a:t>	</a:t>
            </a:r>
            <a:r>
              <a:rPr lang="id-ID" sz="1200" dirty="0" smtClean="0"/>
              <a:t>AUTENTIKASI ; ...</a:t>
            </a:r>
          </a:p>
          <a:p>
            <a:pPr eaLnBrk="1" hangingPunct="1">
              <a:defRPr/>
            </a:pPr>
            <a:r>
              <a:rPr lang="id-ID" sz="1200" dirty="0"/>
              <a:t>	</a:t>
            </a:r>
            <a:r>
              <a:rPr lang="id-ID" sz="1200" dirty="0" smtClean="0"/>
              <a:t>distribusi</a:t>
            </a:r>
          </a:p>
          <a:p>
            <a:pPr eaLnBrk="1" hangingPunct="1">
              <a:defRPr/>
            </a:pPr>
            <a:r>
              <a:rPr lang="id-ID" sz="1200" dirty="0"/>
              <a:t>	</a:t>
            </a:r>
            <a:r>
              <a:rPr lang="id-ID" sz="1200" dirty="0" smtClean="0"/>
              <a:t>	</a:t>
            </a:r>
            <a:r>
              <a:rPr lang="fi-FI" sz="1200" dirty="0" smtClean="0"/>
              <a:t>		RAHASIA</a:t>
            </a:r>
            <a:endParaRPr lang="en-US" sz="1200" dirty="0" smtClean="0"/>
          </a:p>
        </p:txBody>
      </p:sp>
      <p:sp>
        <p:nvSpPr>
          <p:cNvPr id="43012" name="WordArt 6"/>
          <p:cNvSpPr>
            <a:spLocks noChangeArrowheads="1" noChangeShapeType="1" noTextEdit="1"/>
          </p:cNvSpPr>
          <p:nvPr/>
        </p:nvSpPr>
        <p:spPr bwMode="auto">
          <a:xfrm>
            <a:off x="685800" y="609600"/>
            <a:ext cx="1143000" cy="297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3600" kern="10">
                <a:ln w="12700">
                  <a:solidFill>
                    <a:srgbClr val="FFFF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Tahoma"/>
                <a:ea typeface="Tahoma"/>
                <a:cs typeface="Tahoma"/>
              </a:rPr>
              <a:t>format </a:t>
            </a:r>
          </a:p>
          <a:p>
            <a:pPr algn="ctr"/>
            <a:r>
              <a:rPr lang="id-ID" sz="3600" kern="10">
                <a:ln w="12700">
                  <a:solidFill>
                    <a:srgbClr val="FFFF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Tahoma"/>
                <a:ea typeface="Tahoma"/>
                <a:cs typeface="Tahoma"/>
              </a:rPr>
              <a:t>teL</a:t>
            </a:r>
          </a:p>
          <a:p>
            <a:pPr algn="ctr"/>
            <a:r>
              <a:rPr lang="id-ID" sz="3600" kern="10">
                <a:ln w="12700">
                  <a:solidFill>
                    <a:srgbClr val="FFFF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Tahoma"/>
                <a:ea typeface="Tahoma"/>
                <a:cs typeface="Tahoma"/>
              </a:rPr>
              <a:t>InTEL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ext Box 4"/>
          <p:cNvSpPr txBox="1">
            <a:spLocks noChangeArrowheads="1"/>
          </p:cNvSpPr>
          <p:nvPr/>
        </p:nvSpPr>
        <p:spPr bwMode="auto">
          <a:xfrm>
            <a:off x="1357313" y="2436813"/>
            <a:ext cx="7329487" cy="91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fi-FI" b="1" dirty="0">
                <a:solidFill>
                  <a:schemeClr val="bg1"/>
                </a:solidFill>
                <a:latin typeface="Tahoma" pitchFamily="34" charset="0"/>
              </a:rPr>
              <a:t>Produk yg dibuat oleh pejabat </a:t>
            </a:r>
            <a:r>
              <a:rPr lang="fi-FI" b="1" dirty="0" smtClean="0">
                <a:solidFill>
                  <a:schemeClr val="bg1"/>
                </a:solidFill>
                <a:latin typeface="Tahoma" pitchFamily="34" charset="0"/>
              </a:rPr>
              <a:t>Intelijen</a:t>
            </a:r>
            <a:r>
              <a:rPr lang="id-ID" b="1" dirty="0" smtClean="0">
                <a:solidFill>
                  <a:schemeClr val="bg1"/>
                </a:solidFill>
                <a:latin typeface="Tahoma" pitchFamily="34" charset="0"/>
              </a:rPr>
              <a:t> (AH)</a:t>
            </a:r>
            <a:r>
              <a:rPr lang="fi-FI" b="1" dirty="0" smtClean="0">
                <a:solidFill>
                  <a:schemeClr val="bg1"/>
                </a:solidFill>
                <a:latin typeface="Tahoma" pitchFamily="34" charset="0"/>
              </a:rPr>
              <a:t> </a:t>
            </a:r>
            <a:r>
              <a:rPr lang="fi-FI" b="1" dirty="0">
                <a:solidFill>
                  <a:schemeClr val="bg1"/>
                </a:solidFill>
                <a:latin typeface="Tahoma" pitchFamily="34" charset="0"/>
              </a:rPr>
              <a:t>dlm kepentingan suatu </a:t>
            </a:r>
            <a:r>
              <a:rPr lang="fi-FI" b="1" dirty="0" smtClean="0">
                <a:solidFill>
                  <a:schemeClr val="bg1"/>
                </a:solidFill>
                <a:latin typeface="Tahoma" pitchFamily="34" charset="0"/>
              </a:rPr>
              <a:t>operasi</a:t>
            </a:r>
            <a:r>
              <a:rPr lang="id-ID" b="1" dirty="0" smtClean="0">
                <a:solidFill>
                  <a:schemeClr val="bg1"/>
                </a:solidFill>
                <a:latin typeface="Tahoma" pitchFamily="34" charset="0"/>
              </a:rPr>
              <a:t> </a:t>
            </a:r>
            <a:r>
              <a:rPr lang="fi-FI" b="1" dirty="0" smtClean="0">
                <a:solidFill>
                  <a:schemeClr val="bg1"/>
                </a:solidFill>
                <a:latin typeface="Tahoma" pitchFamily="34" charset="0"/>
              </a:rPr>
              <a:t>, </a:t>
            </a:r>
            <a:r>
              <a:rPr lang="fi-FI" b="1" dirty="0">
                <a:solidFill>
                  <a:schemeClr val="bg1"/>
                </a:solidFill>
                <a:latin typeface="Tahoma" pitchFamily="34" charset="0"/>
              </a:rPr>
              <a:t>yg menelaah scr komprehensif ttg kondisi sasaran operasi</a:t>
            </a:r>
            <a:r>
              <a:rPr lang="en-US" b="1" dirty="0">
                <a:solidFill>
                  <a:schemeClr val="bg1"/>
                </a:solidFill>
                <a:latin typeface="Tahoma" pitchFamily="34" charset="0"/>
              </a:rPr>
              <a:t> </a:t>
            </a:r>
          </a:p>
        </p:txBody>
      </p:sp>
      <p:sp>
        <p:nvSpPr>
          <p:cNvPr id="82947" name="AutoShape 5"/>
          <p:cNvSpPr>
            <a:spLocks noChangeArrowheads="1"/>
          </p:cNvSpPr>
          <p:nvPr/>
        </p:nvSpPr>
        <p:spPr bwMode="auto">
          <a:xfrm>
            <a:off x="1295400" y="1752600"/>
            <a:ext cx="457200" cy="381000"/>
          </a:xfrm>
          <a:prstGeom prst="smileyFace">
            <a:avLst>
              <a:gd name="adj" fmla="val 465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id-ID">
              <a:latin typeface="Calibri" pitchFamily="34" charset="0"/>
            </a:endParaRPr>
          </a:p>
        </p:txBody>
      </p:sp>
      <p:sp>
        <p:nvSpPr>
          <p:cNvPr id="82948" name="AutoShape 7"/>
          <p:cNvSpPr>
            <a:spLocks noChangeArrowheads="1"/>
          </p:cNvSpPr>
          <p:nvPr/>
        </p:nvSpPr>
        <p:spPr bwMode="auto">
          <a:xfrm>
            <a:off x="1371600" y="4114800"/>
            <a:ext cx="457200" cy="381000"/>
          </a:xfrm>
          <a:prstGeom prst="smileyFace">
            <a:avLst>
              <a:gd name="adj" fmla="val 465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id-ID">
              <a:latin typeface="Calibri" pitchFamily="34" charset="0"/>
            </a:endParaRPr>
          </a:p>
        </p:txBody>
      </p:sp>
      <p:sp>
        <p:nvSpPr>
          <p:cNvPr id="82949" name="Text Box 9"/>
          <p:cNvSpPr txBox="1">
            <a:spLocks noChangeArrowheads="1"/>
          </p:cNvSpPr>
          <p:nvPr/>
        </p:nvSpPr>
        <p:spPr bwMode="auto">
          <a:xfrm>
            <a:off x="1371600" y="4648200"/>
            <a:ext cx="710406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sv-SE" b="1" dirty="0">
                <a:solidFill>
                  <a:srgbClr val="FFC000"/>
                </a:solidFill>
                <a:latin typeface="Tahoma" pitchFamily="34" charset="0"/>
              </a:rPr>
              <a:t>Utk menggambarkan ttg perkembangan kondisi sasaran ttt yg akan ditanggulangi dlm suatu </a:t>
            </a:r>
            <a:r>
              <a:rPr lang="sv-SE" b="1" dirty="0" smtClean="0">
                <a:solidFill>
                  <a:srgbClr val="FFC000"/>
                </a:solidFill>
                <a:latin typeface="Tahoma" pitchFamily="34" charset="0"/>
              </a:rPr>
              <a:t>operasi</a:t>
            </a:r>
            <a:r>
              <a:rPr lang="id-ID" b="1" dirty="0" smtClean="0">
                <a:solidFill>
                  <a:srgbClr val="FFC000"/>
                </a:solidFill>
                <a:latin typeface="Tahoma" pitchFamily="34" charset="0"/>
              </a:rPr>
              <a:t> </a:t>
            </a:r>
            <a:r>
              <a:rPr lang="sv-SE" b="1" dirty="0" smtClean="0">
                <a:solidFill>
                  <a:srgbClr val="FFC000"/>
                </a:solidFill>
                <a:latin typeface="Tahoma" pitchFamily="34" charset="0"/>
              </a:rPr>
              <a:t>, </a:t>
            </a:r>
            <a:r>
              <a:rPr lang="sv-SE" b="1" dirty="0">
                <a:solidFill>
                  <a:srgbClr val="FFC000"/>
                </a:solidFill>
                <a:latin typeface="Tahoma" pitchFamily="34" charset="0"/>
              </a:rPr>
              <a:t>shg berguna dlm menyusun perencanaan operasi yg lebih tepat &amp; efektif serta berdaya guna</a:t>
            </a:r>
            <a:r>
              <a:rPr lang="en-US" b="1" dirty="0">
                <a:solidFill>
                  <a:srgbClr val="FFC000"/>
                </a:solidFill>
                <a:latin typeface="Tahoma" pitchFamily="34" charset="0"/>
              </a:rPr>
              <a:t> </a:t>
            </a:r>
          </a:p>
        </p:txBody>
      </p:sp>
      <p:grpSp>
        <p:nvGrpSpPr>
          <p:cNvPr id="82950" name="Group 10"/>
          <p:cNvGrpSpPr>
            <a:grpSpLocks/>
          </p:cNvGrpSpPr>
          <p:nvPr/>
        </p:nvGrpSpPr>
        <p:grpSpPr bwMode="auto">
          <a:xfrm rot="10800000">
            <a:off x="228600" y="4572000"/>
            <a:ext cx="3657600" cy="1905000"/>
            <a:chOff x="3360" y="48"/>
            <a:chExt cx="2304" cy="1200"/>
          </a:xfrm>
        </p:grpSpPr>
        <p:sp>
          <p:nvSpPr>
            <p:cNvPr id="82959" name="Line 11"/>
            <p:cNvSpPr>
              <a:spLocks noChangeShapeType="1"/>
            </p:cNvSpPr>
            <p:nvPr/>
          </p:nvSpPr>
          <p:spPr bwMode="auto">
            <a:xfrm>
              <a:off x="3360" y="144"/>
              <a:ext cx="2304" cy="0"/>
            </a:xfrm>
            <a:prstGeom prst="line">
              <a:avLst/>
            </a:prstGeom>
            <a:noFill/>
            <a:ln w="57150" cmpd="thinThick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82960" name="Line 12"/>
            <p:cNvSpPr>
              <a:spLocks noChangeShapeType="1"/>
            </p:cNvSpPr>
            <p:nvPr/>
          </p:nvSpPr>
          <p:spPr bwMode="auto">
            <a:xfrm flipH="1">
              <a:off x="5520" y="48"/>
              <a:ext cx="0" cy="1200"/>
            </a:xfrm>
            <a:prstGeom prst="line">
              <a:avLst/>
            </a:prstGeom>
            <a:noFill/>
            <a:ln w="57150" cmpd="thickThin">
              <a:solidFill>
                <a:srgbClr val="99CC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82961" name="Line 13"/>
            <p:cNvSpPr>
              <a:spLocks noChangeShapeType="1"/>
            </p:cNvSpPr>
            <p:nvPr/>
          </p:nvSpPr>
          <p:spPr bwMode="auto">
            <a:xfrm>
              <a:off x="4704" y="288"/>
              <a:ext cx="912" cy="0"/>
            </a:xfrm>
            <a:prstGeom prst="line">
              <a:avLst/>
            </a:prstGeom>
            <a:noFill/>
            <a:ln w="9525">
              <a:solidFill>
                <a:srgbClr val="66FF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82962" name="Line 14"/>
            <p:cNvSpPr>
              <a:spLocks noChangeShapeType="1"/>
            </p:cNvSpPr>
            <p:nvPr/>
          </p:nvSpPr>
          <p:spPr bwMode="auto">
            <a:xfrm>
              <a:off x="5424" y="240"/>
              <a:ext cx="0" cy="432"/>
            </a:xfrm>
            <a:prstGeom prst="line">
              <a:avLst/>
            </a:prstGeom>
            <a:noFill/>
            <a:ln w="38100" cmpd="dbl">
              <a:solidFill>
                <a:srgbClr val="CC006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</p:grpSp>
      <p:grpSp>
        <p:nvGrpSpPr>
          <p:cNvPr id="82951" name="Group 15"/>
          <p:cNvGrpSpPr>
            <a:grpSpLocks/>
          </p:cNvGrpSpPr>
          <p:nvPr/>
        </p:nvGrpSpPr>
        <p:grpSpPr bwMode="auto">
          <a:xfrm>
            <a:off x="5334000" y="76200"/>
            <a:ext cx="3657600" cy="1905000"/>
            <a:chOff x="3360" y="48"/>
            <a:chExt cx="2304" cy="1200"/>
          </a:xfrm>
        </p:grpSpPr>
        <p:sp>
          <p:nvSpPr>
            <p:cNvPr id="82955" name="Line 16"/>
            <p:cNvSpPr>
              <a:spLocks noChangeShapeType="1"/>
            </p:cNvSpPr>
            <p:nvPr/>
          </p:nvSpPr>
          <p:spPr bwMode="auto">
            <a:xfrm>
              <a:off x="3360" y="144"/>
              <a:ext cx="2304" cy="0"/>
            </a:xfrm>
            <a:prstGeom prst="line">
              <a:avLst/>
            </a:prstGeom>
            <a:noFill/>
            <a:ln w="57150" cmpd="thinThick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82956" name="Line 17"/>
            <p:cNvSpPr>
              <a:spLocks noChangeShapeType="1"/>
            </p:cNvSpPr>
            <p:nvPr/>
          </p:nvSpPr>
          <p:spPr bwMode="auto">
            <a:xfrm flipH="1">
              <a:off x="5520" y="48"/>
              <a:ext cx="0" cy="1200"/>
            </a:xfrm>
            <a:prstGeom prst="line">
              <a:avLst/>
            </a:prstGeom>
            <a:noFill/>
            <a:ln w="57150" cmpd="thickThin">
              <a:solidFill>
                <a:srgbClr val="99CC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82957" name="Line 18"/>
            <p:cNvSpPr>
              <a:spLocks noChangeShapeType="1"/>
            </p:cNvSpPr>
            <p:nvPr/>
          </p:nvSpPr>
          <p:spPr bwMode="auto">
            <a:xfrm>
              <a:off x="4704" y="288"/>
              <a:ext cx="912" cy="0"/>
            </a:xfrm>
            <a:prstGeom prst="line">
              <a:avLst/>
            </a:prstGeom>
            <a:noFill/>
            <a:ln w="9525">
              <a:solidFill>
                <a:srgbClr val="66FF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82958" name="Line 19"/>
            <p:cNvSpPr>
              <a:spLocks noChangeShapeType="1"/>
            </p:cNvSpPr>
            <p:nvPr/>
          </p:nvSpPr>
          <p:spPr bwMode="auto">
            <a:xfrm>
              <a:off x="5424" y="240"/>
              <a:ext cx="0" cy="432"/>
            </a:xfrm>
            <a:prstGeom prst="line">
              <a:avLst/>
            </a:prstGeom>
            <a:noFill/>
            <a:ln w="38100" cmpd="dbl">
              <a:solidFill>
                <a:srgbClr val="CC006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82952" name="WordArt 21"/>
          <p:cNvSpPr>
            <a:spLocks noChangeArrowheads="1" noChangeShapeType="1" noTextEdit="1"/>
          </p:cNvSpPr>
          <p:nvPr/>
        </p:nvSpPr>
        <p:spPr bwMode="auto">
          <a:xfrm>
            <a:off x="228600" y="723900"/>
            <a:ext cx="4876800" cy="800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1400" b="1" kern="10" dirty="0" smtClean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Tahoma"/>
                <a:ea typeface="Tahoma"/>
                <a:cs typeface="Tahoma"/>
              </a:rPr>
              <a:t>5.  </a:t>
            </a:r>
            <a:r>
              <a:rPr lang="id-ID" sz="1400" b="1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Tahoma"/>
                <a:ea typeface="Tahoma"/>
                <a:cs typeface="Tahoma"/>
              </a:rPr>
              <a:t>Perkiraan Intelijen Khusus</a:t>
            </a:r>
          </a:p>
        </p:txBody>
      </p:sp>
      <p:sp>
        <p:nvSpPr>
          <p:cNvPr id="82953" name="WordArt 22"/>
          <p:cNvSpPr>
            <a:spLocks noChangeArrowheads="1" noChangeShapeType="1" noTextEdit="1"/>
          </p:cNvSpPr>
          <p:nvPr/>
        </p:nvSpPr>
        <p:spPr bwMode="auto">
          <a:xfrm>
            <a:off x="1885950" y="1752600"/>
            <a:ext cx="17526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10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Tahoma"/>
                <a:ea typeface="Tahoma"/>
                <a:cs typeface="Tahoma"/>
              </a:rPr>
              <a:t>PENGERTIAN</a:t>
            </a:r>
          </a:p>
        </p:txBody>
      </p:sp>
      <p:sp>
        <p:nvSpPr>
          <p:cNvPr id="82954" name="WordArt 24"/>
          <p:cNvSpPr>
            <a:spLocks noChangeArrowheads="1" noChangeShapeType="1" noTextEdit="1"/>
          </p:cNvSpPr>
          <p:nvPr/>
        </p:nvSpPr>
        <p:spPr bwMode="auto">
          <a:xfrm>
            <a:off x="1981200" y="4133850"/>
            <a:ext cx="182880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10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Tahoma"/>
                <a:ea typeface="Tahoma"/>
                <a:cs typeface="Tahoma"/>
              </a:rPr>
              <a:t>KEGUNAAN</a:t>
            </a:r>
          </a:p>
        </p:txBody>
      </p:sp>
    </p:spTree>
    <p:extLst>
      <p:ext uri="{BB962C8B-B14F-4D97-AF65-F5344CB8AC3E}">
        <p14:creationId xmlns:p14="http://schemas.microsoft.com/office/powerpoint/2010/main" xmlns="" val="3185742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Text Box 2"/>
          <p:cNvSpPr txBox="1">
            <a:spLocks noChangeArrowheads="1"/>
          </p:cNvSpPr>
          <p:nvPr/>
        </p:nvSpPr>
        <p:spPr bwMode="auto">
          <a:xfrm>
            <a:off x="2514600" y="188913"/>
            <a:ext cx="6324600" cy="618630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231775" indent="-231775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sv-SE" sz="900" dirty="0"/>
              <a:t>RAHASIA</a:t>
            </a:r>
            <a:endParaRPr lang="en-US" sz="900" dirty="0"/>
          </a:p>
          <a:p>
            <a:pPr eaLnBrk="1" hangingPunct="1"/>
            <a:r>
              <a:rPr lang="sv-SE" sz="900" u="sng" dirty="0"/>
              <a:t>KEPALA SURAT</a:t>
            </a:r>
            <a:endParaRPr lang="fi-FI" sz="900" u="sng" dirty="0"/>
          </a:p>
          <a:p>
            <a:pPr algn="ctr" eaLnBrk="1" hangingPunct="1"/>
            <a:endParaRPr lang="fi-FI" sz="900" b="1" u="sng" dirty="0"/>
          </a:p>
          <a:p>
            <a:pPr algn="ctr" eaLnBrk="1" hangingPunct="1"/>
            <a:r>
              <a:rPr lang="fi-FI" sz="900" b="1" u="sng" dirty="0"/>
              <a:t>PERKIRAAN INTELIJEN KHUSUS</a:t>
            </a:r>
            <a:endParaRPr lang="en-US" sz="900" b="1" dirty="0"/>
          </a:p>
          <a:p>
            <a:pPr algn="ctr" eaLnBrk="1" hangingPunct="1"/>
            <a:r>
              <a:rPr lang="id-ID" sz="900" dirty="0" smtClean="0">
                <a:latin typeface="Tahoma" pitchFamily="34" charset="0"/>
              </a:rPr>
              <a:t>Nomor  : R/ kirsus -    / BLN/THN/SAT</a:t>
            </a:r>
            <a:endParaRPr lang="id-ID" sz="900" dirty="0" smtClean="0"/>
          </a:p>
          <a:p>
            <a:pPr algn="ctr" eaLnBrk="1" hangingPunct="1"/>
            <a:endParaRPr lang="id-ID" sz="900" dirty="0" smtClean="0"/>
          </a:p>
          <a:p>
            <a:pPr algn="ctr" eaLnBrk="1" hangingPunct="1"/>
            <a:r>
              <a:rPr lang="fi-FI" sz="900" dirty="0" smtClean="0"/>
              <a:t>Tentang</a:t>
            </a:r>
            <a:endParaRPr lang="fi-FI" sz="900" u="sng" dirty="0"/>
          </a:p>
          <a:p>
            <a:pPr algn="ctr" eaLnBrk="1" hangingPunct="1"/>
            <a:r>
              <a:rPr lang="fi-FI" sz="900" u="sng" dirty="0"/>
              <a:t>……..………………….</a:t>
            </a:r>
          </a:p>
          <a:p>
            <a:pPr algn="just" eaLnBrk="1" hangingPunct="1"/>
            <a:endParaRPr lang="id-ID" sz="900" dirty="0"/>
          </a:p>
          <a:p>
            <a:pPr algn="just" eaLnBrk="1" hangingPunct="1"/>
            <a:endParaRPr lang="id-ID" sz="900" b="1" dirty="0"/>
          </a:p>
          <a:p>
            <a:pPr algn="just" eaLnBrk="1" hangingPunct="1"/>
            <a:r>
              <a:rPr lang="id-ID" sz="900" b="1" dirty="0"/>
              <a:t>PENUNJUKAN : 	1. PETA	:.......</a:t>
            </a:r>
          </a:p>
          <a:p>
            <a:pPr algn="just" eaLnBrk="1" hangingPunct="1"/>
            <a:r>
              <a:rPr lang="id-ID" sz="900" b="1" dirty="0"/>
              <a:t>		</a:t>
            </a:r>
            <a:r>
              <a:rPr lang="id-ID" sz="900" b="1" dirty="0" smtClean="0"/>
              <a:t>2.TAHUN</a:t>
            </a:r>
            <a:r>
              <a:rPr lang="id-ID" sz="900" b="1" dirty="0"/>
              <a:t>	:........</a:t>
            </a:r>
          </a:p>
          <a:p>
            <a:pPr algn="just" eaLnBrk="1" hangingPunct="1"/>
            <a:r>
              <a:rPr lang="id-ID" sz="900" b="1" dirty="0"/>
              <a:t>		</a:t>
            </a:r>
            <a:endParaRPr lang="fi-FI" sz="900" b="1" dirty="0"/>
          </a:p>
          <a:p>
            <a:pPr eaLnBrk="1" hangingPunct="1"/>
            <a:r>
              <a:rPr lang="fi-FI" sz="900" b="1" dirty="0"/>
              <a:t>I. TUGAS POKOK</a:t>
            </a:r>
            <a:r>
              <a:rPr lang="id-ID" sz="900" b="1" dirty="0"/>
              <a:t>   </a:t>
            </a:r>
            <a:r>
              <a:rPr lang="id-ID" sz="900" b="1" dirty="0">
                <a:sym typeface="Wingdings" pitchFamily="2" charset="2"/>
              </a:rPr>
              <a:t></a:t>
            </a:r>
            <a:r>
              <a:rPr lang="fi-FI" sz="900" b="1" dirty="0"/>
              <a:t> </a:t>
            </a:r>
            <a:r>
              <a:rPr lang="fi-FI" sz="900" dirty="0"/>
              <a:t>Berisi rincian </a:t>
            </a:r>
            <a:r>
              <a:rPr lang="fi-FI" sz="900" dirty="0" smtClean="0"/>
              <a:t>kegiatan</a:t>
            </a:r>
            <a:r>
              <a:rPr lang="id-ID" sz="900" dirty="0" smtClean="0"/>
              <a:t> dan sasaran</a:t>
            </a:r>
            <a:r>
              <a:rPr lang="fi-FI" sz="900" dirty="0" smtClean="0"/>
              <a:t> </a:t>
            </a:r>
            <a:r>
              <a:rPr lang="fi-FI" sz="900" dirty="0"/>
              <a:t>yang harus dilakukan.</a:t>
            </a:r>
          </a:p>
          <a:p>
            <a:pPr eaLnBrk="1" hangingPunct="1"/>
            <a:r>
              <a:rPr lang="id-ID" sz="900" dirty="0" smtClean="0"/>
              <a:t>		</a:t>
            </a:r>
            <a:endParaRPr lang="fi-FI" sz="900" dirty="0"/>
          </a:p>
          <a:p>
            <a:pPr eaLnBrk="1" hangingPunct="1"/>
            <a:r>
              <a:rPr lang="fi-FI" sz="900" b="1" dirty="0"/>
              <a:t>II. SASARAN OPERASI</a:t>
            </a:r>
          </a:p>
          <a:p>
            <a:pPr eaLnBrk="1" hangingPunct="1"/>
            <a:r>
              <a:rPr lang="id-ID" sz="900" b="1" dirty="0"/>
              <a:t>	1.Daerah operasi</a:t>
            </a:r>
          </a:p>
          <a:p>
            <a:pPr eaLnBrk="1" hangingPunct="1"/>
            <a:r>
              <a:rPr lang="id-ID" sz="900" b="1" dirty="0"/>
              <a:t>		a.Lokasi/Tempat</a:t>
            </a:r>
          </a:p>
          <a:p>
            <a:pPr eaLnBrk="1" hangingPunct="1"/>
            <a:r>
              <a:rPr lang="id-ID" sz="900" b="1" dirty="0"/>
              <a:t>		b.Kondisi lingkungan</a:t>
            </a:r>
          </a:p>
          <a:p>
            <a:pPr eaLnBrk="1" hangingPunct="1"/>
            <a:r>
              <a:rPr lang="id-ID" sz="900" b="1" dirty="0"/>
              <a:t>		</a:t>
            </a:r>
            <a:r>
              <a:rPr lang="id-ID" sz="900" b="1" dirty="0" smtClean="0"/>
              <a:t>    1</a:t>
            </a:r>
            <a:r>
              <a:rPr lang="id-ID" sz="900" b="1" dirty="0"/>
              <a:t>) medannya</a:t>
            </a:r>
          </a:p>
          <a:p>
            <a:pPr eaLnBrk="1" hangingPunct="1"/>
            <a:r>
              <a:rPr lang="id-ID" sz="900" b="1" dirty="0"/>
              <a:t>		</a:t>
            </a:r>
            <a:r>
              <a:rPr lang="id-ID" sz="900" b="1" dirty="0" smtClean="0"/>
              <a:t>    2</a:t>
            </a:r>
            <a:r>
              <a:rPr lang="id-ID" sz="900" b="1" dirty="0"/>
              <a:t>) sosialnya</a:t>
            </a:r>
          </a:p>
          <a:p>
            <a:pPr eaLnBrk="1" hangingPunct="1"/>
            <a:r>
              <a:rPr lang="id-ID" sz="900" b="1" dirty="0"/>
              <a:t>	2.Data sasaran</a:t>
            </a:r>
          </a:p>
          <a:p>
            <a:pPr eaLnBrk="1" hangingPunct="1"/>
            <a:r>
              <a:rPr lang="id-ID" sz="900" b="1" dirty="0"/>
              <a:t>		a.Kualitas dan </a:t>
            </a:r>
            <a:r>
              <a:rPr lang="id-ID" sz="900" b="1" dirty="0" smtClean="0"/>
              <a:t>kuantitas </a:t>
            </a:r>
            <a:endParaRPr lang="id-ID" sz="900" b="1" dirty="0"/>
          </a:p>
          <a:p>
            <a:pPr eaLnBrk="1" hangingPunct="1"/>
            <a:r>
              <a:rPr lang="id-ID" sz="900" b="1" dirty="0"/>
              <a:t>		b.Modus dan Obyek</a:t>
            </a:r>
          </a:p>
          <a:p>
            <a:pPr eaLnBrk="1" hangingPunct="1"/>
            <a:r>
              <a:rPr lang="id-ID" sz="900" b="1" dirty="0"/>
              <a:t>		</a:t>
            </a:r>
            <a:r>
              <a:rPr lang="id-ID" sz="900" b="1" dirty="0" smtClean="0"/>
              <a:t>    1 </a:t>
            </a:r>
            <a:r>
              <a:rPr lang="id-ID" sz="900" b="1" dirty="0"/>
              <a:t>)Modus operandi</a:t>
            </a:r>
          </a:p>
          <a:p>
            <a:pPr eaLnBrk="1" hangingPunct="1"/>
            <a:r>
              <a:rPr lang="id-ID" sz="900" b="1" dirty="0"/>
              <a:t>		</a:t>
            </a:r>
            <a:r>
              <a:rPr lang="id-ID" sz="900" b="1" dirty="0" smtClean="0"/>
              <a:t>    2</a:t>
            </a:r>
            <a:r>
              <a:rPr lang="id-ID" sz="900" b="1" dirty="0"/>
              <a:t>) Objek/korban</a:t>
            </a:r>
            <a:endParaRPr lang="fi-FI" sz="900" b="1" dirty="0"/>
          </a:p>
          <a:p>
            <a:pPr eaLnBrk="1" hangingPunct="1"/>
            <a:endParaRPr lang="fi-FI" sz="900" b="1" dirty="0"/>
          </a:p>
          <a:p>
            <a:pPr eaLnBrk="1" hangingPunct="1"/>
            <a:r>
              <a:rPr lang="fi-FI" sz="900" b="1" dirty="0"/>
              <a:t>III. ANALISA</a:t>
            </a:r>
          </a:p>
          <a:p>
            <a:pPr eaLnBrk="1" hangingPunct="1"/>
            <a:r>
              <a:rPr lang="id-ID" sz="900" b="1" dirty="0"/>
              <a:t>	1.kondisi sasaran</a:t>
            </a:r>
          </a:p>
          <a:p>
            <a:pPr eaLnBrk="1" hangingPunct="1"/>
            <a:r>
              <a:rPr lang="id-ID" sz="900" b="1" dirty="0"/>
              <a:t>	2.kemampuan</a:t>
            </a:r>
            <a:endParaRPr lang="fi-FI" sz="900" b="1" dirty="0"/>
          </a:p>
          <a:p>
            <a:pPr eaLnBrk="1" hangingPunct="1"/>
            <a:endParaRPr lang="fi-FI" sz="900" dirty="0"/>
          </a:p>
          <a:p>
            <a:pPr eaLnBrk="1" hangingPunct="1"/>
            <a:r>
              <a:rPr lang="fi-FI" sz="900" b="1" dirty="0"/>
              <a:t>IV. KESIMPULAN </a:t>
            </a:r>
          </a:p>
          <a:p>
            <a:pPr eaLnBrk="1" hangingPunct="1"/>
            <a:r>
              <a:rPr lang="fi-FI" sz="900" dirty="0"/>
              <a:t>      1. Sasaran.</a:t>
            </a:r>
          </a:p>
          <a:p>
            <a:pPr eaLnBrk="1" hangingPunct="1"/>
            <a:r>
              <a:rPr lang="fi-FI" sz="900" dirty="0"/>
              <a:t>      2. K</a:t>
            </a:r>
            <a:r>
              <a:rPr lang="id-ID" sz="900" dirty="0"/>
              <a:t>emungkinan penanggulangan</a:t>
            </a:r>
            <a:endParaRPr lang="en-US" sz="900" dirty="0"/>
          </a:p>
          <a:p>
            <a:pPr eaLnBrk="1" hangingPunct="1"/>
            <a:endParaRPr lang="fi-FI" sz="900" dirty="0"/>
          </a:p>
          <a:p>
            <a:pPr eaLnBrk="1" hangingPunct="1"/>
            <a:r>
              <a:rPr lang="fi-FI" sz="900" dirty="0"/>
              <a:t>					                  Jakarta, ………………      </a:t>
            </a:r>
          </a:p>
          <a:p>
            <a:pPr eaLnBrk="1" hangingPunct="1"/>
            <a:endParaRPr lang="fi-FI" sz="900" dirty="0"/>
          </a:p>
          <a:p>
            <a:pPr eaLnBrk="1" hangingPunct="1"/>
            <a:r>
              <a:rPr lang="fi-FI" sz="900" b="1" dirty="0"/>
              <a:t>					         </a:t>
            </a:r>
            <a:r>
              <a:rPr lang="id-ID" sz="900" b="1" dirty="0"/>
              <a:t>             KASAT</a:t>
            </a:r>
            <a:r>
              <a:rPr lang="fi-FI" sz="900" b="1" dirty="0"/>
              <a:t> </a:t>
            </a:r>
            <a:r>
              <a:rPr lang="fi-FI" sz="900" b="1" dirty="0" smtClean="0"/>
              <a:t> INTEL/</a:t>
            </a:r>
            <a:r>
              <a:rPr lang="id-ID" sz="900" b="1" dirty="0" smtClean="0"/>
              <a:t> A.H</a:t>
            </a:r>
            <a:endParaRPr lang="id-ID" sz="900" b="1" dirty="0"/>
          </a:p>
          <a:p>
            <a:pPr eaLnBrk="1" hangingPunct="1"/>
            <a:r>
              <a:rPr lang="fi-FI" sz="900" u="sng" dirty="0"/>
              <a:t>DISTRIBUSI</a:t>
            </a:r>
            <a:r>
              <a:rPr lang="fi-FI" sz="900" dirty="0"/>
              <a:t> :</a:t>
            </a:r>
          </a:p>
          <a:p>
            <a:pPr eaLnBrk="1" hangingPunct="1"/>
            <a:r>
              <a:rPr lang="fi-FI" sz="900" dirty="0"/>
              <a:t>Kapolri / Ka sesuai tingkatan</a:t>
            </a:r>
          </a:p>
          <a:p>
            <a:pPr eaLnBrk="1" hangingPunct="1"/>
            <a:endParaRPr lang="fi-FI" sz="900" dirty="0"/>
          </a:p>
          <a:p>
            <a:pPr eaLnBrk="1" hangingPunct="1"/>
            <a:endParaRPr lang="fi-FI" sz="900" b="1" dirty="0"/>
          </a:p>
          <a:p>
            <a:pPr eaLnBrk="1" hangingPunct="1"/>
            <a:endParaRPr lang="fi-FI" sz="900" b="1" dirty="0"/>
          </a:p>
          <a:p>
            <a:pPr algn="ctr" eaLnBrk="1" hangingPunct="1"/>
            <a:r>
              <a:rPr lang="fi-FI" sz="900" dirty="0"/>
              <a:t>RAHASIA</a:t>
            </a:r>
            <a:endParaRPr lang="en-US" sz="900" dirty="0"/>
          </a:p>
        </p:txBody>
      </p:sp>
      <p:sp>
        <p:nvSpPr>
          <p:cNvPr id="83972" name="WordArt 6"/>
          <p:cNvSpPr>
            <a:spLocks noChangeArrowheads="1" noChangeShapeType="1" noTextEdit="1"/>
          </p:cNvSpPr>
          <p:nvPr/>
        </p:nvSpPr>
        <p:spPr bwMode="auto">
          <a:xfrm>
            <a:off x="539552" y="685800"/>
            <a:ext cx="1143000" cy="297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3600" kern="10" dirty="0">
                <a:ln w="12700">
                  <a:solidFill>
                    <a:srgbClr val="FFFF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Tahoma"/>
                <a:ea typeface="Tahoma"/>
                <a:cs typeface="Tahoma"/>
              </a:rPr>
              <a:t>format </a:t>
            </a:r>
          </a:p>
          <a:p>
            <a:pPr algn="ctr"/>
            <a:r>
              <a:rPr lang="id-ID" sz="3600" kern="10" dirty="0">
                <a:ln w="12700">
                  <a:solidFill>
                    <a:srgbClr val="FFFF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Tahoma"/>
                <a:ea typeface="Tahoma"/>
                <a:cs typeface="Tahoma"/>
              </a:rPr>
              <a:t>kir intel</a:t>
            </a:r>
          </a:p>
          <a:p>
            <a:pPr algn="ctr"/>
            <a:r>
              <a:rPr lang="id-ID" sz="3600" kern="10" dirty="0">
                <a:ln w="12700">
                  <a:solidFill>
                    <a:srgbClr val="FFFF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Tahoma"/>
                <a:ea typeface="Tahoma"/>
                <a:cs typeface="Tahoma"/>
              </a:rPr>
              <a:t>khusus</a:t>
            </a:r>
          </a:p>
        </p:txBody>
      </p:sp>
    </p:spTree>
    <p:extLst>
      <p:ext uri="{BB962C8B-B14F-4D97-AF65-F5344CB8AC3E}">
        <p14:creationId xmlns:p14="http://schemas.microsoft.com/office/powerpoint/2010/main" xmlns="" val="3854742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Text Box 2"/>
          <p:cNvSpPr txBox="1">
            <a:spLocks noChangeArrowheads="1"/>
          </p:cNvSpPr>
          <p:nvPr/>
        </p:nvSpPr>
        <p:spPr bwMode="auto">
          <a:xfrm>
            <a:off x="2514600" y="188913"/>
            <a:ext cx="6324600" cy="660180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231775" indent="-231775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sv-SE" sz="900" dirty="0"/>
              <a:t>RAHASIA</a:t>
            </a:r>
            <a:endParaRPr lang="en-US" sz="900" dirty="0"/>
          </a:p>
          <a:p>
            <a:pPr eaLnBrk="1" hangingPunct="1"/>
            <a:r>
              <a:rPr lang="sv-SE" sz="900" u="sng" dirty="0"/>
              <a:t>KEPALA SURAT</a:t>
            </a:r>
            <a:endParaRPr lang="fi-FI" sz="900" u="sng" dirty="0"/>
          </a:p>
          <a:p>
            <a:pPr algn="ctr" eaLnBrk="1" hangingPunct="1"/>
            <a:endParaRPr lang="fi-FI" sz="900" b="1" u="sng" dirty="0"/>
          </a:p>
          <a:p>
            <a:pPr algn="ctr" eaLnBrk="1" hangingPunct="1"/>
            <a:r>
              <a:rPr lang="fi-FI" sz="900" b="1" u="sng" dirty="0"/>
              <a:t>PERKIRAAN INTELIJEN KHUSUS</a:t>
            </a:r>
            <a:endParaRPr lang="en-US" sz="900" b="1" dirty="0"/>
          </a:p>
          <a:p>
            <a:pPr algn="ctr" eaLnBrk="1" hangingPunct="1"/>
            <a:r>
              <a:rPr lang="id-ID" sz="900" dirty="0" smtClean="0">
                <a:latin typeface="Tahoma" pitchFamily="34" charset="0"/>
              </a:rPr>
              <a:t>Nomor  : R/ kirsus -    / BLN/THN/SAT</a:t>
            </a:r>
            <a:endParaRPr lang="id-ID" sz="900" dirty="0" smtClean="0"/>
          </a:p>
          <a:p>
            <a:pPr algn="ctr" eaLnBrk="1" hangingPunct="1"/>
            <a:endParaRPr lang="id-ID" sz="900" dirty="0" smtClean="0"/>
          </a:p>
          <a:p>
            <a:pPr algn="ctr" eaLnBrk="1" hangingPunct="1"/>
            <a:r>
              <a:rPr lang="fi-FI" sz="900" dirty="0" smtClean="0"/>
              <a:t>Tentang</a:t>
            </a:r>
            <a:endParaRPr lang="fi-FI" sz="900" u="sng" dirty="0"/>
          </a:p>
          <a:p>
            <a:pPr algn="ctr" eaLnBrk="1" hangingPunct="1"/>
            <a:r>
              <a:rPr lang="id-ID" sz="900" u="sng" dirty="0" smtClean="0"/>
              <a:t>Operasi  Pengungkapan kasus </a:t>
            </a:r>
            <a:r>
              <a:rPr lang="en-US" sz="900" u="sng" dirty="0" err="1" smtClean="0"/>
              <a:t>penjualan</a:t>
            </a:r>
            <a:r>
              <a:rPr lang="en-US" sz="900" u="sng" dirty="0" smtClean="0"/>
              <a:t> </a:t>
            </a:r>
            <a:r>
              <a:rPr lang="en-US" sz="900" u="sng" dirty="0" err="1" smtClean="0"/>
              <a:t>ikan</a:t>
            </a:r>
            <a:r>
              <a:rPr lang="en-US" sz="900" u="sng" dirty="0" smtClean="0"/>
              <a:t> </a:t>
            </a:r>
            <a:r>
              <a:rPr lang="en-US" sz="900" u="sng" dirty="0" err="1" smtClean="0"/>
              <a:t>hias</a:t>
            </a:r>
            <a:r>
              <a:rPr lang="en-US" sz="900" u="sng" dirty="0" smtClean="0"/>
              <a:t> illegal</a:t>
            </a:r>
            <a:endParaRPr lang="fi-FI" sz="900" u="sng" dirty="0"/>
          </a:p>
          <a:p>
            <a:pPr algn="just" eaLnBrk="1" hangingPunct="1"/>
            <a:endParaRPr lang="id-ID" sz="900" dirty="0"/>
          </a:p>
          <a:p>
            <a:pPr algn="just" eaLnBrk="1" hangingPunct="1"/>
            <a:endParaRPr lang="id-ID" sz="900" b="1" dirty="0"/>
          </a:p>
          <a:p>
            <a:pPr algn="just" eaLnBrk="1" hangingPunct="1"/>
            <a:r>
              <a:rPr lang="id-ID" sz="900" b="1" dirty="0"/>
              <a:t>PENUNJUKAN : 	1. PETA	</a:t>
            </a:r>
            <a:r>
              <a:rPr lang="id-ID" sz="900" b="1" dirty="0" smtClean="0"/>
              <a:t>: Wil.kum Kab.Bandung</a:t>
            </a:r>
            <a:endParaRPr lang="id-ID" sz="900" b="1" dirty="0"/>
          </a:p>
          <a:p>
            <a:pPr algn="just" eaLnBrk="1" hangingPunct="1"/>
            <a:r>
              <a:rPr lang="id-ID" sz="900" b="1" dirty="0"/>
              <a:t>		</a:t>
            </a:r>
            <a:r>
              <a:rPr lang="id-ID" sz="900" b="1" dirty="0" smtClean="0"/>
              <a:t>2.TAHUN</a:t>
            </a:r>
            <a:r>
              <a:rPr lang="id-ID" sz="900" b="1" dirty="0"/>
              <a:t>	</a:t>
            </a:r>
            <a:r>
              <a:rPr lang="id-ID" sz="900" b="1" dirty="0" smtClean="0"/>
              <a:t>: 201</a:t>
            </a:r>
            <a:r>
              <a:rPr lang="en-US" sz="900" b="1" dirty="0" smtClean="0"/>
              <a:t>8</a:t>
            </a:r>
            <a:endParaRPr lang="id-ID" sz="900" b="1" dirty="0"/>
          </a:p>
          <a:p>
            <a:pPr algn="just" eaLnBrk="1" hangingPunct="1"/>
            <a:endParaRPr lang="id-ID" sz="900" b="1" dirty="0" smtClean="0"/>
          </a:p>
          <a:p>
            <a:pPr algn="just" eaLnBrk="1" hangingPunct="1"/>
            <a:r>
              <a:rPr lang="fi-FI" sz="900" b="1" dirty="0" smtClean="0"/>
              <a:t>I</a:t>
            </a:r>
            <a:r>
              <a:rPr lang="fi-FI" sz="900" b="1" dirty="0"/>
              <a:t>. TUGAS POKOK</a:t>
            </a:r>
            <a:r>
              <a:rPr lang="id-ID" sz="900" b="1" dirty="0"/>
              <a:t>   </a:t>
            </a:r>
            <a:r>
              <a:rPr lang="id-ID" sz="900" b="1" dirty="0" smtClean="0"/>
              <a:t>: </a:t>
            </a:r>
            <a:r>
              <a:rPr lang="id-ID" sz="900" b="1" dirty="0" smtClean="0">
                <a:sym typeface="Wingdings" pitchFamily="2" charset="2"/>
              </a:rPr>
              <a:t>Melakukan </a:t>
            </a:r>
            <a:r>
              <a:rPr lang="id-ID" sz="900" dirty="0" smtClean="0"/>
              <a:t>Operasi  Pengungkapan kasus </a:t>
            </a:r>
            <a:r>
              <a:rPr lang="en-US" sz="900" u="sng" dirty="0" err="1" smtClean="0"/>
              <a:t>obat</a:t>
            </a:r>
            <a:r>
              <a:rPr lang="en-US" sz="900" u="sng" dirty="0" smtClean="0"/>
              <a:t> illegal</a:t>
            </a:r>
            <a:endParaRPr lang="fi-FI" sz="900" dirty="0" smtClean="0"/>
          </a:p>
          <a:p>
            <a:pPr eaLnBrk="1" hangingPunct="1"/>
            <a:r>
              <a:rPr lang="id-ID" sz="900" dirty="0" smtClean="0"/>
              <a:t>		</a:t>
            </a:r>
            <a:endParaRPr lang="fi-FI" sz="900" dirty="0"/>
          </a:p>
          <a:p>
            <a:pPr eaLnBrk="1" hangingPunct="1"/>
            <a:r>
              <a:rPr lang="fi-FI" sz="900" b="1" dirty="0"/>
              <a:t>II. SASARAN OPERASI</a:t>
            </a:r>
          </a:p>
          <a:p>
            <a:pPr eaLnBrk="1" hangingPunct="1"/>
            <a:r>
              <a:rPr lang="id-ID" sz="900" b="1" dirty="0"/>
              <a:t>	1.Daerah operasi</a:t>
            </a:r>
          </a:p>
          <a:p>
            <a:pPr eaLnBrk="1" hangingPunct="1"/>
            <a:r>
              <a:rPr lang="id-ID" sz="900" b="1" dirty="0"/>
              <a:t>	</a:t>
            </a:r>
            <a:r>
              <a:rPr lang="id-ID" sz="900" b="1" dirty="0" smtClean="0"/>
              <a:t>a.Lokasi/Tempat : wilayah hukum Kab. Bandung terutama di kecamatan.....,kec...... Dan kec .....</a:t>
            </a:r>
            <a:endParaRPr lang="id-ID" sz="900" b="1" dirty="0"/>
          </a:p>
          <a:p>
            <a:pPr eaLnBrk="1" hangingPunct="1"/>
            <a:r>
              <a:rPr lang="id-ID" sz="900" b="1" dirty="0"/>
              <a:t>	</a:t>
            </a:r>
            <a:r>
              <a:rPr lang="id-ID" sz="900" b="1" dirty="0" smtClean="0"/>
              <a:t>b.Kondisi </a:t>
            </a:r>
            <a:r>
              <a:rPr lang="id-ID" sz="900" b="1" dirty="0"/>
              <a:t>lingkungan</a:t>
            </a:r>
          </a:p>
          <a:p>
            <a:pPr eaLnBrk="1" hangingPunct="1"/>
            <a:r>
              <a:rPr lang="id-ID" sz="900" b="1" dirty="0"/>
              <a:t>	</a:t>
            </a:r>
            <a:r>
              <a:rPr lang="id-ID" sz="900" b="1" dirty="0" smtClean="0"/>
              <a:t>    1</a:t>
            </a:r>
            <a:r>
              <a:rPr lang="id-ID" sz="900" b="1" dirty="0"/>
              <a:t>) </a:t>
            </a:r>
            <a:r>
              <a:rPr lang="id-ID" sz="900" b="1" dirty="0" smtClean="0"/>
              <a:t>medannya : susah dijangkau baik R2 maupun R4</a:t>
            </a:r>
            <a:endParaRPr lang="id-ID" sz="900" b="1" dirty="0"/>
          </a:p>
          <a:p>
            <a:pPr eaLnBrk="1" hangingPunct="1"/>
            <a:r>
              <a:rPr lang="id-ID" sz="900" b="1" dirty="0"/>
              <a:t>	</a:t>
            </a:r>
            <a:r>
              <a:rPr lang="id-ID" sz="900" b="1" dirty="0" smtClean="0"/>
              <a:t>    2</a:t>
            </a:r>
            <a:r>
              <a:rPr lang="id-ID" sz="900" b="1" dirty="0"/>
              <a:t>) </a:t>
            </a:r>
            <a:r>
              <a:rPr lang="id-ID" sz="900" b="1" dirty="0" smtClean="0"/>
              <a:t>sosialnya : masy mudah curiga thd orang yang baru datang</a:t>
            </a:r>
            <a:endParaRPr lang="id-ID" sz="900" b="1" dirty="0"/>
          </a:p>
          <a:p>
            <a:pPr eaLnBrk="1" hangingPunct="1"/>
            <a:r>
              <a:rPr lang="id-ID" sz="900" b="1" dirty="0"/>
              <a:t>	2.Data sasaran</a:t>
            </a:r>
          </a:p>
          <a:p>
            <a:pPr eaLnBrk="1" hangingPunct="1"/>
            <a:r>
              <a:rPr lang="id-ID" sz="900" b="1" dirty="0"/>
              <a:t>	</a:t>
            </a:r>
            <a:r>
              <a:rPr lang="id-ID" sz="900" b="1" dirty="0" smtClean="0"/>
              <a:t>    a.Kualitas </a:t>
            </a:r>
            <a:r>
              <a:rPr lang="id-ID" sz="900" b="1" dirty="0"/>
              <a:t>dan </a:t>
            </a:r>
            <a:r>
              <a:rPr lang="id-ID" sz="900" b="1" dirty="0" smtClean="0"/>
              <a:t>kuantitas </a:t>
            </a:r>
            <a:r>
              <a:rPr lang="id-ID" sz="900" b="1" dirty="0" smtClean="0">
                <a:sym typeface="Wingdings" pitchFamily="2" charset="2"/>
              </a:rPr>
              <a:t>Para Pelaku </a:t>
            </a:r>
            <a:r>
              <a:rPr lang="en-US" sz="900" u="sng" dirty="0" err="1" smtClean="0"/>
              <a:t>penjualan</a:t>
            </a:r>
            <a:r>
              <a:rPr lang="en-US" sz="900" u="sng" dirty="0" smtClean="0"/>
              <a:t> </a:t>
            </a:r>
            <a:r>
              <a:rPr lang="en-US" sz="900" u="sng" dirty="0" err="1" smtClean="0"/>
              <a:t>ikan</a:t>
            </a:r>
            <a:r>
              <a:rPr lang="en-US" sz="900" u="sng" dirty="0" smtClean="0"/>
              <a:t> </a:t>
            </a:r>
            <a:r>
              <a:rPr lang="en-US" sz="900" u="sng" dirty="0" err="1" smtClean="0"/>
              <a:t>hias</a:t>
            </a:r>
            <a:r>
              <a:rPr lang="en-US" sz="900" u="sng" dirty="0" smtClean="0"/>
              <a:t> illegal </a:t>
            </a:r>
            <a:r>
              <a:rPr lang="id-ID" sz="900" b="1" dirty="0" smtClean="0">
                <a:sym typeface="Wingdings" pitchFamily="2" charset="2"/>
              </a:rPr>
              <a:t>i wil.Kab Bandung berjumlah 30 orang dan diduga  melakukan </a:t>
            </a:r>
            <a:r>
              <a:rPr lang="en-US" sz="900" b="1" dirty="0" err="1" smtClean="0">
                <a:sym typeface="Wingdings" pitchFamily="2" charset="2"/>
              </a:rPr>
              <a:t>penjualan</a:t>
            </a:r>
            <a:r>
              <a:rPr lang="en-US" sz="900" b="1" dirty="0" smtClean="0">
                <a:sym typeface="Wingdings" pitchFamily="2" charset="2"/>
              </a:rPr>
              <a:t> </a:t>
            </a:r>
            <a:r>
              <a:rPr lang="en-US" sz="900" b="1" dirty="0" err="1" smtClean="0">
                <a:sym typeface="Wingdings" pitchFamily="2" charset="2"/>
              </a:rPr>
              <a:t>ikan</a:t>
            </a:r>
            <a:r>
              <a:rPr lang="en-US" sz="900" b="1" dirty="0" smtClean="0">
                <a:sym typeface="Wingdings" pitchFamily="2" charset="2"/>
              </a:rPr>
              <a:t> d</a:t>
            </a:r>
            <a:r>
              <a:rPr lang="id-ID" sz="900" b="1" dirty="0" smtClean="0">
                <a:sym typeface="Wingdings" pitchFamily="2" charset="2"/>
              </a:rPr>
              <a:t>an mendatangkan dari luar daerah</a:t>
            </a:r>
            <a:endParaRPr lang="id-ID" sz="900" b="1" dirty="0"/>
          </a:p>
          <a:p>
            <a:pPr eaLnBrk="1" hangingPunct="1"/>
            <a:r>
              <a:rPr lang="id-ID" sz="900" b="1" dirty="0"/>
              <a:t>	</a:t>
            </a:r>
            <a:r>
              <a:rPr lang="id-ID" sz="900" b="1" dirty="0" smtClean="0"/>
              <a:t>     b.Modus </a:t>
            </a:r>
            <a:r>
              <a:rPr lang="id-ID" sz="900" b="1" dirty="0"/>
              <a:t>dan Obyek</a:t>
            </a:r>
          </a:p>
          <a:p>
            <a:pPr eaLnBrk="1" hangingPunct="1"/>
            <a:r>
              <a:rPr lang="id-ID" sz="900" b="1" dirty="0"/>
              <a:t>	</a:t>
            </a:r>
            <a:r>
              <a:rPr lang="id-ID" sz="900" b="1" dirty="0" smtClean="0"/>
              <a:t>       1 ) Modus operandi : 	1.pemegang modal </a:t>
            </a:r>
            <a:r>
              <a:rPr lang="en-US" sz="900" b="1" dirty="0" err="1" smtClean="0"/>
              <a:t>menampung</a:t>
            </a:r>
            <a:r>
              <a:rPr lang="en-US" sz="900" b="1" dirty="0" smtClean="0"/>
              <a:t> </a:t>
            </a:r>
            <a:r>
              <a:rPr lang="en-US" sz="900" b="1" dirty="0" err="1" smtClean="0"/>
              <a:t>ikan</a:t>
            </a:r>
            <a:r>
              <a:rPr lang="en-US" sz="900" b="1" dirty="0" smtClean="0"/>
              <a:t> </a:t>
            </a:r>
            <a:r>
              <a:rPr lang="en-US" sz="900" b="1" dirty="0" err="1" smtClean="0"/>
              <a:t>dari</a:t>
            </a:r>
            <a:r>
              <a:rPr lang="en-US" sz="900" b="1" dirty="0" smtClean="0"/>
              <a:t> </a:t>
            </a:r>
            <a:r>
              <a:rPr lang="en-US" sz="900" b="1" dirty="0" err="1" smtClean="0"/>
              <a:t>penduduk</a:t>
            </a:r>
            <a:endParaRPr lang="id-ID" sz="900" b="1" dirty="0" smtClean="0"/>
          </a:p>
          <a:p>
            <a:pPr eaLnBrk="1" hangingPunct="1"/>
            <a:r>
              <a:rPr lang="id-ID" sz="900" b="1" dirty="0" smtClean="0"/>
              <a:t>			2.Membeli </a:t>
            </a:r>
            <a:r>
              <a:rPr lang="en-US" sz="900" b="1" dirty="0" err="1" smtClean="0"/>
              <a:t>ikan</a:t>
            </a:r>
            <a:r>
              <a:rPr lang="en-US" sz="900" b="1" dirty="0" smtClean="0"/>
              <a:t> </a:t>
            </a:r>
            <a:r>
              <a:rPr lang="id-ID" sz="900" b="1" dirty="0" smtClean="0"/>
              <a:t>dari luar daerah</a:t>
            </a:r>
            <a:endParaRPr lang="id-ID" sz="900" b="1" dirty="0"/>
          </a:p>
          <a:p>
            <a:pPr eaLnBrk="1" hangingPunct="1"/>
            <a:r>
              <a:rPr lang="id-ID" sz="900" b="1" dirty="0"/>
              <a:t> </a:t>
            </a:r>
            <a:r>
              <a:rPr lang="id-ID" sz="900" b="1" dirty="0" smtClean="0"/>
              <a:t>              2</a:t>
            </a:r>
            <a:r>
              <a:rPr lang="id-ID" sz="900" b="1" dirty="0"/>
              <a:t>) </a:t>
            </a:r>
            <a:r>
              <a:rPr lang="id-ID" sz="900" b="1" dirty="0" smtClean="0"/>
              <a:t>Objek/korban : negara</a:t>
            </a:r>
            <a:endParaRPr lang="fi-FI" sz="900" b="1" dirty="0"/>
          </a:p>
          <a:p>
            <a:pPr eaLnBrk="1" hangingPunct="1"/>
            <a:endParaRPr lang="fi-FI" sz="900" b="1" dirty="0"/>
          </a:p>
          <a:p>
            <a:pPr eaLnBrk="1" hangingPunct="1"/>
            <a:r>
              <a:rPr lang="fi-FI" sz="900" b="1" dirty="0"/>
              <a:t>III. ANALISA</a:t>
            </a:r>
          </a:p>
          <a:p>
            <a:pPr eaLnBrk="1" hangingPunct="1"/>
            <a:r>
              <a:rPr lang="id-ID" sz="900" b="1" dirty="0"/>
              <a:t>	1.kondisi </a:t>
            </a:r>
            <a:r>
              <a:rPr lang="id-ID" sz="900" b="1" dirty="0" smtClean="0"/>
              <a:t>sasaran :sasaran mudah ditemui</a:t>
            </a:r>
            <a:endParaRPr lang="id-ID" sz="900" b="1" dirty="0"/>
          </a:p>
          <a:p>
            <a:pPr eaLnBrk="1" hangingPunct="1"/>
            <a:r>
              <a:rPr lang="id-ID" sz="900" b="1" dirty="0"/>
              <a:t>	</a:t>
            </a:r>
            <a:r>
              <a:rPr lang="id-ID" sz="900" b="1" dirty="0" smtClean="0"/>
              <a:t>2.kemampuan : punya ikatan kuat dg pejabat daerah</a:t>
            </a:r>
            <a:endParaRPr lang="fi-FI" sz="900" b="1" dirty="0"/>
          </a:p>
          <a:p>
            <a:pPr eaLnBrk="1" hangingPunct="1"/>
            <a:endParaRPr lang="fi-FI" sz="900" dirty="0"/>
          </a:p>
          <a:p>
            <a:pPr eaLnBrk="1" hangingPunct="1"/>
            <a:r>
              <a:rPr lang="fi-FI" sz="900" b="1" dirty="0"/>
              <a:t>IV. KESIMPULAN </a:t>
            </a:r>
          </a:p>
          <a:p>
            <a:pPr eaLnBrk="1" hangingPunct="1"/>
            <a:r>
              <a:rPr lang="fi-FI" sz="900" dirty="0"/>
              <a:t>      1. </a:t>
            </a:r>
            <a:r>
              <a:rPr lang="fi-FI" sz="900" dirty="0" smtClean="0"/>
              <a:t>Sasaran</a:t>
            </a:r>
            <a:r>
              <a:rPr lang="id-ID" sz="900" dirty="0" smtClean="0"/>
              <a:t> : </a:t>
            </a:r>
            <a:r>
              <a:rPr lang="en-US" sz="900" dirty="0" err="1" smtClean="0"/>
              <a:t>identitas</a:t>
            </a:r>
            <a:r>
              <a:rPr lang="en-US" sz="900" dirty="0" smtClean="0"/>
              <a:t> </a:t>
            </a:r>
            <a:r>
              <a:rPr lang="id-ID" sz="900" dirty="0" smtClean="0"/>
              <a:t>sasaran </a:t>
            </a:r>
            <a:r>
              <a:rPr lang="en-US" sz="900" dirty="0" err="1" smtClean="0"/>
              <a:t>operasi</a:t>
            </a:r>
            <a:r>
              <a:rPr lang="en-US" sz="900" dirty="0" smtClean="0"/>
              <a:t>  </a:t>
            </a:r>
            <a:r>
              <a:rPr lang="en-US" sz="900" dirty="0" err="1" smtClean="0"/>
              <a:t>adalah</a:t>
            </a:r>
            <a:r>
              <a:rPr lang="en-US" sz="900" dirty="0" smtClean="0"/>
              <a:t> ………….</a:t>
            </a:r>
            <a:endParaRPr lang="fi-FI" sz="900" dirty="0"/>
          </a:p>
          <a:p>
            <a:pPr eaLnBrk="1" hangingPunct="1"/>
            <a:r>
              <a:rPr lang="fi-FI" sz="900" dirty="0"/>
              <a:t>      2. K</a:t>
            </a:r>
            <a:r>
              <a:rPr lang="id-ID" sz="900" dirty="0"/>
              <a:t>emungkinan </a:t>
            </a:r>
            <a:r>
              <a:rPr lang="id-ID" sz="900" dirty="0" smtClean="0"/>
              <a:t>penanggulangan : </a:t>
            </a:r>
            <a:r>
              <a:rPr lang="en-US" sz="900" dirty="0" err="1" smtClean="0"/>
              <a:t>lakukan</a:t>
            </a:r>
            <a:r>
              <a:rPr lang="en-US" sz="900" dirty="0" smtClean="0"/>
              <a:t> </a:t>
            </a:r>
            <a:r>
              <a:rPr lang="en-US" sz="900" dirty="0" err="1" smtClean="0"/>
              <a:t>penangkapan</a:t>
            </a:r>
            <a:r>
              <a:rPr lang="en-US" sz="900" dirty="0" smtClean="0"/>
              <a:t> </a:t>
            </a:r>
            <a:r>
              <a:rPr lang="en-US" sz="900" dirty="0" err="1" smtClean="0"/>
              <a:t>oleh</a:t>
            </a:r>
            <a:r>
              <a:rPr lang="en-US" sz="900" dirty="0" smtClean="0"/>
              <a:t> </a:t>
            </a:r>
            <a:r>
              <a:rPr lang="en-US" sz="900" dirty="0" err="1" smtClean="0"/>
              <a:t>penyidik</a:t>
            </a:r>
            <a:r>
              <a:rPr lang="en-US" sz="900" dirty="0" smtClean="0"/>
              <a:t> </a:t>
            </a:r>
            <a:r>
              <a:rPr lang="en-US" sz="900" dirty="0" err="1" smtClean="0"/>
              <a:t>dengan</a:t>
            </a:r>
            <a:r>
              <a:rPr lang="en-US" sz="900" dirty="0" smtClean="0"/>
              <a:t> </a:t>
            </a:r>
            <a:r>
              <a:rPr lang="en-US" sz="900" dirty="0" err="1" smtClean="0"/>
              <a:t>didahului</a:t>
            </a:r>
            <a:r>
              <a:rPr lang="en-US" sz="900" dirty="0" smtClean="0"/>
              <a:t>  </a:t>
            </a:r>
            <a:r>
              <a:rPr lang="en-US" sz="900" dirty="0" err="1" smtClean="0"/>
              <a:t>tindakan</a:t>
            </a:r>
            <a:r>
              <a:rPr lang="en-US" sz="900" dirty="0" smtClean="0"/>
              <a:t> ……..</a:t>
            </a:r>
            <a:endParaRPr lang="en-US" sz="900" dirty="0"/>
          </a:p>
          <a:p>
            <a:pPr eaLnBrk="1" hangingPunct="1"/>
            <a:endParaRPr lang="fi-FI" sz="900" dirty="0"/>
          </a:p>
          <a:p>
            <a:pPr eaLnBrk="1" hangingPunct="1"/>
            <a:r>
              <a:rPr lang="fi-FI" sz="900" dirty="0"/>
              <a:t>					                  Jakarta, ………………      </a:t>
            </a:r>
          </a:p>
          <a:p>
            <a:pPr eaLnBrk="1" hangingPunct="1"/>
            <a:endParaRPr lang="fi-FI" sz="900" dirty="0"/>
          </a:p>
          <a:p>
            <a:pPr eaLnBrk="1" hangingPunct="1"/>
            <a:r>
              <a:rPr lang="fi-FI" sz="900" b="1" dirty="0"/>
              <a:t>					         </a:t>
            </a:r>
            <a:r>
              <a:rPr lang="id-ID" sz="900" b="1" dirty="0"/>
              <a:t>             KASAT</a:t>
            </a:r>
            <a:r>
              <a:rPr lang="fi-FI" sz="900" b="1" dirty="0"/>
              <a:t> </a:t>
            </a:r>
            <a:r>
              <a:rPr lang="fi-FI" sz="900" b="1" dirty="0" smtClean="0"/>
              <a:t> INTEL/</a:t>
            </a:r>
            <a:r>
              <a:rPr lang="id-ID" sz="900" b="1" dirty="0" smtClean="0"/>
              <a:t>A.H</a:t>
            </a:r>
            <a:endParaRPr lang="id-ID" sz="900" b="1" dirty="0"/>
          </a:p>
          <a:p>
            <a:pPr eaLnBrk="1" hangingPunct="1"/>
            <a:r>
              <a:rPr lang="fi-FI" sz="900" u="sng" dirty="0"/>
              <a:t>DISTRIBUSI</a:t>
            </a:r>
            <a:r>
              <a:rPr lang="fi-FI" sz="900" dirty="0"/>
              <a:t> :</a:t>
            </a:r>
          </a:p>
          <a:p>
            <a:pPr eaLnBrk="1" hangingPunct="1"/>
            <a:r>
              <a:rPr lang="fi-FI" sz="900" dirty="0" smtClean="0"/>
              <a:t>Ka </a:t>
            </a:r>
            <a:r>
              <a:rPr lang="id-ID" sz="900" dirty="0" smtClean="0"/>
              <a:t>kesatuan</a:t>
            </a:r>
            <a:endParaRPr lang="fi-FI" sz="900" dirty="0"/>
          </a:p>
          <a:p>
            <a:pPr eaLnBrk="1" hangingPunct="1"/>
            <a:endParaRPr lang="fi-FI" sz="900" dirty="0"/>
          </a:p>
          <a:p>
            <a:pPr eaLnBrk="1" hangingPunct="1"/>
            <a:endParaRPr lang="fi-FI" sz="900" b="1" dirty="0"/>
          </a:p>
          <a:p>
            <a:pPr eaLnBrk="1" hangingPunct="1"/>
            <a:endParaRPr lang="fi-FI" sz="900" b="1" dirty="0"/>
          </a:p>
          <a:p>
            <a:pPr algn="ctr" eaLnBrk="1" hangingPunct="1"/>
            <a:r>
              <a:rPr lang="fi-FI" sz="900" dirty="0"/>
              <a:t>RAHASIA</a:t>
            </a:r>
            <a:endParaRPr lang="en-US" sz="900" dirty="0"/>
          </a:p>
        </p:txBody>
      </p:sp>
      <p:sp>
        <p:nvSpPr>
          <p:cNvPr id="83972" name="WordArt 6"/>
          <p:cNvSpPr>
            <a:spLocks noChangeArrowheads="1" noChangeShapeType="1" noTextEdit="1"/>
          </p:cNvSpPr>
          <p:nvPr/>
        </p:nvSpPr>
        <p:spPr bwMode="auto">
          <a:xfrm>
            <a:off x="539552" y="685800"/>
            <a:ext cx="1143000" cy="297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3600" kern="10" dirty="0">
                <a:ln w="12700">
                  <a:solidFill>
                    <a:srgbClr val="FFFF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Tahoma"/>
                <a:ea typeface="Tahoma"/>
                <a:cs typeface="Tahoma"/>
              </a:rPr>
              <a:t>format </a:t>
            </a:r>
          </a:p>
          <a:p>
            <a:pPr algn="ctr"/>
            <a:r>
              <a:rPr lang="id-ID" sz="3600" kern="10" dirty="0">
                <a:ln w="12700">
                  <a:solidFill>
                    <a:srgbClr val="FFFF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Tahoma"/>
                <a:ea typeface="Tahoma"/>
                <a:cs typeface="Tahoma"/>
              </a:rPr>
              <a:t>kir intel</a:t>
            </a:r>
          </a:p>
          <a:p>
            <a:pPr algn="ctr"/>
            <a:r>
              <a:rPr lang="id-ID" sz="3600" kern="10" dirty="0">
                <a:ln w="12700">
                  <a:solidFill>
                    <a:srgbClr val="FFFF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Tahoma"/>
                <a:ea typeface="Tahoma"/>
                <a:cs typeface="Tahoma"/>
              </a:rPr>
              <a:t>khusus</a:t>
            </a:r>
          </a:p>
        </p:txBody>
      </p:sp>
    </p:spTree>
    <p:extLst>
      <p:ext uri="{BB962C8B-B14F-4D97-AF65-F5344CB8AC3E}">
        <p14:creationId xmlns:p14="http://schemas.microsoft.com/office/powerpoint/2010/main" xmlns="" val="659500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4"/>
          <p:cNvSpPr txBox="1">
            <a:spLocks noChangeArrowheads="1"/>
          </p:cNvSpPr>
          <p:nvPr/>
        </p:nvSpPr>
        <p:spPr bwMode="auto">
          <a:xfrm>
            <a:off x="1042988" y="2268538"/>
            <a:ext cx="7329487" cy="147732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sv-SE" b="1" dirty="0">
                <a:solidFill>
                  <a:schemeClr val="bg1"/>
                </a:solidFill>
                <a:latin typeface="Tahoma" pitchFamily="34" charset="0"/>
              </a:rPr>
              <a:t>Produk intel yg dibuat oleh pejabat Intelijen yg </a:t>
            </a:r>
            <a:r>
              <a:rPr lang="id-ID" b="1" dirty="0">
                <a:solidFill>
                  <a:schemeClr val="bg1"/>
                </a:solidFill>
                <a:latin typeface="Tahoma" pitchFamily="34" charset="0"/>
              </a:rPr>
              <a:t>berisi satu bidang </a:t>
            </a:r>
            <a:r>
              <a:rPr lang="sv-SE" b="1" dirty="0" smtClean="0">
                <a:solidFill>
                  <a:schemeClr val="bg1"/>
                </a:solidFill>
                <a:latin typeface="Tahoma" pitchFamily="34" charset="0"/>
              </a:rPr>
              <a:t>y</a:t>
            </a:r>
            <a:r>
              <a:rPr lang="id-ID" b="1" dirty="0">
                <a:solidFill>
                  <a:schemeClr val="bg1"/>
                </a:solidFill>
                <a:latin typeface="Tahoma" pitchFamily="34" charset="0"/>
              </a:rPr>
              <a:t>ang dinilai sangat </a:t>
            </a:r>
            <a:r>
              <a:rPr lang="id-ID" b="1" dirty="0" smtClean="0">
                <a:solidFill>
                  <a:schemeClr val="bg1"/>
                </a:solidFill>
                <a:latin typeface="Tahoma" pitchFamily="34" charset="0"/>
              </a:rPr>
              <a:t>penting/urgent </a:t>
            </a:r>
            <a:r>
              <a:rPr lang="id-ID" b="1" dirty="0">
                <a:solidFill>
                  <a:schemeClr val="bg1"/>
                </a:solidFill>
                <a:latin typeface="Tahoma" pitchFamily="34" charset="0"/>
              </a:rPr>
              <a:t>thd masalah yg </a:t>
            </a:r>
            <a:r>
              <a:rPr lang="id-ID" b="1" dirty="0">
                <a:solidFill>
                  <a:srgbClr val="FFFF00"/>
                </a:solidFill>
                <a:latin typeface="Tahoma" pitchFamily="34" charset="0"/>
              </a:rPr>
              <a:t>sedang dan atau telah dilaksanakan</a:t>
            </a:r>
            <a:r>
              <a:rPr lang="id-ID" b="1" dirty="0">
                <a:solidFill>
                  <a:schemeClr val="bg1"/>
                </a:solidFill>
                <a:latin typeface="Tahoma" pitchFamily="34" charset="0"/>
              </a:rPr>
              <a:t> (dalam bentuk giat mendahului,menyertai dan mengakhiri) disertai dgn prediksi perkembangan kasus/masalah dan rekomendasi</a:t>
            </a:r>
          </a:p>
        </p:txBody>
      </p:sp>
      <p:sp>
        <p:nvSpPr>
          <p:cNvPr id="49155" name="AutoShape 5"/>
          <p:cNvSpPr>
            <a:spLocks noChangeArrowheads="1"/>
          </p:cNvSpPr>
          <p:nvPr/>
        </p:nvSpPr>
        <p:spPr bwMode="auto">
          <a:xfrm>
            <a:off x="1295400" y="1752600"/>
            <a:ext cx="457200" cy="381000"/>
          </a:xfrm>
          <a:prstGeom prst="smileyFace">
            <a:avLst>
              <a:gd name="adj" fmla="val 4653"/>
            </a:avLst>
          </a:pr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49156" name="AutoShape 7"/>
          <p:cNvSpPr>
            <a:spLocks noChangeArrowheads="1"/>
          </p:cNvSpPr>
          <p:nvPr/>
        </p:nvSpPr>
        <p:spPr bwMode="auto">
          <a:xfrm>
            <a:off x="1371600" y="4343400"/>
            <a:ext cx="457200" cy="381000"/>
          </a:xfrm>
          <a:prstGeom prst="smileyFace">
            <a:avLst>
              <a:gd name="adj" fmla="val 4653"/>
            </a:avLst>
          </a:pr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49157" name="Text Box 9"/>
          <p:cNvSpPr txBox="1">
            <a:spLocks noChangeArrowheads="1"/>
          </p:cNvSpPr>
          <p:nvPr/>
        </p:nvSpPr>
        <p:spPr bwMode="auto">
          <a:xfrm>
            <a:off x="1354138" y="4768850"/>
            <a:ext cx="7104062" cy="12001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fi-FI" b="1">
                <a:solidFill>
                  <a:schemeClr val="bg1"/>
                </a:solidFill>
                <a:latin typeface="Tahoma" pitchFamily="34" charset="0"/>
              </a:rPr>
              <a:t>Dlm rangka penyampaian informasi</a:t>
            </a:r>
            <a:r>
              <a:rPr lang="id-ID" b="1">
                <a:solidFill>
                  <a:schemeClr val="bg1"/>
                </a:solidFill>
                <a:latin typeface="Tahoma" pitchFamily="34" charset="0"/>
              </a:rPr>
              <a:t> </a:t>
            </a:r>
            <a:r>
              <a:rPr lang="fi-FI" b="1">
                <a:solidFill>
                  <a:schemeClr val="bg1"/>
                </a:solidFill>
                <a:latin typeface="Tahoma" pitchFamily="34" charset="0"/>
              </a:rPr>
              <a:t> utk diketahui oleh pimpinan </a:t>
            </a:r>
            <a:r>
              <a:rPr lang="id-ID" b="1">
                <a:solidFill>
                  <a:schemeClr val="bg1"/>
                </a:solidFill>
                <a:latin typeface="Tahoma" pitchFamily="34" charset="0"/>
              </a:rPr>
              <a:t>ttg pemahaman suatu kasus/masalah yg sedang terjadi,serta prediksi perkembangannya sebagai bahan penentu kebijaksanaan</a:t>
            </a:r>
            <a:r>
              <a:rPr lang="en-US" b="1" u="sng">
                <a:solidFill>
                  <a:schemeClr val="bg1"/>
                </a:solidFill>
                <a:latin typeface="Tahoma" pitchFamily="34" charset="0"/>
              </a:rPr>
              <a:t> </a:t>
            </a:r>
          </a:p>
        </p:txBody>
      </p:sp>
      <p:sp>
        <p:nvSpPr>
          <p:cNvPr id="49158" name="WordArt 20"/>
          <p:cNvSpPr>
            <a:spLocks noChangeArrowheads="1" noChangeShapeType="1" noTextEdit="1"/>
          </p:cNvSpPr>
          <p:nvPr/>
        </p:nvSpPr>
        <p:spPr bwMode="auto">
          <a:xfrm>
            <a:off x="228600" y="533400"/>
            <a:ext cx="57150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400" b="1" kern="10" dirty="0" smtClean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Tahoma"/>
                <a:ea typeface="Tahoma"/>
                <a:cs typeface="Tahoma"/>
              </a:rPr>
              <a:t>6.Laporan  </a:t>
            </a:r>
            <a:r>
              <a:rPr lang="en-US" sz="1400" b="1" kern="10" dirty="0" err="1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Tahoma"/>
                <a:ea typeface="Tahoma"/>
                <a:cs typeface="Tahoma"/>
              </a:rPr>
              <a:t>khusus</a:t>
            </a:r>
            <a:r>
              <a:rPr lang="en-US" sz="1400" b="1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Tahoma"/>
                <a:ea typeface="Tahoma"/>
                <a:cs typeface="Tahoma"/>
              </a:rPr>
              <a:t> </a:t>
            </a:r>
            <a:r>
              <a:rPr lang="en-US" sz="1400" b="1" kern="10" dirty="0" err="1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Tahoma"/>
                <a:ea typeface="Tahoma"/>
                <a:cs typeface="Tahoma"/>
              </a:rPr>
              <a:t>intelijen</a:t>
            </a:r>
            <a:r>
              <a:rPr lang="en-US" sz="1400" b="1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Tahoma"/>
                <a:ea typeface="Tahoma"/>
                <a:cs typeface="Tahoma"/>
              </a:rPr>
              <a:t> </a:t>
            </a:r>
          </a:p>
        </p:txBody>
      </p:sp>
      <p:sp>
        <p:nvSpPr>
          <p:cNvPr id="49159" name="WordArt 21"/>
          <p:cNvSpPr>
            <a:spLocks noChangeArrowheads="1" noChangeShapeType="1" noTextEdit="1"/>
          </p:cNvSpPr>
          <p:nvPr/>
        </p:nvSpPr>
        <p:spPr bwMode="auto">
          <a:xfrm>
            <a:off x="1828800" y="1695450"/>
            <a:ext cx="18288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0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Tahoma"/>
                <a:ea typeface="Tahoma"/>
                <a:cs typeface="Tahoma"/>
              </a:rPr>
              <a:t>PENGERTIAN</a:t>
            </a:r>
          </a:p>
        </p:txBody>
      </p:sp>
      <p:sp>
        <p:nvSpPr>
          <p:cNvPr id="49160" name="WordArt 23"/>
          <p:cNvSpPr>
            <a:spLocks noChangeArrowheads="1" noChangeShapeType="1" noTextEdit="1"/>
          </p:cNvSpPr>
          <p:nvPr/>
        </p:nvSpPr>
        <p:spPr bwMode="auto">
          <a:xfrm>
            <a:off x="1905000" y="4362450"/>
            <a:ext cx="182880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0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Tahoma"/>
                <a:ea typeface="Tahoma"/>
                <a:cs typeface="Tahoma"/>
              </a:rPr>
              <a:t>KEGUNAAN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488950"/>
            <a:ext cx="8229600" cy="5892800"/>
          </a:xfrm>
          <a:solidFill>
            <a:schemeClr val="bg1"/>
          </a:solidFill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 marL="812800" indent="-812800"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id-ID" sz="1200" b="1" u="sng" dirty="0" smtClean="0"/>
              <a:t>RAHASIA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1200" b="1" u="sng" dirty="0" smtClean="0"/>
              <a:t>……………………………………….</a:t>
            </a:r>
          </a:p>
          <a:p>
            <a:pPr marL="812800" indent="-812800" eaLnBrk="1" hangingPunct="1">
              <a:buFont typeface="Wingdings" pitchFamily="2" charset="2"/>
              <a:buNone/>
              <a:defRPr/>
            </a:pPr>
            <a:r>
              <a:rPr lang="en-US" sz="1200" b="1" dirty="0" err="1" smtClean="0"/>
              <a:t>Nomor</a:t>
            </a:r>
            <a:r>
              <a:rPr lang="en-US" sz="1200" b="1" dirty="0" smtClean="0"/>
              <a:t> : </a:t>
            </a:r>
            <a:r>
              <a:rPr lang="id-ID" sz="1200" b="1" dirty="0" smtClean="0"/>
              <a:t>R / Lapsus - ... </a:t>
            </a:r>
            <a:r>
              <a:rPr lang="id-ID" sz="1200" dirty="0" smtClean="0">
                <a:latin typeface="Tahoma" pitchFamily="34" charset="0"/>
              </a:rPr>
              <a:t>/ BLN/THN/SAT</a:t>
            </a:r>
            <a:endParaRPr lang="en-US" sz="1200" b="1" dirty="0" smtClean="0"/>
          </a:p>
          <a:p>
            <a:pPr marL="812800" indent="-812800"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1200" b="1" u="sng" dirty="0" smtClean="0"/>
              <a:t>LAPORAN KHUSUS INTELIJEN</a:t>
            </a:r>
          </a:p>
          <a:p>
            <a:pPr marL="812800" indent="-812800"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1200" b="1" dirty="0" smtClean="0"/>
              <a:t>					        </a:t>
            </a:r>
          </a:p>
          <a:p>
            <a:pPr marL="812800" indent="-812800"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1200" b="1" dirty="0" err="1" smtClean="0"/>
              <a:t>Tentang</a:t>
            </a:r>
            <a:endParaRPr lang="en-US" sz="1200" b="1" dirty="0" smtClean="0"/>
          </a:p>
          <a:p>
            <a:pPr marL="812800" indent="-812800"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1200" b="1" dirty="0" smtClean="0"/>
              <a:t>………………………………….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1200" b="1" dirty="0" smtClean="0"/>
          </a:p>
          <a:p>
            <a:pPr marL="266700" indent="-2667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1200" b="1" dirty="0" smtClean="0"/>
              <a:t>I	PENDAHULUAN: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1200" b="1" dirty="0" smtClean="0"/>
          </a:p>
          <a:p>
            <a:pPr marL="266700" indent="-2667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1200" b="1" dirty="0" smtClean="0"/>
              <a:t>	</a:t>
            </a:r>
            <a:r>
              <a:rPr lang="en-US" sz="1200" b="1" dirty="0" err="1" smtClean="0"/>
              <a:t>Mengemukakan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gambaran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umum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dari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peristiwa</a:t>
            </a:r>
            <a:r>
              <a:rPr lang="en-US" sz="1200" b="1" dirty="0" smtClean="0"/>
              <a:t> /</a:t>
            </a:r>
            <a:r>
              <a:rPr lang="en-US" sz="1200" b="1" dirty="0" err="1" smtClean="0"/>
              <a:t>permasalaham</a:t>
            </a:r>
            <a:r>
              <a:rPr lang="en-US" sz="1200" b="1" dirty="0" smtClean="0"/>
              <a:t> yang </a:t>
            </a:r>
            <a:r>
              <a:rPr lang="en-US" sz="1200" b="1" dirty="0" err="1" smtClean="0"/>
              <a:t>dilaporkan</a:t>
            </a:r>
            <a:r>
              <a:rPr lang="en-US" sz="1200" b="1" dirty="0" smtClean="0"/>
              <a:t>, </a:t>
            </a:r>
            <a:r>
              <a:rPr lang="en-US" sz="1200" b="1" dirty="0" err="1" smtClean="0"/>
              <a:t>dengan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menonjolkan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pokok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persoalan</a:t>
            </a:r>
            <a:r>
              <a:rPr lang="en-US" sz="1200" b="1" dirty="0" smtClean="0"/>
              <a:t> yang </a:t>
            </a:r>
            <a:r>
              <a:rPr lang="en-US" sz="1200" b="1" dirty="0" err="1" smtClean="0"/>
              <a:t>perlu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dimintakan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perhatian</a:t>
            </a:r>
            <a:r>
              <a:rPr lang="en-US" sz="1200" b="1" dirty="0" smtClean="0"/>
              <a:t>.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1200" b="1" dirty="0" smtClean="0"/>
          </a:p>
          <a:p>
            <a:pPr marL="266700" indent="-2667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1200" b="1" dirty="0" smtClean="0"/>
              <a:t>II	FAKTA-FAKTA:</a:t>
            </a:r>
          </a:p>
          <a:p>
            <a:pPr marL="266700" indent="-266700" eaLnBrk="1" hangingPunct="1">
              <a:lnSpc>
                <a:spcPct val="80000"/>
              </a:lnSpc>
              <a:buFont typeface="Wingdings" pitchFamily="2" charset="2"/>
              <a:buNone/>
              <a:tabLst>
                <a:tab pos="450850" algn="l"/>
              </a:tabLst>
              <a:defRPr/>
            </a:pPr>
            <a:r>
              <a:rPr lang="id-ID" sz="1200" b="1" dirty="0" smtClean="0"/>
              <a:t>	1.</a:t>
            </a:r>
            <a:r>
              <a:rPr lang="en-US" sz="1200" b="1" dirty="0" err="1" smtClean="0"/>
              <a:t>Memuat</a:t>
            </a:r>
            <a:r>
              <a:rPr lang="en-US" sz="1200" b="1" dirty="0" smtClean="0"/>
              <a:t> </a:t>
            </a:r>
            <a:r>
              <a:rPr lang="id-ID" sz="1200" b="1" dirty="0" smtClean="0"/>
              <a:t>fakta-fakta </a:t>
            </a:r>
            <a:r>
              <a:rPr lang="en-US" sz="1200" b="1" dirty="0" err="1" smtClean="0"/>
              <a:t>hasil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dari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penyelidikan</a:t>
            </a:r>
            <a:r>
              <a:rPr lang="en-US" sz="1200" b="1" dirty="0" smtClean="0"/>
              <a:t> </a:t>
            </a:r>
            <a:r>
              <a:rPr lang="id-ID" sz="1200" b="1" dirty="0" smtClean="0"/>
              <a:t>(tektak lidik)</a:t>
            </a:r>
            <a:r>
              <a:rPr lang="en-US" sz="1200" b="1" dirty="0" smtClean="0"/>
              <a:t>.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1200" b="1" dirty="0" smtClean="0"/>
          </a:p>
          <a:p>
            <a:pPr marL="266700" indent="-266700" eaLnBrk="1" hangingPunct="1">
              <a:lnSpc>
                <a:spcPct val="80000"/>
              </a:lnSpc>
              <a:spcBef>
                <a:spcPts val="0"/>
              </a:spcBef>
              <a:buFont typeface="Wingdings" pitchFamily="2" charset="2"/>
              <a:buNone/>
              <a:tabLst>
                <a:tab pos="450850" algn="l"/>
              </a:tabLst>
              <a:defRPr/>
            </a:pPr>
            <a:r>
              <a:rPr lang="en-US" sz="1200" b="1" dirty="0" smtClean="0"/>
              <a:t>	</a:t>
            </a:r>
            <a:r>
              <a:rPr lang="id-ID" sz="1200" b="1" dirty="0" smtClean="0"/>
              <a:t>2.  </a:t>
            </a:r>
            <a:r>
              <a:rPr lang="en-US" sz="1200" b="1" dirty="0" err="1" smtClean="0"/>
              <a:t>Memuat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fakta-fakta</a:t>
            </a:r>
            <a:r>
              <a:rPr lang="en-US" sz="1200" b="1" dirty="0" smtClean="0"/>
              <a:t> yang </a:t>
            </a:r>
            <a:r>
              <a:rPr lang="en-US" sz="1200" b="1" dirty="0" err="1" smtClean="0"/>
              <a:t>tersusun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secara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kronologis</a:t>
            </a:r>
            <a:r>
              <a:rPr lang="en-US" sz="1200" b="1" dirty="0" smtClean="0"/>
              <a:t>, </a:t>
            </a:r>
            <a:r>
              <a:rPr lang="en-US" sz="1200" b="1" dirty="0" err="1" smtClean="0"/>
              <a:t>sistimatis</a:t>
            </a:r>
            <a:r>
              <a:rPr lang="en-US" sz="1200" b="1" dirty="0" smtClean="0"/>
              <a:t>, </a:t>
            </a:r>
            <a:r>
              <a:rPr lang="en-US" sz="1200" b="1" dirty="0" err="1" smtClean="0"/>
              <a:t>singkat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dan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jelas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dibatasi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pada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persoalannya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dan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masalah</a:t>
            </a:r>
            <a:r>
              <a:rPr lang="en-US" sz="1200" b="1" dirty="0" smtClean="0"/>
              <a:t> </a:t>
            </a:r>
            <a:r>
              <a:rPr lang="id-ID" sz="1200" b="1" dirty="0" smtClean="0"/>
              <a:t>  	</a:t>
            </a:r>
            <a:r>
              <a:rPr lang="en-US" sz="1200" b="1" dirty="0" smtClean="0"/>
              <a:t>lain yang </a:t>
            </a:r>
            <a:r>
              <a:rPr lang="en-US" sz="1200" b="1" dirty="0" err="1" smtClean="0"/>
              <a:t>berpengaruh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terhadap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masalah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tersebut</a:t>
            </a:r>
            <a:r>
              <a:rPr lang="en-US" sz="1200" b="1" dirty="0" smtClean="0"/>
              <a:t>.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1200" b="1" dirty="0" smtClean="0"/>
          </a:p>
          <a:p>
            <a:pPr marL="266700" indent="-2667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1200" b="1" dirty="0" smtClean="0"/>
              <a:t>	</a:t>
            </a:r>
            <a:r>
              <a:rPr lang="id-ID" sz="1200" b="1" dirty="0" smtClean="0"/>
              <a:t>3.</a:t>
            </a:r>
            <a:r>
              <a:rPr lang="en-US" sz="1200" b="1" dirty="0" err="1" smtClean="0"/>
              <a:t>Hindari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untuk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memasukkan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fakta</a:t>
            </a:r>
            <a:r>
              <a:rPr lang="en-US" sz="1200" b="1" dirty="0" smtClean="0"/>
              <a:t> yang </a:t>
            </a:r>
            <a:r>
              <a:rPr lang="en-US" sz="1200" b="1" dirty="0" err="1" smtClean="0"/>
              <a:t>diragukan</a:t>
            </a:r>
            <a:endParaRPr lang="en-US" sz="1200" b="1" dirty="0" smtClean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1200" b="1" dirty="0" smtClean="0"/>
          </a:p>
          <a:p>
            <a:pPr marL="266700" indent="-2667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1200" b="1" dirty="0" smtClean="0"/>
              <a:t>III	ANALISA:</a:t>
            </a:r>
            <a:endParaRPr lang="id-ID" sz="1200" b="1" dirty="0" smtClean="0"/>
          </a:p>
          <a:p>
            <a:pPr marL="266700" indent="-2667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id-ID" sz="1200" b="1" dirty="0" smtClean="0"/>
              <a:t>IV</a:t>
            </a:r>
            <a:r>
              <a:rPr lang="en-US" sz="1200" b="1" dirty="0" smtClean="0"/>
              <a:t>	</a:t>
            </a:r>
            <a:r>
              <a:rPr lang="id-ID" sz="1200" b="1" dirty="0" smtClean="0"/>
              <a:t>PREDIKSI</a:t>
            </a:r>
          </a:p>
          <a:p>
            <a:pPr marL="0" indent="0"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id-ID" sz="1200" b="1" dirty="0" smtClean="0"/>
              <a:t>V.    LANGKAH YG TLH DIAMBIL</a:t>
            </a:r>
          </a:p>
          <a:p>
            <a:pPr marL="0" indent="0"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id-ID" sz="1200" b="1" dirty="0" smtClean="0"/>
              <a:t>VI.   REKOMENDASI</a:t>
            </a:r>
            <a:endParaRPr lang="en-US" sz="1200" b="1" dirty="0" smtClean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id-ID" sz="1200" b="1" dirty="0" smtClean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id-ID" sz="1200" b="1" dirty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1200" b="1" dirty="0" smtClean="0"/>
              <a:t>							Jakarta, ………………………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id-ID" sz="1200" b="1" dirty="0" smtClean="0"/>
              <a:t>							</a:t>
            </a:r>
            <a:r>
              <a:rPr lang="id-ID" sz="1200" dirty="0" smtClean="0"/>
              <a:t> </a:t>
            </a:r>
            <a:r>
              <a:rPr lang="en-US" sz="1200" dirty="0" smtClean="0"/>
              <a:t>KEPALA </a:t>
            </a:r>
            <a:r>
              <a:rPr lang="id-ID" sz="1200" dirty="0" smtClean="0"/>
              <a:t>S</a:t>
            </a:r>
            <a:r>
              <a:rPr lang="id-ID" sz="1200" b="1" dirty="0" smtClean="0"/>
              <a:t>ATUAN INTEL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id-ID" sz="1200" b="1" dirty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id-ID" sz="1200" b="1" dirty="0" smtClean="0"/>
              <a:t>AUTENTIKASI : .......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1200" b="1" dirty="0" smtClean="0"/>
              <a:t>DISTRIBUSI				                                	        </a:t>
            </a:r>
            <a:r>
              <a:rPr lang="id-ID" sz="1200" b="1" dirty="0" smtClean="0"/>
              <a:t>	</a:t>
            </a:r>
            <a:endParaRPr lang="en-US" sz="1200" b="1" dirty="0" smtClean="0"/>
          </a:p>
          <a:p>
            <a:pPr marL="266700" indent="-266700" eaLnBrk="1" hangingPunct="1">
              <a:lnSpc>
                <a:spcPct val="80000"/>
              </a:lnSpc>
              <a:buFont typeface="Wingdings" pitchFamily="2" charset="2"/>
              <a:buAutoNum type="arabicPeriod"/>
              <a:defRPr/>
            </a:pPr>
            <a:r>
              <a:rPr lang="en-US" sz="1200" b="1" dirty="0" smtClean="0"/>
              <a:t>…………</a:t>
            </a:r>
          </a:p>
          <a:p>
            <a:pPr marL="0" indent="0" eaLnBrk="1" hangingPunct="1">
              <a:lnSpc>
                <a:spcPct val="80000"/>
              </a:lnSpc>
              <a:buFont typeface="Arial" charset="0"/>
              <a:buNone/>
              <a:defRPr/>
            </a:pPr>
            <a:endParaRPr lang="id-ID" sz="1200" b="1" dirty="0" smtClean="0"/>
          </a:p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id-ID" sz="1200" b="1" dirty="0" smtClean="0"/>
              <a:t>RAHASIA</a:t>
            </a:r>
            <a:endParaRPr lang="en-US" sz="1200" b="1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28825" y="4476750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43425" y="4495800"/>
            <a:ext cx="2619375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609600" y="1049865"/>
            <a:ext cx="7772400" cy="1921935"/>
            <a:chOff x="609600" y="1278466"/>
            <a:chExt cx="7772400" cy="1921935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2800" y="1278466"/>
              <a:ext cx="2743200" cy="19219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600" y="1295401"/>
              <a:ext cx="2729550" cy="1905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4575" y="1278466"/>
              <a:ext cx="2257425" cy="19219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" name="TextBox 3"/>
          <p:cNvSpPr txBox="1"/>
          <p:nvPr/>
        </p:nvSpPr>
        <p:spPr>
          <a:xfrm>
            <a:off x="2476769" y="304800"/>
            <a:ext cx="40552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b="1" dirty="0" smtClean="0">
                <a:solidFill>
                  <a:schemeClr val="bg1"/>
                </a:solidFill>
              </a:rPr>
              <a:t>BURUNG IRIAN BURUNG CENDRAWASIH</a:t>
            </a:r>
          </a:p>
          <a:p>
            <a:pPr algn="ctr"/>
            <a:r>
              <a:rPr lang="id-ID" b="1" dirty="0" smtClean="0">
                <a:solidFill>
                  <a:schemeClr val="bg1"/>
                </a:solidFill>
              </a:rPr>
              <a:t>CUKUP SEKIAN  TERIMA KASIH</a:t>
            </a:r>
            <a:endParaRPr lang="id-ID" b="1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61793" y="3276600"/>
            <a:ext cx="36658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b="1" dirty="0" smtClean="0">
                <a:solidFill>
                  <a:srgbClr val="FFFF00"/>
                </a:solidFill>
              </a:rPr>
              <a:t>BUNGA SELASIH TUMBUH DITAMAN</a:t>
            </a:r>
          </a:p>
          <a:p>
            <a:pPr algn="ctr"/>
            <a:r>
              <a:rPr lang="id-ID" b="1" dirty="0" smtClean="0">
                <a:solidFill>
                  <a:srgbClr val="FFFF00"/>
                </a:solidFill>
              </a:rPr>
              <a:t>TERIMA KASIH ATAS PERHATIAN</a:t>
            </a:r>
            <a:endParaRPr lang="id-ID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4203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1822</TotalTime>
  <Words>2472</Words>
  <Application>Microsoft Office PowerPoint</Application>
  <PresentationFormat>On-screen Show (4:3)</PresentationFormat>
  <Paragraphs>807</Paragraphs>
  <Slides>51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2" baseType="lpstr">
      <vt:lpstr>Office Theme</vt:lpstr>
      <vt:lpstr>PRODUK INTELIJEN</vt:lpstr>
      <vt:lpstr>Slide 2</vt:lpstr>
      <vt:lpstr>KOMPETENSI YG DIHARAPKAN :  MEMAHAMI DAN MAMPU MEMBUAT PRODUK  INTEL  SECARA TERBATAS</vt:lpstr>
      <vt:lpstr>MATERI :  I.PENDAHULUAN  ( PENGERTIAN,UNSUR,PRINSIP ) II.PROSES MEMBUAT PRODUK  INTEL ( PENCATATAN,PENILAIAN ,PENAFSIRAN,PERAMALAN) III.BENTUK PRODUK INTEL ( LAP.INFO,INFOSUS,LAP.ATENSI,KIRSUS)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C.PRINSIP DLM PENYELENGGARAAN PRODUK INTELIJEN</vt:lpstr>
      <vt:lpstr>Slide 17</vt:lpstr>
      <vt:lpstr>Slide 18</vt:lpstr>
      <vt:lpstr>Slide 19</vt:lpstr>
      <vt:lpstr>PENILAIAN   ADALAH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PENAFSIRAN ADALAH: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PRODUK INTELIJEN</dc:title>
  <dc:creator>Setiabudi</dc:creator>
  <cp:lastModifiedBy>User</cp:lastModifiedBy>
  <cp:revision>111</cp:revision>
  <dcterms:created xsi:type="dcterms:W3CDTF">2013-08-27T01:33:46Z</dcterms:created>
  <dcterms:modified xsi:type="dcterms:W3CDTF">2019-07-24T07:06:35Z</dcterms:modified>
</cp:coreProperties>
</file>