
<file path=[Content_Types].xml><?xml version="1.0" encoding="utf-8"?>
<Types xmlns="http://schemas.openxmlformats.org/package/2006/content-types"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439" r:id="rId2"/>
    <p:sldId id="702" r:id="rId3"/>
    <p:sldId id="693" r:id="rId4"/>
    <p:sldId id="687" r:id="rId5"/>
    <p:sldId id="700" r:id="rId6"/>
    <p:sldId id="701" r:id="rId7"/>
    <p:sldId id="690" r:id="rId8"/>
    <p:sldId id="695" r:id="rId9"/>
    <p:sldId id="696" r:id="rId10"/>
    <p:sldId id="699" r:id="rId11"/>
    <p:sldId id="697" r:id="rId12"/>
    <p:sldId id="262" r:id="rId13"/>
    <p:sldId id="698" r:id="rId14"/>
    <p:sldId id="689" r:id="rId15"/>
    <p:sldId id="703" r:id="rId16"/>
    <p:sldId id="267" r:id="rId17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56" autoAdjust="0"/>
    <p:restoredTop sz="96374" autoAdjust="0"/>
  </p:normalViewPr>
  <p:slideViewPr>
    <p:cSldViewPr snapToGrid="0">
      <p:cViewPr varScale="1">
        <p:scale>
          <a:sx n="104" d="100"/>
          <a:sy n="104" d="100"/>
        </p:scale>
        <p:origin x="12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A97B69-13DA-4157-8A61-C1DBE1D1755A}" type="doc">
      <dgm:prSet loTypeId="urn:microsoft.com/office/officeart/2008/layout/PictureStrips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id-ID"/>
        </a:p>
      </dgm:t>
    </dgm:pt>
    <dgm:pt modelId="{D42DAC72-ED9B-4F4E-BEFD-0F83CB20C026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id-ID" sz="4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oper Black" panose="0208090404030B020404" pitchFamily="18" charset="0"/>
            </a:rPr>
            <a:t>  </a:t>
          </a:r>
          <a:endParaRPr lang="id-ID" sz="4000" dirty="0">
            <a:latin typeface="Cooper Black" panose="0208090404030B020404" pitchFamily="18" charset="0"/>
          </a:endParaRPr>
        </a:p>
      </dgm:t>
    </dgm:pt>
    <dgm:pt modelId="{8D7FC5B1-B88E-4248-A225-7922FC3FB9E1}" type="sibTrans" cxnId="{B84BBFCB-13B4-4598-BA42-2D61D63F07C1}">
      <dgm:prSet/>
      <dgm:spPr/>
      <dgm:t>
        <a:bodyPr/>
        <a:lstStyle/>
        <a:p>
          <a:endParaRPr lang="id-ID"/>
        </a:p>
      </dgm:t>
    </dgm:pt>
    <dgm:pt modelId="{7EBFEB43-A811-4A18-A65A-31C94EFC4B8B}" type="parTrans" cxnId="{B84BBFCB-13B4-4598-BA42-2D61D63F07C1}">
      <dgm:prSet/>
      <dgm:spPr/>
      <dgm:t>
        <a:bodyPr/>
        <a:lstStyle/>
        <a:p>
          <a:endParaRPr lang="id-ID"/>
        </a:p>
      </dgm:t>
    </dgm:pt>
    <dgm:pt modelId="{C6BA064A-83B0-471F-AC08-006D3FFC587B}" type="pres">
      <dgm:prSet presAssocID="{87A97B69-13DA-4157-8A61-C1DBE1D1755A}" presName="Name0" presStyleCnt="0">
        <dgm:presLayoutVars>
          <dgm:dir/>
          <dgm:resizeHandles val="exact"/>
        </dgm:presLayoutVars>
      </dgm:prSet>
      <dgm:spPr/>
    </dgm:pt>
    <dgm:pt modelId="{8AF9E5E2-4451-4754-92F2-5F1A8B5896C6}" type="pres">
      <dgm:prSet presAssocID="{D42DAC72-ED9B-4F4E-BEFD-0F83CB20C026}" presName="composite" presStyleCnt="0"/>
      <dgm:spPr/>
    </dgm:pt>
    <dgm:pt modelId="{868C4D0A-BA14-4B79-905A-90C8B6B90A84}" type="pres">
      <dgm:prSet presAssocID="{D42DAC72-ED9B-4F4E-BEFD-0F83CB20C026}" presName="rect1" presStyleLbl="trAlignAcc1" presStyleIdx="0" presStyleCnt="1" custLinFactNeighborX="833" custLinFactNeighborY="2038">
        <dgm:presLayoutVars>
          <dgm:bulletEnabled val="1"/>
        </dgm:presLayoutVars>
      </dgm:prSet>
      <dgm:spPr/>
    </dgm:pt>
    <dgm:pt modelId="{B4959BB8-1CDA-4FBB-99C3-CF7087C296A1}" type="pres">
      <dgm:prSet presAssocID="{D42DAC72-ED9B-4F4E-BEFD-0F83CB20C026}" presName="rect2" presStyleLbl="fgImgPlace1" presStyleIdx="0" presStyleCnt="1" custLinFactNeighborX="-3562" custLinFactNeighborY="23087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noFill/>
        <a:ln w="57150"/>
      </dgm:spPr>
    </dgm:pt>
  </dgm:ptLst>
  <dgm:cxnLst>
    <dgm:cxn modelId="{CF307F28-3918-407A-961C-D685307B5189}" type="presOf" srcId="{87A97B69-13DA-4157-8A61-C1DBE1D1755A}" destId="{C6BA064A-83B0-471F-AC08-006D3FFC587B}" srcOrd="0" destOrd="0" presId="urn:microsoft.com/office/officeart/2008/layout/PictureStrips"/>
    <dgm:cxn modelId="{576CAA41-98A6-4656-8DC3-F2A2BB3F53B0}" type="presOf" srcId="{D42DAC72-ED9B-4F4E-BEFD-0F83CB20C026}" destId="{868C4D0A-BA14-4B79-905A-90C8B6B90A84}" srcOrd="0" destOrd="0" presId="urn:microsoft.com/office/officeart/2008/layout/PictureStrips"/>
    <dgm:cxn modelId="{B84BBFCB-13B4-4598-BA42-2D61D63F07C1}" srcId="{87A97B69-13DA-4157-8A61-C1DBE1D1755A}" destId="{D42DAC72-ED9B-4F4E-BEFD-0F83CB20C026}" srcOrd="0" destOrd="0" parTransId="{7EBFEB43-A811-4A18-A65A-31C94EFC4B8B}" sibTransId="{8D7FC5B1-B88E-4248-A225-7922FC3FB9E1}"/>
    <dgm:cxn modelId="{D6DA4ED8-45E1-4A92-9F77-675F9D8EC6C9}" type="presParOf" srcId="{C6BA064A-83B0-471F-AC08-006D3FFC587B}" destId="{8AF9E5E2-4451-4754-92F2-5F1A8B5896C6}" srcOrd="0" destOrd="0" presId="urn:microsoft.com/office/officeart/2008/layout/PictureStrips"/>
    <dgm:cxn modelId="{45F32F0F-87BB-4BFD-9073-8A54ECB56BCD}" type="presParOf" srcId="{8AF9E5E2-4451-4754-92F2-5F1A8B5896C6}" destId="{868C4D0A-BA14-4B79-905A-90C8B6B90A84}" srcOrd="0" destOrd="0" presId="urn:microsoft.com/office/officeart/2008/layout/PictureStrips"/>
    <dgm:cxn modelId="{E93BC85F-B3E6-4A51-99AF-BE4ACEAECB95}" type="presParOf" srcId="{8AF9E5E2-4451-4754-92F2-5F1A8B5896C6}" destId="{B4959BB8-1CDA-4FBB-99C3-CF7087C296A1}" srcOrd="1" destOrd="0" presId="urn:microsoft.com/office/officeart/2008/layout/PictureStrips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8C4D0A-BA14-4B79-905A-90C8B6B90A84}">
      <dsp:nvSpPr>
        <dsp:cNvPr id="0" name=""/>
        <dsp:cNvSpPr/>
      </dsp:nvSpPr>
      <dsp:spPr>
        <a:xfrm>
          <a:off x="407494" y="955976"/>
          <a:ext cx="9779859" cy="305620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7007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000" b="1" kern="1200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oper Black" panose="0208090404030B020404" pitchFamily="18" charset="0"/>
            </a:rPr>
            <a:t>  </a:t>
          </a:r>
          <a:endParaRPr lang="id-ID" sz="4000" kern="1200" dirty="0">
            <a:latin typeface="Cooper Black" panose="0208090404030B020404" pitchFamily="18" charset="0"/>
          </a:endParaRPr>
        </a:p>
      </dsp:txBody>
      <dsp:txXfrm>
        <a:off x="407494" y="955976"/>
        <a:ext cx="9779859" cy="3056206"/>
      </dsp:txXfrm>
    </dsp:sp>
    <dsp:sp modelId="{B4959BB8-1CDA-4FBB-99C3-CF7087C296A1}">
      <dsp:nvSpPr>
        <dsp:cNvPr id="0" name=""/>
        <dsp:cNvSpPr/>
      </dsp:nvSpPr>
      <dsp:spPr>
        <a:xfrm>
          <a:off x="0" y="1193105"/>
          <a:ext cx="2139344" cy="3209016"/>
        </a:xfrm>
        <a:prstGeom prst="rect">
          <a:avLst/>
        </a:prstGeom>
        <a:noFill/>
        <a:ln w="57150" cap="flat" cmpd="sng" algn="ctr">
          <a:solidFill>
            <a:schemeClr val="accent2">
              <a:shade val="60000"/>
            </a:schemeClr>
          </a:solidFill>
          <a:prstDash val="solid"/>
        </a:ln>
        <a:effectLst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1CDE98-3938-4131-A50C-F1F625BC9F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F5E956-A6E0-4B10-9A01-20EA162456C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97957C72-A77B-46A2-B597-1EACF274975F}" type="datetimeFigureOut">
              <a:rPr lang="id-ID" smtClean="0"/>
              <a:t>01/07/2019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61915-A896-4818-A5E5-CD0FDC0599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612F84-0DD9-4F92-9169-6E4FD21DE1E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CACDC813-AE08-4335-BF4E-09A319E78B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8236744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6802BA85-64AC-4689-ABAE-D0428E385BEA}" type="datetimeFigureOut">
              <a:rPr lang="id-ID" smtClean="0"/>
              <a:t>01/07/2019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82AB4896-DE0C-40B9-8225-B1CB7F9D549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23668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5250" y="742950"/>
            <a:ext cx="6604000" cy="3714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CC9574-A819-4FE4-99A7-1E27AD09ADC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6010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0080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6165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6675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65225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66678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49799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8877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017772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5346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2416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2416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34411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8794-EE25-44DC-94DE-F3D568240580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723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18ADA-FEDE-4B48-93F7-7A4B9969332F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39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BB0-3364-48CD-BC52-E558E1FADCB7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9968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A8645-348D-4BB6-BE2C-9B5310AB42F7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744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96E67-6DC4-4817-9FCD-70EF233B7973}" type="datetime1">
              <a:rPr lang="id-ID" smtClean="0"/>
              <a:t>01/07/2019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7928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314BB-C602-4D66-9B37-70643BCD02DC}" type="datetime1">
              <a:rPr lang="id-ID" smtClean="0"/>
              <a:t>01/07/2019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283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A59B-586A-4288-B8BE-08C600E11966}" type="datetime1">
              <a:rPr lang="id-ID" smtClean="0"/>
              <a:t>01/07/2019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ED38-E436-44EB-BB08-B904D5C91AC1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85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74574-F63F-4BE2-92E0-77BE724F968E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614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D9374-CCBC-4A6E-81B7-A03AE171499F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6671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1C516-CFFA-4177-B0AE-FB1E1E2A6A75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0640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EE3-4A3C-4EC8-8C62-DE7D8301AC24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0732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1FAD-B1CF-4BB8-ABC0-8C59AECF2C4F}" type="datetime1">
              <a:rPr lang="id-ID" smtClean="0"/>
              <a:t>01/07/2019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117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4FF07-5517-4705-A83A-A772610F2044}" type="datetime1">
              <a:rPr lang="id-ID" smtClean="0"/>
              <a:t>01/07/2019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4133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97A06-3F4A-4DAF-873A-4603026D0286}" type="datetime1">
              <a:rPr lang="id-ID" smtClean="0"/>
              <a:t>01/07/2019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887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CDC2-5149-44DE-877C-00A602BC5793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4768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3E84E-169C-4134-AF13-8B5989D5F735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15888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6614444"/>
            <a:ext cx="12192000" cy="243555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9pPr>
          </a:lstStyle>
          <a:p>
            <a:endParaRPr dirty="0"/>
          </a:p>
        </p:txBody>
      </p:sp>
      <p:grpSp>
        <p:nvGrpSpPr>
          <p:cNvPr id="15" name="Shape 15"/>
          <p:cNvGrpSpPr/>
          <p:nvPr/>
        </p:nvGrpSpPr>
        <p:grpSpPr>
          <a:xfrm>
            <a:off x="0" y="0"/>
            <a:ext cx="12192000" cy="331072"/>
            <a:chOff x="0" y="0"/>
            <a:chExt cx="9144000" cy="248304"/>
          </a:xfrm>
        </p:grpSpPr>
        <p:sp>
          <p:nvSpPr>
            <p:cNvPr id="16" name="Shape 16"/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Shape 17"/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505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C9DC2EF-AE79-4CBA-9196-D770A25BE4CB}" type="datetime1">
              <a:rPr lang="id-ID" smtClean="0"/>
              <a:t>01/07/2019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7343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9" r:id="rId18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9.png"/><Relationship Id="rId18" Type="http://schemas.openxmlformats.org/officeDocument/2006/relationships/image" Target="../media/image25.png"/><Relationship Id="rId3" Type="http://schemas.openxmlformats.org/officeDocument/2006/relationships/image" Target="../media/image26.png"/><Relationship Id="rId7" Type="http://schemas.openxmlformats.org/officeDocument/2006/relationships/image" Target="../media/image16.png"/><Relationship Id="rId12" Type="http://schemas.openxmlformats.org/officeDocument/2006/relationships/image" Target="../media/image28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3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2.png"/><Relationship Id="rId10" Type="http://schemas.openxmlformats.org/officeDocument/2006/relationships/image" Target="../media/image19.png"/><Relationship Id="rId19" Type="http://schemas.openxmlformats.org/officeDocument/2006/relationships/image" Target="../media/image30.png"/><Relationship Id="rId4" Type="http://schemas.openxmlformats.org/officeDocument/2006/relationships/image" Target="../media/image27.png"/><Relationship Id="rId9" Type="http://schemas.openxmlformats.org/officeDocument/2006/relationships/image" Target="../media/image18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microsoft.com/office/2007/relationships/hdphoto" Target="../media/hdphoto1.wd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4.png"/><Relationship Id="rId10" Type="http://schemas.openxmlformats.org/officeDocument/2006/relationships/image" Target="../media/image36.png"/><Relationship Id="rId4" Type="http://schemas.openxmlformats.org/officeDocument/2006/relationships/image" Target="../media/image33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4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png"/><Relationship Id="rId5" Type="http://schemas.microsoft.com/office/2007/relationships/hdphoto" Target="../media/hdphoto1.wdp"/><Relationship Id="rId4" Type="http://schemas.openxmlformats.org/officeDocument/2006/relationships/image" Target="../media/image32.png"/><Relationship Id="rId9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microsoft.com/office/2017/06/relationships/model3d" Target="../media/model3d1.glb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png"/><Relationship Id="rId5" Type="http://schemas.openxmlformats.org/officeDocument/2006/relationships/image" Target="NULL"/><Relationship Id="rId4" Type="http://schemas.openxmlformats.org/officeDocument/2006/relationships/image" Target="../media/image42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microsoft.com/office/2017/06/relationships/model3d" Target="../media/model3d1.glb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2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image" Target="NUL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4.png"/><Relationship Id="rId5" Type="http://schemas.openxmlformats.org/officeDocument/2006/relationships/image" Target="NULL"/><Relationship Id="rId4" Type="http://schemas.openxmlformats.org/officeDocument/2006/relationships/image" Target="../media/image42.png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26" Type="http://schemas.openxmlformats.org/officeDocument/2006/relationships/image" Target="../media/image66.png"/><Relationship Id="rId39" Type="http://schemas.openxmlformats.org/officeDocument/2006/relationships/image" Target="../media/image79.png"/><Relationship Id="rId21" Type="http://schemas.openxmlformats.org/officeDocument/2006/relationships/image" Target="../media/image61.png"/><Relationship Id="rId34" Type="http://schemas.openxmlformats.org/officeDocument/2006/relationships/image" Target="../media/image74.png"/><Relationship Id="rId42" Type="http://schemas.openxmlformats.org/officeDocument/2006/relationships/image" Target="../media/image82.emf"/><Relationship Id="rId47" Type="http://schemas.openxmlformats.org/officeDocument/2006/relationships/image" Target="../media/image87.emf"/><Relationship Id="rId50" Type="http://schemas.openxmlformats.org/officeDocument/2006/relationships/image" Target="../media/image88.jpeg"/><Relationship Id="rId55" Type="http://schemas.openxmlformats.org/officeDocument/2006/relationships/image" Target="../media/image93.png"/><Relationship Id="rId7" Type="http://schemas.openxmlformats.org/officeDocument/2006/relationships/image" Target="../media/image47.png"/><Relationship Id="rId2" Type="http://schemas.openxmlformats.org/officeDocument/2006/relationships/diagramData" Target="../diagrams/data1.xml"/><Relationship Id="rId16" Type="http://schemas.openxmlformats.org/officeDocument/2006/relationships/image" Target="../media/image56.png"/><Relationship Id="rId29" Type="http://schemas.openxmlformats.org/officeDocument/2006/relationships/image" Target="../media/image69.png"/><Relationship Id="rId11" Type="http://schemas.openxmlformats.org/officeDocument/2006/relationships/image" Target="../media/image51.png"/><Relationship Id="rId24" Type="http://schemas.openxmlformats.org/officeDocument/2006/relationships/image" Target="../media/image64.png"/><Relationship Id="rId32" Type="http://schemas.openxmlformats.org/officeDocument/2006/relationships/image" Target="../media/image72.png"/><Relationship Id="rId37" Type="http://schemas.openxmlformats.org/officeDocument/2006/relationships/image" Target="../media/image77.png"/><Relationship Id="rId40" Type="http://schemas.openxmlformats.org/officeDocument/2006/relationships/image" Target="../media/image80.png"/><Relationship Id="rId45" Type="http://schemas.openxmlformats.org/officeDocument/2006/relationships/image" Target="../media/image85.emf"/><Relationship Id="rId53" Type="http://schemas.openxmlformats.org/officeDocument/2006/relationships/image" Target="../media/image91.png"/><Relationship Id="rId58" Type="http://schemas.openxmlformats.org/officeDocument/2006/relationships/image" Target="../media/image96.png"/><Relationship Id="rId5" Type="http://schemas.openxmlformats.org/officeDocument/2006/relationships/diagramColors" Target="../diagrams/colors1.xml"/><Relationship Id="rId61" Type="http://schemas.openxmlformats.org/officeDocument/2006/relationships/image" Target="../media/image37.png"/><Relationship Id="rId19" Type="http://schemas.openxmlformats.org/officeDocument/2006/relationships/image" Target="../media/image59.png"/><Relationship Id="rId14" Type="http://schemas.openxmlformats.org/officeDocument/2006/relationships/image" Target="../media/image54.png"/><Relationship Id="rId22" Type="http://schemas.openxmlformats.org/officeDocument/2006/relationships/image" Target="../media/image62.png"/><Relationship Id="rId27" Type="http://schemas.openxmlformats.org/officeDocument/2006/relationships/image" Target="../media/image67.png"/><Relationship Id="rId30" Type="http://schemas.openxmlformats.org/officeDocument/2006/relationships/image" Target="../media/image70.png"/><Relationship Id="rId35" Type="http://schemas.openxmlformats.org/officeDocument/2006/relationships/image" Target="../media/image75.png"/><Relationship Id="rId43" Type="http://schemas.openxmlformats.org/officeDocument/2006/relationships/image" Target="../media/image83.emf"/><Relationship Id="rId48" Type="http://schemas.openxmlformats.org/officeDocument/2006/relationships/image" Target="../media/image32.png"/><Relationship Id="rId56" Type="http://schemas.openxmlformats.org/officeDocument/2006/relationships/image" Target="../media/image94.png"/><Relationship Id="rId8" Type="http://schemas.openxmlformats.org/officeDocument/2006/relationships/image" Target="../media/image48.png"/><Relationship Id="rId51" Type="http://schemas.openxmlformats.org/officeDocument/2006/relationships/image" Target="../media/image89.png"/><Relationship Id="rId3" Type="http://schemas.openxmlformats.org/officeDocument/2006/relationships/diagramLayout" Target="../diagrams/layout1.xml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5" Type="http://schemas.openxmlformats.org/officeDocument/2006/relationships/image" Target="../media/image65.png"/><Relationship Id="rId33" Type="http://schemas.openxmlformats.org/officeDocument/2006/relationships/image" Target="../media/image73.png"/><Relationship Id="rId38" Type="http://schemas.openxmlformats.org/officeDocument/2006/relationships/image" Target="../media/image78.png"/><Relationship Id="rId46" Type="http://schemas.openxmlformats.org/officeDocument/2006/relationships/image" Target="../media/image86.emf"/><Relationship Id="rId59" Type="http://schemas.openxmlformats.org/officeDocument/2006/relationships/image" Target="../media/image35.png"/><Relationship Id="rId20" Type="http://schemas.openxmlformats.org/officeDocument/2006/relationships/image" Target="../media/image60.png"/><Relationship Id="rId41" Type="http://schemas.openxmlformats.org/officeDocument/2006/relationships/image" Target="../media/image81.png"/><Relationship Id="rId54" Type="http://schemas.openxmlformats.org/officeDocument/2006/relationships/image" Target="../media/image92.pn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5" Type="http://schemas.openxmlformats.org/officeDocument/2006/relationships/image" Target="../media/image55.png"/><Relationship Id="rId23" Type="http://schemas.openxmlformats.org/officeDocument/2006/relationships/image" Target="../media/image63.png"/><Relationship Id="rId28" Type="http://schemas.openxmlformats.org/officeDocument/2006/relationships/image" Target="../media/image68.png"/><Relationship Id="rId36" Type="http://schemas.openxmlformats.org/officeDocument/2006/relationships/image" Target="../media/image76.png"/><Relationship Id="rId49" Type="http://schemas.microsoft.com/office/2007/relationships/hdphoto" Target="../media/hdphoto1.wdp"/><Relationship Id="rId57" Type="http://schemas.openxmlformats.org/officeDocument/2006/relationships/image" Target="../media/image95.png"/><Relationship Id="rId10" Type="http://schemas.openxmlformats.org/officeDocument/2006/relationships/image" Target="../media/image50.png"/><Relationship Id="rId31" Type="http://schemas.openxmlformats.org/officeDocument/2006/relationships/image" Target="../media/image71.png"/><Relationship Id="rId44" Type="http://schemas.openxmlformats.org/officeDocument/2006/relationships/image" Target="../media/image84.emf"/><Relationship Id="rId52" Type="http://schemas.openxmlformats.org/officeDocument/2006/relationships/image" Target="../media/image90.jpeg"/><Relationship Id="rId60" Type="http://schemas.openxmlformats.org/officeDocument/2006/relationships/image" Target="../media/image36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20782122-CFCE-416A-A4D7-933522E1D9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267"/>
            <a:ext cx="12192000" cy="654829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775520" y="2979777"/>
            <a:ext cx="8856984" cy="16561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1513465" y="4659579"/>
            <a:ext cx="93810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d-ID" sz="4000" b="1" dirty="0">
                <a:solidFill>
                  <a:srgbClr val="0070C0"/>
                </a:solidFill>
                <a:latin typeface="Adobe Myungjo Std M" panose="02020600000000000000" pitchFamily="18" charset="-128"/>
                <a:ea typeface="Adobe Myungjo Std M" panose="02020600000000000000" pitchFamily="18" charset="-128"/>
              </a:rPr>
              <a:t>EVALUASI KEGIATAN DEKONTP</a:t>
            </a:r>
            <a:endParaRPr lang="en-US" sz="4000" b="1" dirty="0">
              <a:solidFill>
                <a:srgbClr val="0070C0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pic>
        <p:nvPicPr>
          <p:cNvPr id="1027" name="Picture 3" descr="F:\ANGKASA PURA II\KBS\Bahan Direksi\Company Profile AP II - by KBS\shutterstock_232429420 [Converted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74" y="1867147"/>
            <a:ext cx="5967576" cy="1325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F:\KBS\MANAJEMEN KINERJA PERUSAHAAN\RAKER 2014\New Template\Page Master NO LOGO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48"/>
          <a:stretch/>
        </p:blipFill>
        <p:spPr bwMode="auto">
          <a:xfrm>
            <a:off x="1142812" y="6687561"/>
            <a:ext cx="9906189" cy="19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ttp://www.airport-technology.com/projects/3706/images/119834/large/5-terminal-2.jpg"/>
          <p:cNvSpPr>
            <a:spLocks noChangeAspect="1" noChangeArrowheads="1"/>
          </p:cNvSpPr>
          <p:nvPr/>
        </p:nvSpPr>
        <p:spPr bwMode="auto">
          <a:xfrm>
            <a:off x="1298575" y="-1646238"/>
            <a:ext cx="476250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 descr="http://www.airport-technology.com/projects/3706/images/119834/large/5-terminal-2.jpg"/>
          <p:cNvSpPr>
            <a:spLocks noChangeAspect="1" noChangeArrowheads="1"/>
          </p:cNvSpPr>
          <p:nvPr/>
        </p:nvSpPr>
        <p:spPr bwMode="auto">
          <a:xfrm>
            <a:off x="1206500" y="-136525"/>
            <a:ext cx="4762500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02CB69-B533-47C4-A01C-471DE206C8B4}"/>
              </a:ext>
            </a:extLst>
          </p:cNvPr>
          <p:cNvSpPr/>
          <p:nvPr/>
        </p:nvSpPr>
        <p:spPr>
          <a:xfrm>
            <a:off x="3811024" y="5530811"/>
            <a:ext cx="43159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  <a:defRPr/>
            </a:pPr>
            <a:r>
              <a:rPr lang="id-ID" sz="2800" b="1" dirty="0">
                <a:solidFill>
                  <a:srgbClr val="002060"/>
                </a:solidFill>
                <a:latin typeface="OCR A Std" panose="020F0609000104060307" pitchFamily="49" charset="0"/>
                <a:cs typeface="Rod" panose="02030509050101010101" pitchFamily="49" charset="-79"/>
              </a:rPr>
              <a:t>TENGKU SYAHDANA </a:t>
            </a:r>
            <a:endParaRPr lang="en-US" sz="2800" b="1" dirty="0">
              <a:solidFill>
                <a:srgbClr val="002060"/>
              </a:solidFill>
              <a:latin typeface="OCR A Std" panose="020F0609000104060307" pitchFamily="49" charset="0"/>
              <a:cs typeface="Rod" panose="02030509050101010101" pitchFamily="49" charset="-79"/>
            </a:endParaRPr>
          </a:p>
        </p:txBody>
      </p:sp>
      <p:pic>
        <p:nvPicPr>
          <p:cNvPr id="19" name="Picture 18" descr="logo-ddn">
            <a:extLst>
              <a:ext uri="{FF2B5EF4-FFF2-40B4-BE49-F238E27FC236}">
                <a16:creationId xmlns:a16="http://schemas.microsoft.com/office/drawing/2014/main" id="{07734373-3C8B-4D1B-8ED9-7458CF225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3126" y="330780"/>
            <a:ext cx="1055601" cy="976799"/>
          </a:xfrm>
          <a:prstGeom prst="roundRect">
            <a:avLst>
              <a:gd name="adj" fmla="val 11073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Text Box 17">
            <a:extLst>
              <a:ext uri="{FF2B5EF4-FFF2-40B4-BE49-F238E27FC236}">
                <a16:creationId xmlns:a16="http://schemas.microsoft.com/office/drawing/2014/main" id="{8039C1C8-7B9D-40E4-A936-B5AC5796C6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4128" y="967560"/>
            <a:ext cx="3857968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512000" anchor="ctr"/>
          <a:lstStyle/>
          <a:p>
            <a:pPr algn="ctr" eaLnBrk="1" hangingPunct="1">
              <a:defRPr/>
            </a:pPr>
            <a:r>
              <a:rPr lang="id-ID" sz="800" spc="23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Century Gothic"/>
                <a:cs typeface="Century Gothic"/>
              </a:rPr>
              <a:t>DIREKTORAT JENDERAL BINA </a:t>
            </a:r>
          </a:p>
          <a:p>
            <a:pPr algn="ctr" eaLnBrk="1" hangingPunct="1">
              <a:defRPr/>
            </a:pPr>
            <a:r>
              <a:rPr lang="id-ID" sz="800" spc="23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Century Gothic"/>
                <a:cs typeface="Century Gothic"/>
              </a:rPr>
              <a:t>ADMINISTRASI KEWILAYAHAN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DFA9C16-DB27-43B7-A575-938347F2CC2F}"/>
              </a:ext>
            </a:extLst>
          </p:cNvPr>
          <p:cNvSpPr txBox="1"/>
          <p:nvPr/>
        </p:nvSpPr>
        <p:spPr>
          <a:xfrm>
            <a:off x="0" y="6194003"/>
            <a:ext cx="477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Yogyakarta , 4</a:t>
            </a:r>
            <a:r>
              <a:rPr lang="en-US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Juli </a:t>
            </a:r>
            <a:r>
              <a:rPr lang="en-US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201</a:t>
            </a:r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9</a:t>
            </a:r>
            <a:endParaRPr lang="en-US" sz="2400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C897937-AFDD-42CD-BBF3-9BEAE3D3D295}"/>
              </a:ext>
            </a:extLst>
          </p:cNvPr>
          <p:cNvGrpSpPr/>
          <p:nvPr/>
        </p:nvGrpSpPr>
        <p:grpSpPr>
          <a:xfrm>
            <a:off x="1877216" y="3241520"/>
            <a:ext cx="8821612" cy="1391652"/>
            <a:chOff x="1819979" y="3089392"/>
            <a:chExt cx="8821612" cy="1391652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270807D-6DDA-48D0-85B5-EE6D21253DD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2023" y="3098109"/>
              <a:ext cx="2213513" cy="137421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65913B2B-F845-4D8E-AC1E-8C7C6ADC1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8078" y="3089835"/>
              <a:ext cx="2213513" cy="133396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4" name="Picture 13" descr="C:\Users\Dita\Pictures\permit.png">
              <a:extLst>
                <a:ext uri="{FF2B5EF4-FFF2-40B4-BE49-F238E27FC236}">
                  <a16:creationId xmlns:a16="http://schemas.microsoft.com/office/drawing/2014/main" id="{AE468D61-D2E8-45CE-873A-7F3C734828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1819979" y="3089392"/>
              <a:ext cx="2257971" cy="138293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5" name="Picture 15" descr="C:\Users\Dita\Pictures\incentives.png">
              <a:extLst>
                <a:ext uri="{FF2B5EF4-FFF2-40B4-BE49-F238E27FC236}">
                  <a16:creationId xmlns:a16="http://schemas.microsoft.com/office/drawing/2014/main" id="{0FFD833E-6EFD-42B9-B6FD-8F5C1F6C9B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biLevel thresh="50000"/>
            </a:blip>
            <a:stretch>
              <a:fillRect/>
            </a:stretch>
          </p:blipFill>
          <p:spPr bwMode="auto">
            <a:xfrm>
              <a:off x="4160493" y="3098110"/>
              <a:ext cx="1959341" cy="138293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6" name="Shape 15">
            <a:extLst>
              <a:ext uri="{FF2B5EF4-FFF2-40B4-BE49-F238E27FC236}">
                <a16:creationId xmlns:a16="http://schemas.microsoft.com/office/drawing/2014/main" id="{1FDAEC03-81E8-4D83-A39B-08ABBE706139}"/>
              </a:ext>
            </a:extLst>
          </p:cNvPr>
          <p:cNvGrpSpPr/>
          <p:nvPr/>
        </p:nvGrpSpPr>
        <p:grpSpPr>
          <a:xfrm>
            <a:off x="0" y="0"/>
            <a:ext cx="12192000" cy="331072"/>
            <a:chOff x="0" y="0"/>
            <a:chExt cx="9144000" cy="248304"/>
          </a:xfrm>
        </p:grpSpPr>
        <p:sp>
          <p:nvSpPr>
            <p:cNvPr id="27" name="Shape 16">
              <a:extLst>
                <a:ext uri="{FF2B5EF4-FFF2-40B4-BE49-F238E27FC236}">
                  <a16:creationId xmlns:a16="http://schemas.microsoft.com/office/drawing/2014/main" id="{E5757A0E-5BEE-4D1C-8B7F-09B4BED5F7F4}"/>
                </a:ext>
              </a:extLst>
            </p:cNvPr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Shape 17">
              <a:extLst>
                <a:ext uri="{FF2B5EF4-FFF2-40B4-BE49-F238E27FC236}">
                  <a16:creationId xmlns:a16="http://schemas.microsoft.com/office/drawing/2014/main" id="{E79AEF3A-1791-44B0-90AD-7687581B266F}"/>
                </a:ext>
              </a:extLst>
            </p:cNvPr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CD596F6A-8BF2-466D-B3CB-A7690703A500}"/>
              </a:ext>
            </a:extLst>
          </p:cNvPr>
          <p:cNvSpPr/>
          <p:nvPr/>
        </p:nvSpPr>
        <p:spPr>
          <a:xfrm>
            <a:off x="8271966" y="65341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34938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FBEA43D0-00D0-4BD3-A871-BB58E06BECA9}"/>
              </a:ext>
            </a:extLst>
          </p:cNvPr>
          <p:cNvGrpSpPr/>
          <p:nvPr/>
        </p:nvGrpSpPr>
        <p:grpSpPr>
          <a:xfrm>
            <a:off x="8461886" y="2336055"/>
            <a:ext cx="3584326" cy="4284707"/>
            <a:chOff x="142693" y="2573293"/>
            <a:chExt cx="3584326" cy="4284707"/>
          </a:xfrm>
        </p:grpSpPr>
        <p:sp>
          <p:nvSpPr>
            <p:cNvPr id="48" name="Freeform 41">
              <a:extLst>
                <a:ext uri="{FF2B5EF4-FFF2-40B4-BE49-F238E27FC236}">
                  <a16:creationId xmlns:a16="http://schemas.microsoft.com/office/drawing/2014/main" id="{D863991B-B378-489A-8391-480DEBF7D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928" y="3736987"/>
              <a:ext cx="782091" cy="722652"/>
            </a:xfrm>
            <a:custGeom>
              <a:avLst/>
              <a:gdLst>
                <a:gd name="connsiteX0" fmla="*/ 819800 w 1793165"/>
                <a:gd name="connsiteY0" fmla="*/ 38 h 1654847"/>
                <a:gd name="connsiteX1" fmla="*/ 1269232 w 1793165"/>
                <a:gd name="connsiteY1" fmla="*/ 97360 h 1654847"/>
                <a:gd name="connsiteX2" fmla="*/ 1426693 w 1793165"/>
                <a:gd name="connsiteY2" fmla="*/ 1456424 h 1654847"/>
                <a:gd name="connsiteX3" fmla="*/ 0 w 1793165"/>
                <a:gd name="connsiteY3" fmla="*/ 1370889 h 1654847"/>
                <a:gd name="connsiteX4" fmla="*/ 262435 w 1793165"/>
                <a:gd name="connsiteY4" fmla="*/ 1228329 h 1654847"/>
                <a:gd name="connsiteX5" fmla="*/ 121675 w 1793165"/>
                <a:gd name="connsiteY5" fmla="*/ 468014 h 1654847"/>
                <a:gd name="connsiteX6" fmla="*/ 819800 w 1793165"/>
                <a:gd name="connsiteY6" fmla="*/ 38 h 1654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3165" h="1654847">
                  <a:moveTo>
                    <a:pt x="819800" y="38"/>
                  </a:moveTo>
                  <a:cubicBezTo>
                    <a:pt x="962203" y="1300"/>
                    <a:pt x="1114902" y="34248"/>
                    <a:pt x="1269232" y="97360"/>
                  </a:cubicBezTo>
                  <a:cubicBezTo>
                    <a:pt x="1760702" y="301695"/>
                    <a:pt x="2075624" y="674725"/>
                    <a:pt x="1426693" y="1456424"/>
                  </a:cubicBezTo>
                  <a:cubicBezTo>
                    <a:pt x="808778" y="1948253"/>
                    <a:pt x="0" y="1370889"/>
                    <a:pt x="0" y="1370889"/>
                  </a:cubicBezTo>
                  <a:cubicBezTo>
                    <a:pt x="0" y="1370889"/>
                    <a:pt x="229034" y="1366137"/>
                    <a:pt x="262435" y="1228329"/>
                  </a:cubicBezTo>
                  <a:cubicBezTo>
                    <a:pt x="262435" y="1228329"/>
                    <a:pt x="-52487" y="936083"/>
                    <a:pt x="121675" y="468014"/>
                  </a:cubicBezTo>
                  <a:cubicBezTo>
                    <a:pt x="243051" y="147850"/>
                    <a:pt x="506511" y="-2738"/>
                    <a:pt x="819800" y="38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BB456C48-D27F-419B-9C95-6096EBF04D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728" y="3887493"/>
              <a:ext cx="2058781" cy="2970507"/>
            </a:xfrm>
            <a:custGeom>
              <a:avLst/>
              <a:gdLst>
                <a:gd name="T0" fmla="*/ 1517160 w 1043"/>
                <a:gd name="T1" fmla="*/ 1917603 h 1423"/>
                <a:gd name="T2" fmla="*/ 1681388 w 1043"/>
                <a:gd name="T3" fmla="*/ 1212859 h 1423"/>
                <a:gd name="T4" fmla="*/ 1863213 w 1043"/>
                <a:gd name="T5" fmla="*/ 804030 h 1423"/>
                <a:gd name="T6" fmla="*/ 2015711 w 1043"/>
                <a:gd name="T7" fmla="*/ 473074 h 1423"/>
                <a:gd name="T8" fmla="*/ 1730266 w 1043"/>
                <a:gd name="T9" fmla="*/ 745626 h 1423"/>
                <a:gd name="T10" fmla="*/ 1507384 w 1043"/>
                <a:gd name="T11" fmla="*/ 944200 h 1423"/>
                <a:gd name="T12" fmla="*/ 1593409 w 1043"/>
                <a:gd name="T13" fmla="*/ 570414 h 1423"/>
                <a:gd name="T14" fmla="*/ 1632511 w 1043"/>
                <a:gd name="T15" fmla="*/ 136276 h 1423"/>
                <a:gd name="T16" fmla="*/ 1407674 w 1043"/>
                <a:gd name="T17" fmla="*/ 595722 h 1423"/>
                <a:gd name="T18" fmla="*/ 1251266 w 1043"/>
                <a:gd name="T19" fmla="*/ 829339 h 1423"/>
                <a:gd name="T20" fmla="*/ 1204343 w 1043"/>
                <a:gd name="T21" fmla="*/ 451659 h 1423"/>
                <a:gd name="T22" fmla="*/ 1132004 w 1043"/>
                <a:gd name="T23" fmla="*/ 1947 h 1423"/>
                <a:gd name="T24" fmla="*/ 1016653 w 1043"/>
                <a:gd name="T25" fmla="*/ 420510 h 1423"/>
                <a:gd name="T26" fmla="*/ 1014698 w 1043"/>
                <a:gd name="T27" fmla="*/ 815711 h 1423"/>
                <a:gd name="T28" fmla="*/ 821143 w 1043"/>
                <a:gd name="T29" fmla="*/ 432191 h 1423"/>
                <a:gd name="T30" fmla="*/ 592396 w 1043"/>
                <a:gd name="T31" fmla="*/ 122649 h 1423"/>
                <a:gd name="T32" fmla="*/ 705792 w 1043"/>
                <a:gd name="T33" fmla="*/ 741733 h 1423"/>
                <a:gd name="T34" fmla="*/ 739029 w 1043"/>
                <a:gd name="T35" fmla="*/ 1193391 h 1423"/>
                <a:gd name="T36" fmla="*/ 402751 w 1043"/>
                <a:gd name="T37" fmla="*/ 1134987 h 1423"/>
                <a:gd name="T38" fmla="*/ 64518 w 1043"/>
                <a:gd name="T39" fmla="*/ 1117466 h 1423"/>
                <a:gd name="T40" fmla="*/ 68429 w 1043"/>
                <a:gd name="T41" fmla="*/ 1251795 h 1423"/>
                <a:gd name="T42" fmla="*/ 269804 w 1043"/>
                <a:gd name="T43" fmla="*/ 1327721 h 1423"/>
                <a:gd name="T44" fmla="*/ 611947 w 1043"/>
                <a:gd name="T45" fmla="*/ 1619741 h 1423"/>
                <a:gd name="T46" fmla="*/ 877841 w 1043"/>
                <a:gd name="T47" fmla="*/ 1896188 h 1423"/>
                <a:gd name="T48" fmla="*/ 918898 w 1043"/>
                <a:gd name="T49" fmla="*/ 2380942 h 1423"/>
                <a:gd name="T50" fmla="*/ 916943 w 1043"/>
                <a:gd name="T51" fmla="*/ 2770303 h 1423"/>
                <a:gd name="T52" fmla="*/ 1470237 w 1043"/>
                <a:gd name="T53" fmla="*/ 2770303 h 1423"/>
                <a:gd name="T54" fmla="*/ 1517160 w 1043"/>
                <a:gd name="T55" fmla="*/ 1917603 h 142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043" h="1423">
                  <a:moveTo>
                    <a:pt x="776" y="985"/>
                  </a:moveTo>
                  <a:cubicBezTo>
                    <a:pt x="856" y="821"/>
                    <a:pt x="842" y="714"/>
                    <a:pt x="860" y="623"/>
                  </a:cubicBezTo>
                  <a:cubicBezTo>
                    <a:pt x="877" y="532"/>
                    <a:pt x="927" y="451"/>
                    <a:pt x="953" y="413"/>
                  </a:cubicBezTo>
                  <a:cubicBezTo>
                    <a:pt x="985" y="368"/>
                    <a:pt x="1043" y="271"/>
                    <a:pt x="1031" y="243"/>
                  </a:cubicBezTo>
                  <a:cubicBezTo>
                    <a:pt x="1008" y="187"/>
                    <a:pt x="935" y="315"/>
                    <a:pt x="885" y="383"/>
                  </a:cubicBezTo>
                  <a:cubicBezTo>
                    <a:pt x="835" y="452"/>
                    <a:pt x="787" y="488"/>
                    <a:pt x="771" y="485"/>
                  </a:cubicBezTo>
                  <a:cubicBezTo>
                    <a:pt x="754" y="481"/>
                    <a:pt x="788" y="383"/>
                    <a:pt x="815" y="293"/>
                  </a:cubicBezTo>
                  <a:cubicBezTo>
                    <a:pt x="858" y="145"/>
                    <a:pt x="882" y="81"/>
                    <a:pt x="835" y="70"/>
                  </a:cubicBezTo>
                  <a:cubicBezTo>
                    <a:pt x="777" y="56"/>
                    <a:pt x="753" y="219"/>
                    <a:pt x="720" y="306"/>
                  </a:cubicBezTo>
                  <a:cubicBezTo>
                    <a:pt x="691" y="386"/>
                    <a:pt x="671" y="429"/>
                    <a:pt x="640" y="426"/>
                  </a:cubicBezTo>
                  <a:cubicBezTo>
                    <a:pt x="627" y="425"/>
                    <a:pt x="618" y="363"/>
                    <a:pt x="616" y="232"/>
                  </a:cubicBezTo>
                  <a:cubicBezTo>
                    <a:pt x="612" y="41"/>
                    <a:pt x="608" y="0"/>
                    <a:pt x="579" y="1"/>
                  </a:cubicBezTo>
                  <a:cubicBezTo>
                    <a:pt x="511" y="4"/>
                    <a:pt x="524" y="118"/>
                    <a:pt x="520" y="216"/>
                  </a:cubicBezTo>
                  <a:cubicBezTo>
                    <a:pt x="517" y="314"/>
                    <a:pt x="528" y="416"/>
                    <a:pt x="519" y="419"/>
                  </a:cubicBezTo>
                  <a:cubicBezTo>
                    <a:pt x="482" y="436"/>
                    <a:pt x="457" y="312"/>
                    <a:pt x="420" y="222"/>
                  </a:cubicBezTo>
                  <a:cubicBezTo>
                    <a:pt x="384" y="132"/>
                    <a:pt x="358" y="4"/>
                    <a:pt x="303" y="63"/>
                  </a:cubicBezTo>
                  <a:cubicBezTo>
                    <a:pt x="263" y="106"/>
                    <a:pt x="318" y="276"/>
                    <a:pt x="361" y="381"/>
                  </a:cubicBezTo>
                  <a:cubicBezTo>
                    <a:pt x="403" y="486"/>
                    <a:pt x="422" y="570"/>
                    <a:pt x="378" y="613"/>
                  </a:cubicBezTo>
                  <a:cubicBezTo>
                    <a:pt x="318" y="672"/>
                    <a:pt x="278" y="628"/>
                    <a:pt x="206" y="583"/>
                  </a:cubicBezTo>
                  <a:cubicBezTo>
                    <a:pt x="135" y="538"/>
                    <a:pt x="67" y="536"/>
                    <a:pt x="33" y="574"/>
                  </a:cubicBezTo>
                  <a:cubicBezTo>
                    <a:pt x="0" y="612"/>
                    <a:pt x="16" y="650"/>
                    <a:pt x="35" y="643"/>
                  </a:cubicBezTo>
                  <a:cubicBezTo>
                    <a:pt x="53" y="636"/>
                    <a:pt x="80" y="644"/>
                    <a:pt x="138" y="682"/>
                  </a:cubicBezTo>
                  <a:cubicBezTo>
                    <a:pt x="196" y="720"/>
                    <a:pt x="225" y="781"/>
                    <a:pt x="313" y="832"/>
                  </a:cubicBezTo>
                  <a:cubicBezTo>
                    <a:pt x="400" y="882"/>
                    <a:pt x="425" y="913"/>
                    <a:pt x="449" y="974"/>
                  </a:cubicBezTo>
                  <a:cubicBezTo>
                    <a:pt x="473" y="1034"/>
                    <a:pt x="470" y="1223"/>
                    <a:pt x="470" y="1223"/>
                  </a:cubicBezTo>
                  <a:cubicBezTo>
                    <a:pt x="471" y="1289"/>
                    <a:pt x="471" y="1356"/>
                    <a:pt x="469" y="1423"/>
                  </a:cubicBezTo>
                  <a:cubicBezTo>
                    <a:pt x="752" y="1423"/>
                    <a:pt x="752" y="1423"/>
                    <a:pt x="752" y="1423"/>
                  </a:cubicBezTo>
                  <a:cubicBezTo>
                    <a:pt x="763" y="1157"/>
                    <a:pt x="776" y="985"/>
                    <a:pt x="776" y="985"/>
                  </a:cubicBezTo>
                  <a:close/>
                </a:path>
              </a:pathLst>
            </a:custGeom>
            <a:solidFill>
              <a:srgbClr val="E1E9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0" name="Freeform 37">
              <a:extLst>
                <a:ext uri="{FF2B5EF4-FFF2-40B4-BE49-F238E27FC236}">
                  <a16:creationId xmlns:a16="http://schemas.microsoft.com/office/drawing/2014/main" id="{A3722D81-7F80-4027-A0AF-E014471E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93" y="3907276"/>
              <a:ext cx="1092306" cy="1013853"/>
            </a:xfrm>
            <a:custGeom>
              <a:avLst/>
              <a:gdLst>
                <a:gd name="connsiteX0" fmla="*/ 1245855 w 2161476"/>
                <a:gd name="connsiteY0" fmla="*/ 183 h 2005865"/>
                <a:gd name="connsiteX1" fmla="*/ 2121839 w 2161476"/>
                <a:gd name="connsiteY1" fmla="*/ 619423 h 2005865"/>
                <a:gd name="connsiteX2" fmla="*/ 1726051 w 2161476"/>
                <a:gd name="connsiteY2" fmla="*/ 1514664 h 2005865"/>
                <a:gd name="connsiteX3" fmla="*/ 2150450 w 2161476"/>
                <a:gd name="connsiteY3" fmla="*/ 1996718 h 2005865"/>
                <a:gd name="connsiteX4" fmla="*/ 1158597 w 2161476"/>
                <a:gd name="connsiteY4" fmla="*/ 1745005 h 2005865"/>
                <a:gd name="connsiteX5" fmla="*/ 107137 w 2161476"/>
                <a:gd name="connsiteY5" fmla="*/ 1305696 h 2005865"/>
                <a:gd name="connsiteX6" fmla="*/ 665055 w 2161476"/>
                <a:gd name="connsiteY6" fmla="*/ 106499 h 2005865"/>
                <a:gd name="connsiteX7" fmla="*/ 1245855 w 2161476"/>
                <a:gd name="connsiteY7" fmla="*/ 183 h 200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61476" h="2005865">
                  <a:moveTo>
                    <a:pt x="1245855" y="183"/>
                  </a:moveTo>
                  <a:cubicBezTo>
                    <a:pt x="1614065" y="-5591"/>
                    <a:pt x="2001135" y="123716"/>
                    <a:pt x="2121839" y="619423"/>
                  </a:cubicBezTo>
                  <a:cubicBezTo>
                    <a:pt x="2317348" y="1412555"/>
                    <a:pt x="1726051" y="1514664"/>
                    <a:pt x="1726051" y="1514664"/>
                  </a:cubicBezTo>
                  <a:cubicBezTo>
                    <a:pt x="1726051" y="1514664"/>
                    <a:pt x="1578227" y="1647645"/>
                    <a:pt x="2150450" y="1996718"/>
                  </a:cubicBezTo>
                  <a:cubicBezTo>
                    <a:pt x="2150450" y="1996718"/>
                    <a:pt x="1518620" y="2079830"/>
                    <a:pt x="1158597" y="1745005"/>
                  </a:cubicBezTo>
                  <a:cubicBezTo>
                    <a:pt x="1158597" y="1745005"/>
                    <a:pt x="436166" y="1930227"/>
                    <a:pt x="107137" y="1305696"/>
                  </a:cubicBezTo>
                  <a:cubicBezTo>
                    <a:pt x="-221891" y="681164"/>
                    <a:pt x="276420" y="241854"/>
                    <a:pt x="665055" y="106499"/>
                  </a:cubicBezTo>
                  <a:cubicBezTo>
                    <a:pt x="810793" y="55741"/>
                    <a:pt x="1024929" y="3648"/>
                    <a:pt x="1245855" y="183"/>
                  </a:cubicBezTo>
                  <a:close/>
                </a:path>
              </a:pathLst>
            </a:custGeom>
            <a:solidFill>
              <a:srgbClr val="FFC000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51" name="Freeform 38">
              <a:extLst>
                <a:ext uri="{FF2B5EF4-FFF2-40B4-BE49-F238E27FC236}">
                  <a16:creationId xmlns:a16="http://schemas.microsoft.com/office/drawing/2014/main" id="{36F92690-E4C9-4563-9110-566624DFB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27" y="2774779"/>
              <a:ext cx="1223643" cy="1302782"/>
            </a:xfrm>
            <a:custGeom>
              <a:avLst/>
              <a:gdLst>
                <a:gd name="connsiteX0" fmla="*/ 1817850 w 2879348"/>
                <a:gd name="connsiteY0" fmla="*/ 408 h 3065675"/>
                <a:gd name="connsiteX1" fmla="*/ 2794423 w 2879348"/>
                <a:gd name="connsiteY1" fmla="*/ 708777 h 3065675"/>
                <a:gd name="connsiteX2" fmla="*/ 2195910 w 2879348"/>
                <a:gd name="connsiteY2" fmla="*/ 2284002 h 3065675"/>
                <a:gd name="connsiteX3" fmla="*/ 1888308 w 2879348"/>
                <a:gd name="connsiteY3" fmla="*/ 3065675 h 3065675"/>
                <a:gd name="connsiteX4" fmla="*/ 1552091 w 2879348"/>
                <a:gd name="connsiteY4" fmla="*/ 2619005 h 3065675"/>
                <a:gd name="connsiteX5" fmla="*/ 233455 w 2879348"/>
                <a:gd name="connsiteY5" fmla="*/ 2231732 h 3065675"/>
                <a:gd name="connsiteX6" fmla="*/ 1003653 w 2879348"/>
                <a:gd name="connsiteY6" fmla="*/ 216964 h 3065675"/>
                <a:gd name="connsiteX7" fmla="*/ 1817850 w 2879348"/>
                <a:gd name="connsiteY7" fmla="*/ 408 h 3065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79348" h="3065675">
                  <a:moveTo>
                    <a:pt x="1817850" y="408"/>
                  </a:moveTo>
                  <a:cubicBezTo>
                    <a:pt x="2201657" y="10066"/>
                    <a:pt x="2585182" y="192908"/>
                    <a:pt x="2794423" y="708777"/>
                  </a:cubicBezTo>
                  <a:cubicBezTo>
                    <a:pt x="3166407" y="1625876"/>
                    <a:pt x="2195910" y="2284002"/>
                    <a:pt x="2195910" y="2284002"/>
                  </a:cubicBezTo>
                  <a:cubicBezTo>
                    <a:pt x="2293675" y="2552479"/>
                    <a:pt x="1888308" y="3065675"/>
                    <a:pt x="1888308" y="3065675"/>
                  </a:cubicBezTo>
                  <a:cubicBezTo>
                    <a:pt x="1826310" y="2483578"/>
                    <a:pt x="1552091" y="2619005"/>
                    <a:pt x="1552091" y="2619005"/>
                  </a:cubicBezTo>
                  <a:cubicBezTo>
                    <a:pt x="1552091" y="2619005"/>
                    <a:pt x="908273" y="3155959"/>
                    <a:pt x="233455" y="2231732"/>
                  </a:cubicBezTo>
                  <a:cubicBezTo>
                    <a:pt x="-438978" y="1307505"/>
                    <a:pt x="505290" y="506825"/>
                    <a:pt x="1003653" y="216964"/>
                  </a:cubicBezTo>
                  <a:cubicBezTo>
                    <a:pt x="1220644" y="90150"/>
                    <a:pt x="1519333" y="-7104"/>
                    <a:pt x="1817850" y="408"/>
                  </a:cubicBezTo>
                  <a:close/>
                </a:path>
              </a:pathLst>
            </a:custGeom>
            <a:solidFill>
              <a:srgbClr val="1B6AA3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52" name="Freeform 39">
              <a:extLst>
                <a:ext uri="{FF2B5EF4-FFF2-40B4-BE49-F238E27FC236}">
                  <a16:creationId xmlns:a16="http://schemas.microsoft.com/office/drawing/2014/main" id="{3DF3A6FC-C604-4E98-82D5-37BD4B94D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7666" y="2573293"/>
              <a:ext cx="1179302" cy="1231103"/>
            </a:xfrm>
            <a:custGeom>
              <a:avLst/>
              <a:gdLst>
                <a:gd name="connsiteX0" fmla="*/ 1293571 w 2556178"/>
                <a:gd name="connsiteY0" fmla="*/ 31 h 2668084"/>
                <a:gd name="connsiteX1" fmla="*/ 2554851 w 2556178"/>
                <a:gd name="connsiteY1" fmla="*/ 1067266 h 2668084"/>
                <a:gd name="connsiteX2" fmla="*/ 954440 w 2556178"/>
                <a:gd name="connsiteY2" fmla="*/ 2668084 h 2668084"/>
                <a:gd name="connsiteX3" fmla="*/ 1159560 w 2556178"/>
                <a:gd name="connsiteY3" fmla="*/ 2271442 h 2668084"/>
                <a:gd name="connsiteX4" fmla="*/ 57637 w 2556178"/>
                <a:gd name="connsiteY4" fmla="*/ 1447282 h 2668084"/>
                <a:gd name="connsiteX5" fmla="*/ 501268 w 2556178"/>
                <a:gd name="connsiteY5" fmla="*/ 190854 h 2668084"/>
                <a:gd name="connsiteX6" fmla="*/ 1293571 w 2556178"/>
                <a:gd name="connsiteY6" fmla="*/ 31 h 2668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56178" h="2668084">
                  <a:moveTo>
                    <a:pt x="1293571" y="31"/>
                  </a:moveTo>
                  <a:cubicBezTo>
                    <a:pt x="1910014" y="-3598"/>
                    <a:pt x="2518777" y="311242"/>
                    <a:pt x="2554851" y="1067266"/>
                  </a:cubicBezTo>
                  <a:cubicBezTo>
                    <a:pt x="2607324" y="2164563"/>
                    <a:pt x="1088006" y="2668084"/>
                    <a:pt x="954440" y="2668084"/>
                  </a:cubicBezTo>
                  <a:cubicBezTo>
                    <a:pt x="954440" y="2668084"/>
                    <a:pt x="1123783" y="2447200"/>
                    <a:pt x="1159560" y="2271442"/>
                  </a:cubicBezTo>
                  <a:cubicBezTo>
                    <a:pt x="1159560" y="2271442"/>
                    <a:pt x="207899" y="2297568"/>
                    <a:pt x="57637" y="1447282"/>
                  </a:cubicBezTo>
                  <a:cubicBezTo>
                    <a:pt x="57637" y="1447282"/>
                    <a:pt x="-235732" y="580370"/>
                    <a:pt x="501268" y="190854"/>
                  </a:cubicBezTo>
                  <a:cubicBezTo>
                    <a:pt x="731581" y="69130"/>
                    <a:pt x="1013369" y="1681"/>
                    <a:pt x="1293571" y="31"/>
                  </a:cubicBezTo>
                  <a:close/>
                </a:path>
              </a:pathLst>
            </a:custGeom>
            <a:solidFill>
              <a:srgbClr val="3FD5BA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53" name="Freeform 40">
              <a:extLst>
                <a:ext uri="{FF2B5EF4-FFF2-40B4-BE49-F238E27FC236}">
                  <a16:creationId xmlns:a16="http://schemas.microsoft.com/office/drawing/2014/main" id="{FDCAF0FB-530D-4E9E-B0DF-E4E2F6E883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709" y="3076534"/>
              <a:ext cx="962836" cy="830740"/>
            </a:xfrm>
            <a:custGeom>
              <a:avLst/>
              <a:gdLst>
                <a:gd name="connsiteX0" fmla="*/ 949105 w 2350520"/>
                <a:gd name="connsiteY0" fmla="*/ 335 h 2027827"/>
                <a:gd name="connsiteX1" fmla="*/ 1059262 w 2350520"/>
                <a:gd name="connsiteY1" fmla="*/ 1862 h 2027827"/>
                <a:gd name="connsiteX2" fmla="*/ 2292374 w 2350520"/>
                <a:gd name="connsiteY2" fmla="*/ 1306296 h 2027827"/>
                <a:gd name="connsiteX3" fmla="*/ 1569680 w 2350520"/>
                <a:gd name="connsiteY3" fmla="*/ 1912180 h 2027827"/>
                <a:gd name="connsiteX4" fmla="*/ 126677 w 2350520"/>
                <a:gd name="connsiteY4" fmla="*/ 1893172 h 2027827"/>
                <a:gd name="connsiteX5" fmla="*/ 405737 w 2350520"/>
                <a:gd name="connsiteY5" fmla="*/ 1672202 h 2027827"/>
                <a:gd name="connsiteX6" fmla="*/ 949105 w 2350520"/>
                <a:gd name="connsiteY6" fmla="*/ 335 h 2027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50520" h="2027827">
                  <a:moveTo>
                    <a:pt x="949105" y="335"/>
                  </a:moveTo>
                  <a:cubicBezTo>
                    <a:pt x="984757" y="-408"/>
                    <a:pt x="1021473" y="80"/>
                    <a:pt x="1059262" y="1862"/>
                  </a:cubicBezTo>
                  <a:cubicBezTo>
                    <a:pt x="2266138" y="56510"/>
                    <a:pt x="2476029" y="833468"/>
                    <a:pt x="2292374" y="1306296"/>
                  </a:cubicBezTo>
                  <a:cubicBezTo>
                    <a:pt x="2108719" y="1781499"/>
                    <a:pt x="1569680" y="1912180"/>
                    <a:pt x="1569680" y="1912180"/>
                  </a:cubicBezTo>
                  <a:cubicBezTo>
                    <a:pt x="815979" y="2183046"/>
                    <a:pt x="126677" y="1893172"/>
                    <a:pt x="126677" y="1893172"/>
                  </a:cubicBezTo>
                  <a:cubicBezTo>
                    <a:pt x="296021" y="1871788"/>
                    <a:pt x="405737" y="1672202"/>
                    <a:pt x="405737" y="1672202"/>
                  </a:cubicBezTo>
                  <a:cubicBezTo>
                    <a:pt x="-238919" y="1227961"/>
                    <a:pt x="-156098" y="23346"/>
                    <a:pt x="949105" y="335"/>
                  </a:cubicBezTo>
                  <a:close/>
                </a:path>
              </a:pathLst>
            </a:custGeom>
            <a:solidFill>
              <a:srgbClr val="F04634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0A0C4CAB-636D-45AB-953A-32AA5D896AFB}"/>
              </a:ext>
            </a:extLst>
          </p:cNvPr>
          <p:cNvGrpSpPr/>
          <p:nvPr/>
        </p:nvGrpSpPr>
        <p:grpSpPr>
          <a:xfrm>
            <a:off x="142693" y="2330373"/>
            <a:ext cx="3584326" cy="4284707"/>
            <a:chOff x="142693" y="2573293"/>
            <a:chExt cx="3584326" cy="4284707"/>
          </a:xfrm>
        </p:grpSpPr>
        <p:sp>
          <p:nvSpPr>
            <p:cNvPr id="46" name="Freeform 41">
              <a:extLst>
                <a:ext uri="{FF2B5EF4-FFF2-40B4-BE49-F238E27FC236}">
                  <a16:creationId xmlns:a16="http://schemas.microsoft.com/office/drawing/2014/main" id="{2C13284F-F268-4394-B99D-7F51DC919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928" y="3736987"/>
              <a:ext cx="782091" cy="722652"/>
            </a:xfrm>
            <a:custGeom>
              <a:avLst/>
              <a:gdLst>
                <a:gd name="connsiteX0" fmla="*/ 819800 w 1793165"/>
                <a:gd name="connsiteY0" fmla="*/ 38 h 1654847"/>
                <a:gd name="connsiteX1" fmla="*/ 1269232 w 1793165"/>
                <a:gd name="connsiteY1" fmla="*/ 97360 h 1654847"/>
                <a:gd name="connsiteX2" fmla="*/ 1426693 w 1793165"/>
                <a:gd name="connsiteY2" fmla="*/ 1456424 h 1654847"/>
                <a:gd name="connsiteX3" fmla="*/ 0 w 1793165"/>
                <a:gd name="connsiteY3" fmla="*/ 1370889 h 1654847"/>
                <a:gd name="connsiteX4" fmla="*/ 262435 w 1793165"/>
                <a:gd name="connsiteY4" fmla="*/ 1228329 h 1654847"/>
                <a:gd name="connsiteX5" fmla="*/ 121675 w 1793165"/>
                <a:gd name="connsiteY5" fmla="*/ 468014 h 1654847"/>
                <a:gd name="connsiteX6" fmla="*/ 819800 w 1793165"/>
                <a:gd name="connsiteY6" fmla="*/ 38 h 1654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93165" h="1654847">
                  <a:moveTo>
                    <a:pt x="819800" y="38"/>
                  </a:moveTo>
                  <a:cubicBezTo>
                    <a:pt x="962203" y="1300"/>
                    <a:pt x="1114902" y="34248"/>
                    <a:pt x="1269232" y="97360"/>
                  </a:cubicBezTo>
                  <a:cubicBezTo>
                    <a:pt x="1760702" y="301695"/>
                    <a:pt x="2075624" y="674725"/>
                    <a:pt x="1426693" y="1456424"/>
                  </a:cubicBezTo>
                  <a:cubicBezTo>
                    <a:pt x="808778" y="1948253"/>
                    <a:pt x="0" y="1370889"/>
                    <a:pt x="0" y="1370889"/>
                  </a:cubicBezTo>
                  <a:cubicBezTo>
                    <a:pt x="0" y="1370889"/>
                    <a:pt x="229034" y="1366137"/>
                    <a:pt x="262435" y="1228329"/>
                  </a:cubicBezTo>
                  <a:cubicBezTo>
                    <a:pt x="262435" y="1228329"/>
                    <a:pt x="-52487" y="936083"/>
                    <a:pt x="121675" y="468014"/>
                  </a:cubicBezTo>
                  <a:cubicBezTo>
                    <a:pt x="243051" y="147850"/>
                    <a:pt x="506511" y="-2738"/>
                    <a:pt x="819800" y="38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94B6E998-DD4A-480D-A62B-F52A06650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728" y="3887493"/>
              <a:ext cx="2058781" cy="2970507"/>
            </a:xfrm>
            <a:custGeom>
              <a:avLst/>
              <a:gdLst>
                <a:gd name="T0" fmla="*/ 1517160 w 1043"/>
                <a:gd name="T1" fmla="*/ 1917603 h 1423"/>
                <a:gd name="T2" fmla="*/ 1681388 w 1043"/>
                <a:gd name="T3" fmla="*/ 1212859 h 1423"/>
                <a:gd name="T4" fmla="*/ 1863213 w 1043"/>
                <a:gd name="T5" fmla="*/ 804030 h 1423"/>
                <a:gd name="T6" fmla="*/ 2015711 w 1043"/>
                <a:gd name="T7" fmla="*/ 473074 h 1423"/>
                <a:gd name="T8" fmla="*/ 1730266 w 1043"/>
                <a:gd name="T9" fmla="*/ 745626 h 1423"/>
                <a:gd name="T10" fmla="*/ 1507384 w 1043"/>
                <a:gd name="T11" fmla="*/ 944200 h 1423"/>
                <a:gd name="T12" fmla="*/ 1593409 w 1043"/>
                <a:gd name="T13" fmla="*/ 570414 h 1423"/>
                <a:gd name="T14" fmla="*/ 1632511 w 1043"/>
                <a:gd name="T15" fmla="*/ 136276 h 1423"/>
                <a:gd name="T16" fmla="*/ 1407674 w 1043"/>
                <a:gd name="T17" fmla="*/ 595722 h 1423"/>
                <a:gd name="T18" fmla="*/ 1251266 w 1043"/>
                <a:gd name="T19" fmla="*/ 829339 h 1423"/>
                <a:gd name="T20" fmla="*/ 1204343 w 1043"/>
                <a:gd name="T21" fmla="*/ 451659 h 1423"/>
                <a:gd name="T22" fmla="*/ 1132004 w 1043"/>
                <a:gd name="T23" fmla="*/ 1947 h 1423"/>
                <a:gd name="T24" fmla="*/ 1016653 w 1043"/>
                <a:gd name="T25" fmla="*/ 420510 h 1423"/>
                <a:gd name="T26" fmla="*/ 1014698 w 1043"/>
                <a:gd name="T27" fmla="*/ 815711 h 1423"/>
                <a:gd name="T28" fmla="*/ 821143 w 1043"/>
                <a:gd name="T29" fmla="*/ 432191 h 1423"/>
                <a:gd name="T30" fmla="*/ 592396 w 1043"/>
                <a:gd name="T31" fmla="*/ 122649 h 1423"/>
                <a:gd name="T32" fmla="*/ 705792 w 1043"/>
                <a:gd name="T33" fmla="*/ 741733 h 1423"/>
                <a:gd name="T34" fmla="*/ 739029 w 1043"/>
                <a:gd name="T35" fmla="*/ 1193391 h 1423"/>
                <a:gd name="T36" fmla="*/ 402751 w 1043"/>
                <a:gd name="T37" fmla="*/ 1134987 h 1423"/>
                <a:gd name="T38" fmla="*/ 64518 w 1043"/>
                <a:gd name="T39" fmla="*/ 1117466 h 1423"/>
                <a:gd name="T40" fmla="*/ 68429 w 1043"/>
                <a:gd name="T41" fmla="*/ 1251795 h 1423"/>
                <a:gd name="T42" fmla="*/ 269804 w 1043"/>
                <a:gd name="T43" fmla="*/ 1327721 h 1423"/>
                <a:gd name="T44" fmla="*/ 611947 w 1043"/>
                <a:gd name="T45" fmla="*/ 1619741 h 1423"/>
                <a:gd name="T46" fmla="*/ 877841 w 1043"/>
                <a:gd name="T47" fmla="*/ 1896188 h 1423"/>
                <a:gd name="T48" fmla="*/ 918898 w 1043"/>
                <a:gd name="T49" fmla="*/ 2380942 h 1423"/>
                <a:gd name="T50" fmla="*/ 916943 w 1043"/>
                <a:gd name="T51" fmla="*/ 2770303 h 1423"/>
                <a:gd name="T52" fmla="*/ 1470237 w 1043"/>
                <a:gd name="T53" fmla="*/ 2770303 h 1423"/>
                <a:gd name="T54" fmla="*/ 1517160 w 1043"/>
                <a:gd name="T55" fmla="*/ 1917603 h 142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043" h="1423">
                  <a:moveTo>
                    <a:pt x="776" y="985"/>
                  </a:moveTo>
                  <a:cubicBezTo>
                    <a:pt x="856" y="821"/>
                    <a:pt x="842" y="714"/>
                    <a:pt x="860" y="623"/>
                  </a:cubicBezTo>
                  <a:cubicBezTo>
                    <a:pt x="877" y="532"/>
                    <a:pt x="927" y="451"/>
                    <a:pt x="953" y="413"/>
                  </a:cubicBezTo>
                  <a:cubicBezTo>
                    <a:pt x="985" y="368"/>
                    <a:pt x="1043" y="271"/>
                    <a:pt x="1031" y="243"/>
                  </a:cubicBezTo>
                  <a:cubicBezTo>
                    <a:pt x="1008" y="187"/>
                    <a:pt x="935" y="315"/>
                    <a:pt x="885" y="383"/>
                  </a:cubicBezTo>
                  <a:cubicBezTo>
                    <a:pt x="835" y="452"/>
                    <a:pt x="787" y="488"/>
                    <a:pt x="771" y="485"/>
                  </a:cubicBezTo>
                  <a:cubicBezTo>
                    <a:pt x="754" y="481"/>
                    <a:pt x="788" y="383"/>
                    <a:pt x="815" y="293"/>
                  </a:cubicBezTo>
                  <a:cubicBezTo>
                    <a:pt x="858" y="145"/>
                    <a:pt x="882" y="81"/>
                    <a:pt x="835" y="70"/>
                  </a:cubicBezTo>
                  <a:cubicBezTo>
                    <a:pt x="777" y="56"/>
                    <a:pt x="753" y="219"/>
                    <a:pt x="720" y="306"/>
                  </a:cubicBezTo>
                  <a:cubicBezTo>
                    <a:pt x="691" y="386"/>
                    <a:pt x="671" y="429"/>
                    <a:pt x="640" y="426"/>
                  </a:cubicBezTo>
                  <a:cubicBezTo>
                    <a:pt x="627" y="425"/>
                    <a:pt x="618" y="363"/>
                    <a:pt x="616" y="232"/>
                  </a:cubicBezTo>
                  <a:cubicBezTo>
                    <a:pt x="612" y="41"/>
                    <a:pt x="608" y="0"/>
                    <a:pt x="579" y="1"/>
                  </a:cubicBezTo>
                  <a:cubicBezTo>
                    <a:pt x="511" y="4"/>
                    <a:pt x="524" y="118"/>
                    <a:pt x="520" y="216"/>
                  </a:cubicBezTo>
                  <a:cubicBezTo>
                    <a:pt x="517" y="314"/>
                    <a:pt x="528" y="416"/>
                    <a:pt x="519" y="419"/>
                  </a:cubicBezTo>
                  <a:cubicBezTo>
                    <a:pt x="482" y="436"/>
                    <a:pt x="457" y="312"/>
                    <a:pt x="420" y="222"/>
                  </a:cubicBezTo>
                  <a:cubicBezTo>
                    <a:pt x="384" y="132"/>
                    <a:pt x="358" y="4"/>
                    <a:pt x="303" y="63"/>
                  </a:cubicBezTo>
                  <a:cubicBezTo>
                    <a:pt x="263" y="106"/>
                    <a:pt x="318" y="276"/>
                    <a:pt x="361" y="381"/>
                  </a:cubicBezTo>
                  <a:cubicBezTo>
                    <a:pt x="403" y="486"/>
                    <a:pt x="422" y="570"/>
                    <a:pt x="378" y="613"/>
                  </a:cubicBezTo>
                  <a:cubicBezTo>
                    <a:pt x="318" y="672"/>
                    <a:pt x="278" y="628"/>
                    <a:pt x="206" y="583"/>
                  </a:cubicBezTo>
                  <a:cubicBezTo>
                    <a:pt x="135" y="538"/>
                    <a:pt x="67" y="536"/>
                    <a:pt x="33" y="574"/>
                  </a:cubicBezTo>
                  <a:cubicBezTo>
                    <a:pt x="0" y="612"/>
                    <a:pt x="16" y="650"/>
                    <a:pt x="35" y="643"/>
                  </a:cubicBezTo>
                  <a:cubicBezTo>
                    <a:pt x="53" y="636"/>
                    <a:pt x="80" y="644"/>
                    <a:pt x="138" y="682"/>
                  </a:cubicBezTo>
                  <a:cubicBezTo>
                    <a:pt x="196" y="720"/>
                    <a:pt x="225" y="781"/>
                    <a:pt x="313" y="832"/>
                  </a:cubicBezTo>
                  <a:cubicBezTo>
                    <a:pt x="400" y="882"/>
                    <a:pt x="425" y="913"/>
                    <a:pt x="449" y="974"/>
                  </a:cubicBezTo>
                  <a:cubicBezTo>
                    <a:pt x="473" y="1034"/>
                    <a:pt x="470" y="1223"/>
                    <a:pt x="470" y="1223"/>
                  </a:cubicBezTo>
                  <a:cubicBezTo>
                    <a:pt x="471" y="1289"/>
                    <a:pt x="471" y="1356"/>
                    <a:pt x="469" y="1423"/>
                  </a:cubicBezTo>
                  <a:cubicBezTo>
                    <a:pt x="752" y="1423"/>
                    <a:pt x="752" y="1423"/>
                    <a:pt x="752" y="1423"/>
                  </a:cubicBezTo>
                  <a:cubicBezTo>
                    <a:pt x="763" y="1157"/>
                    <a:pt x="776" y="985"/>
                    <a:pt x="776" y="985"/>
                  </a:cubicBezTo>
                  <a:close/>
                </a:path>
              </a:pathLst>
            </a:custGeom>
            <a:solidFill>
              <a:srgbClr val="E1E9E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2" name="Freeform 37">
              <a:extLst>
                <a:ext uri="{FF2B5EF4-FFF2-40B4-BE49-F238E27FC236}">
                  <a16:creationId xmlns:a16="http://schemas.microsoft.com/office/drawing/2014/main" id="{8C9A149E-9C94-413A-8497-9BE0DDDA03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693" y="3907276"/>
              <a:ext cx="1092306" cy="1013853"/>
            </a:xfrm>
            <a:custGeom>
              <a:avLst/>
              <a:gdLst>
                <a:gd name="connsiteX0" fmla="*/ 1245855 w 2161476"/>
                <a:gd name="connsiteY0" fmla="*/ 183 h 2005865"/>
                <a:gd name="connsiteX1" fmla="*/ 2121839 w 2161476"/>
                <a:gd name="connsiteY1" fmla="*/ 619423 h 2005865"/>
                <a:gd name="connsiteX2" fmla="*/ 1726051 w 2161476"/>
                <a:gd name="connsiteY2" fmla="*/ 1514664 h 2005865"/>
                <a:gd name="connsiteX3" fmla="*/ 2150450 w 2161476"/>
                <a:gd name="connsiteY3" fmla="*/ 1996718 h 2005865"/>
                <a:gd name="connsiteX4" fmla="*/ 1158597 w 2161476"/>
                <a:gd name="connsiteY4" fmla="*/ 1745005 h 2005865"/>
                <a:gd name="connsiteX5" fmla="*/ 107137 w 2161476"/>
                <a:gd name="connsiteY5" fmla="*/ 1305696 h 2005865"/>
                <a:gd name="connsiteX6" fmla="*/ 665055 w 2161476"/>
                <a:gd name="connsiteY6" fmla="*/ 106499 h 2005865"/>
                <a:gd name="connsiteX7" fmla="*/ 1245855 w 2161476"/>
                <a:gd name="connsiteY7" fmla="*/ 183 h 20058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161476" h="2005865">
                  <a:moveTo>
                    <a:pt x="1245855" y="183"/>
                  </a:moveTo>
                  <a:cubicBezTo>
                    <a:pt x="1614065" y="-5591"/>
                    <a:pt x="2001135" y="123716"/>
                    <a:pt x="2121839" y="619423"/>
                  </a:cubicBezTo>
                  <a:cubicBezTo>
                    <a:pt x="2317348" y="1412555"/>
                    <a:pt x="1726051" y="1514664"/>
                    <a:pt x="1726051" y="1514664"/>
                  </a:cubicBezTo>
                  <a:cubicBezTo>
                    <a:pt x="1726051" y="1514664"/>
                    <a:pt x="1578227" y="1647645"/>
                    <a:pt x="2150450" y="1996718"/>
                  </a:cubicBezTo>
                  <a:cubicBezTo>
                    <a:pt x="2150450" y="1996718"/>
                    <a:pt x="1518620" y="2079830"/>
                    <a:pt x="1158597" y="1745005"/>
                  </a:cubicBezTo>
                  <a:cubicBezTo>
                    <a:pt x="1158597" y="1745005"/>
                    <a:pt x="436166" y="1930227"/>
                    <a:pt x="107137" y="1305696"/>
                  </a:cubicBezTo>
                  <a:cubicBezTo>
                    <a:pt x="-221891" y="681164"/>
                    <a:pt x="276420" y="241854"/>
                    <a:pt x="665055" y="106499"/>
                  </a:cubicBezTo>
                  <a:cubicBezTo>
                    <a:pt x="810793" y="55741"/>
                    <a:pt x="1024929" y="3648"/>
                    <a:pt x="1245855" y="183"/>
                  </a:cubicBezTo>
                  <a:close/>
                </a:path>
              </a:pathLst>
            </a:custGeom>
            <a:solidFill>
              <a:srgbClr val="FFC000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43" name="Freeform 38">
              <a:extLst>
                <a:ext uri="{FF2B5EF4-FFF2-40B4-BE49-F238E27FC236}">
                  <a16:creationId xmlns:a16="http://schemas.microsoft.com/office/drawing/2014/main" id="{4F6A3563-2F21-43F8-AFC3-A234A950C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27" y="2774779"/>
              <a:ext cx="1223643" cy="1302782"/>
            </a:xfrm>
            <a:custGeom>
              <a:avLst/>
              <a:gdLst>
                <a:gd name="connsiteX0" fmla="*/ 1817850 w 2879348"/>
                <a:gd name="connsiteY0" fmla="*/ 408 h 3065675"/>
                <a:gd name="connsiteX1" fmla="*/ 2794423 w 2879348"/>
                <a:gd name="connsiteY1" fmla="*/ 708777 h 3065675"/>
                <a:gd name="connsiteX2" fmla="*/ 2195910 w 2879348"/>
                <a:gd name="connsiteY2" fmla="*/ 2284002 h 3065675"/>
                <a:gd name="connsiteX3" fmla="*/ 1888308 w 2879348"/>
                <a:gd name="connsiteY3" fmla="*/ 3065675 h 3065675"/>
                <a:gd name="connsiteX4" fmla="*/ 1552091 w 2879348"/>
                <a:gd name="connsiteY4" fmla="*/ 2619005 h 3065675"/>
                <a:gd name="connsiteX5" fmla="*/ 233455 w 2879348"/>
                <a:gd name="connsiteY5" fmla="*/ 2231732 h 3065675"/>
                <a:gd name="connsiteX6" fmla="*/ 1003653 w 2879348"/>
                <a:gd name="connsiteY6" fmla="*/ 216964 h 3065675"/>
                <a:gd name="connsiteX7" fmla="*/ 1817850 w 2879348"/>
                <a:gd name="connsiteY7" fmla="*/ 408 h 3065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79348" h="3065675">
                  <a:moveTo>
                    <a:pt x="1817850" y="408"/>
                  </a:moveTo>
                  <a:cubicBezTo>
                    <a:pt x="2201657" y="10066"/>
                    <a:pt x="2585182" y="192908"/>
                    <a:pt x="2794423" y="708777"/>
                  </a:cubicBezTo>
                  <a:cubicBezTo>
                    <a:pt x="3166407" y="1625876"/>
                    <a:pt x="2195910" y="2284002"/>
                    <a:pt x="2195910" y="2284002"/>
                  </a:cubicBezTo>
                  <a:cubicBezTo>
                    <a:pt x="2293675" y="2552479"/>
                    <a:pt x="1888308" y="3065675"/>
                    <a:pt x="1888308" y="3065675"/>
                  </a:cubicBezTo>
                  <a:cubicBezTo>
                    <a:pt x="1826310" y="2483578"/>
                    <a:pt x="1552091" y="2619005"/>
                    <a:pt x="1552091" y="2619005"/>
                  </a:cubicBezTo>
                  <a:cubicBezTo>
                    <a:pt x="1552091" y="2619005"/>
                    <a:pt x="908273" y="3155959"/>
                    <a:pt x="233455" y="2231732"/>
                  </a:cubicBezTo>
                  <a:cubicBezTo>
                    <a:pt x="-438978" y="1307505"/>
                    <a:pt x="505290" y="506825"/>
                    <a:pt x="1003653" y="216964"/>
                  </a:cubicBezTo>
                  <a:cubicBezTo>
                    <a:pt x="1220644" y="90150"/>
                    <a:pt x="1519333" y="-7104"/>
                    <a:pt x="1817850" y="408"/>
                  </a:cubicBezTo>
                  <a:close/>
                </a:path>
              </a:pathLst>
            </a:custGeom>
            <a:solidFill>
              <a:srgbClr val="1B6AA3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44" name="Freeform 39">
              <a:extLst>
                <a:ext uri="{FF2B5EF4-FFF2-40B4-BE49-F238E27FC236}">
                  <a16:creationId xmlns:a16="http://schemas.microsoft.com/office/drawing/2014/main" id="{D05A07F5-5175-4BE3-89A0-2FD475F35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7666" y="2573293"/>
              <a:ext cx="1179302" cy="1231103"/>
            </a:xfrm>
            <a:custGeom>
              <a:avLst/>
              <a:gdLst>
                <a:gd name="connsiteX0" fmla="*/ 1293571 w 2556178"/>
                <a:gd name="connsiteY0" fmla="*/ 31 h 2668084"/>
                <a:gd name="connsiteX1" fmla="*/ 2554851 w 2556178"/>
                <a:gd name="connsiteY1" fmla="*/ 1067266 h 2668084"/>
                <a:gd name="connsiteX2" fmla="*/ 954440 w 2556178"/>
                <a:gd name="connsiteY2" fmla="*/ 2668084 h 2668084"/>
                <a:gd name="connsiteX3" fmla="*/ 1159560 w 2556178"/>
                <a:gd name="connsiteY3" fmla="*/ 2271442 h 2668084"/>
                <a:gd name="connsiteX4" fmla="*/ 57637 w 2556178"/>
                <a:gd name="connsiteY4" fmla="*/ 1447282 h 2668084"/>
                <a:gd name="connsiteX5" fmla="*/ 501268 w 2556178"/>
                <a:gd name="connsiteY5" fmla="*/ 190854 h 2668084"/>
                <a:gd name="connsiteX6" fmla="*/ 1293571 w 2556178"/>
                <a:gd name="connsiteY6" fmla="*/ 31 h 2668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56178" h="2668084">
                  <a:moveTo>
                    <a:pt x="1293571" y="31"/>
                  </a:moveTo>
                  <a:cubicBezTo>
                    <a:pt x="1910014" y="-3598"/>
                    <a:pt x="2518777" y="311242"/>
                    <a:pt x="2554851" y="1067266"/>
                  </a:cubicBezTo>
                  <a:cubicBezTo>
                    <a:pt x="2607324" y="2164563"/>
                    <a:pt x="1088006" y="2668084"/>
                    <a:pt x="954440" y="2668084"/>
                  </a:cubicBezTo>
                  <a:cubicBezTo>
                    <a:pt x="954440" y="2668084"/>
                    <a:pt x="1123783" y="2447200"/>
                    <a:pt x="1159560" y="2271442"/>
                  </a:cubicBezTo>
                  <a:cubicBezTo>
                    <a:pt x="1159560" y="2271442"/>
                    <a:pt x="207899" y="2297568"/>
                    <a:pt x="57637" y="1447282"/>
                  </a:cubicBezTo>
                  <a:cubicBezTo>
                    <a:pt x="57637" y="1447282"/>
                    <a:pt x="-235732" y="580370"/>
                    <a:pt x="501268" y="190854"/>
                  </a:cubicBezTo>
                  <a:cubicBezTo>
                    <a:pt x="731581" y="69130"/>
                    <a:pt x="1013369" y="1681"/>
                    <a:pt x="1293571" y="31"/>
                  </a:cubicBezTo>
                  <a:close/>
                </a:path>
              </a:pathLst>
            </a:custGeom>
            <a:solidFill>
              <a:srgbClr val="3FD5BA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  <p:sp>
          <p:nvSpPr>
            <p:cNvPr id="45" name="Freeform 40">
              <a:extLst>
                <a:ext uri="{FF2B5EF4-FFF2-40B4-BE49-F238E27FC236}">
                  <a16:creationId xmlns:a16="http://schemas.microsoft.com/office/drawing/2014/main" id="{66416B90-1F9A-4FBB-87AA-AB9BEE544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709" y="3076534"/>
              <a:ext cx="962836" cy="830740"/>
            </a:xfrm>
            <a:custGeom>
              <a:avLst/>
              <a:gdLst>
                <a:gd name="connsiteX0" fmla="*/ 949105 w 2350520"/>
                <a:gd name="connsiteY0" fmla="*/ 335 h 2027827"/>
                <a:gd name="connsiteX1" fmla="*/ 1059262 w 2350520"/>
                <a:gd name="connsiteY1" fmla="*/ 1862 h 2027827"/>
                <a:gd name="connsiteX2" fmla="*/ 2292374 w 2350520"/>
                <a:gd name="connsiteY2" fmla="*/ 1306296 h 2027827"/>
                <a:gd name="connsiteX3" fmla="*/ 1569680 w 2350520"/>
                <a:gd name="connsiteY3" fmla="*/ 1912180 h 2027827"/>
                <a:gd name="connsiteX4" fmla="*/ 126677 w 2350520"/>
                <a:gd name="connsiteY4" fmla="*/ 1893172 h 2027827"/>
                <a:gd name="connsiteX5" fmla="*/ 405737 w 2350520"/>
                <a:gd name="connsiteY5" fmla="*/ 1672202 h 2027827"/>
                <a:gd name="connsiteX6" fmla="*/ 949105 w 2350520"/>
                <a:gd name="connsiteY6" fmla="*/ 335 h 2027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50520" h="2027827">
                  <a:moveTo>
                    <a:pt x="949105" y="335"/>
                  </a:moveTo>
                  <a:cubicBezTo>
                    <a:pt x="984757" y="-408"/>
                    <a:pt x="1021473" y="80"/>
                    <a:pt x="1059262" y="1862"/>
                  </a:cubicBezTo>
                  <a:cubicBezTo>
                    <a:pt x="2266138" y="56510"/>
                    <a:pt x="2476029" y="833468"/>
                    <a:pt x="2292374" y="1306296"/>
                  </a:cubicBezTo>
                  <a:cubicBezTo>
                    <a:pt x="2108719" y="1781499"/>
                    <a:pt x="1569680" y="1912180"/>
                    <a:pt x="1569680" y="1912180"/>
                  </a:cubicBezTo>
                  <a:cubicBezTo>
                    <a:pt x="815979" y="2183046"/>
                    <a:pt x="126677" y="1893172"/>
                    <a:pt x="126677" y="1893172"/>
                  </a:cubicBezTo>
                  <a:cubicBezTo>
                    <a:pt x="296021" y="1871788"/>
                    <a:pt x="405737" y="1672202"/>
                    <a:pt x="405737" y="1672202"/>
                  </a:cubicBezTo>
                  <a:cubicBezTo>
                    <a:pt x="-238919" y="1227961"/>
                    <a:pt x="-156098" y="23346"/>
                    <a:pt x="949105" y="335"/>
                  </a:cubicBezTo>
                  <a:close/>
                </a:path>
              </a:pathLst>
            </a:custGeom>
            <a:solidFill>
              <a:srgbClr val="F04634"/>
            </a:solidFill>
            <a:ln w="12700" cap="flat" cmpd="sng" algn="ctr">
              <a:noFill/>
              <a:prstDash val="solid"/>
            </a:ln>
            <a:effectLst/>
          </p:spPr>
          <p:txBody>
            <a:bodyPr bIns="274249" anchor="b"/>
            <a:lstStyle/>
            <a:p>
              <a:pPr algn="ctr" defTabSz="1218866">
                <a:defRPr/>
              </a:pPr>
              <a:endParaRPr lang="en-US" kern="0">
                <a:solidFill>
                  <a:srgbClr val="FFFFFF"/>
                </a:solidFill>
              </a:endParaRPr>
            </a:p>
          </p:txBody>
        </p:sp>
      </p:grpSp>
      <p:pic>
        <p:nvPicPr>
          <p:cNvPr id="32" name="Google Shape;291;p28" descr="Image result for documents">
            <a:extLst>
              <a:ext uri="{FF2B5EF4-FFF2-40B4-BE49-F238E27FC236}">
                <a16:creationId xmlns:a16="http://schemas.microsoft.com/office/drawing/2014/main" id="{77530FAC-7DAB-41DB-ADD1-96A8F58422F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6493" y="4784436"/>
            <a:ext cx="2951488" cy="167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3395993" y="1410781"/>
            <a:ext cx="549526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000" b="1" dirty="0">
                <a:latin typeface="Trebuchet MS" panose="020B0603020202020204" pitchFamily="34" charset="0"/>
                <a:cs typeface="Arial" pitchFamily="34" charset="0"/>
              </a:rPr>
              <a:t>HISTORI PAGU DAN REALISASI PAGU DEKONTP 2011-2019</a:t>
            </a:r>
            <a:r>
              <a:rPr lang="id-ID" sz="2400" b="1" dirty="0">
                <a:latin typeface="Trebuchet MS" panose="020B0603020202020204" pitchFamily="34" charset="0"/>
                <a:cs typeface="Arial" pitchFamily="34" charset="0"/>
              </a:rPr>
              <a:t>	</a:t>
            </a:r>
          </a:p>
          <a:p>
            <a:pPr algn="ctr"/>
            <a:endParaRPr lang="id-ID" sz="1600" b="1" dirty="0"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B79308F-3CC9-4C14-BE37-4B536C2B8A85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898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874" y="154244"/>
            <a:ext cx="1364841" cy="40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0" y="574670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057275" y="205338"/>
            <a:ext cx="10401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Trebuchet MS" panose="020B0603020202020204" pitchFamily="34" charset="0"/>
                <a:cs typeface="Arial" pitchFamily="34" charset="0"/>
              </a:rPr>
              <a:t>HISTORI PAGU DAN REALISASI DEKONSENTRASI GWPP DARI TA. </a:t>
            </a:r>
            <a:r>
              <a:rPr lang="id-ID" b="1" i="1" dirty="0">
                <a:latin typeface="Trebuchet MS" panose="020B0603020202020204" pitchFamily="34" charset="0"/>
                <a:cs typeface="Arial" pitchFamily="34" charset="0"/>
              </a:rPr>
              <a:t>2011 s.d 2014</a:t>
            </a:r>
          </a:p>
        </p:txBody>
      </p:sp>
      <p:sp>
        <p:nvSpPr>
          <p:cNvPr id="50" name="object 2">
            <a:extLst>
              <a:ext uri="{FF2B5EF4-FFF2-40B4-BE49-F238E27FC236}">
                <a16:creationId xmlns:a16="http://schemas.microsoft.com/office/drawing/2014/main" id="{4B5646CB-03B0-4CE8-A4A7-DA9F6E1A486E}"/>
              </a:ext>
            </a:extLst>
          </p:cNvPr>
          <p:cNvSpPr/>
          <p:nvPr/>
        </p:nvSpPr>
        <p:spPr>
          <a:xfrm>
            <a:off x="1149072" y="1425261"/>
            <a:ext cx="4174859" cy="5244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">
            <a:extLst>
              <a:ext uri="{FF2B5EF4-FFF2-40B4-BE49-F238E27FC236}">
                <a16:creationId xmlns:a16="http://schemas.microsoft.com/office/drawing/2014/main" id="{65981C59-AFFB-4BC4-91D9-E3B4B0A6B8A1}"/>
              </a:ext>
            </a:extLst>
          </p:cNvPr>
          <p:cNvSpPr/>
          <p:nvPr/>
        </p:nvSpPr>
        <p:spPr>
          <a:xfrm>
            <a:off x="1112901" y="1961007"/>
            <a:ext cx="2084832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4">
            <a:extLst>
              <a:ext uri="{FF2B5EF4-FFF2-40B4-BE49-F238E27FC236}">
                <a16:creationId xmlns:a16="http://schemas.microsoft.com/office/drawing/2014/main" id="{62349B56-CBBC-46CA-BCE6-23367D68A324}"/>
              </a:ext>
            </a:extLst>
          </p:cNvPr>
          <p:cNvSpPr/>
          <p:nvPr/>
        </p:nvSpPr>
        <p:spPr>
          <a:xfrm>
            <a:off x="1112901" y="2605659"/>
            <a:ext cx="2084832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">
            <a:extLst>
              <a:ext uri="{FF2B5EF4-FFF2-40B4-BE49-F238E27FC236}">
                <a16:creationId xmlns:a16="http://schemas.microsoft.com/office/drawing/2014/main" id="{DE332252-7591-486B-A3C5-7203AC850AB1}"/>
              </a:ext>
            </a:extLst>
          </p:cNvPr>
          <p:cNvSpPr/>
          <p:nvPr/>
        </p:nvSpPr>
        <p:spPr>
          <a:xfrm>
            <a:off x="3258693" y="1961007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6">
            <a:extLst>
              <a:ext uri="{FF2B5EF4-FFF2-40B4-BE49-F238E27FC236}">
                <a16:creationId xmlns:a16="http://schemas.microsoft.com/office/drawing/2014/main" id="{70F61B12-677B-4FFC-837D-0863CDEF3913}"/>
              </a:ext>
            </a:extLst>
          </p:cNvPr>
          <p:cNvSpPr/>
          <p:nvPr/>
        </p:nvSpPr>
        <p:spPr>
          <a:xfrm>
            <a:off x="3258693" y="2605659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7">
            <a:extLst>
              <a:ext uri="{FF2B5EF4-FFF2-40B4-BE49-F238E27FC236}">
                <a16:creationId xmlns:a16="http://schemas.microsoft.com/office/drawing/2014/main" id="{A5022E60-885D-4FC5-9C4A-CC702A595200}"/>
              </a:ext>
            </a:extLst>
          </p:cNvPr>
          <p:cNvSpPr/>
          <p:nvPr/>
        </p:nvSpPr>
        <p:spPr>
          <a:xfrm>
            <a:off x="6688141" y="1425261"/>
            <a:ext cx="4174859" cy="5244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8">
            <a:extLst>
              <a:ext uri="{FF2B5EF4-FFF2-40B4-BE49-F238E27FC236}">
                <a16:creationId xmlns:a16="http://schemas.microsoft.com/office/drawing/2014/main" id="{CF7AEB33-B7F3-4F9E-8CF7-314689497F03}"/>
              </a:ext>
            </a:extLst>
          </p:cNvPr>
          <p:cNvSpPr/>
          <p:nvPr/>
        </p:nvSpPr>
        <p:spPr>
          <a:xfrm>
            <a:off x="6612255" y="1959483"/>
            <a:ext cx="2146553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20E0062C-61E0-4528-ADB3-8FD59874056C}"/>
              </a:ext>
            </a:extLst>
          </p:cNvPr>
          <p:cNvSpPr/>
          <p:nvPr/>
        </p:nvSpPr>
        <p:spPr>
          <a:xfrm>
            <a:off x="6618351" y="2604135"/>
            <a:ext cx="2140457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10">
            <a:extLst>
              <a:ext uri="{FF2B5EF4-FFF2-40B4-BE49-F238E27FC236}">
                <a16:creationId xmlns:a16="http://schemas.microsoft.com/office/drawing/2014/main" id="{83306AB3-B582-41F2-A7EB-C840C71C4430}"/>
              </a:ext>
            </a:extLst>
          </p:cNvPr>
          <p:cNvSpPr/>
          <p:nvPr/>
        </p:nvSpPr>
        <p:spPr>
          <a:xfrm>
            <a:off x="8819769" y="1959483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11">
            <a:extLst>
              <a:ext uri="{FF2B5EF4-FFF2-40B4-BE49-F238E27FC236}">
                <a16:creationId xmlns:a16="http://schemas.microsoft.com/office/drawing/2014/main" id="{9E31EE74-8F54-4E6E-91B1-1B61512737CE}"/>
              </a:ext>
            </a:extLst>
          </p:cNvPr>
          <p:cNvSpPr/>
          <p:nvPr/>
        </p:nvSpPr>
        <p:spPr>
          <a:xfrm>
            <a:off x="8819769" y="2604135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13">
            <a:extLst>
              <a:ext uri="{FF2B5EF4-FFF2-40B4-BE49-F238E27FC236}">
                <a16:creationId xmlns:a16="http://schemas.microsoft.com/office/drawing/2014/main" id="{C42F17C9-20F5-476A-9185-A03898D501E9}"/>
              </a:ext>
            </a:extLst>
          </p:cNvPr>
          <p:cNvSpPr txBox="1"/>
          <p:nvPr/>
        </p:nvSpPr>
        <p:spPr>
          <a:xfrm>
            <a:off x="8449691" y="5233542"/>
            <a:ext cx="661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2019*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4" name="object 18">
            <a:extLst>
              <a:ext uri="{FF2B5EF4-FFF2-40B4-BE49-F238E27FC236}">
                <a16:creationId xmlns:a16="http://schemas.microsoft.com/office/drawing/2014/main" id="{DF5AADB0-216E-40C2-BA7C-4FFB89F0B3B8}"/>
              </a:ext>
            </a:extLst>
          </p:cNvPr>
          <p:cNvSpPr/>
          <p:nvPr/>
        </p:nvSpPr>
        <p:spPr>
          <a:xfrm>
            <a:off x="6612255" y="3217151"/>
            <a:ext cx="4286250" cy="54331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19">
            <a:extLst>
              <a:ext uri="{FF2B5EF4-FFF2-40B4-BE49-F238E27FC236}">
                <a16:creationId xmlns:a16="http://schemas.microsoft.com/office/drawing/2014/main" id="{5C900AC8-5DAA-4A8C-B994-4718976452F9}"/>
              </a:ext>
            </a:extLst>
          </p:cNvPr>
          <p:cNvSpPr/>
          <p:nvPr/>
        </p:nvSpPr>
        <p:spPr>
          <a:xfrm>
            <a:off x="6612255" y="3749027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20">
            <a:extLst>
              <a:ext uri="{FF2B5EF4-FFF2-40B4-BE49-F238E27FC236}">
                <a16:creationId xmlns:a16="http://schemas.microsoft.com/office/drawing/2014/main" id="{B924C584-4B29-4EA8-AFC7-94514CCA66D0}"/>
              </a:ext>
            </a:extLst>
          </p:cNvPr>
          <p:cNvSpPr/>
          <p:nvPr/>
        </p:nvSpPr>
        <p:spPr>
          <a:xfrm>
            <a:off x="6612255" y="4392155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21">
            <a:extLst>
              <a:ext uri="{FF2B5EF4-FFF2-40B4-BE49-F238E27FC236}">
                <a16:creationId xmlns:a16="http://schemas.microsoft.com/office/drawing/2014/main" id="{7A8C9C14-3A69-4691-8246-97213FF69DC0}"/>
              </a:ext>
            </a:extLst>
          </p:cNvPr>
          <p:cNvSpPr txBox="1"/>
          <p:nvPr/>
        </p:nvSpPr>
        <p:spPr>
          <a:xfrm>
            <a:off x="6807072" y="3819270"/>
            <a:ext cx="1945640" cy="11509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25</a:t>
            </a:r>
            <a:r>
              <a:rPr sz="1600" b="1" spc="-5" dirty="0">
                <a:latin typeface="Trebuchet MS"/>
                <a:cs typeface="Trebuchet MS"/>
              </a:rPr>
              <a:t>,000,000,000</a:t>
            </a:r>
            <a:endParaRPr sz="1600" dirty="0">
              <a:latin typeface="Trebuchet MS"/>
              <a:cs typeface="Trebuchet MS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1230"/>
              </a:spcBef>
            </a:pPr>
            <a:r>
              <a:rPr sz="1600" b="1" spc="-5" dirty="0">
                <a:latin typeface="Trebuchet MS"/>
                <a:cs typeface="Trebuchet MS"/>
              </a:rPr>
              <a:t>Realisasi: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lang="id-ID" sz="1600" b="1" spc="-10" dirty="0">
                <a:latin typeface="Trebuchet MS"/>
                <a:cs typeface="Trebuchet MS"/>
              </a:rPr>
              <a:t>.19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327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951</a:t>
            </a:r>
            <a:r>
              <a:rPr sz="1600" b="1" spc="-5" dirty="0">
                <a:latin typeface="Trebuchet MS"/>
                <a:cs typeface="Trebuchet MS"/>
              </a:rPr>
              <a:t>,7</a:t>
            </a:r>
            <a:r>
              <a:rPr lang="id-ID" sz="1600" b="1" spc="-5" dirty="0">
                <a:latin typeface="Trebuchet MS"/>
                <a:cs typeface="Trebuchet MS"/>
              </a:rPr>
              <a:t>84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68" name="object 22">
            <a:extLst>
              <a:ext uri="{FF2B5EF4-FFF2-40B4-BE49-F238E27FC236}">
                <a16:creationId xmlns:a16="http://schemas.microsoft.com/office/drawing/2014/main" id="{699AD30F-626C-4D14-978A-DBFB1C1EA197}"/>
              </a:ext>
            </a:extLst>
          </p:cNvPr>
          <p:cNvSpPr/>
          <p:nvPr/>
        </p:nvSpPr>
        <p:spPr>
          <a:xfrm>
            <a:off x="8758046" y="3749027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23">
            <a:extLst>
              <a:ext uri="{FF2B5EF4-FFF2-40B4-BE49-F238E27FC236}">
                <a16:creationId xmlns:a16="http://schemas.microsoft.com/office/drawing/2014/main" id="{DB0774ED-FE03-441C-B5D2-086BE3CC5CB4}"/>
              </a:ext>
            </a:extLst>
          </p:cNvPr>
          <p:cNvSpPr/>
          <p:nvPr/>
        </p:nvSpPr>
        <p:spPr>
          <a:xfrm>
            <a:off x="8758046" y="4392155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24">
            <a:extLst>
              <a:ext uri="{FF2B5EF4-FFF2-40B4-BE49-F238E27FC236}">
                <a16:creationId xmlns:a16="http://schemas.microsoft.com/office/drawing/2014/main" id="{78B74AD8-5B97-4E20-9109-D1D2E670BA2B}"/>
              </a:ext>
            </a:extLst>
          </p:cNvPr>
          <p:cNvSpPr txBox="1"/>
          <p:nvPr/>
        </p:nvSpPr>
        <p:spPr>
          <a:xfrm>
            <a:off x="9267444" y="3819270"/>
            <a:ext cx="1126490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850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sz="1600" b="1" spc="-5" dirty="0">
                <a:latin typeface="Trebuchet MS"/>
                <a:cs typeface="Trebuchet MS"/>
              </a:rPr>
              <a:t>3</a:t>
            </a:r>
            <a:r>
              <a:rPr lang="id-ID" sz="1600" b="1" spc="-5" dirty="0">
                <a:latin typeface="Trebuchet MS"/>
                <a:cs typeface="Trebuchet MS"/>
              </a:rPr>
              <a:t>3</a:t>
            </a:r>
            <a:r>
              <a:rPr sz="1600" b="1" spc="-65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Provinsi</a:t>
            </a:r>
            <a:endParaRPr sz="1600" dirty="0">
              <a:latin typeface="Trebuchet MS"/>
              <a:cs typeface="Trebuchet MS"/>
            </a:endParaRPr>
          </a:p>
          <a:p>
            <a:pPr marL="288925" marR="5080" indent="-276225">
              <a:lnSpc>
                <a:spcPct val="100000"/>
              </a:lnSpc>
              <a:spcBef>
                <a:spcPts val="1230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</a:t>
            </a:r>
            <a:r>
              <a:rPr sz="1600" b="1" spc="-5" dirty="0">
                <a:latin typeface="Trebuchet MS"/>
                <a:cs typeface="Trebuchet MS"/>
              </a:rPr>
              <a:t>as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  </a:t>
            </a:r>
            <a:r>
              <a:rPr lang="id-ID" sz="1600" b="1" spc="-5" dirty="0">
                <a:latin typeface="Trebuchet MS"/>
                <a:cs typeface="Trebuchet MS"/>
              </a:rPr>
              <a:t>77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31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1" name="object 25">
            <a:extLst>
              <a:ext uri="{FF2B5EF4-FFF2-40B4-BE49-F238E27FC236}">
                <a16:creationId xmlns:a16="http://schemas.microsoft.com/office/drawing/2014/main" id="{9CB1EBA0-CF11-4CB4-88C9-B9056356D568}"/>
              </a:ext>
            </a:extLst>
          </p:cNvPr>
          <p:cNvSpPr/>
          <p:nvPr/>
        </p:nvSpPr>
        <p:spPr>
          <a:xfrm>
            <a:off x="1057275" y="3238487"/>
            <a:ext cx="4286250" cy="54636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2" name="object 26">
            <a:extLst>
              <a:ext uri="{FF2B5EF4-FFF2-40B4-BE49-F238E27FC236}">
                <a16:creationId xmlns:a16="http://schemas.microsoft.com/office/drawing/2014/main" id="{62A186D9-1649-4E5C-BD5E-238AB9DAD1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159549"/>
              </p:ext>
            </p:extLst>
          </p:nvPr>
        </p:nvGraphicFramePr>
        <p:xfrm>
          <a:off x="1159152" y="1453989"/>
          <a:ext cx="9367986" cy="22025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7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832">
                <a:tc>
                  <a:txBody>
                    <a:bodyPr/>
                    <a:lstStyle/>
                    <a:p>
                      <a:pPr marR="119380" algn="r">
                        <a:lnSpc>
                          <a:spcPts val="206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9380" algn="r">
                        <a:lnSpc>
                          <a:spcPts val="205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03">
                <a:tc>
                  <a:txBody>
                    <a:bodyPr/>
                    <a:lstStyle/>
                    <a:p>
                      <a:pPr marL="697230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L="425450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tc>
                  <a:txBody>
                    <a:bodyPr/>
                    <a:lstStyle/>
                    <a:p>
                      <a:pPr marL="97155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Rp.2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11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914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610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33</a:t>
                      </a: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Rp.1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19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930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500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" algn="ctr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33</a:t>
                      </a: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513080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L="42799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tc>
                  <a:txBody>
                    <a:bodyPr/>
                    <a:lstStyle/>
                    <a:p>
                      <a:pPr marL="9525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53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48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580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514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442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2.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92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95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046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891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271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6520" algn="ctr">
                        <a:lnSpc>
                          <a:spcPts val="1845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79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25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415">
                <a:tc>
                  <a:txBody>
                    <a:bodyPr/>
                    <a:lstStyle/>
                    <a:p>
                      <a:pPr marR="125095" algn="r">
                        <a:lnSpc>
                          <a:spcPts val="2100"/>
                        </a:lnSpc>
                        <a:spcBef>
                          <a:spcPts val="127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61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9539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3906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3" name="object 27">
            <a:extLst>
              <a:ext uri="{FF2B5EF4-FFF2-40B4-BE49-F238E27FC236}">
                <a16:creationId xmlns:a16="http://schemas.microsoft.com/office/drawing/2014/main" id="{AE863D52-4232-4539-B434-164774D0315A}"/>
              </a:ext>
            </a:extLst>
          </p:cNvPr>
          <p:cNvSpPr/>
          <p:nvPr/>
        </p:nvSpPr>
        <p:spPr>
          <a:xfrm>
            <a:off x="1057275" y="3767703"/>
            <a:ext cx="2140457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28">
            <a:extLst>
              <a:ext uri="{FF2B5EF4-FFF2-40B4-BE49-F238E27FC236}">
                <a16:creationId xmlns:a16="http://schemas.microsoft.com/office/drawing/2014/main" id="{6852F444-8ED6-4D99-81E6-A4DD1658D01D}"/>
              </a:ext>
            </a:extLst>
          </p:cNvPr>
          <p:cNvSpPr/>
          <p:nvPr/>
        </p:nvSpPr>
        <p:spPr>
          <a:xfrm>
            <a:off x="1057275" y="4418438"/>
            <a:ext cx="2140457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29">
            <a:extLst>
              <a:ext uri="{FF2B5EF4-FFF2-40B4-BE49-F238E27FC236}">
                <a16:creationId xmlns:a16="http://schemas.microsoft.com/office/drawing/2014/main" id="{E438A40B-68C1-42AB-B7B1-BC56FC402C5F}"/>
              </a:ext>
            </a:extLst>
          </p:cNvPr>
          <p:cNvSpPr txBox="1"/>
          <p:nvPr/>
        </p:nvSpPr>
        <p:spPr>
          <a:xfrm>
            <a:off x="1094286" y="3802937"/>
            <a:ext cx="2080916" cy="1163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 </a:t>
            </a:r>
            <a:r>
              <a:rPr sz="1600" b="1" spc="-5" dirty="0">
                <a:latin typeface="Trebuchet MS"/>
                <a:cs typeface="Trebuchet MS"/>
              </a:rPr>
              <a:t>R</a:t>
            </a:r>
            <a:r>
              <a:rPr sz="1600" b="1" spc="-15" dirty="0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.1</a:t>
            </a:r>
            <a:r>
              <a:rPr lang="id-ID" sz="1600" b="1" spc="-10" dirty="0">
                <a:latin typeface="Trebuchet MS"/>
                <a:cs typeface="Trebuchet MS"/>
              </a:rPr>
              <a:t>91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885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510</a:t>
            </a:r>
            <a:r>
              <a:rPr sz="1600" b="1" spc="-5" dirty="0">
                <a:latin typeface="Trebuchet MS"/>
                <a:cs typeface="Trebuchet MS"/>
              </a:rPr>
              <a:t>,000</a:t>
            </a:r>
            <a:endParaRPr sz="1600" dirty="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285"/>
              </a:spcBef>
            </a:pPr>
            <a:r>
              <a:rPr sz="1600" b="1" spc="-5" dirty="0">
                <a:latin typeface="Trebuchet MS"/>
                <a:cs typeface="Trebuchet MS"/>
              </a:rPr>
              <a:t>Realisasi: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 err="1">
                <a:latin typeface="Trebuchet MS"/>
                <a:cs typeface="Trebuchet MS"/>
              </a:rPr>
              <a:t>Rp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143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449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034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589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6" name="object 30">
            <a:extLst>
              <a:ext uri="{FF2B5EF4-FFF2-40B4-BE49-F238E27FC236}">
                <a16:creationId xmlns:a16="http://schemas.microsoft.com/office/drawing/2014/main" id="{7BBCEA5E-5C58-41F8-A557-E587A3E1EBE2}"/>
              </a:ext>
            </a:extLst>
          </p:cNvPr>
          <p:cNvSpPr/>
          <p:nvPr/>
        </p:nvSpPr>
        <p:spPr>
          <a:xfrm>
            <a:off x="3203067" y="3767703"/>
            <a:ext cx="2140458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31">
            <a:extLst>
              <a:ext uri="{FF2B5EF4-FFF2-40B4-BE49-F238E27FC236}">
                <a16:creationId xmlns:a16="http://schemas.microsoft.com/office/drawing/2014/main" id="{6F4C5645-B120-4089-855E-3313067BFEEC}"/>
              </a:ext>
            </a:extLst>
          </p:cNvPr>
          <p:cNvSpPr/>
          <p:nvPr/>
        </p:nvSpPr>
        <p:spPr>
          <a:xfrm>
            <a:off x="3203067" y="4418438"/>
            <a:ext cx="2140458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32">
            <a:extLst>
              <a:ext uri="{FF2B5EF4-FFF2-40B4-BE49-F238E27FC236}">
                <a16:creationId xmlns:a16="http://schemas.microsoft.com/office/drawing/2014/main" id="{25A81CDE-5B25-45DC-82D7-FD9A017A3900}"/>
              </a:ext>
            </a:extLst>
          </p:cNvPr>
          <p:cNvSpPr txBox="1"/>
          <p:nvPr/>
        </p:nvSpPr>
        <p:spPr>
          <a:xfrm>
            <a:off x="3711574" y="3841871"/>
            <a:ext cx="1126490" cy="116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215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sz="1600" b="1" spc="-5" dirty="0">
                <a:latin typeface="Trebuchet MS"/>
                <a:cs typeface="Trebuchet MS"/>
              </a:rPr>
              <a:t>33</a:t>
            </a:r>
            <a:r>
              <a:rPr sz="1600" b="1" spc="-65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Provinsi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285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tas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lang="id-ID" sz="1600" b="1" spc="-5" dirty="0">
                <a:latin typeface="Trebuchet MS"/>
                <a:cs typeface="Trebuchet MS"/>
              </a:rPr>
              <a:t>7</a:t>
            </a:r>
            <a:r>
              <a:rPr sz="1600" b="1" spc="-5" dirty="0">
                <a:latin typeface="Trebuchet MS"/>
                <a:cs typeface="Trebuchet MS"/>
              </a:rPr>
              <a:t>4.</a:t>
            </a:r>
            <a:r>
              <a:rPr lang="id-ID" sz="1600" b="1" spc="-5" dirty="0">
                <a:latin typeface="Trebuchet MS"/>
                <a:cs typeface="Trebuchet MS"/>
              </a:rPr>
              <a:t>76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87" name="object 5">
            <a:extLst>
              <a:ext uri="{FF2B5EF4-FFF2-40B4-BE49-F238E27FC236}">
                <a16:creationId xmlns:a16="http://schemas.microsoft.com/office/drawing/2014/main" id="{E5E0DA32-BFD7-4FA0-9170-5CA1D97B9806}"/>
              </a:ext>
            </a:extLst>
          </p:cNvPr>
          <p:cNvSpPr/>
          <p:nvPr/>
        </p:nvSpPr>
        <p:spPr>
          <a:xfrm>
            <a:off x="3669031" y="4933425"/>
            <a:ext cx="4367784" cy="114347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0" name="Group 59">
            <a:extLst>
              <a:ext uri="{FF2B5EF4-FFF2-40B4-BE49-F238E27FC236}">
                <a16:creationId xmlns:a16="http://schemas.microsoft.com/office/drawing/2014/main" id="{429D6144-CEC4-4717-B4A5-C5BF66CF7FD7}"/>
              </a:ext>
            </a:extLst>
          </p:cNvPr>
          <p:cNvGrpSpPr>
            <a:grpSpLocks/>
          </p:cNvGrpSpPr>
          <p:nvPr/>
        </p:nvGrpSpPr>
        <p:grpSpPr bwMode="auto">
          <a:xfrm>
            <a:off x="4896183" y="1085402"/>
            <a:ext cx="2185948" cy="4687196"/>
            <a:chOff x="3753851" y="1202035"/>
            <a:chExt cx="1640290" cy="3516052"/>
          </a:xfrm>
        </p:grpSpPr>
        <p:sp>
          <p:nvSpPr>
            <p:cNvPr id="91" name="Freeform 21">
              <a:extLst>
                <a:ext uri="{FF2B5EF4-FFF2-40B4-BE49-F238E27FC236}">
                  <a16:creationId xmlns:a16="http://schemas.microsoft.com/office/drawing/2014/main" id="{A2BD4BF1-3DAD-480E-B93D-5FD25574C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>
                <a:gd name="T0" fmla="*/ 2147483646 w 68"/>
                <a:gd name="T1" fmla="*/ 0 h 21"/>
                <a:gd name="T2" fmla="*/ 2147483646 w 68"/>
                <a:gd name="T3" fmla="*/ 0 h 21"/>
                <a:gd name="T4" fmla="*/ 2147483646 w 68"/>
                <a:gd name="T5" fmla="*/ 0 h 21"/>
                <a:gd name="T6" fmla="*/ 2147483646 w 68"/>
                <a:gd name="T7" fmla="*/ 2147483646 h 21"/>
                <a:gd name="T8" fmla="*/ 2147483646 w 68"/>
                <a:gd name="T9" fmla="*/ 2147483646 h 21"/>
                <a:gd name="T10" fmla="*/ 2147483646 w 68"/>
                <a:gd name="T11" fmla="*/ 2147483646 h 21"/>
                <a:gd name="T12" fmla="*/ 2147483646 w 68"/>
                <a:gd name="T13" fmla="*/ 2147483646 h 21"/>
                <a:gd name="T14" fmla="*/ 2147483646 w 68"/>
                <a:gd name="T15" fmla="*/ 2147483646 h 21"/>
                <a:gd name="T16" fmla="*/ 0 w 68"/>
                <a:gd name="T17" fmla="*/ 2147483646 h 21"/>
                <a:gd name="T18" fmla="*/ 0 w 68"/>
                <a:gd name="T19" fmla="*/ 2147483646 h 21"/>
                <a:gd name="T20" fmla="*/ 0 w 68"/>
                <a:gd name="T21" fmla="*/ 2147483646 h 21"/>
                <a:gd name="T22" fmla="*/ 2147483646 w 68"/>
                <a:gd name="T23" fmla="*/ 2147483646 h 21"/>
                <a:gd name="T24" fmla="*/ 2147483646 w 68"/>
                <a:gd name="T25" fmla="*/ 2147483646 h 21"/>
                <a:gd name="T26" fmla="*/ 2147483646 w 68"/>
                <a:gd name="T27" fmla="*/ 2147483646 h 21"/>
                <a:gd name="T28" fmla="*/ 2147483646 w 68"/>
                <a:gd name="T29" fmla="*/ 2147483646 h 21"/>
                <a:gd name="T30" fmla="*/ 2147483646 w 68"/>
                <a:gd name="T31" fmla="*/ 0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E4983AE9-68D8-45C2-AA50-E2DF17859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2412" y="3424370"/>
              <a:ext cx="419203" cy="550822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505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A558AFA3-9A6C-4263-9589-10DC3E9A9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1577" y="1202035"/>
              <a:ext cx="100038" cy="503201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52FB3D1C-28E5-4547-BECF-ECEFA88DA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7249" y="1705236"/>
              <a:ext cx="214366" cy="163659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94B02661-27F3-4CB5-B23A-CDB376C60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3851" y="4143455"/>
              <a:ext cx="817763" cy="574632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6E55E032-14D4-4467-BD8A-0EDAB1CA5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>
                <a:gd name="T0" fmla="*/ 2147483646 w 124"/>
                <a:gd name="T1" fmla="*/ 2147483646 h 42"/>
                <a:gd name="T2" fmla="*/ 2147483646 w 124"/>
                <a:gd name="T3" fmla="*/ 2147483646 h 42"/>
                <a:gd name="T4" fmla="*/ 2147483646 w 124"/>
                <a:gd name="T5" fmla="*/ 2147483646 h 42"/>
                <a:gd name="T6" fmla="*/ 2147483646 w 124"/>
                <a:gd name="T7" fmla="*/ 2147483646 h 42"/>
                <a:gd name="T8" fmla="*/ 2147483646 w 124"/>
                <a:gd name="T9" fmla="*/ 0 h 42"/>
                <a:gd name="T10" fmla="*/ 2147483646 w 124"/>
                <a:gd name="T11" fmla="*/ 0 h 42"/>
                <a:gd name="T12" fmla="*/ 2147483646 w 124"/>
                <a:gd name="T13" fmla="*/ 0 h 42"/>
                <a:gd name="T14" fmla="*/ 2147483646 w 124"/>
                <a:gd name="T15" fmla="*/ 2147483646 h 42"/>
                <a:gd name="T16" fmla="*/ 0 w 124"/>
                <a:gd name="T17" fmla="*/ 2147483646 h 42"/>
                <a:gd name="T18" fmla="*/ 0 w 124"/>
                <a:gd name="T19" fmla="*/ 2147483646 h 42"/>
                <a:gd name="T20" fmla="*/ 0 w 124"/>
                <a:gd name="T21" fmla="*/ 2147483646 h 42"/>
                <a:gd name="T22" fmla="*/ 0 w 124"/>
                <a:gd name="T23" fmla="*/ 2147483646 h 42"/>
                <a:gd name="T24" fmla="*/ 2147483646 w 124"/>
                <a:gd name="T25" fmla="*/ 2147483646 h 42"/>
                <a:gd name="T26" fmla="*/ 2147483646 w 124"/>
                <a:gd name="T27" fmla="*/ 2147483646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96E304E5-FFCA-407C-B820-41ED830C4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>
                <a:gd name="T0" fmla="*/ 2147483646 w 125"/>
                <a:gd name="T1" fmla="*/ 2147483646 h 42"/>
                <a:gd name="T2" fmla="*/ 2147483646 w 125"/>
                <a:gd name="T3" fmla="*/ 2147483646 h 42"/>
                <a:gd name="T4" fmla="*/ 2147483646 w 125"/>
                <a:gd name="T5" fmla="*/ 2147483646 h 42"/>
                <a:gd name="T6" fmla="*/ 2147483646 w 125"/>
                <a:gd name="T7" fmla="*/ 2147483646 h 42"/>
                <a:gd name="T8" fmla="*/ 2147483646 w 125"/>
                <a:gd name="T9" fmla="*/ 0 h 42"/>
                <a:gd name="T10" fmla="*/ 2147483646 w 125"/>
                <a:gd name="T11" fmla="*/ 0 h 42"/>
                <a:gd name="T12" fmla="*/ 2147483646 w 125"/>
                <a:gd name="T13" fmla="*/ 0 h 42"/>
                <a:gd name="T14" fmla="*/ 2147483646 w 125"/>
                <a:gd name="T15" fmla="*/ 2147483646 h 42"/>
                <a:gd name="T16" fmla="*/ 2147483646 w 125"/>
                <a:gd name="T17" fmla="*/ 2147483646 h 42"/>
                <a:gd name="T18" fmla="*/ 0 w 125"/>
                <a:gd name="T19" fmla="*/ 2147483646 h 42"/>
                <a:gd name="T20" fmla="*/ 0 w 125"/>
                <a:gd name="T21" fmla="*/ 2147483646 h 42"/>
                <a:gd name="T22" fmla="*/ 2147483646 w 125"/>
                <a:gd name="T23" fmla="*/ 2147483646 h 42"/>
                <a:gd name="T24" fmla="*/ 2147483646 w 125"/>
                <a:gd name="T25" fmla="*/ 2147483646 h 42"/>
                <a:gd name="T26" fmla="*/ 2147483646 w 125"/>
                <a:gd name="T27" fmla="*/ 2147483646 h 42"/>
                <a:gd name="T28" fmla="*/ 2147483646 w 125"/>
                <a:gd name="T29" fmla="*/ 2147483646 h 4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86BD4621-D860-4F00-9430-CA13D4D98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>
                <a:gd name="T0" fmla="*/ 2147483646 w 206"/>
                <a:gd name="T1" fmla="*/ 0 h 144"/>
                <a:gd name="T2" fmla="*/ 0 w 206"/>
                <a:gd name="T3" fmla="*/ 0 h 144"/>
                <a:gd name="T4" fmla="*/ 0 w 206"/>
                <a:gd name="T5" fmla="*/ 2147483646 h 144"/>
                <a:gd name="T6" fmla="*/ 0 w 206"/>
                <a:gd name="T7" fmla="*/ 2147483646 h 144"/>
                <a:gd name="T8" fmla="*/ 2147483646 w 206"/>
                <a:gd name="T9" fmla="*/ 2147483646 h 144"/>
                <a:gd name="T10" fmla="*/ 2147483646 w 206"/>
                <a:gd name="T11" fmla="*/ 2147483646 h 144"/>
                <a:gd name="T12" fmla="*/ 2147483646 w 206"/>
                <a:gd name="T13" fmla="*/ 2147483646 h 144"/>
                <a:gd name="T14" fmla="*/ 2147483646 w 206"/>
                <a:gd name="T15" fmla="*/ 2147483646 h 144"/>
                <a:gd name="T16" fmla="*/ 2147483646 w 206"/>
                <a:gd name="T17" fmla="*/ 2147483646 h 144"/>
                <a:gd name="T18" fmla="*/ 2147483646 w 206"/>
                <a:gd name="T19" fmla="*/ 2147483646 h 144"/>
                <a:gd name="T20" fmla="*/ 2147483646 w 206"/>
                <a:gd name="T21" fmla="*/ 2147483646 h 144"/>
                <a:gd name="T22" fmla="*/ 2147483646 w 206"/>
                <a:gd name="T23" fmla="*/ 2147483646 h 144"/>
                <a:gd name="T24" fmla="*/ 2147483646 w 206"/>
                <a:gd name="T25" fmla="*/ 2147483646 h 144"/>
                <a:gd name="T26" fmla="*/ 2147483646 w 206"/>
                <a:gd name="T27" fmla="*/ 2147483646 h 144"/>
                <a:gd name="T28" fmla="*/ 2147483646 w 206"/>
                <a:gd name="T29" fmla="*/ 2147483646 h 144"/>
                <a:gd name="T30" fmla="*/ 2147483646 w 206"/>
                <a:gd name="T31" fmla="*/ 2147483646 h 144"/>
                <a:gd name="T32" fmla="*/ 2147483646 w 206"/>
                <a:gd name="T33" fmla="*/ 2147483646 h 144"/>
                <a:gd name="T34" fmla="*/ 2147483646 w 206"/>
                <a:gd name="T35" fmla="*/ 2147483646 h 144"/>
                <a:gd name="T36" fmla="*/ 2147483646 w 206"/>
                <a:gd name="T37" fmla="*/ 2147483646 h 144"/>
                <a:gd name="T38" fmla="*/ 2147483646 w 206"/>
                <a:gd name="T39" fmla="*/ 2147483646 h 144"/>
                <a:gd name="T40" fmla="*/ 2147483646 w 206"/>
                <a:gd name="T41" fmla="*/ 2147483646 h 144"/>
                <a:gd name="T42" fmla="*/ 2147483646 w 206"/>
                <a:gd name="T43" fmla="*/ 2147483646 h 144"/>
                <a:gd name="T44" fmla="*/ 2147483646 w 206"/>
                <a:gd name="T45" fmla="*/ 2147483646 h 144"/>
                <a:gd name="T46" fmla="*/ 2147483646 w 206"/>
                <a:gd name="T47" fmla="*/ 2147483646 h 144"/>
                <a:gd name="T48" fmla="*/ 2147483646 w 206"/>
                <a:gd name="T49" fmla="*/ 2147483646 h 144"/>
                <a:gd name="T50" fmla="*/ 2147483646 w 206"/>
                <a:gd name="T51" fmla="*/ 2147483646 h 144"/>
                <a:gd name="T52" fmla="*/ 2147483646 w 206"/>
                <a:gd name="T53" fmla="*/ 2147483646 h 144"/>
                <a:gd name="T54" fmla="*/ 2147483646 w 206"/>
                <a:gd name="T55" fmla="*/ 2147483646 h 144"/>
                <a:gd name="T56" fmla="*/ 2147483646 w 206"/>
                <a:gd name="T57" fmla="*/ 2147483646 h 144"/>
                <a:gd name="T58" fmla="*/ 2147483646 w 206"/>
                <a:gd name="T59" fmla="*/ 2147483646 h 144"/>
                <a:gd name="T60" fmla="*/ 2147483646 w 206"/>
                <a:gd name="T61" fmla="*/ 2147483646 h 144"/>
                <a:gd name="T62" fmla="*/ 2147483646 w 206"/>
                <a:gd name="T63" fmla="*/ 0 h 144"/>
                <a:gd name="T64" fmla="*/ 2147483646 w 206"/>
                <a:gd name="T65" fmla="*/ 0 h 14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D48A46C8-49E1-41E7-A506-2002147ADE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202035"/>
              <a:ext cx="104801" cy="503201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C170B2C3-B2B7-473C-ACD4-BABD732AA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705236"/>
              <a:ext cx="223892" cy="163659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3B1D4A98-1A89-4E44-8243-3C026F3AE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>
                <a:gd name="T0" fmla="*/ 2147483646 w 70"/>
                <a:gd name="T1" fmla="*/ 2147483646 h 21"/>
                <a:gd name="T2" fmla="*/ 2147483646 w 70"/>
                <a:gd name="T3" fmla="*/ 2147483646 h 21"/>
                <a:gd name="T4" fmla="*/ 2147483646 w 70"/>
                <a:gd name="T5" fmla="*/ 2147483646 h 21"/>
                <a:gd name="T6" fmla="*/ 2147483646 w 70"/>
                <a:gd name="T7" fmla="*/ 2147483646 h 21"/>
                <a:gd name="T8" fmla="*/ 2147483646 w 70"/>
                <a:gd name="T9" fmla="*/ 2147483646 h 21"/>
                <a:gd name="T10" fmla="*/ 2147483646 w 70"/>
                <a:gd name="T11" fmla="*/ 2147483646 h 21"/>
                <a:gd name="T12" fmla="*/ 2147483646 w 70"/>
                <a:gd name="T13" fmla="*/ 2147483646 h 21"/>
                <a:gd name="T14" fmla="*/ 2147483646 w 70"/>
                <a:gd name="T15" fmla="*/ 2147483646 h 21"/>
                <a:gd name="T16" fmla="*/ 2147483646 w 70"/>
                <a:gd name="T17" fmla="*/ 0 h 21"/>
                <a:gd name="T18" fmla="*/ 0 w 70"/>
                <a:gd name="T19" fmla="*/ 0 h 21"/>
                <a:gd name="T20" fmla="*/ 0 w 70"/>
                <a:gd name="T21" fmla="*/ 2147483646 h 21"/>
                <a:gd name="T22" fmla="*/ 2147483646 w 70"/>
                <a:gd name="T23" fmla="*/ 2147483646 h 21"/>
                <a:gd name="T24" fmla="*/ 2147483646 w 70"/>
                <a:gd name="T25" fmla="*/ 2147483646 h 21"/>
                <a:gd name="T26" fmla="*/ 2147483646 w 70"/>
                <a:gd name="T27" fmla="*/ 2147483646 h 21"/>
                <a:gd name="T28" fmla="*/ 2147483646 w 70"/>
                <a:gd name="T29" fmla="*/ 2147483646 h 21"/>
                <a:gd name="T30" fmla="*/ 2147483646 w 70"/>
                <a:gd name="T31" fmla="*/ 2147483646 h 21"/>
                <a:gd name="T32" fmla="*/ 2147483646 w 70"/>
                <a:gd name="T33" fmla="*/ 2147483646 h 2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102" name="Freeform 32">
              <a:extLst>
                <a:ext uri="{FF2B5EF4-FFF2-40B4-BE49-F238E27FC236}">
                  <a16:creationId xmlns:a16="http://schemas.microsoft.com/office/drawing/2014/main" id="{B44C2252-39A8-4DB2-B236-AA2DC69C1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3424370"/>
              <a:ext cx="423966" cy="550822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</p:grpSp>
      <p:sp>
        <p:nvSpPr>
          <p:cNvPr id="103" name="Rectangle 102">
            <a:extLst>
              <a:ext uri="{FF2B5EF4-FFF2-40B4-BE49-F238E27FC236}">
                <a16:creationId xmlns:a16="http://schemas.microsoft.com/office/drawing/2014/main" id="{C7782221-F0C3-4FBB-ADA9-3FDDF321C42C}"/>
              </a:ext>
            </a:extLst>
          </p:cNvPr>
          <p:cNvSpPr/>
          <p:nvPr/>
        </p:nvSpPr>
        <p:spPr>
          <a:xfrm>
            <a:off x="3608257" y="5944461"/>
            <a:ext cx="5128781" cy="6096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P</a:t>
            </a:r>
            <a:r>
              <a:rPr lang="sv-SE" dirty="0"/>
              <a:t>eningkatan peran gubernur sebagai wakil pemerintah pusat di wilayah provinsi</a:t>
            </a:r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340B4DF-AC2F-456F-BC48-71917BB2D825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058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5">
            <a:extLst>
              <a:ext uri="{FF2B5EF4-FFF2-40B4-BE49-F238E27FC236}">
                <a16:creationId xmlns:a16="http://schemas.microsoft.com/office/drawing/2014/main" id="{5E557AB9-9551-4614-93B3-3128DBBED761}"/>
              </a:ext>
            </a:extLst>
          </p:cNvPr>
          <p:cNvSpPr/>
          <p:nvPr/>
        </p:nvSpPr>
        <p:spPr>
          <a:xfrm>
            <a:off x="3682141" y="5444157"/>
            <a:ext cx="4367784" cy="11434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8" name="Group 59">
            <a:extLst>
              <a:ext uri="{FF2B5EF4-FFF2-40B4-BE49-F238E27FC236}">
                <a16:creationId xmlns:a16="http://schemas.microsoft.com/office/drawing/2014/main" id="{5EA4650A-DC96-4A80-A910-E368438E2D67}"/>
              </a:ext>
            </a:extLst>
          </p:cNvPr>
          <p:cNvGrpSpPr>
            <a:grpSpLocks/>
          </p:cNvGrpSpPr>
          <p:nvPr/>
        </p:nvGrpSpPr>
        <p:grpSpPr bwMode="auto">
          <a:xfrm>
            <a:off x="4909293" y="1596134"/>
            <a:ext cx="2185948" cy="4687196"/>
            <a:chOff x="3753851" y="1202035"/>
            <a:chExt cx="1640290" cy="3516052"/>
          </a:xfrm>
        </p:grpSpPr>
        <p:sp>
          <p:nvSpPr>
            <p:cNvPr id="49" name="Freeform 21">
              <a:extLst>
                <a:ext uri="{FF2B5EF4-FFF2-40B4-BE49-F238E27FC236}">
                  <a16:creationId xmlns:a16="http://schemas.microsoft.com/office/drawing/2014/main" id="{9849939B-671A-4389-9203-B56A39EDC5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>
                <a:gd name="T0" fmla="*/ 2147483646 w 68"/>
                <a:gd name="T1" fmla="*/ 0 h 21"/>
                <a:gd name="T2" fmla="*/ 2147483646 w 68"/>
                <a:gd name="T3" fmla="*/ 0 h 21"/>
                <a:gd name="T4" fmla="*/ 2147483646 w 68"/>
                <a:gd name="T5" fmla="*/ 0 h 21"/>
                <a:gd name="T6" fmla="*/ 2147483646 w 68"/>
                <a:gd name="T7" fmla="*/ 2147483646 h 21"/>
                <a:gd name="T8" fmla="*/ 2147483646 w 68"/>
                <a:gd name="T9" fmla="*/ 2147483646 h 21"/>
                <a:gd name="T10" fmla="*/ 2147483646 w 68"/>
                <a:gd name="T11" fmla="*/ 2147483646 h 21"/>
                <a:gd name="T12" fmla="*/ 2147483646 w 68"/>
                <a:gd name="T13" fmla="*/ 2147483646 h 21"/>
                <a:gd name="T14" fmla="*/ 2147483646 w 68"/>
                <a:gd name="T15" fmla="*/ 2147483646 h 21"/>
                <a:gd name="T16" fmla="*/ 0 w 68"/>
                <a:gd name="T17" fmla="*/ 2147483646 h 21"/>
                <a:gd name="T18" fmla="*/ 0 w 68"/>
                <a:gd name="T19" fmla="*/ 2147483646 h 21"/>
                <a:gd name="T20" fmla="*/ 0 w 68"/>
                <a:gd name="T21" fmla="*/ 2147483646 h 21"/>
                <a:gd name="T22" fmla="*/ 2147483646 w 68"/>
                <a:gd name="T23" fmla="*/ 2147483646 h 21"/>
                <a:gd name="T24" fmla="*/ 2147483646 w 68"/>
                <a:gd name="T25" fmla="*/ 2147483646 h 21"/>
                <a:gd name="T26" fmla="*/ 2147483646 w 68"/>
                <a:gd name="T27" fmla="*/ 2147483646 h 21"/>
                <a:gd name="T28" fmla="*/ 2147483646 w 68"/>
                <a:gd name="T29" fmla="*/ 2147483646 h 21"/>
                <a:gd name="T30" fmla="*/ 2147483646 w 68"/>
                <a:gd name="T31" fmla="*/ 0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id="{6DFA1EA4-09D0-4038-B489-3D53297D82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2412" y="3424370"/>
              <a:ext cx="419203" cy="550822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505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1" name="Freeform 23">
              <a:extLst>
                <a:ext uri="{FF2B5EF4-FFF2-40B4-BE49-F238E27FC236}">
                  <a16:creationId xmlns:a16="http://schemas.microsoft.com/office/drawing/2014/main" id="{CBBB9DC0-A9F7-4305-A855-ECEAFB4F5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1577" y="1202035"/>
              <a:ext cx="100038" cy="503201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2" name="Freeform 24">
              <a:extLst>
                <a:ext uri="{FF2B5EF4-FFF2-40B4-BE49-F238E27FC236}">
                  <a16:creationId xmlns:a16="http://schemas.microsoft.com/office/drawing/2014/main" id="{29925090-0219-42E1-8C4C-0E42912E1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7249" y="1705236"/>
              <a:ext cx="214366" cy="163659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3" name="Freeform 25">
              <a:extLst>
                <a:ext uri="{FF2B5EF4-FFF2-40B4-BE49-F238E27FC236}">
                  <a16:creationId xmlns:a16="http://schemas.microsoft.com/office/drawing/2014/main" id="{04F708A6-D86D-49E1-AD9D-83421B4E1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3851" y="4143455"/>
              <a:ext cx="817763" cy="574632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4" name="Freeform 26">
              <a:extLst>
                <a:ext uri="{FF2B5EF4-FFF2-40B4-BE49-F238E27FC236}">
                  <a16:creationId xmlns:a16="http://schemas.microsoft.com/office/drawing/2014/main" id="{C26D0781-A650-489B-BD2D-6A697401A5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>
                <a:gd name="T0" fmla="*/ 2147483646 w 124"/>
                <a:gd name="T1" fmla="*/ 2147483646 h 42"/>
                <a:gd name="T2" fmla="*/ 2147483646 w 124"/>
                <a:gd name="T3" fmla="*/ 2147483646 h 42"/>
                <a:gd name="T4" fmla="*/ 2147483646 w 124"/>
                <a:gd name="T5" fmla="*/ 2147483646 h 42"/>
                <a:gd name="T6" fmla="*/ 2147483646 w 124"/>
                <a:gd name="T7" fmla="*/ 2147483646 h 42"/>
                <a:gd name="T8" fmla="*/ 2147483646 w 124"/>
                <a:gd name="T9" fmla="*/ 0 h 42"/>
                <a:gd name="T10" fmla="*/ 2147483646 w 124"/>
                <a:gd name="T11" fmla="*/ 0 h 42"/>
                <a:gd name="T12" fmla="*/ 2147483646 w 124"/>
                <a:gd name="T13" fmla="*/ 0 h 42"/>
                <a:gd name="T14" fmla="*/ 2147483646 w 124"/>
                <a:gd name="T15" fmla="*/ 2147483646 h 42"/>
                <a:gd name="T16" fmla="*/ 0 w 124"/>
                <a:gd name="T17" fmla="*/ 2147483646 h 42"/>
                <a:gd name="T18" fmla="*/ 0 w 124"/>
                <a:gd name="T19" fmla="*/ 2147483646 h 42"/>
                <a:gd name="T20" fmla="*/ 0 w 124"/>
                <a:gd name="T21" fmla="*/ 2147483646 h 42"/>
                <a:gd name="T22" fmla="*/ 0 w 124"/>
                <a:gd name="T23" fmla="*/ 2147483646 h 42"/>
                <a:gd name="T24" fmla="*/ 2147483646 w 124"/>
                <a:gd name="T25" fmla="*/ 2147483646 h 42"/>
                <a:gd name="T26" fmla="*/ 2147483646 w 124"/>
                <a:gd name="T27" fmla="*/ 2147483646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55" name="Freeform 27">
              <a:extLst>
                <a:ext uri="{FF2B5EF4-FFF2-40B4-BE49-F238E27FC236}">
                  <a16:creationId xmlns:a16="http://schemas.microsoft.com/office/drawing/2014/main" id="{A084D516-1720-4E4A-A769-42E8D293A1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>
                <a:gd name="T0" fmla="*/ 2147483646 w 125"/>
                <a:gd name="T1" fmla="*/ 2147483646 h 42"/>
                <a:gd name="T2" fmla="*/ 2147483646 w 125"/>
                <a:gd name="T3" fmla="*/ 2147483646 h 42"/>
                <a:gd name="T4" fmla="*/ 2147483646 w 125"/>
                <a:gd name="T5" fmla="*/ 2147483646 h 42"/>
                <a:gd name="T6" fmla="*/ 2147483646 w 125"/>
                <a:gd name="T7" fmla="*/ 2147483646 h 42"/>
                <a:gd name="T8" fmla="*/ 2147483646 w 125"/>
                <a:gd name="T9" fmla="*/ 0 h 42"/>
                <a:gd name="T10" fmla="*/ 2147483646 w 125"/>
                <a:gd name="T11" fmla="*/ 0 h 42"/>
                <a:gd name="T12" fmla="*/ 2147483646 w 125"/>
                <a:gd name="T13" fmla="*/ 0 h 42"/>
                <a:gd name="T14" fmla="*/ 2147483646 w 125"/>
                <a:gd name="T15" fmla="*/ 2147483646 h 42"/>
                <a:gd name="T16" fmla="*/ 2147483646 w 125"/>
                <a:gd name="T17" fmla="*/ 2147483646 h 42"/>
                <a:gd name="T18" fmla="*/ 0 w 125"/>
                <a:gd name="T19" fmla="*/ 2147483646 h 42"/>
                <a:gd name="T20" fmla="*/ 0 w 125"/>
                <a:gd name="T21" fmla="*/ 2147483646 h 42"/>
                <a:gd name="T22" fmla="*/ 2147483646 w 125"/>
                <a:gd name="T23" fmla="*/ 2147483646 h 42"/>
                <a:gd name="T24" fmla="*/ 2147483646 w 125"/>
                <a:gd name="T25" fmla="*/ 2147483646 h 42"/>
                <a:gd name="T26" fmla="*/ 2147483646 w 125"/>
                <a:gd name="T27" fmla="*/ 2147483646 h 42"/>
                <a:gd name="T28" fmla="*/ 2147483646 w 125"/>
                <a:gd name="T29" fmla="*/ 2147483646 h 4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56" name="Freeform 28">
              <a:extLst>
                <a:ext uri="{FF2B5EF4-FFF2-40B4-BE49-F238E27FC236}">
                  <a16:creationId xmlns:a16="http://schemas.microsoft.com/office/drawing/2014/main" id="{134E52CD-4A56-42EE-B82A-3845D84A2D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>
                <a:gd name="T0" fmla="*/ 2147483646 w 206"/>
                <a:gd name="T1" fmla="*/ 0 h 144"/>
                <a:gd name="T2" fmla="*/ 0 w 206"/>
                <a:gd name="T3" fmla="*/ 0 h 144"/>
                <a:gd name="T4" fmla="*/ 0 w 206"/>
                <a:gd name="T5" fmla="*/ 2147483646 h 144"/>
                <a:gd name="T6" fmla="*/ 0 w 206"/>
                <a:gd name="T7" fmla="*/ 2147483646 h 144"/>
                <a:gd name="T8" fmla="*/ 2147483646 w 206"/>
                <a:gd name="T9" fmla="*/ 2147483646 h 144"/>
                <a:gd name="T10" fmla="*/ 2147483646 w 206"/>
                <a:gd name="T11" fmla="*/ 2147483646 h 144"/>
                <a:gd name="T12" fmla="*/ 2147483646 w 206"/>
                <a:gd name="T13" fmla="*/ 2147483646 h 144"/>
                <a:gd name="T14" fmla="*/ 2147483646 w 206"/>
                <a:gd name="T15" fmla="*/ 2147483646 h 144"/>
                <a:gd name="T16" fmla="*/ 2147483646 w 206"/>
                <a:gd name="T17" fmla="*/ 2147483646 h 144"/>
                <a:gd name="T18" fmla="*/ 2147483646 w 206"/>
                <a:gd name="T19" fmla="*/ 2147483646 h 144"/>
                <a:gd name="T20" fmla="*/ 2147483646 w 206"/>
                <a:gd name="T21" fmla="*/ 2147483646 h 144"/>
                <a:gd name="T22" fmla="*/ 2147483646 w 206"/>
                <a:gd name="T23" fmla="*/ 2147483646 h 144"/>
                <a:gd name="T24" fmla="*/ 2147483646 w 206"/>
                <a:gd name="T25" fmla="*/ 2147483646 h 144"/>
                <a:gd name="T26" fmla="*/ 2147483646 w 206"/>
                <a:gd name="T27" fmla="*/ 2147483646 h 144"/>
                <a:gd name="T28" fmla="*/ 2147483646 w 206"/>
                <a:gd name="T29" fmla="*/ 2147483646 h 144"/>
                <a:gd name="T30" fmla="*/ 2147483646 w 206"/>
                <a:gd name="T31" fmla="*/ 2147483646 h 144"/>
                <a:gd name="T32" fmla="*/ 2147483646 w 206"/>
                <a:gd name="T33" fmla="*/ 2147483646 h 144"/>
                <a:gd name="T34" fmla="*/ 2147483646 w 206"/>
                <a:gd name="T35" fmla="*/ 2147483646 h 144"/>
                <a:gd name="T36" fmla="*/ 2147483646 w 206"/>
                <a:gd name="T37" fmla="*/ 2147483646 h 144"/>
                <a:gd name="T38" fmla="*/ 2147483646 w 206"/>
                <a:gd name="T39" fmla="*/ 2147483646 h 144"/>
                <a:gd name="T40" fmla="*/ 2147483646 w 206"/>
                <a:gd name="T41" fmla="*/ 2147483646 h 144"/>
                <a:gd name="T42" fmla="*/ 2147483646 w 206"/>
                <a:gd name="T43" fmla="*/ 2147483646 h 144"/>
                <a:gd name="T44" fmla="*/ 2147483646 w 206"/>
                <a:gd name="T45" fmla="*/ 2147483646 h 144"/>
                <a:gd name="T46" fmla="*/ 2147483646 w 206"/>
                <a:gd name="T47" fmla="*/ 2147483646 h 144"/>
                <a:gd name="T48" fmla="*/ 2147483646 w 206"/>
                <a:gd name="T49" fmla="*/ 2147483646 h 144"/>
                <a:gd name="T50" fmla="*/ 2147483646 w 206"/>
                <a:gd name="T51" fmla="*/ 2147483646 h 144"/>
                <a:gd name="T52" fmla="*/ 2147483646 w 206"/>
                <a:gd name="T53" fmla="*/ 2147483646 h 144"/>
                <a:gd name="T54" fmla="*/ 2147483646 w 206"/>
                <a:gd name="T55" fmla="*/ 2147483646 h 144"/>
                <a:gd name="T56" fmla="*/ 2147483646 w 206"/>
                <a:gd name="T57" fmla="*/ 2147483646 h 144"/>
                <a:gd name="T58" fmla="*/ 2147483646 w 206"/>
                <a:gd name="T59" fmla="*/ 2147483646 h 144"/>
                <a:gd name="T60" fmla="*/ 2147483646 w 206"/>
                <a:gd name="T61" fmla="*/ 2147483646 h 144"/>
                <a:gd name="T62" fmla="*/ 2147483646 w 206"/>
                <a:gd name="T63" fmla="*/ 0 h 144"/>
                <a:gd name="T64" fmla="*/ 2147483646 w 206"/>
                <a:gd name="T65" fmla="*/ 0 h 14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57" name="Freeform 29">
              <a:extLst>
                <a:ext uri="{FF2B5EF4-FFF2-40B4-BE49-F238E27FC236}">
                  <a16:creationId xmlns:a16="http://schemas.microsoft.com/office/drawing/2014/main" id="{4A7B131F-B698-4858-A00F-B92A11F2D3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202035"/>
              <a:ext cx="104801" cy="503201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8" name="Freeform 30">
              <a:extLst>
                <a:ext uri="{FF2B5EF4-FFF2-40B4-BE49-F238E27FC236}">
                  <a16:creationId xmlns:a16="http://schemas.microsoft.com/office/drawing/2014/main" id="{F40D6F3A-E178-477E-9CEB-7657DA079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705236"/>
              <a:ext cx="223892" cy="163659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59" name="Freeform 31">
              <a:extLst>
                <a:ext uri="{FF2B5EF4-FFF2-40B4-BE49-F238E27FC236}">
                  <a16:creationId xmlns:a16="http://schemas.microsoft.com/office/drawing/2014/main" id="{B59CA784-2B46-4857-A8A7-409E1C805E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>
                <a:gd name="T0" fmla="*/ 2147483646 w 70"/>
                <a:gd name="T1" fmla="*/ 2147483646 h 21"/>
                <a:gd name="T2" fmla="*/ 2147483646 w 70"/>
                <a:gd name="T3" fmla="*/ 2147483646 h 21"/>
                <a:gd name="T4" fmla="*/ 2147483646 w 70"/>
                <a:gd name="T5" fmla="*/ 2147483646 h 21"/>
                <a:gd name="T6" fmla="*/ 2147483646 w 70"/>
                <a:gd name="T7" fmla="*/ 2147483646 h 21"/>
                <a:gd name="T8" fmla="*/ 2147483646 w 70"/>
                <a:gd name="T9" fmla="*/ 2147483646 h 21"/>
                <a:gd name="T10" fmla="*/ 2147483646 w 70"/>
                <a:gd name="T11" fmla="*/ 2147483646 h 21"/>
                <a:gd name="T12" fmla="*/ 2147483646 w 70"/>
                <a:gd name="T13" fmla="*/ 2147483646 h 21"/>
                <a:gd name="T14" fmla="*/ 2147483646 w 70"/>
                <a:gd name="T15" fmla="*/ 2147483646 h 21"/>
                <a:gd name="T16" fmla="*/ 2147483646 w 70"/>
                <a:gd name="T17" fmla="*/ 0 h 21"/>
                <a:gd name="T18" fmla="*/ 0 w 70"/>
                <a:gd name="T19" fmla="*/ 0 h 21"/>
                <a:gd name="T20" fmla="*/ 0 w 70"/>
                <a:gd name="T21" fmla="*/ 2147483646 h 21"/>
                <a:gd name="T22" fmla="*/ 2147483646 w 70"/>
                <a:gd name="T23" fmla="*/ 2147483646 h 21"/>
                <a:gd name="T24" fmla="*/ 2147483646 w 70"/>
                <a:gd name="T25" fmla="*/ 2147483646 h 21"/>
                <a:gd name="T26" fmla="*/ 2147483646 w 70"/>
                <a:gd name="T27" fmla="*/ 2147483646 h 21"/>
                <a:gd name="T28" fmla="*/ 2147483646 w 70"/>
                <a:gd name="T29" fmla="*/ 2147483646 h 21"/>
                <a:gd name="T30" fmla="*/ 2147483646 w 70"/>
                <a:gd name="T31" fmla="*/ 2147483646 h 21"/>
                <a:gd name="T32" fmla="*/ 2147483646 w 70"/>
                <a:gd name="T33" fmla="*/ 2147483646 h 2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60" name="Freeform 32">
              <a:extLst>
                <a:ext uri="{FF2B5EF4-FFF2-40B4-BE49-F238E27FC236}">
                  <a16:creationId xmlns:a16="http://schemas.microsoft.com/office/drawing/2014/main" id="{4F4D8D99-A164-4C4B-BFA1-8E0E29EF4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3424370"/>
              <a:ext cx="423966" cy="550822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</p:grpSp>
      <p:sp>
        <p:nvSpPr>
          <p:cNvPr id="392" name="object 17">
            <a:extLst>
              <a:ext uri="{FF2B5EF4-FFF2-40B4-BE49-F238E27FC236}">
                <a16:creationId xmlns:a16="http://schemas.microsoft.com/office/drawing/2014/main" id="{F6EFE55F-E8D7-4578-AF48-F024CE983B3E}"/>
              </a:ext>
            </a:extLst>
          </p:cNvPr>
          <p:cNvSpPr/>
          <p:nvPr/>
        </p:nvSpPr>
        <p:spPr>
          <a:xfrm>
            <a:off x="3296792" y="5751933"/>
            <a:ext cx="2141981" cy="6621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17">
            <a:extLst>
              <a:ext uri="{FF2B5EF4-FFF2-40B4-BE49-F238E27FC236}">
                <a16:creationId xmlns:a16="http://schemas.microsoft.com/office/drawing/2014/main" id="{796DCF7D-82A2-4B77-8A3C-0E1E91CE46B9}"/>
              </a:ext>
            </a:extLst>
          </p:cNvPr>
          <p:cNvSpPr/>
          <p:nvPr/>
        </p:nvSpPr>
        <p:spPr>
          <a:xfrm>
            <a:off x="1137286" y="5761249"/>
            <a:ext cx="2141981" cy="6621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17">
            <a:extLst>
              <a:ext uri="{FF2B5EF4-FFF2-40B4-BE49-F238E27FC236}">
                <a16:creationId xmlns:a16="http://schemas.microsoft.com/office/drawing/2014/main" id="{0E26FB1C-4A59-44B1-8D7B-A001CC73B86D}"/>
              </a:ext>
            </a:extLst>
          </p:cNvPr>
          <p:cNvSpPr/>
          <p:nvPr/>
        </p:nvSpPr>
        <p:spPr>
          <a:xfrm>
            <a:off x="6700393" y="5751933"/>
            <a:ext cx="2141981" cy="6621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17">
            <a:extLst>
              <a:ext uri="{FF2B5EF4-FFF2-40B4-BE49-F238E27FC236}">
                <a16:creationId xmlns:a16="http://schemas.microsoft.com/office/drawing/2014/main" id="{1C48BE6E-DA15-4344-90B8-12CA56DAC387}"/>
              </a:ext>
            </a:extLst>
          </p:cNvPr>
          <p:cNvSpPr/>
          <p:nvPr/>
        </p:nvSpPr>
        <p:spPr>
          <a:xfrm>
            <a:off x="8871204" y="5733288"/>
            <a:ext cx="2141981" cy="6621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874" y="154244"/>
            <a:ext cx="1364841" cy="40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0" y="574670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057275" y="205338"/>
            <a:ext cx="10401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Trebuchet MS" panose="020B0603020202020204" pitchFamily="34" charset="0"/>
                <a:cs typeface="Arial" pitchFamily="34" charset="0"/>
              </a:rPr>
              <a:t>HISTORI PAGU DAN REALISASI DEKONSENTRASI GWPP DARI TA. </a:t>
            </a:r>
            <a:r>
              <a:rPr lang="id-ID" b="1" i="1" dirty="0">
                <a:latin typeface="Trebuchet MS" panose="020B0603020202020204" pitchFamily="34" charset="0"/>
                <a:cs typeface="Arial" pitchFamily="34" charset="0"/>
              </a:rPr>
              <a:t>2015 s.d 2019</a:t>
            </a:r>
          </a:p>
        </p:txBody>
      </p:sp>
      <p:sp>
        <p:nvSpPr>
          <p:cNvPr id="353" name="object 2">
            <a:extLst>
              <a:ext uri="{FF2B5EF4-FFF2-40B4-BE49-F238E27FC236}">
                <a16:creationId xmlns:a16="http://schemas.microsoft.com/office/drawing/2014/main" id="{BD7EC4ED-AEFF-4859-9950-F606BBAFF769}"/>
              </a:ext>
            </a:extLst>
          </p:cNvPr>
          <p:cNvSpPr/>
          <p:nvPr/>
        </p:nvSpPr>
        <p:spPr>
          <a:xfrm>
            <a:off x="1239369" y="867477"/>
            <a:ext cx="4174859" cy="5244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">
            <a:extLst>
              <a:ext uri="{FF2B5EF4-FFF2-40B4-BE49-F238E27FC236}">
                <a16:creationId xmlns:a16="http://schemas.microsoft.com/office/drawing/2014/main" id="{74FB122F-8B64-464F-B233-E6A26EC9549C}"/>
              </a:ext>
            </a:extLst>
          </p:cNvPr>
          <p:cNvSpPr/>
          <p:nvPr/>
        </p:nvSpPr>
        <p:spPr>
          <a:xfrm>
            <a:off x="1203198" y="1403223"/>
            <a:ext cx="2084832" cy="6409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4">
            <a:extLst>
              <a:ext uri="{FF2B5EF4-FFF2-40B4-BE49-F238E27FC236}">
                <a16:creationId xmlns:a16="http://schemas.microsoft.com/office/drawing/2014/main" id="{0E8D0FA3-95EA-4886-8F4D-219C8DE2ACFB}"/>
              </a:ext>
            </a:extLst>
          </p:cNvPr>
          <p:cNvSpPr/>
          <p:nvPr/>
        </p:nvSpPr>
        <p:spPr>
          <a:xfrm>
            <a:off x="1203198" y="2047875"/>
            <a:ext cx="2084832" cy="64097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5">
            <a:extLst>
              <a:ext uri="{FF2B5EF4-FFF2-40B4-BE49-F238E27FC236}">
                <a16:creationId xmlns:a16="http://schemas.microsoft.com/office/drawing/2014/main" id="{90A04B12-051A-48CB-A6EC-C292BB29DDE3}"/>
              </a:ext>
            </a:extLst>
          </p:cNvPr>
          <p:cNvSpPr/>
          <p:nvPr/>
        </p:nvSpPr>
        <p:spPr>
          <a:xfrm>
            <a:off x="3348990" y="1403223"/>
            <a:ext cx="2084832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6">
            <a:extLst>
              <a:ext uri="{FF2B5EF4-FFF2-40B4-BE49-F238E27FC236}">
                <a16:creationId xmlns:a16="http://schemas.microsoft.com/office/drawing/2014/main" id="{F3B1676D-7ADF-40F9-A5CA-2E5929BD873F}"/>
              </a:ext>
            </a:extLst>
          </p:cNvPr>
          <p:cNvSpPr/>
          <p:nvPr/>
        </p:nvSpPr>
        <p:spPr>
          <a:xfrm>
            <a:off x="3348990" y="2047875"/>
            <a:ext cx="2084832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7">
            <a:extLst>
              <a:ext uri="{FF2B5EF4-FFF2-40B4-BE49-F238E27FC236}">
                <a16:creationId xmlns:a16="http://schemas.microsoft.com/office/drawing/2014/main" id="{31B8B30B-3697-4909-9AD4-D72F63E555AD}"/>
              </a:ext>
            </a:extLst>
          </p:cNvPr>
          <p:cNvSpPr/>
          <p:nvPr/>
        </p:nvSpPr>
        <p:spPr>
          <a:xfrm>
            <a:off x="6778438" y="867477"/>
            <a:ext cx="4174859" cy="52443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8">
            <a:extLst>
              <a:ext uri="{FF2B5EF4-FFF2-40B4-BE49-F238E27FC236}">
                <a16:creationId xmlns:a16="http://schemas.microsoft.com/office/drawing/2014/main" id="{92D06351-C042-40B5-B9A3-41ED480F4965}"/>
              </a:ext>
            </a:extLst>
          </p:cNvPr>
          <p:cNvSpPr/>
          <p:nvPr/>
        </p:nvSpPr>
        <p:spPr>
          <a:xfrm>
            <a:off x="6764274" y="1401699"/>
            <a:ext cx="2084831" cy="6409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9">
            <a:extLst>
              <a:ext uri="{FF2B5EF4-FFF2-40B4-BE49-F238E27FC236}">
                <a16:creationId xmlns:a16="http://schemas.microsoft.com/office/drawing/2014/main" id="{98D663DE-3CBA-4417-9826-B91325709B4D}"/>
              </a:ext>
            </a:extLst>
          </p:cNvPr>
          <p:cNvSpPr/>
          <p:nvPr/>
        </p:nvSpPr>
        <p:spPr>
          <a:xfrm>
            <a:off x="6764274" y="2046351"/>
            <a:ext cx="2084831" cy="64097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10">
            <a:extLst>
              <a:ext uri="{FF2B5EF4-FFF2-40B4-BE49-F238E27FC236}">
                <a16:creationId xmlns:a16="http://schemas.microsoft.com/office/drawing/2014/main" id="{DD1AE398-508D-4C9A-8162-119579A8C0BA}"/>
              </a:ext>
            </a:extLst>
          </p:cNvPr>
          <p:cNvSpPr/>
          <p:nvPr/>
        </p:nvSpPr>
        <p:spPr>
          <a:xfrm>
            <a:off x="8910066" y="1401699"/>
            <a:ext cx="2084831" cy="64097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11">
            <a:extLst>
              <a:ext uri="{FF2B5EF4-FFF2-40B4-BE49-F238E27FC236}">
                <a16:creationId xmlns:a16="http://schemas.microsoft.com/office/drawing/2014/main" id="{83BC256B-7863-40CA-9049-83BD1D84ABDE}"/>
              </a:ext>
            </a:extLst>
          </p:cNvPr>
          <p:cNvSpPr/>
          <p:nvPr/>
        </p:nvSpPr>
        <p:spPr>
          <a:xfrm>
            <a:off x="8910066" y="2046351"/>
            <a:ext cx="2084831" cy="64097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12">
            <a:extLst>
              <a:ext uri="{FF2B5EF4-FFF2-40B4-BE49-F238E27FC236}">
                <a16:creationId xmlns:a16="http://schemas.microsoft.com/office/drawing/2014/main" id="{B75DB363-82D3-4D35-9368-A0A3EA0A218A}"/>
              </a:ext>
            </a:extLst>
          </p:cNvPr>
          <p:cNvSpPr/>
          <p:nvPr/>
        </p:nvSpPr>
        <p:spPr>
          <a:xfrm>
            <a:off x="6725411" y="4558284"/>
            <a:ext cx="4287774" cy="54178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13">
            <a:extLst>
              <a:ext uri="{FF2B5EF4-FFF2-40B4-BE49-F238E27FC236}">
                <a16:creationId xmlns:a16="http://schemas.microsoft.com/office/drawing/2014/main" id="{AC420F32-0FBD-4082-8F42-951E7F8C7521}"/>
              </a:ext>
            </a:extLst>
          </p:cNvPr>
          <p:cNvSpPr txBox="1"/>
          <p:nvPr/>
        </p:nvSpPr>
        <p:spPr>
          <a:xfrm>
            <a:off x="8539988" y="4675758"/>
            <a:ext cx="661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2019*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65" name="object 14">
            <a:extLst>
              <a:ext uri="{FF2B5EF4-FFF2-40B4-BE49-F238E27FC236}">
                <a16:creationId xmlns:a16="http://schemas.microsoft.com/office/drawing/2014/main" id="{B012565E-FA8F-401E-9407-8263E38B09A3}"/>
              </a:ext>
            </a:extLst>
          </p:cNvPr>
          <p:cNvSpPr/>
          <p:nvPr/>
        </p:nvSpPr>
        <p:spPr>
          <a:xfrm>
            <a:off x="6725411" y="5088635"/>
            <a:ext cx="2140457" cy="66219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16">
            <a:extLst>
              <a:ext uri="{FF2B5EF4-FFF2-40B4-BE49-F238E27FC236}">
                <a16:creationId xmlns:a16="http://schemas.microsoft.com/office/drawing/2014/main" id="{76101A81-BD34-4AA0-BE37-F46340D51871}"/>
              </a:ext>
            </a:extLst>
          </p:cNvPr>
          <p:cNvSpPr/>
          <p:nvPr/>
        </p:nvSpPr>
        <p:spPr>
          <a:xfrm>
            <a:off x="8871204" y="5088635"/>
            <a:ext cx="2141981" cy="6621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18">
            <a:extLst>
              <a:ext uri="{FF2B5EF4-FFF2-40B4-BE49-F238E27FC236}">
                <a16:creationId xmlns:a16="http://schemas.microsoft.com/office/drawing/2014/main" id="{66F97D1C-696E-4D57-BF04-5E521A4AFB12}"/>
              </a:ext>
            </a:extLst>
          </p:cNvPr>
          <p:cNvSpPr/>
          <p:nvPr/>
        </p:nvSpPr>
        <p:spPr>
          <a:xfrm>
            <a:off x="6702552" y="2659367"/>
            <a:ext cx="4286250" cy="54331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19">
            <a:extLst>
              <a:ext uri="{FF2B5EF4-FFF2-40B4-BE49-F238E27FC236}">
                <a16:creationId xmlns:a16="http://schemas.microsoft.com/office/drawing/2014/main" id="{FB3ED9B9-4E13-49BE-B1A6-E6BFCEA8B3AE}"/>
              </a:ext>
            </a:extLst>
          </p:cNvPr>
          <p:cNvSpPr/>
          <p:nvPr/>
        </p:nvSpPr>
        <p:spPr>
          <a:xfrm>
            <a:off x="6702552" y="3191243"/>
            <a:ext cx="2140457" cy="66219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20">
            <a:extLst>
              <a:ext uri="{FF2B5EF4-FFF2-40B4-BE49-F238E27FC236}">
                <a16:creationId xmlns:a16="http://schemas.microsoft.com/office/drawing/2014/main" id="{E0E2318D-F7BB-4EA8-8231-FAA5351BBAE1}"/>
              </a:ext>
            </a:extLst>
          </p:cNvPr>
          <p:cNvSpPr/>
          <p:nvPr/>
        </p:nvSpPr>
        <p:spPr>
          <a:xfrm>
            <a:off x="6702552" y="3834371"/>
            <a:ext cx="2140457" cy="66219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21">
            <a:extLst>
              <a:ext uri="{FF2B5EF4-FFF2-40B4-BE49-F238E27FC236}">
                <a16:creationId xmlns:a16="http://schemas.microsoft.com/office/drawing/2014/main" id="{1CA90EF4-34A5-4B76-86CA-44D72597B07E}"/>
              </a:ext>
            </a:extLst>
          </p:cNvPr>
          <p:cNvSpPr txBox="1"/>
          <p:nvPr/>
        </p:nvSpPr>
        <p:spPr>
          <a:xfrm>
            <a:off x="6897369" y="3261486"/>
            <a:ext cx="1753235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</a:t>
            </a:r>
            <a:r>
              <a:rPr sz="1600" b="1" spc="-5" dirty="0">
                <a:latin typeface="Trebuchet MS"/>
                <a:cs typeface="Trebuchet MS"/>
              </a:rPr>
              <a:t>R</a:t>
            </a:r>
            <a:r>
              <a:rPr sz="1600" b="1" spc="-15" dirty="0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.9</a:t>
            </a:r>
            <a:r>
              <a:rPr sz="1600" b="1" spc="-5" dirty="0">
                <a:latin typeface="Trebuchet MS"/>
                <a:cs typeface="Trebuchet MS"/>
              </a:rPr>
              <a:t>,000,000,000</a:t>
            </a:r>
            <a:endParaRPr sz="1600" dirty="0">
              <a:latin typeface="Trebuchet MS"/>
              <a:cs typeface="Trebuchet MS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1230"/>
              </a:spcBef>
            </a:pPr>
            <a:r>
              <a:rPr sz="1600" b="1" spc="-5" dirty="0">
                <a:latin typeface="Trebuchet MS"/>
                <a:cs typeface="Trebuchet MS"/>
              </a:rPr>
              <a:t>Realisasi:  R</a:t>
            </a:r>
            <a:r>
              <a:rPr sz="1600" b="1" spc="-15" dirty="0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.7</a:t>
            </a:r>
            <a:r>
              <a:rPr sz="1600" b="1" spc="-5" dirty="0">
                <a:latin typeface="Trebuchet MS"/>
                <a:cs typeface="Trebuchet MS"/>
              </a:rPr>
              <a:t>,538,308,847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371" name="object 22">
            <a:extLst>
              <a:ext uri="{FF2B5EF4-FFF2-40B4-BE49-F238E27FC236}">
                <a16:creationId xmlns:a16="http://schemas.microsoft.com/office/drawing/2014/main" id="{46448BC6-139E-4928-BC15-B1E0EE11D970}"/>
              </a:ext>
            </a:extLst>
          </p:cNvPr>
          <p:cNvSpPr/>
          <p:nvPr/>
        </p:nvSpPr>
        <p:spPr>
          <a:xfrm>
            <a:off x="8848343" y="3191243"/>
            <a:ext cx="2140457" cy="66219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23">
            <a:extLst>
              <a:ext uri="{FF2B5EF4-FFF2-40B4-BE49-F238E27FC236}">
                <a16:creationId xmlns:a16="http://schemas.microsoft.com/office/drawing/2014/main" id="{F573B6F9-1A84-4276-8962-4CCDEE52EA3B}"/>
              </a:ext>
            </a:extLst>
          </p:cNvPr>
          <p:cNvSpPr/>
          <p:nvPr/>
        </p:nvSpPr>
        <p:spPr>
          <a:xfrm>
            <a:off x="8848343" y="3834371"/>
            <a:ext cx="2140457" cy="66219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24">
            <a:extLst>
              <a:ext uri="{FF2B5EF4-FFF2-40B4-BE49-F238E27FC236}">
                <a16:creationId xmlns:a16="http://schemas.microsoft.com/office/drawing/2014/main" id="{5C7B025D-57B8-4477-A004-1E9373B9C600}"/>
              </a:ext>
            </a:extLst>
          </p:cNvPr>
          <p:cNvSpPr txBox="1"/>
          <p:nvPr/>
        </p:nvSpPr>
        <p:spPr>
          <a:xfrm>
            <a:off x="9357741" y="3261486"/>
            <a:ext cx="1126490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850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sz="1600" b="1" spc="-5" dirty="0">
                <a:latin typeface="Trebuchet MS"/>
                <a:cs typeface="Trebuchet MS"/>
              </a:rPr>
              <a:t>34</a:t>
            </a:r>
            <a:r>
              <a:rPr sz="1600" b="1" spc="-65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Provinsi</a:t>
            </a:r>
            <a:endParaRPr sz="1600" dirty="0">
              <a:latin typeface="Trebuchet MS"/>
              <a:cs typeface="Trebuchet MS"/>
            </a:endParaRPr>
          </a:p>
          <a:p>
            <a:pPr marL="288925" marR="5080" indent="-276225">
              <a:lnSpc>
                <a:spcPct val="100000"/>
              </a:lnSpc>
              <a:spcBef>
                <a:spcPts val="1230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</a:t>
            </a:r>
            <a:r>
              <a:rPr sz="1600" b="1" spc="-5" dirty="0">
                <a:latin typeface="Trebuchet MS"/>
                <a:cs typeface="Trebuchet MS"/>
              </a:rPr>
              <a:t>as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  83.76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374" name="object 25">
            <a:extLst>
              <a:ext uri="{FF2B5EF4-FFF2-40B4-BE49-F238E27FC236}">
                <a16:creationId xmlns:a16="http://schemas.microsoft.com/office/drawing/2014/main" id="{9C970032-D235-4138-9EEA-18B1B14360A0}"/>
              </a:ext>
            </a:extLst>
          </p:cNvPr>
          <p:cNvSpPr/>
          <p:nvPr/>
        </p:nvSpPr>
        <p:spPr>
          <a:xfrm>
            <a:off x="1147572" y="2680703"/>
            <a:ext cx="4286250" cy="54636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75" name="object 26">
            <a:extLst>
              <a:ext uri="{FF2B5EF4-FFF2-40B4-BE49-F238E27FC236}">
                <a16:creationId xmlns:a16="http://schemas.microsoft.com/office/drawing/2014/main" id="{B29D5D9F-8FE5-4A9F-8852-2BF2E2FC202C}"/>
              </a:ext>
            </a:extLst>
          </p:cNvPr>
          <p:cNvGraphicFramePr>
            <a:graphicFrameLocks noGrp="1"/>
          </p:cNvGraphicFramePr>
          <p:nvPr/>
        </p:nvGraphicFramePr>
        <p:xfrm>
          <a:off x="1362391" y="950236"/>
          <a:ext cx="9244963" cy="22025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8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2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832">
                <a:tc>
                  <a:txBody>
                    <a:bodyPr/>
                    <a:lstStyle/>
                    <a:p>
                      <a:pPr marR="119380" algn="r">
                        <a:lnSpc>
                          <a:spcPts val="206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2015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9380" algn="r">
                        <a:lnSpc>
                          <a:spcPts val="205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2017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03">
                <a:tc>
                  <a:txBody>
                    <a:bodyPr/>
                    <a:lstStyle/>
                    <a:p>
                      <a:pPr marL="697230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L="425450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tc>
                  <a:txBody>
                    <a:bodyPr/>
                    <a:lstStyle/>
                    <a:p>
                      <a:pPr marL="97155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Rp.23,712,812,000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33</a:t>
                      </a: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Rp.12,188,126,000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" algn="ctr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33</a:t>
                      </a: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513080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L="42799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tc>
                  <a:txBody>
                    <a:bodyPr/>
                    <a:lstStyle/>
                    <a:p>
                      <a:pPr marL="9525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53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Rp.17,171,146,922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72.41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Rp.10,455,986,708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6520" algn="ctr">
                        <a:lnSpc>
                          <a:spcPts val="184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85.79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415">
                <a:tc>
                  <a:txBody>
                    <a:bodyPr/>
                    <a:lstStyle/>
                    <a:p>
                      <a:pPr marR="125095" algn="r">
                        <a:lnSpc>
                          <a:spcPts val="2100"/>
                        </a:lnSpc>
                        <a:spcBef>
                          <a:spcPts val="127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2016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61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9539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2018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3906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76" name="object 27">
            <a:extLst>
              <a:ext uri="{FF2B5EF4-FFF2-40B4-BE49-F238E27FC236}">
                <a16:creationId xmlns:a16="http://schemas.microsoft.com/office/drawing/2014/main" id="{345516B2-3D22-4EBC-8BC4-859AE41E30EE}"/>
              </a:ext>
            </a:extLst>
          </p:cNvPr>
          <p:cNvSpPr/>
          <p:nvPr/>
        </p:nvSpPr>
        <p:spPr>
          <a:xfrm>
            <a:off x="1147572" y="3483864"/>
            <a:ext cx="2140457" cy="66979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28">
            <a:extLst>
              <a:ext uri="{FF2B5EF4-FFF2-40B4-BE49-F238E27FC236}">
                <a16:creationId xmlns:a16="http://schemas.microsoft.com/office/drawing/2014/main" id="{9C1CB44C-79A3-4A79-9BAE-79812A50589C}"/>
              </a:ext>
            </a:extLst>
          </p:cNvPr>
          <p:cNvSpPr/>
          <p:nvPr/>
        </p:nvSpPr>
        <p:spPr>
          <a:xfrm>
            <a:off x="1147572" y="4134599"/>
            <a:ext cx="2140457" cy="6698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29">
            <a:extLst>
              <a:ext uri="{FF2B5EF4-FFF2-40B4-BE49-F238E27FC236}">
                <a16:creationId xmlns:a16="http://schemas.microsoft.com/office/drawing/2014/main" id="{DB80C6A5-A3C9-41DA-9FCA-08C469711FEC}"/>
              </a:ext>
            </a:extLst>
          </p:cNvPr>
          <p:cNvSpPr txBox="1"/>
          <p:nvPr/>
        </p:nvSpPr>
        <p:spPr>
          <a:xfrm>
            <a:off x="1282064" y="3558032"/>
            <a:ext cx="1871980" cy="116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 </a:t>
            </a:r>
            <a:r>
              <a:rPr sz="1600" b="1" spc="-5" dirty="0">
                <a:latin typeface="Trebuchet MS"/>
                <a:cs typeface="Trebuchet MS"/>
              </a:rPr>
              <a:t>R</a:t>
            </a:r>
            <a:r>
              <a:rPr sz="1600" b="1" spc="-15" dirty="0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.14</a:t>
            </a:r>
            <a:r>
              <a:rPr sz="1600" b="1" spc="-5" dirty="0">
                <a:latin typeface="Trebuchet MS"/>
                <a:cs typeface="Trebuchet MS"/>
              </a:rPr>
              <a:t>,840,084,000</a:t>
            </a:r>
            <a:endParaRPr sz="160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285"/>
              </a:spcBef>
            </a:pPr>
            <a:r>
              <a:rPr sz="1600" b="1" spc="-5" dirty="0">
                <a:latin typeface="Trebuchet MS"/>
                <a:cs typeface="Trebuchet MS"/>
              </a:rPr>
              <a:t>Realisasi:</a:t>
            </a:r>
            <a:endParaRPr sz="16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latin typeface="Trebuchet MS"/>
                <a:cs typeface="Trebuchet MS"/>
              </a:rPr>
              <a:t>Rp.7,243,964,602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79" name="object 30">
            <a:extLst>
              <a:ext uri="{FF2B5EF4-FFF2-40B4-BE49-F238E27FC236}">
                <a16:creationId xmlns:a16="http://schemas.microsoft.com/office/drawing/2014/main" id="{AC41E98A-2357-4572-ACC6-850937416312}"/>
              </a:ext>
            </a:extLst>
          </p:cNvPr>
          <p:cNvSpPr/>
          <p:nvPr/>
        </p:nvSpPr>
        <p:spPr>
          <a:xfrm>
            <a:off x="3293364" y="3483864"/>
            <a:ext cx="2140458" cy="66979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1">
            <a:extLst>
              <a:ext uri="{FF2B5EF4-FFF2-40B4-BE49-F238E27FC236}">
                <a16:creationId xmlns:a16="http://schemas.microsoft.com/office/drawing/2014/main" id="{E363B8C0-C9F8-45B0-8CDC-EAF83275FA4C}"/>
              </a:ext>
            </a:extLst>
          </p:cNvPr>
          <p:cNvSpPr/>
          <p:nvPr/>
        </p:nvSpPr>
        <p:spPr>
          <a:xfrm>
            <a:off x="3293364" y="4134599"/>
            <a:ext cx="2140458" cy="66981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2">
            <a:extLst>
              <a:ext uri="{FF2B5EF4-FFF2-40B4-BE49-F238E27FC236}">
                <a16:creationId xmlns:a16="http://schemas.microsoft.com/office/drawing/2014/main" id="{FF715D5A-32BC-4268-A464-5393A3D6BE0B}"/>
              </a:ext>
            </a:extLst>
          </p:cNvPr>
          <p:cNvSpPr txBox="1"/>
          <p:nvPr/>
        </p:nvSpPr>
        <p:spPr>
          <a:xfrm>
            <a:off x="3801871" y="3558032"/>
            <a:ext cx="1126490" cy="116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215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sz="1600" b="1" spc="-5" dirty="0">
                <a:latin typeface="Trebuchet MS"/>
                <a:cs typeface="Trebuchet MS"/>
              </a:rPr>
              <a:t>33</a:t>
            </a:r>
            <a:r>
              <a:rPr sz="1600" b="1" spc="-65" dirty="0">
                <a:latin typeface="Trebuchet MS"/>
                <a:cs typeface="Trebuchet MS"/>
              </a:rPr>
              <a:t> </a:t>
            </a:r>
            <a:r>
              <a:rPr sz="1600" b="1" dirty="0">
                <a:latin typeface="Trebuchet MS"/>
                <a:cs typeface="Trebuchet MS"/>
              </a:rPr>
              <a:t>Provinsi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285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tas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>
                <a:latin typeface="Trebuchet MS"/>
                <a:cs typeface="Trebuchet MS"/>
              </a:rPr>
              <a:t>48.81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382" name="object 33">
            <a:extLst>
              <a:ext uri="{FF2B5EF4-FFF2-40B4-BE49-F238E27FC236}">
                <a16:creationId xmlns:a16="http://schemas.microsoft.com/office/drawing/2014/main" id="{C74B2265-8F77-425E-9007-5C18D3F0F53C}"/>
              </a:ext>
            </a:extLst>
          </p:cNvPr>
          <p:cNvSpPr/>
          <p:nvPr/>
        </p:nvSpPr>
        <p:spPr>
          <a:xfrm>
            <a:off x="1147572" y="5076444"/>
            <a:ext cx="2140457" cy="66827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5">
            <a:extLst>
              <a:ext uri="{FF2B5EF4-FFF2-40B4-BE49-F238E27FC236}">
                <a16:creationId xmlns:a16="http://schemas.microsoft.com/office/drawing/2014/main" id="{C9743EFB-7564-466E-9853-F327A249B720}"/>
              </a:ext>
            </a:extLst>
          </p:cNvPr>
          <p:cNvSpPr/>
          <p:nvPr/>
        </p:nvSpPr>
        <p:spPr>
          <a:xfrm>
            <a:off x="3293364" y="5076444"/>
            <a:ext cx="2140458" cy="66827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84" name="object 37">
            <a:extLst>
              <a:ext uri="{FF2B5EF4-FFF2-40B4-BE49-F238E27FC236}">
                <a16:creationId xmlns:a16="http://schemas.microsoft.com/office/drawing/2014/main" id="{39D1E940-9233-4670-A8BF-590A3B929F11}"/>
              </a:ext>
            </a:extLst>
          </p:cNvPr>
          <p:cNvGraphicFramePr>
            <a:graphicFrameLocks noGrp="1"/>
          </p:cNvGraphicFramePr>
          <p:nvPr/>
        </p:nvGraphicFramePr>
        <p:xfrm>
          <a:off x="1322450" y="5081158"/>
          <a:ext cx="9202418" cy="11212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53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8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026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5097">
                <a:tc>
                  <a:txBody>
                    <a:bodyPr/>
                    <a:lstStyle/>
                    <a:p>
                      <a:pPr marR="325755" algn="ctr">
                        <a:lnSpc>
                          <a:spcPts val="1820"/>
                        </a:lnSpc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33095" algn="ctr">
                        <a:lnSpc>
                          <a:spcPts val="1820"/>
                        </a:lnSpc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15440">
                        <a:lnSpc>
                          <a:spcPts val="1830"/>
                        </a:lnSpc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6550" algn="ctr">
                        <a:lnSpc>
                          <a:spcPts val="1830"/>
                        </a:lnSpc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517">
                <a:tc>
                  <a:txBody>
                    <a:bodyPr/>
                    <a:lstStyle/>
                    <a:p>
                      <a:pPr marR="327025" algn="ctr">
                        <a:lnSpc>
                          <a:spcPts val="1814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Rp.7,548,654,000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33730" algn="ctr">
                        <a:lnSpc>
                          <a:spcPts val="1814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31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58775" algn="r">
                        <a:lnSpc>
                          <a:spcPts val="1895"/>
                        </a:lnSpc>
                      </a:pPr>
                      <a:r>
                        <a:rPr sz="1600" b="1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600" b="1" spc="-10" dirty="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.7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,000,000,000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5280" algn="ctr">
                        <a:lnSpc>
                          <a:spcPts val="1895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34</a:t>
                      </a: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600" b="1" dirty="0">
                          <a:latin typeface="Trebuchet MS"/>
                          <a:cs typeface="Trebuchet MS"/>
                        </a:rPr>
                        <a:t>Provinsi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021">
                <a:tc>
                  <a:txBody>
                    <a:bodyPr/>
                    <a:lstStyle/>
                    <a:p>
                      <a:pPr marR="324485" algn="ctr">
                        <a:lnSpc>
                          <a:spcPts val="1900"/>
                        </a:lnSpc>
                        <a:spcBef>
                          <a:spcPts val="535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R="634365" algn="ctr">
                        <a:lnSpc>
                          <a:spcPts val="1900"/>
                        </a:lnSpc>
                        <a:spcBef>
                          <a:spcPts val="535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67945" marB="0"/>
                </a:tc>
                <a:tc>
                  <a:txBody>
                    <a:bodyPr/>
                    <a:lstStyle/>
                    <a:p>
                      <a:pPr marL="1431290">
                        <a:lnSpc>
                          <a:spcPts val="1875"/>
                        </a:lnSpc>
                        <a:spcBef>
                          <a:spcPts val="560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1120" marB="0"/>
                </a:tc>
                <a:tc>
                  <a:txBody>
                    <a:bodyPr/>
                    <a:lstStyle/>
                    <a:p>
                      <a:pPr marL="334645" algn="ctr">
                        <a:lnSpc>
                          <a:spcPts val="1875"/>
                        </a:lnSpc>
                        <a:spcBef>
                          <a:spcPts val="560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112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995">
                <a:tc>
                  <a:txBody>
                    <a:bodyPr/>
                    <a:lstStyle/>
                    <a:p>
                      <a:pPr marR="327025" algn="ctr">
                        <a:lnSpc>
                          <a:spcPts val="180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Rp.7,243,964,602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33730" algn="ctr">
                        <a:lnSpc>
                          <a:spcPts val="1800"/>
                        </a:lnSpc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95.96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54659" algn="r">
                        <a:lnSpc>
                          <a:spcPts val="1800"/>
                        </a:lnSpc>
                      </a:pPr>
                      <a:r>
                        <a:rPr lang="en-US" sz="1600" b="1" dirty="0">
                          <a:latin typeface="Trebuchet MS"/>
                          <a:cs typeface="Trebuchet MS"/>
                        </a:rPr>
                        <a:t>             </a:t>
                      </a:r>
                      <a:r>
                        <a:rPr sz="1600" b="1" dirty="0" err="1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600" b="1" spc="-10" dirty="0" err="1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600" b="1" kern="1200" spc="-5" dirty="0">
                          <a:solidFill>
                            <a:schemeClr val="tx1"/>
                          </a:solidFill>
                          <a:latin typeface="Trebuchet MS"/>
                          <a:ea typeface="+mn-ea"/>
                          <a:cs typeface="+mn-cs"/>
                        </a:rPr>
                        <a:t>1.341.200.025</a:t>
                      </a:r>
                      <a:endParaRPr sz="1600" b="1" kern="1200" spc="-5" dirty="0">
                        <a:solidFill>
                          <a:schemeClr val="tx1"/>
                        </a:solidFill>
                        <a:latin typeface="Trebuchet MS"/>
                        <a:ea typeface="+mn-ea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35915" algn="ctr">
                        <a:lnSpc>
                          <a:spcPts val="1800"/>
                        </a:lnSpc>
                      </a:pPr>
                      <a:r>
                        <a:rPr lang="en-ID" sz="1600" b="1" spc="-5" dirty="0">
                          <a:latin typeface="Trebuchet MS"/>
                          <a:cs typeface="Trebuchet MS"/>
                        </a:rPr>
                        <a:t>19,16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85" name="object 38">
            <a:extLst>
              <a:ext uri="{FF2B5EF4-FFF2-40B4-BE49-F238E27FC236}">
                <a16:creationId xmlns:a16="http://schemas.microsoft.com/office/drawing/2014/main" id="{6C81AFEF-F8A5-44F1-A86C-13A6CFAE7293}"/>
              </a:ext>
            </a:extLst>
          </p:cNvPr>
          <p:cNvSpPr/>
          <p:nvPr/>
        </p:nvSpPr>
        <p:spPr>
          <a:xfrm>
            <a:off x="1135380" y="4785321"/>
            <a:ext cx="4287774" cy="30255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9">
            <a:extLst>
              <a:ext uri="{FF2B5EF4-FFF2-40B4-BE49-F238E27FC236}">
                <a16:creationId xmlns:a16="http://schemas.microsoft.com/office/drawing/2014/main" id="{A32798AD-C946-464E-A128-9B8F3F976A32}"/>
              </a:ext>
            </a:extLst>
          </p:cNvPr>
          <p:cNvSpPr txBox="1"/>
          <p:nvPr/>
        </p:nvSpPr>
        <p:spPr>
          <a:xfrm>
            <a:off x="2155317" y="4783328"/>
            <a:ext cx="22504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Trebuchet MS"/>
                <a:cs typeface="Trebuchet MS"/>
              </a:rPr>
              <a:t>Setelah Self</a:t>
            </a:r>
            <a:r>
              <a:rPr sz="1800" b="1" spc="-5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rebuchet MS"/>
                <a:cs typeface="Trebuchet MS"/>
              </a:rPr>
              <a:t>Blocking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87" name="object 40">
            <a:extLst>
              <a:ext uri="{FF2B5EF4-FFF2-40B4-BE49-F238E27FC236}">
                <a16:creationId xmlns:a16="http://schemas.microsoft.com/office/drawing/2014/main" id="{3FA9654E-3DFA-4201-839F-A0FCC5F7CD33}"/>
              </a:ext>
            </a:extLst>
          </p:cNvPr>
          <p:cNvSpPr/>
          <p:nvPr/>
        </p:nvSpPr>
        <p:spPr>
          <a:xfrm>
            <a:off x="1147572" y="3224771"/>
            <a:ext cx="4286250" cy="30252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41">
            <a:extLst>
              <a:ext uri="{FF2B5EF4-FFF2-40B4-BE49-F238E27FC236}">
                <a16:creationId xmlns:a16="http://schemas.microsoft.com/office/drawing/2014/main" id="{FD6BA02E-F607-4DC6-903D-AD36A0412E5D}"/>
              </a:ext>
            </a:extLst>
          </p:cNvPr>
          <p:cNvSpPr txBox="1"/>
          <p:nvPr/>
        </p:nvSpPr>
        <p:spPr>
          <a:xfrm>
            <a:off x="2653029" y="3222116"/>
            <a:ext cx="1278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25" dirty="0">
                <a:solidFill>
                  <a:srgbClr val="FFFFFF"/>
                </a:solidFill>
                <a:latin typeface="Trebuchet MS"/>
                <a:cs typeface="Trebuchet MS"/>
              </a:rPr>
              <a:t>Pagu</a:t>
            </a:r>
            <a:r>
              <a:rPr sz="1800" b="1" spc="-17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Trebuchet MS"/>
                <a:cs typeface="Trebuchet MS"/>
              </a:rPr>
              <a:t>APBNP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89" name="object 42">
            <a:extLst>
              <a:ext uri="{FF2B5EF4-FFF2-40B4-BE49-F238E27FC236}">
                <a16:creationId xmlns:a16="http://schemas.microsoft.com/office/drawing/2014/main" id="{3B8E3609-9D09-4207-A103-55BEEAD33A87}"/>
              </a:ext>
            </a:extLst>
          </p:cNvPr>
          <p:cNvSpPr txBox="1"/>
          <p:nvPr/>
        </p:nvSpPr>
        <p:spPr>
          <a:xfrm>
            <a:off x="9096376" y="4860163"/>
            <a:ext cx="182372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*Per </a:t>
            </a:r>
            <a:r>
              <a:rPr sz="1100" spc="-5" dirty="0" err="1">
                <a:solidFill>
                  <a:srgbClr val="FFFFFF"/>
                </a:solidFill>
                <a:latin typeface="Trebuchet MS"/>
                <a:cs typeface="Trebuchet MS"/>
              </a:rPr>
              <a:t>tanggal</a:t>
            </a: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lang="en-US" sz="11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lang="id-ID" sz="1100" spc="-5" dirty="0">
                <a:solidFill>
                  <a:srgbClr val="FFFFFF"/>
                </a:solidFill>
                <a:latin typeface="Trebuchet MS"/>
                <a:cs typeface="Trebuchet MS"/>
              </a:rPr>
              <a:t>6</a:t>
            </a:r>
            <a:r>
              <a:rPr lang="en-US" sz="11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lang="id-ID" sz="1100" spc="-5" dirty="0">
                <a:solidFill>
                  <a:srgbClr val="FFFFFF"/>
                </a:solidFill>
                <a:latin typeface="Trebuchet MS"/>
                <a:cs typeface="Trebuchet MS"/>
              </a:rPr>
              <a:t>Juni </a:t>
            </a: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2019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5EC9C62-4A72-4997-9B6D-13E37C80FE99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583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874" y="154244"/>
            <a:ext cx="1364841" cy="40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0" y="574670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057275" y="205338"/>
            <a:ext cx="10401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Trebuchet MS" panose="020B0603020202020204" pitchFamily="34" charset="0"/>
                <a:cs typeface="Arial" pitchFamily="34" charset="0"/>
              </a:rPr>
              <a:t>HISTORI PAGU DAN REALISASI TP DARI TA. </a:t>
            </a:r>
            <a:r>
              <a:rPr lang="id-ID" b="1" i="1" dirty="0">
                <a:latin typeface="Trebuchet MS" panose="020B0603020202020204" pitchFamily="34" charset="0"/>
                <a:cs typeface="Arial" pitchFamily="34" charset="0"/>
              </a:rPr>
              <a:t>2011 s.d 2014</a:t>
            </a:r>
          </a:p>
        </p:txBody>
      </p:sp>
      <p:sp>
        <p:nvSpPr>
          <p:cNvPr id="50" name="object 2">
            <a:extLst>
              <a:ext uri="{FF2B5EF4-FFF2-40B4-BE49-F238E27FC236}">
                <a16:creationId xmlns:a16="http://schemas.microsoft.com/office/drawing/2014/main" id="{4B5646CB-03B0-4CE8-A4A7-DA9F6E1A486E}"/>
              </a:ext>
            </a:extLst>
          </p:cNvPr>
          <p:cNvSpPr/>
          <p:nvPr/>
        </p:nvSpPr>
        <p:spPr>
          <a:xfrm>
            <a:off x="1149072" y="1425261"/>
            <a:ext cx="4174859" cy="5244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">
            <a:extLst>
              <a:ext uri="{FF2B5EF4-FFF2-40B4-BE49-F238E27FC236}">
                <a16:creationId xmlns:a16="http://schemas.microsoft.com/office/drawing/2014/main" id="{65981C59-AFFB-4BC4-91D9-E3B4B0A6B8A1}"/>
              </a:ext>
            </a:extLst>
          </p:cNvPr>
          <p:cNvSpPr/>
          <p:nvPr/>
        </p:nvSpPr>
        <p:spPr>
          <a:xfrm>
            <a:off x="1112901" y="1961007"/>
            <a:ext cx="2084832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4">
            <a:extLst>
              <a:ext uri="{FF2B5EF4-FFF2-40B4-BE49-F238E27FC236}">
                <a16:creationId xmlns:a16="http://schemas.microsoft.com/office/drawing/2014/main" id="{62349B56-CBBC-46CA-BCE6-23367D68A324}"/>
              </a:ext>
            </a:extLst>
          </p:cNvPr>
          <p:cNvSpPr/>
          <p:nvPr/>
        </p:nvSpPr>
        <p:spPr>
          <a:xfrm>
            <a:off x="1112901" y="2605659"/>
            <a:ext cx="2084832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">
            <a:extLst>
              <a:ext uri="{FF2B5EF4-FFF2-40B4-BE49-F238E27FC236}">
                <a16:creationId xmlns:a16="http://schemas.microsoft.com/office/drawing/2014/main" id="{DE332252-7591-486B-A3C5-7203AC850AB1}"/>
              </a:ext>
            </a:extLst>
          </p:cNvPr>
          <p:cNvSpPr/>
          <p:nvPr/>
        </p:nvSpPr>
        <p:spPr>
          <a:xfrm>
            <a:off x="3258693" y="1961007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6">
            <a:extLst>
              <a:ext uri="{FF2B5EF4-FFF2-40B4-BE49-F238E27FC236}">
                <a16:creationId xmlns:a16="http://schemas.microsoft.com/office/drawing/2014/main" id="{70F61B12-677B-4FFC-837D-0863CDEF3913}"/>
              </a:ext>
            </a:extLst>
          </p:cNvPr>
          <p:cNvSpPr/>
          <p:nvPr/>
        </p:nvSpPr>
        <p:spPr>
          <a:xfrm>
            <a:off x="3258693" y="2605659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7">
            <a:extLst>
              <a:ext uri="{FF2B5EF4-FFF2-40B4-BE49-F238E27FC236}">
                <a16:creationId xmlns:a16="http://schemas.microsoft.com/office/drawing/2014/main" id="{A5022E60-885D-4FC5-9C4A-CC702A595200}"/>
              </a:ext>
            </a:extLst>
          </p:cNvPr>
          <p:cNvSpPr/>
          <p:nvPr/>
        </p:nvSpPr>
        <p:spPr>
          <a:xfrm>
            <a:off x="6688141" y="1425261"/>
            <a:ext cx="4174859" cy="5244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8">
            <a:extLst>
              <a:ext uri="{FF2B5EF4-FFF2-40B4-BE49-F238E27FC236}">
                <a16:creationId xmlns:a16="http://schemas.microsoft.com/office/drawing/2014/main" id="{CF7AEB33-B7F3-4F9E-8CF7-314689497F03}"/>
              </a:ext>
            </a:extLst>
          </p:cNvPr>
          <p:cNvSpPr/>
          <p:nvPr/>
        </p:nvSpPr>
        <p:spPr>
          <a:xfrm>
            <a:off x="6673977" y="1959483"/>
            <a:ext cx="2084831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20E0062C-61E0-4528-ADB3-8FD59874056C}"/>
              </a:ext>
            </a:extLst>
          </p:cNvPr>
          <p:cNvSpPr/>
          <p:nvPr/>
        </p:nvSpPr>
        <p:spPr>
          <a:xfrm>
            <a:off x="6673977" y="2604135"/>
            <a:ext cx="2084831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10">
            <a:extLst>
              <a:ext uri="{FF2B5EF4-FFF2-40B4-BE49-F238E27FC236}">
                <a16:creationId xmlns:a16="http://schemas.microsoft.com/office/drawing/2014/main" id="{83306AB3-B582-41F2-A7EB-C840C71C4430}"/>
              </a:ext>
            </a:extLst>
          </p:cNvPr>
          <p:cNvSpPr/>
          <p:nvPr/>
        </p:nvSpPr>
        <p:spPr>
          <a:xfrm>
            <a:off x="8819769" y="1959483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11">
            <a:extLst>
              <a:ext uri="{FF2B5EF4-FFF2-40B4-BE49-F238E27FC236}">
                <a16:creationId xmlns:a16="http://schemas.microsoft.com/office/drawing/2014/main" id="{9E31EE74-8F54-4E6E-91B1-1B61512737CE}"/>
              </a:ext>
            </a:extLst>
          </p:cNvPr>
          <p:cNvSpPr/>
          <p:nvPr/>
        </p:nvSpPr>
        <p:spPr>
          <a:xfrm>
            <a:off x="8819769" y="2604135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13">
            <a:extLst>
              <a:ext uri="{FF2B5EF4-FFF2-40B4-BE49-F238E27FC236}">
                <a16:creationId xmlns:a16="http://schemas.microsoft.com/office/drawing/2014/main" id="{C42F17C9-20F5-476A-9185-A03898D501E9}"/>
              </a:ext>
            </a:extLst>
          </p:cNvPr>
          <p:cNvSpPr txBox="1"/>
          <p:nvPr/>
        </p:nvSpPr>
        <p:spPr>
          <a:xfrm>
            <a:off x="8449691" y="5233542"/>
            <a:ext cx="661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2019*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4" name="object 18">
            <a:extLst>
              <a:ext uri="{FF2B5EF4-FFF2-40B4-BE49-F238E27FC236}">
                <a16:creationId xmlns:a16="http://schemas.microsoft.com/office/drawing/2014/main" id="{DF5AADB0-216E-40C2-BA7C-4FFB89F0B3B8}"/>
              </a:ext>
            </a:extLst>
          </p:cNvPr>
          <p:cNvSpPr/>
          <p:nvPr/>
        </p:nvSpPr>
        <p:spPr>
          <a:xfrm>
            <a:off x="6612255" y="3217151"/>
            <a:ext cx="4286250" cy="54331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19">
            <a:extLst>
              <a:ext uri="{FF2B5EF4-FFF2-40B4-BE49-F238E27FC236}">
                <a16:creationId xmlns:a16="http://schemas.microsoft.com/office/drawing/2014/main" id="{5C900AC8-5DAA-4A8C-B994-4718976452F9}"/>
              </a:ext>
            </a:extLst>
          </p:cNvPr>
          <p:cNvSpPr/>
          <p:nvPr/>
        </p:nvSpPr>
        <p:spPr>
          <a:xfrm>
            <a:off x="6612255" y="3749027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20">
            <a:extLst>
              <a:ext uri="{FF2B5EF4-FFF2-40B4-BE49-F238E27FC236}">
                <a16:creationId xmlns:a16="http://schemas.microsoft.com/office/drawing/2014/main" id="{B924C584-4B29-4EA8-AFC7-94514CCA66D0}"/>
              </a:ext>
            </a:extLst>
          </p:cNvPr>
          <p:cNvSpPr/>
          <p:nvPr/>
        </p:nvSpPr>
        <p:spPr>
          <a:xfrm>
            <a:off x="6612255" y="4392155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21">
            <a:extLst>
              <a:ext uri="{FF2B5EF4-FFF2-40B4-BE49-F238E27FC236}">
                <a16:creationId xmlns:a16="http://schemas.microsoft.com/office/drawing/2014/main" id="{7A8C9C14-3A69-4691-8246-97213FF69DC0}"/>
              </a:ext>
            </a:extLst>
          </p:cNvPr>
          <p:cNvSpPr txBox="1"/>
          <p:nvPr/>
        </p:nvSpPr>
        <p:spPr>
          <a:xfrm>
            <a:off x="6807072" y="3819270"/>
            <a:ext cx="1945640" cy="11509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40</a:t>
            </a:r>
            <a:r>
              <a:rPr sz="1600" b="1" spc="-5" dirty="0">
                <a:latin typeface="Trebuchet MS"/>
                <a:cs typeface="Trebuchet MS"/>
              </a:rPr>
              <a:t>,000,000,000</a:t>
            </a:r>
            <a:endParaRPr sz="1600" dirty="0">
              <a:latin typeface="Trebuchet MS"/>
              <a:cs typeface="Trebuchet MS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1230"/>
              </a:spcBef>
            </a:pPr>
            <a:r>
              <a:rPr sz="1600" b="1" spc="-5" dirty="0">
                <a:latin typeface="Trebuchet MS"/>
                <a:cs typeface="Trebuchet MS"/>
              </a:rPr>
              <a:t>Realisasi: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lang="id-ID" sz="1600" b="1" spc="-10" dirty="0">
                <a:latin typeface="Trebuchet MS"/>
                <a:cs typeface="Trebuchet MS"/>
              </a:rPr>
              <a:t>.36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861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675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935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68" name="object 22">
            <a:extLst>
              <a:ext uri="{FF2B5EF4-FFF2-40B4-BE49-F238E27FC236}">
                <a16:creationId xmlns:a16="http://schemas.microsoft.com/office/drawing/2014/main" id="{699AD30F-626C-4D14-978A-DBFB1C1EA197}"/>
              </a:ext>
            </a:extLst>
          </p:cNvPr>
          <p:cNvSpPr/>
          <p:nvPr/>
        </p:nvSpPr>
        <p:spPr>
          <a:xfrm>
            <a:off x="8758046" y="3749027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23">
            <a:extLst>
              <a:ext uri="{FF2B5EF4-FFF2-40B4-BE49-F238E27FC236}">
                <a16:creationId xmlns:a16="http://schemas.microsoft.com/office/drawing/2014/main" id="{DB0774ED-FE03-441C-B5D2-086BE3CC5CB4}"/>
              </a:ext>
            </a:extLst>
          </p:cNvPr>
          <p:cNvSpPr/>
          <p:nvPr/>
        </p:nvSpPr>
        <p:spPr>
          <a:xfrm>
            <a:off x="8758046" y="4392155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24">
            <a:extLst>
              <a:ext uri="{FF2B5EF4-FFF2-40B4-BE49-F238E27FC236}">
                <a16:creationId xmlns:a16="http://schemas.microsoft.com/office/drawing/2014/main" id="{78B74AD8-5B97-4E20-9109-D1D2E670BA2B}"/>
              </a:ext>
            </a:extLst>
          </p:cNvPr>
          <p:cNvSpPr txBox="1"/>
          <p:nvPr/>
        </p:nvSpPr>
        <p:spPr>
          <a:xfrm>
            <a:off x="9267444" y="3819270"/>
            <a:ext cx="1126490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850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sz="1600" b="1" spc="-5" dirty="0">
                <a:latin typeface="Trebuchet MS"/>
                <a:cs typeface="Trebuchet MS"/>
              </a:rPr>
              <a:t>3</a:t>
            </a:r>
            <a:r>
              <a:rPr lang="id-ID" sz="1600" b="1" spc="-5" dirty="0">
                <a:latin typeface="Trebuchet MS"/>
                <a:cs typeface="Trebuchet MS"/>
              </a:rPr>
              <a:t>4 Daerah</a:t>
            </a:r>
            <a:endParaRPr sz="1600" dirty="0">
              <a:latin typeface="Trebuchet MS"/>
              <a:cs typeface="Trebuchet MS"/>
            </a:endParaRPr>
          </a:p>
          <a:p>
            <a:pPr marL="288925" marR="5080" indent="-276225">
              <a:lnSpc>
                <a:spcPct val="100000"/>
              </a:lnSpc>
              <a:spcBef>
                <a:spcPts val="1230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</a:t>
            </a:r>
            <a:r>
              <a:rPr sz="1600" b="1" spc="-5" dirty="0">
                <a:latin typeface="Trebuchet MS"/>
                <a:cs typeface="Trebuchet MS"/>
              </a:rPr>
              <a:t>as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  </a:t>
            </a:r>
            <a:r>
              <a:rPr lang="id-ID" sz="1600" b="1" spc="-5" dirty="0">
                <a:latin typeface="Trebuchet MS"/>
                <a:cs typeface="Trebuchet MS"/>
              </a:rPr>
              <a:t>92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15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1" name="object 25">
            <a:extLst>
              <a:ext uri="{FF2B5EF4-FFF2-40B4-BE49-F238E27FC236}">
                <a16:creationId xmlns:a16="http://schemas.microsoft.com/office/drawing/2014/main" id="{9CB1EBA0-CF11-4CB4-88C9-B9056356D568}"/>
              </a:ext>
            </a:extLst>
          </p:cNvPr>
          <p:cNvSpPr/>
          <p:nvPr/>
        </p:nvSpPr>
        <p:spPr>
          <a:xfrm>
            <a:off x="1057275" y="3238487"/>
            <a:ext cx="4286250" cy="54636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2" name="object 26">
            <a:extLst>
              <a:ext uri="{FF2B5EF4-FFF2-40B4-BE49-F238E27FC236}">
                <a16:creationId xmlns:a16="http://schemas.microsoft.com/office/drawing/2014/main" id="{62A186D9-1649-4E5C-BD5E-238AB9DAD14D}"/>
              </a:ext>
            </a:extLst>
          </p:cNvPr>
          <p:cNvGraphicFramePr>
            <a:graphicFrameLocks noGrp="1"/>
          </p:cNvGraphicFramePr>
          <p:nvPr/>
        </p:nvGraphicFramePr>
        <p:xfrm>
          <a:off x="1149072" y="1508020"/>
          <a:ext cx="9367986" cy="22025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7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832">
                <a:tc>
                  <a:txBody>
                    <a:bodyPr/>
                    <a:lstStyle/>
                    <a:p>
                      <a:pPr marR="119380" algn="r">
                        <a:lnSpc>
                          <a:spcPts val="206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1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9380" algn="r">
                        <a:lnSpc>
                          <a:spcPts val="205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3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03">
                <a:tc>
                  <a:txBody>
                    <a:bodyPr/>
                    <a:lstStyle/>
                    <a:p>
                      <a:pPr marL="697230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L="425450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tc>
                  <a:txBody>
                    <a:bodyPr/>
                    <a:lstStyle/>
                    <a:p>
                      <a:pPr marL="97155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37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990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000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24 Daerah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040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000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" algn="ctr">
                        <a:lnSpc>
                          <a:spcPts val="1845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56 Daerah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513080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L="42799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tc>
                  <a:txBody>
                    <a:bodyPr/>
                    <a:lstStyle/>
                    <a:p>
                      <a:pPr marL="9525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53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27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093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757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180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71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32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83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573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696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854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6520" algn="ctr">
                        <a:lnSpc>
                          <a:spcPts val="1845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92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82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415">
                <a:tc>
                  <a:txBody>
                    <a:bodyPr/>
                    <a:lstStyle/>
                    <a:p>
                      <a:pPr marR="125095" algn="r">
                        <a:lnSpc>
                          <a:spcPts val="2100"/>
                        </a:lnSpc>
                        <a:spcBef>
                          <a:spcPts val="127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61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9539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4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3906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3" name="object 27">
            <a:extLst>
              <a:ext uri="{FF2B5EF4-FFF2-40B4-BE49-F238E27FC236}">
                <a16:creationId xmlns:a16="http://schemas.microsoft.com/office/drawing/2014/main" id="{AE863D52-4232-4539-B434-164774D0315A}"/>
              </a:ext>
            </a:extLst>
          </p:cNvPr>
          <p:cNvSpPr/>
          <p:nvPr/>
        </p:nvSpPr>
        <p:spPr>
          <a:xfrm>
            <a:off x="1057275" y="3767703"/>
            <a:ext cx="2140457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28">
            <a:extLst>
              <a:ext uri="{FF2B5EF4-FFF2-40B4-BE49-F238E27FC236}">
                <a16:creationId xmlns:a16="http://schemas.microsoft.com/office/drawing/2014/main" id="{6852F444-8ED6-4D99-81E6-A4DD1658D01D}"/>
              </a:ext>
            </a:extLst>
          </p:cNvPr>
          <p:cNvSpPr/>
          <p:nvPr/>
        </p:nvSpPr>
        <p:spPr>
          <a:xfrm>
            <a:off x="1057275" y="4418438"/>
            <a:ext cx="2140457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29">
            <a:extLst>
              <a:ext uri="{FF2B5EF4-FFF2-40B4-BE49-F238E27FC236}">
                <a16:creationId xmlns:a16="http://schemas.microsoft.com/office/drawing/2014/main" id="{E438A40B-68C1-42AB-B7B1-BC56FC402C5F}"/>
              </a:ext>
            </a:extLst>
          </p:cNvPr>
          <p:cNvSpPr txBox="1"/>
          <p:nvPr/>
        </p:nvSpPr>
        <p:spPr>
          <a:xfrm>
            <a:off x="1094286" y="3802937"/>
            <a:ext cx="2080916" cy="1163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59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529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960</a:t>
            </a:r>
            <a:r>
              <a:rPr sz="1600" b="1" spc="-5" dirty="0">
                <a:latin typeface="Trebuchet MS"/>
                <a:cs typeface="Trebuchet MS"/>
              </a:rPr>
              <a:t>,000</a:t>
            </a:r>
            <a:endParaRPr sz="1600" dirty="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285"/>
              </a:spcBef>
            </a:pPr>
            <a:r>
              <a:rPr sz="1600" b="1" spc="-5" dirty="0">
                <a:latin typeface="Trebuchet MS"/>
                <a:cs typeface="Trebuchet MS"/>
              </a:rPr>
              <a:t>Realisasi: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 err="1">
                <a:latin typeface="Trebuchet MS"/>
                <a:cs typeface="Trebuchet MS"/>
              </a:rPr>
              <a:t>Rp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143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449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034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589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6" name="object 30">
            <a:extLst>
              <a:ext uri="{FF2B5EF4-FFF2-40B4-BE49-F238E27FC236}">
                <a16:creationId xmlns:a16="http://schemas.microsoft.com/office/drawing/2014/main" id="{7BBCEA5E-5C58-41F8-A557-E587A3E1EBE2}"/>
              </a:ext>
            </a:extLst>
          </p:cNvPr>
          <p:cNvSpPr/>
          <p:nvPr/>
        </p:nvSpPr>
        <p:spPr>
          <a:xfrm>
            <a:off x="3203067" y="3767703"/>
            <a:ext cx="2140458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31">
            <a:extLst>
              <a:ext uri="{FF2B5EF4-FFF2-40B4-BE49-F238E27FC236}">
                <a16:creationId xmlns:a16="http://schemas.microsoft.com/office/drawing/2014/main" id="{6F4C5645-B120-4089-855E-3313067BFEEC}"/>
              </a:ext>
            </a:extLst>
          </p:cNvPr>
          <p:cNvSpPr/>
          <p:nvPr/>
        </p:nvSpPr>
        <p:spPr>
          <a:xfrm>
            <a:off x="3203067" y="4418438"/>
            <a:ext cx="2140458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32">
            <a:extLst>
              <a:ext uri="{FF2B5EF4-FFF2-40B4-BE49-F238E27FC236}">
                <a16:creationId xmlns:a16="http://schemas.microsoft.com/office/drawing/2014/main" id="{25A81CDE-5B25-45DC-82D7-FD9A017A3900}"/>
              </a:ext>
            </a:extLst>
          </p:cNvPr>
          <p:cNvSpPr txBox="1"/>
          <p:nvPr/>
        </p:nvSpPr>
        <p:spPr>
          <a:xfrm>
            <a:off x="3711574" y="3841871"/>
            <a:ext cx="1126490" cy="116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215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lang="id-ID" sz="1600" b="1" spc="-5" dirty="0">
                <a:latin typeface="Trebuchet MS"/>
                <a:cs typeface="Trebuchet MS"/>
              </a:rPr>
              <a:t>35 Daerah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285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tas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lang="id-ID" sz="1600" b="1" spc="-5" dirty="0">
                <a:latin typeface="Trebuchet MS"/>
                <a:cs typeface="Trebuchet MS"/>
              </a:rPr>
              <a:t>7</a:t>
            </a:r>
            <a:r>
              <a:rPr sz="1600" b="1" spc="-5" dirty="0">
                <a:latin typeface="Trebuchet MS"/>
                <a:cs typeface="Trebuchet MS"/>
              </a:rPr>
              <a:t>4.</a:t>
            </a:r>
            <a:r>
              <a:rPr lang="id-ID" sz="1600" b="1" spc="-5" dirty="0">
                <a:latin typeface="Trebuchet MS"/>
                <a:cs typeface="Trebuchet MS"/>
              </a:rPr>
              <a:t>76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87" name="object 5">
            <a:extLst>
              <a:ext uri="{FF2B5EF4-FFF2-40B4-BE49-F238E27FC236}">
                <a16:creationId xmlns:a16="http://schemas.microsoft.com/office/drawing/2014/main" id="{E5E0DA32-BFD7-4FA0-9170-5CA1D97B9806}"/>
              </a:ext>
            </a:extLst>
          </p:cNvPr>
          <p:cNvSpPr/>
          <p:nvPr/>
        </p:nvSpPr>
        <p:spPr>
          <a:xfrm>
            <a:off x="3669031" y="4933425"/>
            <a:ext cx="4367784" cy="114347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0" name="Group 59">
            <a:extLst>
              <a:ext uri="{FF2B5EF4-FFF2-40B4-BE49-F238E27FC236}">
                <a16:creationId xmlns:a16="http://schemas.microsoft.com/office/drawing/2014/main" id="{429D6144-CEC4-4717-B4A5-C5BF66CF7FD7}"/>
              </a:ext>
            </a:extLst>
          </p:cNvPr>
          <p:cNvGrpSpPr>
            <a:grpSpLocks/>
          </p:cNvGrpSpPr>
          <p:nvPr/>
        </p:nvGrpSpPr>
        <p:grpSpPr bwMode="auto">
          <a:xfrm>
            <a:off x="4896183" y="1085402"/>
            <a:ext cx="2185948" cy="4687196"/>
            <a:chOff x="3753851" y="1202035"/>
            <a:chExt cx="1640290" cy="3516052"/>
          </a:xfrm>
        </p:grpSpPr>
        <p:sp>
          <p:nvSpPr>
            <p:cNvPr id="91" name="Freeform 21">
              <a:extLst>
                <a:ext uri="{FF2B5EF4-FFF2-40B4-BE49-F238E27FC236}">
                  <a16:creationId xmlns:a16="http://schemas.microsoft.com/office/drawing/2014/main" id="{A2BD4BF1-3DAD-480E-B93D-5FD25574C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>
                <a:gd name="T0" fmla="*/ 2147483646 w 68"/>
                <a:gd name="T1" fmla="*/ 0 h 21"/>
                <a:gd name="T2" fmla="*/ 2147483646 w 68"/>
                <a:gd name="T3" fmla="*/ 0 h 21"/>
                <a:gd name="T4" fmla="*/ 2147483646 w 68"/>
                <a:gd name="T5" fmla="*/ 0 h 21"/>
                <a:gd name="T6" fmla="*/ 2147483646 w 68"/>
                <a:gd name="T7" fmla="*/ 2147483646 h 21"/>
                <a:gd name="T8" fmla="*/ 2147483646 w 68"/>
                <a:gd name="T9" fmla="*/ 2147483646 h 21"/>
                <a:gd name="T10" fmla="*/ 2147483646 w 68"/>
                <a:gd name="T11" fmla="*/ 2147483646 h 21"/>
                <a:gd name="T12" fmla="*/ 2147483646 w 68"/>
                <a:gd name="T13" fmla="*/ 2147483646 h 21"/>
                <a:gd name="T14" fmla="*/ 2147483646 w 68"/>
                <a:gd name="T15" fmla="*/ 2147483646 h 21"/>
                <a:gd name="T16" fmla="*/ 0 w 68"/>
                <a:gd name="T17" fmla="*/ 2147483646 h 21"/>
                <a:gd name="T18" fmla="*/ 0 w 68"/>
                <a:gd name="T19" fmla="*/ 2147483646 h 21"/>
                <a:gd name="T20" fmla="*/ 0 w 68"/>
                <a:gd name="T21" fmla="*/ 2147483646 h 21"/>
                <a:gd name="T22" fmla="*/ 2147483646 w 68"/>
                <a:gd name="T23" fmla="*/ 2147483646 h 21"/>
                <a:gd name="T24" fmla="*/ 2147483646 w 68"/>
                <a:gd name="T25" fmla="*/ 2147483646 h 21"/>
                <a:gd name="T26" fmla="*/ 2147483646 w 68"/>
                <a:gd name="T27" fmla="*/ 2147483646 h 21"/>
                <a:gd name="T28" fmla="*/ 2147483646 w 68"/>
                <a:gd name="T29" fmla="*/ 2147483646 h 21"/>
                <a:gd name="T30" fmla="*/ 2147483646 w 68"/>
                <a:gd name="T31" fmla="*/ 0 h 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2" name="Freeform 22">
              <a:extLst>
                <a:ext uri="{FF2B5EF4-FFF2-40B4-BE49-F238E27FC236}">
                  <a16:creationId xmlns:a16="http://schemas.microsoft.com/office/drawing/2014/main" id="{E4983AE9-68D8-45C2-AA50-E2DF17859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2412" y="3424370"/>
              <a:ext cx="419203" cy="550822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505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3" name="Freeform 23">
              <a:extLst>
                <a:ext uri="{FF2B5EF4-FFF2-40B4-BE49-F238E27FC236}">
                  <a16:creationId xmlns:a16="http://schemas.microsoft.com/office/drawing/2014/main" id="{A558AFA3-9A6C-4263-9589-10DC3E9A96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1577" y="1202035"/>
              <a:ext cx="100038" cy="503201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4" name="Freeform 24">
              <a:extLst>
                <a:ext uri="{FF2B5EF4-FFF2-40B4-BE49-F238E27FC236}">
                  <a16:creationId xmlns:a16="http://schemas.microsoft.com/office/drawing/2014/main" id="{52FB3D1C-28E5-4547-BECF-ECEFA88DA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7249" y="1705236"/>
              <a:ext cx="214366" cy="163659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5" name="Freeform 25">
              <a:extLst>
                <a:ext uri="{FF2B5EF4-FFF2-40B4-BE49-F238E27FC236}">
                  <a16:creationId xmlns:a16="http://schemas.microsoft.com/office/drawing/2014/main" id="{94B02661-27F3-4CB5-B23A-CDB376C60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3851" y="4143455"/>
              <a:ext cx="817763" cy="574632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96" name="Freeform 26">
              <a:extLst>
                <a:ext uri="{FF2B5EF4-FFF2-40B4-BE49-F238E27FC236}">
                  <a16:creationId xmlns:a16="http://schemas.microsoft.com/office/drawing/2014/main" id="{6E55E032-14D4-4467-BD8A-0EDAB1CA5D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>
                <a:gd name="T0" fmla="*/ 2147483646 w 124"/>
                <a:gd name="T1" fmla="*/ 2147483646 h 42"/>
                <a:gd name="T2" fmla="*/ 2147483646 w 124"/>
                <a:gd name="T3" fmla="*/ 2147483646 h 42"/>
                <a:gd name="T4" fmla="*/ 2147483646 w 124"/>
                <a:gd name="T5" fmla="*/ 2147483646 h 42"/>
                <a:gd name="T6" fmla="*/ 2147483646 w 124"/>
                <a:gd name="T7" fmla="*/ 2147483646 h 42"/>
                <a:gd name="T8" fmla="*/ 2147483646 w 124"/>
                <a:gd name="T9" fmla="*/ 0 h 42"/>
                <a:gd name="T10" fmla="*/ 2147483646 w 124"/>
                <a:gd name="T11" fmla="*/ 0 h 42"/>
                <a:gd name="T12" fmla="*/ 2147483646 w 124"/>
                <a:gd name="T13" fmla="*/ 0 h 42"/>
                <a:gd name="T14" fmla="*/ 2147483646 w 124"/>
                <a:gd name="T15" fmla="*/ 2147483646 h 42"/>
                <a:gd name="T16" fmla="*/ 0 w 124"/>
                <a:gd name="T17" fmla="*/ 2147483646 h 42"/>
                <a:gd name="T18" fmla="*/ 0 w 124"/>
                <a:gd name="T19" fmla="*/ 2147483646 h 42"/>
                <a:gd name="T20" fmla="*/ 0 w 124"/>
                <a:gd name="T21" fmla="*/ 2147483646 h 42"/>
                <a:gd name="T22" fmla="*/ 0 w 124"/>
                <a:gd name="T23" fmla="*/ 2147483646 h 42"/>
                <a:gd name="T24" fmla="*/ 2147483646 w 124"/>
                <a:gd name="T25" fmla="*/ 2147483646 h 42"/>
                <a:gd name="T26" fmla="*/ 2147483646 w 124"/>
                <a:gd name="T27" fmla="*/ 2147483646 h 42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rgbClr val="F9BB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7" name="Freeform 27">
              <a:extLst>
                <a:ext uri="{FF2B5EF4-FFF2-40B4-BE49-F238E27FC236}">
                  <a16:creationId xmlns:a16="http://schemas.microsoft.com/office/drawing/2014/main" id="{96E304E5-FFCA-407C-B820-41ED830C4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>
                <a:gd name="T0" fmla="*/ 2147483646 w 125"/>
                <a:gd name="T1" fmla="*/ 2147483646 h 42"/>
                <a:gd name="T2" fmla="*/ 2147483646 w 125"/>
                <a:gd name="T3" fmla="*/ 2147483646 h 42"/>
                <a:gd name="T4" fmla="*/ 2147483646 w 125"/>
                <a:gd name="T5" fmla="*/ 2147483646 h 42"/>
                <a:gd name="T6" fmla="*/ 2147483646 w 125"/>
                <a:gd name="T7" fmla="*/ 2147483646 h 42"/>
                <a:gd name="T8" fmla="*/ 2147483646 w 125"/>
                <a:gd name="T9" fmla="*/ 0 h 42"/>
                <a:gd name="T10" fmla="*/ 2147483646 w 125"/>
                <a:gd name="T11" fmla="*/ 0 h 42"/>
                <a:gd name="T12" fmla="*/ 2147483646 w 125"/>
                <a:gd name="T13" fmla="*/ 0 h 42"/>
                <a:gd name="T14" fmla="*/ 2147483646 w 125"/>
                <a:gd name="T15" fmla="*/ 2147483646 h 42"/>
                <a:gd name="T16" fmla="*/ 2147483646 w 125"/>
                <a:gd name="T17" fmla="*/ 2147483646 h 42"/>
                <a:gd name="T18" fmla="*/ 0 w 125"/>
                <a:gd name="T19" fmla="*/ 2147483646 h 42"/>
                <a:gd name="T20" fmla="*/ 0 w 125"/>
                <a:gd name="T21" fmla="*/ 2147483646 h 42"/>
                <a:gd name="T22" fmla="*/ 2147483646 w 125"/>
                <a:gd name="T23" fmla="*/ 2147483646 h 42"/>
                <a:gd name="T24" fmla="*/ 2147483646 w 125"/>
                <a:gd name="T25" fmla="*/ 2147483646 h 42"/>
                <a:gd name="T26" fmla="*/ 2147483646 w 125"/>
                <a:gd name="T27" fmla="*/ 2147483646 h 42"/>
                <a:gd name="T28" fmla="*/ 2147483646 w 125"/>
                <a:gd name="T29" fmla="*/ 2147483646 h 4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8" name="Freeform 28">
              <a:extLst>
                <a:ext uri="{FF2B5EF4-FFF2-40B4-BE49-F238E27FC236}">
                  <a16:creationId xmlns:a16="http://schemas.microsoft.com/office/drawing/2014/main" id="{86BD4621-D860-4F00-9430-CA13D4D985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>
                <a:gd name="T0" fmla="*/ 2147483646 w 206"/>
                <a:gd name="T1" fmla="*/ 0 h 144"/>
                <a:gd name="T2" fmla="*/ 0 w 206"/>
                <a:gd name="T3" fmla="*/ 0 h 144"/>
                <a:gd name="T4" fmla="*/ 0 w 206"/>
                <a:gd name="T5" fmla="*/ 2147483646 h 144"/>
                <a:gd name="T6" fmla="*/ 0 w 206"/>
                <a:gd name="T7" fmla="*/ 2147483646 h 144"/>
                <a:gd name="T8" fmla="*/ 2147483646 w 206"/>
                <a:gd name="T9" fmla="*/ 2147483646 h 144"/>
                <a:gd name="T10" fmla="*/ 2147483646 w 206"/>
                <a:gd name="T11" fmla="*/ 2147483646 h 144"/>
                <a:gd name="T12" fmla="*/ 2147483646 w 206"/>
                <a:gd name="T13" fmla="*/ 2147483646 h 144"/>
                <a:gd name="T14" fmla="*/ 2147483646 w 206"/>
                <a:gd name="T15" fmla="*/ 2147483646 h 144"/>
                <a:gd name="T16" fmla="*/ 2147483646 w 206"/>
                <a:gd name="T17" fmla="*/ 2147483646 h 144"/>
                <a:gd name="T18" fmla="*/ 2147483646 w 206"/>
                <a:gd name="T19" fmla="*/ 2147483646 h 144"/>
                <a:gd name="T20" fmla="*/ 2147483646 w 206"/>
                <a:gd name="T21" fmla="*/ 2147483646 h 144"/>
                <a:gd name="T22" fmla="*/ 2147483646 w 206"/>
                <a:gd name="T23" fmla="*/ 2147483646 h 144"/>
                <a:gd name="T24" fmla="*/ 2147483646 w 206"/>
                <a:gd name="T25" fmla="*/ 2147483646 h 144"/>
                <a:gd name="T26" fmla="*/ 2147483646 w 206"/>
                <a:gd name="T27" fmla="*/ 2147483646 h 144"/>
                <a:gd name="T28" fmla="*/ 2147483646 w 206"/>
                <a:gd name="T29" fmla="*/ 2147483646 h 144"/>
                <a:gd name="T30" fmla="*/ 2147483646 w 206"/>
                <a:gd name="T31" fmla="*/ 2147483646 h 144"/>
                <a:gd name="T32" fmla="*/ 2147483646 w 206"/>
                <a:gd name="T33" fmla="*/ 2147483646 h 144"/>
                <a:gd name="T34" fmla="*/ 2147483646 w 206"/>
                <a:gd name="T35" fmla="*/ 2147483646 h 144"/>
                <a:gd name="T36" fmla="*/ 2147483646 w 206"/>
                <a:gd name="T37" fmla="*/ 2147483646 h 144"/>
                <a:gd name="T38" fmla="*/ 2147483646 w 206"/>
                <a:gd name="T39" fmla="*/ 2147483646 h 144"/>
                <a:gd name="T40" fmla="*/ 2147483646 w 206"/>
                <a:gd name="T41" fmla="*/ 2147483646 h 144"/>
                <a:gd name="T42" fmla="*/ 2147483646 w 206"/>
                <a:gd name="T43" fmla="*/ 2147483646 h 144"/>
                <a:gd name="T44" fmla="*/ 2147483646 w 206"/>
                <a:gd name="T45" fmla="*/ 2147483646 h 144"/>
                <a:gd name="T46" fmla="*/ 2147483646 w 206"/>
                <a:gd name="T47" fmla="*/ 2147483646 h 144"/>
                <a:gd name="T48" fmla="*/ 2147483646 w 206"/>
                <a:gd name="T49" fmla="*/ 2147483646 h 144"/>
                <a:gd name="T50" fmla="*/ 2147483646 w 206"/>
                <a:gd name="T51" fmla="*/ 2147483646 h 144"/>
                <a:gd name="T52" fmla="*/ 2147483646 w 206"/>
                <a:gd name="T53" fmla="*/ 2147483646 h 144"/>
                <a:gd name="T54" fmla="*/ 2147483646 w 206"/>
                <a:gd name="T55" fmla="*/ 2147483646 h 144"/>
                <a:gd name="T56" fmla="*/ 2147483646 w 206"/>
                <a:gd name="T57" fmla="*/ 2147483646 h 144"/>
                <a:gd name="T58" fmla="*/ 2147483646 w 206"/>
                <a:gd name="T59" fmla="*/ 2147483646 h 144"/>
                <a:gd name="T60" fmla="*/ 2147483646 w 206"/>
                <a:gd name="T61" fmla="*/ 2147483646 h 144"/>
                <a:gd name="T62" fmla="*/ 2147483646 w 206"/>
                <a:gd name="T63" fmla="*/ 0 h 144"/>
                <a:gd name="T64" fmla="*/ 2147483646 w 206"/>
                <a:gd name="T65" fmla="*/ 0 h 14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99" name="Freeform 29">
              <a:extLst>
                <a:ext uri="{FF2B5EF4-FFF2-40B4-BE49-F238E27FC236}">
                  <a16:creationId xmlns:a16="http://schemas.microsoft.com/office/drawing/2014/main" id="{D48A46C8-49E1-41E7-A506-2002147ADE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202035"/>
              <a:ext cx="104801" cy="503201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100" name="Freeform 30">
              <a:extLst>
                <a:ext uri="{FF2B5EF4-FFF2-40B4-BE49-F238E27FC236}">
                  <a16:creationId xmlns:a16="http://schemas.microsoft.com/office/drawing/2014/main" id="{C170B2C3-B2B7-473C-ACD4-BABD732AA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1705236"/>
              <a:ext cx="223892" cy="163659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  <p:sp>
          <p:nvSpPr>
            <p:cNvPr id="101" name="Freeform 31">
              <a:extLst>
                <a:ext uri="{FF2B5EF4-FFF2-40B4-BE49-F238E27FC236}">
                  <a16:creationId xmlns:a16="http://schemas.microsoft.com/office/drawing/2014/main" id="{3B1D4A98-1A89-4E44-8243-3C026F3AE3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>
                <a:gd name="T0" fmla="*/ 2147483646 w 70"/>
                <a:gd name="T1" fmla="*/ 2147483646 h 21"/>
                <a:gd name="T2" fmla="*/ 2147483646 w 70"/>
                <a:gd name="T3" fmla="*/ 2147483646 h 21"/>
                <a:gd name="T4" fmla="*/ 2147483646 w 70"/>
                <a:gd name="T5" fmla="*/ 2147483646 h 21"/>
                <a:gd name="T6" fmla="*/ 2147483646 w 70"/>
                <a:gd name="T7" fmla="*/ 2147483646 h 21"/>
                <a:gd name="T8" fmla="*/ 2147483646 w 70"/>
                <a:gd name="T9" fmla="*/ 2147483646 h 21"/>
                <a:gd name="T10" fmla="*/ 2147483646 w 70"/>
                <a:gd name="T11" fmla="*/ 2147483646 h 21"/>
                <a:gd name="T12" fmla="*/ 2147483646 w 70"/>
                <a:gd name="T13" fmla="*/ 2147483646 h 21"/>
                <a:gd name="T14" fmla="*/ 2147483646 w 70"/>
                <a:gd name="T15" fmla="*/ 2147483646 h 21"/>
                <a:gd name="T16" fmla="*/ 2147483646 w 70"/>
                <a:gd name="T17" fmla="*/ 0 h 21"/>
                <a:gd name="T18" fmla="*/ 0 w 70"/>
                <a:gd name="T19" fmla="*/ 0 h 21"/>
                <a:gd name="T20" fmla="*/ 0 w 70"/>
                <a:gd name="T21" fmla="*/ 2147483646 h 21"/>
                <a:gd name="T22" fmla="*/ 2147483646 w 70"/>
                <a:gd name="T23" fmla="*/ 2147483646 h 21"/>
                <a:gd name="T24" fmla="*/ 2147483646 w 70"/>
                <a:gd name="T25" fmla="*/ 2147483646 h 21"/>
                <a:gd name="T26" fmla="*/ 2147483646 w 70"/>
                <a:gd name="T27" fmla="*/ 2147483646 h 21"/>
                <a:gd name="T28" fmla="*/ 2147483646 w 70"/>
                <a:gd name="T29" fmla="*/ 2147483646 h 21"/>
                <a:gd name="T30" fmla="*/ 2147483646 w 70"/>
                <a:gd name="T31" fmla="*/ 2147483646 h 21"/>
                <a:gd name="T32" fmla="*/ 2147483646 w 70"/>
                <a:gd name="T33" fmla="*/ 2147483646 h 2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rgbClr val="E2AA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id-ID" sz="2399"/>
            </a:p>
          </p:txBody>
        </p:sp>
        <p:sp>
          <p:nvSpPr>
            <p:cNvPr id="102" name="Freeform 32">
              <a:extLst>
                <a:ext uri="{FF2B5EF4-FFF2-40B4-BE49-F238E27FC236}">
                  <a16:creationId xmlns:a16="http://schemas.microsoft.com/office/drawing/2014/main" id="{B44C2252-39A8-4DB2-B236-AA2DC69C1B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1614" y="3424370"/>
              <a:ext cx="423966" cy="550822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rgbClr val="FF7C8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399"/>
            </a:p>
          </p:txBody>
        </p:sp>
      </p:grpSp>
      <p:sp>
        <p:nvSpPr>
          <p:cNvPr id="103" name="Rectangle 102">
            <a:extLst>
              <a:ext uri="{FF2B5EF4-FFF2-40B4-BE49-F238E27FC236}">
                <a16:creationId xmlns:a16="http://schemas.microsoft.com/office/drawing/2014/main" id="{C7782221-F0C3-4FBB-ADA9-3FDDF321C42C}"/>
              </a:ext>
            </a:extLst>
          </p:cNvPr>
          <p:cNvSpPr/>
          <p:nvPr/>
        </p:nvSpPr>
        <p:spPr>
          <a:xfrm>
            <a:off x="3608257" y="5944461"/>
            <a:ext cx="5128781" cy="6096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/>
              <a:t>Sarpras Bencana dan </a:t>
            </a:r>
            <a:r>
              <a:rPr lang="es-ES" dirty="0" err="1"/>
              <a:t>Perbatasan</a:t>
            </a:r>
            <a:r>
              <a:rPr lang="es-ES" dirty="0"/>
              <a:t> Antar Negara </a:t>
            </a:r>
            <a:endParaRPr lang="id-ID" dirty="0"/>
          </a:p>
          <a:p>
            <a:pPr algn="ctr"/>
            <a:r>
              <a:rPr lang="es-ES" dirty="0"/>
              <a:t>PPKT</a:t>
            </a:r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340B4DF-AC2F-456F-BC48-71917BB2D825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64773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874" y="154244"/>
            <a:ext cx="1364841" cy="40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0" y="574670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057275" y="205338"/>
            <a:ext cx="10401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dirty="0">
                <a:latin typeface="Trebuchet MS" panose="020B0603020202020204" pitchFamily="34" charset="0"/>
                <a:cs typeface="Arial" pitchFamily="34" charset="0"/>
              </a:rPr>
              <a:t>HISTORI PAGU DAN REALISASI TP DARI TA. </a:t>
            </a:r>
            <a:r>
              <a:rPr lang="id-ID" b="1" i="1" dirty="0">
                <a:latin typeface="Trebuchet MS" panose="020B0603020202020204" pitchFamily="34" charset="0"/>
                <a:cs typeface="Arial" pitchFamily="34" charset="0"/>
              </a:rPr>
              <a:t>2011 s.d 2014</a:t>
            </a:r>
          </a:p>
        </p:txBody>
      </p:sp>
      <p:sp>
        <p:nvSpPr>
          <p:cNvPr id="50" name="object 2">
            <a:extLst>
              <a:ext uri="{FF2B5EF4-FFF2-40B4-BE49-F238E27FC236}">
                <a16:creationId xmlns:a16="http://schemas.microsoft.com/office/drawing/2014/main" id="{4B5646CB-03B0-4CE8-A4A7-DA9F6E1A486E}"/>
              </a:ext>
            </a:extLst>
          </p:cNvPr>
          <p:cNvSpPr/>
          <p:nvPr/>
        </p:nvSpPr>
        <p:spPr>
          <a:xfrm>
            <a:off x="959383" y="986885"/>
            <a:ext cx="4268341" cy="52443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3">
            <a:extLst>
              <a:ext uri="{FF2B5EF4-FFF2-40B4-BE49-F238E27FC236}">
                <a16:creationId xmlns:a16="http://schemas.microsoft.com/office/drawing/2014/main" id="{65981C59-AFFB-4BC4-91D9-E3B4B0A6B8A1}"/>
              </a:ext>
            </a:extLst>
          </p:cNvPr>
          <p:cNvSpPr/>
          <p:nvPr/>
        </p:nvSpPr>
        <p:spPr>
          <a:xfrm>
            <a:off x="965478" y="1522631"/>
            <a:ext cx="2140458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4">
            <a:extLst>
              <a:ext uri="{FF2B5EF4-FFF2-40B4-BE49-F238E27FC236}">
                <a16:creationId xmlns:a16="http://schemas.microsoft.com/office/drawing/2014/main" id="{62349B56-CBBC-46CA-BCE6-23367D68A324}"/>
              </a:ext>
            </a:extLst>
          </p:cNvPr>
          <p:cNvSpPr/>
          <p:nvPr/>
        </p:nvSpPr>
        <p:spPr>
          <a:xfrm>
            <a:off x="959383" y="2167283"/>
            <a:ext cx="2146553" cy="64097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">
            <a:extLst>
              <a:ext uri="{FF2B5EF4-FFF2-40B4-BE49-F238E27FC236}">
                <a16:creationId xmlns:a16="http://schemas.microsoft.com/office/drawing/2014/main" id="{DE332252-7591-486B-A3C5-7203AC850AB1}"/>
              </a:ext>
            </a:extLst>
          </p:cNvPr>
          <p:cNvSpPr/>
          <p:nvPr/>
        </p:nvSpPr>
        <p:spPr>
          <a:xfrm>
            <a:off x="3166896" y="1522631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6">
            <a:extLst>
              <a:ext uri="{FF2B5EF4-FFF2-40B4-BE49-F238E27FC236}">
                <a16:creationId xmlns:a16="http://schemas.microsoft.com/office/drawing/2014/main" id="{70F61B12-677B-4FFC-837D-0863CDEF3913}"/>
              </a:ext>
            </a:extLst>
          </p:cNvPr>
          <p:cNvSpPr/>
          <p:nvPr/>
        </p:nvSpPr>
        <p:spPr>
          <a:xfrm>
            <a:off x="3166896" y="2167283"/>
            <a:ext cx="2084832" cy="64097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7">
            <a:extLst>
              <a:ext uri="{FF2B5EF4-FFF2-40B4-BE49-F238E27FC236}">
                <a16:creationId xmlns:a16="http://schemas.microsoft.com/office/drawing/2014/main" id="{A5022E60-885D-4FC5-9C4A-CC702A595200}"/>
              </a:ext>
            </a:extLst>
          </p:cNvPr>
          <p:cNvSpPr/>
          <p:nvPr/>
        </p:nvSpPr>
        <p:spPr>
          <a:xfrm>
            <a:off x="6582180" y="986885"/>
            <a:ext cx="4224526" cy="52443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8">
            <a:extLst>
              <a:ext uri="{FF2B5EF4-FFF2-40B4-BE49-F238E27FC236}">
                <a16:creationId xmlns:a16="http://schemas.microsoft.com/office/drawing/2014/main" id="{CF7AEB33-B7F3-4F9E-8CF7-314689497F03}"/>
              </a:ext>
            </a:extLst>
          </p:cNvPr>
          <p:cNvSpPr/>
          <p:nvPr/>
        </p:nvSpPr>
        <p:spPr>
          <a:xfrm>
            <a:off x="6582180" y="1521107"/>
            <a:ext cx="2084831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9">
            <a:extLst>
              <a:ext uri="{FF2B5EF4-FFF2-40B4-BE49-F238E27FC236}">
                <a16:creationId xmlns:a16="http://schemas.microsoft.com/office/drawing/2014/main" id="{20E0062C-61E0-4528-ADB3-8FD59874056C}"/>
              </a:ext>
            </a:extLst>
          </p:cNvPr>
          <p:cNvSpPr/>
          <p:nvPr/>
        </p:nvSpPr>
        <p:spPr>
          <a:xfrm>
            <a:off x="6582180" y="2165759"/>
            <a:ext cx="2084831" cy="64097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10">
            <a:extLst>
              <a:ext uri="{FF2B5EF4-FFF2-40B4-BE49-F238E27FC236}">
                <a16:creationId xmlns:a16="http://schemas.microsoft.com/office/drawing/2014/main" id="{83306AB3-B582-41F2-A7EB-C840C71C4430}"/>
              </a:ext>
            </a:extLst>
          </p:cNvPr>
          <p:cNvSpPr/>
          <p:nvPr/>
        </p:nvSpPr>
        <p:spPr>
          <a:xfrm>
            <a:off x="8727972" y="1521107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11">
            <a:extLst>
              <a:ext uri="{FF2B5EF4-FFF2-40B4-BE49-F238E27FC236}">
                <a16:creationId xmlns:a16="http://schemas.microsoft.com/office/drawing/2014/main" id="{9E31EE74-8F54-4E6E-91B1-1B61512737CE}"/>
              </a:ext>
            </a:extLst>
          </p:cNvPr>
          <p:cNvSpPr/>
          <p:nvPr/>
        </p:nvSpPr>
        <p:spPr>
          <a:xfrm>
            <a:off x="8727972" y="2165759"/>
            <a:ext cx="2084831" cy="64097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13">
            <a:extLst>
              <a:ext uri="{FF2B5EF4-FFF2-40B4-BE49-F238E27FC236}">
                <a16:creationId xmlns:a16="http://schemas.microsoft.com/office/drawing/2014/main" id="{C42F17C9-20F5-476A-9185-A03898D501E9}"/>
              </a:ext>
            </a:extLst>
          </p:cNvPr>
          <p:cNvSpPr txBox="1"/>
          <p:nvPr/>
        </p:nvSpPr>
        <p:spPr>
          <a:xfrm>
            <a:off x="8357894" y="4795166"/>
            <a:ext cx="6610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Trebuchet MS"/>
                <a:cs typeface="Trebuchet MS"/>
              </a:rPr>
              <a:t>2019*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4" name="object 18">
            <a:extLst>
              <a:ext uri="{FF2B5EF4-FFF2-40B4-BE49-F238E27FC236}">
                <a16:creationId xmlns:a16="http://schemas.microsoft.com/office/drawing/2014/main" id="{DF5AADB0-216E-40C2-BA7C-4FFB89F0B3B8}"/>
              </a:ext>
            </a:extLst>
          </p:cNvPr>
          <p:cNvSpPr/>
          <p:nvPr/>
        </p:nvSpPr>
        <p:spPr>
          <a:xfrm>
            <a:off x="6582180" y="2778775"/>
            <a:ext cx="4224528" cy="54331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19">
            <a:extLst>
              <a:ext uri="{FF2B5EF4-FFF2-40B4-BE49-F238E27FC236}">
                <a16:creationId xmlns:a16="http://schemas.microsoft.com/office/drawing/2014/main" id="{5C900AC8-5DAA-4A8C-B994-4718976452F9}"/>
              </a:ext>
            </a:extLst>
          </p:cNvPr>
          <p:cNvSpPr/>
          <p:nvPr/>
        </p:nvSpPr>
        <p:spPr>
          <a:xfrm>
            <a:off x="6576084" y="3310651"/>
            <a:ext cx="2084831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20">
            <a:extLst>
              <a:ext uri="{FF2B5EF4-FFF2-40B4-BE49-F238E27FC236}">
                <a16:creationId xmlns:a16="http://schemas.microsoft.com/office/drawing/2014/main" id="{B924C584-4B29-4EA8-AFC7-94514CCA66D0}"/>
              </a:ext>
            </a:extLst>
          </p:cNvPr>
          <p:cNvSpPr/>
          <p:nvPr/>
        </p:nvSpPr>
        <p:spPr>
          <a:xfrm>
            <a:off x="6576084" y="3953779"/>
            <a:ext cx="2084831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21">
            <a:extLst>
              <a:ext uri="{FF2B5EF4-FFF2-40B4-BE49-F238E27FC236}">
                <a16:creationId xmlns:a16="http://schemas.microsoft.com/office/drawing/2014/main" id="{7A8C9C14-3A69-4691-8246-97213FF69DC0}"/>
              </a:ext>
            </a:extLst>
          </p:cNvPr>
          <p:cNvSpPr txBox="1"/>
          <p:nvPr/>
        </p:nvSpPr>
        <p:spPr>
          <a:xfrm>
            <a:off x="6715275" y="3380894"/>
            <a:ext cx="1945640" cy="11509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17</a:t>
            </a:r>
            <a:r>
              <a:rPr sz="1600" b="1" spc="-5" dirty="0">
                <a:latin typeface="Trebuchet MS"/>
                <a:cs typeface="Trebuchet MS"/>
              </a:rPr>
              <a:t>,000,000,000</a:t>
            </a:r>
            <a:endParaRPr sz="1600" dirty="0">
              <a:latin typeface="Trebuchet MS"/>
              <a:cs typeface="Trebuchet MS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1230"/>
              </a:spcBef>
            </a:pPr>
            <a:r>
              <a:rPr sz="1600" b="1" spc="-5" dirty="0">
                <a:latin typeface="Trebuchet MS"/>
                <a:cs typeface="Trebuchet MS"/>
              </a:rPr>
              <a:t>Realisasi: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lang="id-ID" sz="1600" b="1" spc="-10" dirty="0">
                <a:latin typeface="Trebuchet MS"/>
                <a:cs typeface="Trebuchet MS"/>
              </a:rPr>
              <a:t>.16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540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426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591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68" name="object 22">
            <a:extLst>
              <a:ext uri="{FF2B5EF4-FFF2-40B4-BE49-F238E27FC236}">
                <a16:creationId xmlns:a16="http://schemas.microsoft.com/office/drawing/2014/main" id="{699AD30F-626C-4D14-978A-DBFB1C1EA197}"/>
              </a:ext>
            </a:extLst>
          </p:cNvPr>
          <p:cNvSpPr/>
          <p:nvPr/>
        </p:nvSpPr>
        <p:spPr>
          <a:xfrm>
            <a:off x="8666249" y="3310651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23">
            <a:extLst>
              <a:ext uri="{FF2B5EF4-FFF2-40B4-BE49-F238E27FC236}">
                <a16:creationId xmlns:a16="http://schemas.microsoft.com/office/drawing/2014/main" id="{DB0774ED-FE03-441C-B5D2-086BE3CC5CB4}"/>
              </a:ext>
            </a:extLst>
          </p:cNvPr>
          <p:cNvSpPr/>
          <p:nvPr/>
        </p:nvSpPr>
        <p:spPr>
          <a:xfrm>
            <a:off x="8666249" y="3953779"/>
            <a:ext cx="2140457" cy="66219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24">
            <a:extLst>
              <a:ext uri="{FF2B5EF4-FFF2-40B4-BE49-F238E27FC236}">
                <a16:creationId xmlns:a16="http://schemas.microsoft.com/office/drawing/2014/main" id="{78B74AD8-5B97-4E20-9109-D1D2E670BA2B}"/>
              </a:ext>
            </a:extLst>
          </p:cNvPr>
          <p:cNvSpPr txBox="1"/>
          <p:nvPr/>
        </p:nvSpPr>
        <p:spPr>
          <a:xfrm>
            <a:off x="9175647" y="3380894"/>
            <a:ext cx="1126490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850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lang="id-ID" sz="1600" b="1" spc="-5" dirty="0">
                <a:latin typeface="Trebuchet MS"/>
                <a:cs typeface="Trebuchet MS"/>
              </a:rPr>
              <a:t>14 Daerah</a:t>
            </a:r>
            <a:endParaRPr sz="1600" dirty="0">
              <a:latin typeface="Trebuchet MS"/>
              <a:cs typeface="Trebuchet MS"/>
            </a:endParaRPr>
          </a:p>
          <a:p>
            <a:pPr marL="288925" marR="5080" indent="-276225">
              <a:lnSpc>
                <a:spcPct val="100000"/>
              </a:lnSpc>
              <a:spcBef>
                <a:spcPts val="1230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</a:t>
            </a:r>
            <a:r>
              <a:rPr sz="1600" b="1" spc="-5" dirty="0">
                <a:latin typeface="Trebuchet MS"/>
                <a:cs typeface="Trebuchet MS"/>
              </a:rPr>
              <a:t>as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  </a:t>
            </a:r>
            <a:r>
              <a:rPr lang="id-ID" sz="1600" b="1" spc="-5" dirty="0">
                <a:latin typeface="Trebuchet MS"/>
                <a:cs typeface="Trebuchet MS"/>
              </a:rPr>
              <a:t>97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30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1" name="object 25">
            <a:extLst>
              <a:ext uri="{FF2B5EF4-FFF2-40B4-BE49-F238E27FC236}">
                <a16:creationId xmlns:a16="http://schemas.microsoft.com/office/drawing/2014/main" id="{9CB1EBA0-CF11-4CB4-88C9-B9056356D568}"/>
              </a:ext>
            </a:extLst>
          </p:cNvPr>
          <p:cNvSpPr/>
          <p:nvPr/>
        </p:nvSpPr>
        <p:spPr>
          <a:xfrm>
            <a:off x="965478" y="2800111"/>
            <a:ext cx="4286250" cy="546366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72" name="object 26">
            <a:extLst>
              <a:ext uri="{FF2B5EF4-FFF2-40B4-BE49-F238E27FC236}">
                <a16:creationId xmlns:a16="http://schemas.microsoft.com/office/drawing/2014/main" id="{62A186D9-1649-4E5C-BD5E-238AB9DAD14D}"/>
              </a:ext>
            </a:extLst>
          </p:cNvPr>
          <p:cNvGraphicFramePr>
            <a:graphicFrameLocks noGrp="1"/>
          </p:cNvGraphicFramePr>
          <p:nvPr/>
        </p:nvGraphicFramePr>
        <p:xfrm>
          <a:off x="1071319" y="1028168"/>
          <a:ext cx="9367986" cy="22025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5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6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07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5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832">
                <a:tc>
                  <a:txBody>
                    <a:bodyPr/>
                    <a:lstStyle/>
                    <a:p>
                      <a:pPr marR="119380" algn="r">
                        <a:lnSpc>
                          <a:spcPts val="206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5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9380" algn="r">
                        <a:lnSpc>
                          <a:spcPts val="205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7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03">
                <a:tc>
                  <a:txBody>
                    <a:bodyPr/>
                    <a:lstStyle/>
                    <a:p>
                      <a:pPr marL="697230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765"/>
                        </a:spcBef>
                      </a:pPr>
                      <a:r>
                        <a:rPr sz="1600" b="1" spc="-35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7155" marB="0"/>
                </a:tc>
                <a:tc>
                  <a:txBody>
                    <a:bodyPr/>
                    <a:lstStyle/>
                    <a:p>
                      <a:pPr marL="425450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20" dirty="0">
                          <a:latin typeface="Trebuchet MS"/>
                          <a:cs typeface="Trebuchet MS"/>
                        </a:rPr>
                        <a:t>Pagu: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tc>
                  <a:txBody>
                    <a:bodyPr/>
                    <a:lstStyle/>
                    <a:p>
                      <a:pPr marL="97155" algn="ctr">
                        <a:lnSpc>
                          <a:spcPts val="1900"/>
                        </a:lnSpc>
                        <a:spcBef>
                          <a:spcPts val="745"/>
                        </a:spcBef>
                      </a:pPr>
                      <a:r>
                        <a:rPr sz="1600" b="1" spc="-30" dirty="0">
                          <a:latin typeface="Trebuchet MS"/>
                          <a:cs typeface="Trebuchet MS"/>
                        </a:rPr>
                        <a:t>Target: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9461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67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054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700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50 Daerah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28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505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086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,000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" algn="ctr">
                        <a:lnSpc>
                          <a:spcPts val="1845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29 Daerah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008">
                <a:tc>
                  <a:txBody>
                    <a:bodyPr/>
                    <a:lstStyle/>
                    <a:p>
                      <a:pPr marL="513080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R="835660" algn="ctr">
                        <a:lnSpc>
                          <a:spcPts val="1880"/>
                        </a:lnSpc>
                        <a:spcBef>
                          <a:spcPts val="555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70485" marB="0"/>
                </a:tc>
                <a:tc>
                  <a:txBody>
                    <a:bodyPr/>
                    <a:lstStyle/>
                    <a:p>
                      <a:pPr marL="42799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5" dirty="0">
                          <a:latin typeface="Trebuchet MS"/>
                          <a:cs typeface="Trebuchet MS"/>
                        </a:rPr>
                        <a:t>Realisasi: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tc>
                  <a:txBody>
                    <a:bodyPr/>
                    <a:lstStyle/>
                    <a:p>
                      <a:pPr marL="95250" algn="ctr">
                        <a:lnSpc>
                          <a:spcPts val="1895"/>
                        </a:lnSpc>
                        <a:spcBef>
                          <a:spcPts val="540"/>
                        </a:spcBef>
                      </a:pPr>
                      <a:r>
                        <a:rPr sz="1600" b="1" spc="-15" dirty="0">
                          <a:latin typeface="Trebuchet MS"/>
                          <a:cs typeface="Trebuchet MS"/>
                        </a:rPr>
                        <a:t>Persentase: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6858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538">
                <a:tc>
                  <a:txBody>
                    <a:bodyPr/>
                    <a:lstStyle/>
                    <a:p>
                      <a:pPr marL="31750">
                        <a:lnSpc>
                          <a:spcPts val="1860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60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540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825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137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835025" algn="ctr">
                        <a:lnSpc>
                          <a:spcPts val="1860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90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29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0280">
                        <a:lnSpc>
                          <a:spcPts val="1845"/>
                        </a:lnSpc>
                      </a:pPr>
                      <a:r>
                        <a:rPr sz="1600" b="1" spc="-5" dirty="0" err="1">
                          <a:latin typeface="Trebuchet MS"/>
                          <a:cs typeface="Trebuchet MS"/>
                        </a:rPr>
                        <a:t>Rp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27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449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053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,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166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6520" algn="ctr">
                        <a:lnSpc>
                          <a:spcPts val="1845"/>
                        </a:lnSpc>
                      </a:pP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96</a:t>
                      </a:r>
                      <a:r>
                        <a:rPr sz="1600" b="1" spc="-5" dirty="0">
                          <a:latin typeface="Trebuchet MS"/>
                          <a:cs typeface="Trebuchet MS"/>
                        </a:rPr>
                        <a:t>.</a:t>
                      </a:r>
                      <a:r>
                        <a:rPr lang="id-ID" sz="1600" b="1" spc="-5" dirty="0">
                          <a:latin typeface="Trebuchet MS"/>
                          <a:cs typeface="Trebuchet MS"/>
                        </a:rPr>
                        <a:t>30</a:t>
                      </a:r>
                      <a:endParaRPr sz="1600" dirty="0">
                        <a:latin typeface="Trebuchet MS"/>
                        <a:cs typeface="Trebuchet MS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1415">
                <a:tc>
                  <a:txBody>
                    <a:bodyPr/>
                    <a:lstStyle/>
                    <a:p>
                      <a:pPr marR="125095" algn="r">
                        <a:lnSpc>
                          <a:spcPts val="2100"/>
                        </a:lnSpc>
                        <a:spcBef>
                          <a:spcPts val="127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spc="-5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6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6192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9539" algn="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201</a:t>
                      </a:r>
                      <a:r>
                        <a:rPr lang="id-ID" sz="1800" b="1" dirty="0">
                          <a:solidFill>
                            <a:srgbClr val="FFFFFF"/>
                          </a:solidFill>
                          <a:latin typeface="Trebuchet MS"/>
                          <a:cs typeface="Trebuchet MS"/>
                        </a:rPr>
                        <a:t>8</a:t>
                      </a:r>
                      <a:endParaRPr sz="1800" dirty="0">
                        <a:latin typeface="Trebuchet MS"/>
                        <a:cs typeface="Trebuchet MS"/>
                      </a:endParaRPr>
                    </a:p>
                  </a:txBody>
                  <a:tcPr marL="0" marR="0" marT="13906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3" name="object 27">
            <a:extLst>
              <a:ext uri="{FF2B5EF4-FFF2-40B4-BE49-F238E27FC236}">
                <a16:creationId xmlns:a16="http://schemas.microsoft.com/office/drawing/2014/main" id="{AE863D52-4232-4539-B434-164774D0315A}"/>
              </a:ext>
            </a:extLst>
          </p:cNvPr>
          <p:cNvSpPr/>
          <p:nvPr/>
        </p:nvSpPr>
        <p:spPr>
          <a:xfrm>
            <a:off x="965478" y="3329327"/>
            <a:ext cx="2140457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28">
            <a:extLst>
              <a:ext uri="{FF2B5EF4-FFF2-40B4-BE49-F238E27FC236}">
                <a16:creationId xmlns:a16="http://schemas.microsoft.com/office/drawing/2014/main" id="{6852F444-8ED6-4D99-81E6-A4DD1658D01D}"/>
              </a:ext>
            </a:extLst>
          </p:cNvPr>
          <p:cNvSpPr/>
          <p:nvPr/>
        </p:nvSpPr>
        <p:spPr>
          <a:xfrm>
            <a:off x="965478" y="3980062"/>
            <a:ext cx="2140457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29">
            <a:extLst>
              <a:ext uri="{FF2B5EF4-FFF2-40B4-BE49-F238E27FC236}">
                <a16:creationId xmlns:a16="http://schemas.microsoft.com/office/drawing/2014/main" id="{E438A40B-68C1-42AB-B7B1-BC56FC402C5F}"/>
              </a:ext>
            </a:extLst>
          </p:cNvPr>
          <p:cNvSpPr txBox="1"/>
          <p:nvPr/>
        </p:nvSpPr>
        <p:spPr>
          <a:xfrm>
            <a:off x="1002489" y="3364561"/>
            <a:ext cx="2080916" cy="1163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39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162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513</a:t>
            </a:r>
            <a:r>
              <a:rPr sz="1600" b="1" spc="-5" dirty="0">
                <a:latin typeface="Trebuchet MS"/>
                <a:cs typeface="Trebuchet MS"/>
              </a:rPr>
              <a:t>,000</a:t>
            </a:r>
            <a:endParaRPr sz="1600" dirty="0">
              <a:latin typeface="Trebuchet MS"/>
              <a:cs typeface="Trebuchet MS"/>
            </a:endParaRPr>
          </a:p>
          <a:p>
            <a:pPr marL="1270" algn="ctr">
              <a:lnSpc>
                <a:spcPct val="100000"/>
              </a:lnSpc>
              <a:spcBef>
                <a:spcPts val="1285"/>
              </a:spcBef>
            </a:pPr>
            <a:r>
              <a:rPr sz="1600" b="1" spc="-5" dirty="0">
                <a:latin typeface="Trebuchet MS"/>
                <a:cs typeface="Trebuchet MS"/>
              </a:rPr>
              <a:t>Realisasi: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1600" b="1" spc="-5" dirty="0" err="1">
                <a:latin typeface="Trebuchet MS"/>
                <a:cs typeface="Trebuchet MS"/>
              </a:rPr>
              <a:t>Rp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34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599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503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866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76" name="object 30">
            <a:extLst>
              <a:ext uri="{FF2B5EF4-FFF2-40B4-BE49-F238E27FC236}">
                <a16:creationId xmlns:a16="http://schemas.microsoft.com/office/drawing/2014/main" id="{7BBCEA5E-5C58-41F8-A557-E587A3E1EBE2}"/>
              </a:ext>
            </a:extLst>
          </p:cNvPr>
          <p:cNvSpPr/>
          <p:nvPr/>
        </p:nvSpPr>
        <p:spPr>
          <a:xfrm>
            <a:off x="3111270" y="3329327"/>
            <a:ext cx="2140458" cy="66979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31">
            <a:extLst>
              <a:ext uri="{FF2B5EF4-FFF2-40B4-BE49-F238E27FC236}">
                <a16:creationId xmlns:a16="http://schemas.microsoft.com/office/drawing/2014/main" id="{6F4C5645-B120-4089-855E-3313067BFEEC}"/>
              </a:ext>
            </a:extLst>
          </p:cNvPr>
          <p:cNvSpPr/>
          <p:nvPr/>
        </p:nvSpPr>
        <p:spPr>
          <a:xfrm>
            <a:off x="3111270" y="3980062"/>
            <a:ext cx="2140458" cy="66981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32">
            <a:extLst>
              <a:ext uri="{FF2B5EF4-FFF2-40B4-BE49-F238E27FC236}">
                <a16:creationId xmlns:a16="http://schemas.microsoft.com/office/drawing/2014/main" id="{25A81CDE-5B25-45DC-82D7-FD9A017A3900}"/>
              </a:ext>
            </a:extLst>
          </p:cNvPr>
          <p:cNvSpPr txBox="1"/>
          <p:nvPr/>
        </p:nvSpPr>
        <p:spPr>
          <a:xfrm>
            <a:off x="3619777" y="3403495"/>
            <a:ext cx="1126490" cy="11639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215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lang="id-ID" sz="1600" b="1" spc="-5" dirty="0">
                <a:latin typeface="Trebuchet MS"/>
                <a:cs typeface="Trebuchet MS"/>
              </a:rPr>
              <a:t>33 Daerah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285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tas</a:t>
            </a:r>
            <a:r>
              <a:rPr sz="1600" b="1" spc="-20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lang="id-ID" sz="1600" b="1" spc="-5" dirty="0">
                <a:latin typeface="Trebuchet MS"/>
                <a:cs typeface="Trebuchet MS"/>
              </a:rPr>
              <a:t>88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83</a:t>
            </a:r>
            <a:endParaRPr sz="1600" dirty="0">
              <a:latin typeface="Trebuchet MS"/>
              <a:cs typeface="Trebuchet MS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2D420A6-12AD-4DA3-8D87-13A01098B4D2}"/>
              </a:ext>
            </a:extLst>
          </p:cNvPr>
          <p:cNvGrpSpPr/>
          <p:nvPr/>
        </p:nvGrpSpPr>
        <p:grpSpPr>
          <a:xfrm>
            <a:off x="347041" y="4233208"/>
            <a:ext cx="5444367" cy="1899978"/>
            <a:chOff x="347041" y="4233208"/>
            <a:chExt cx="5444367" cy="189997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6751C301-05EA-4100-82E8-FB89335B1C84}"/>
                </a:ext>
              </a:extLst>
            </p:cNvPr>
            <p:cNvSpPr/>
            <p:nvPr/>
          </p:nvSpPr>
          <p:spPr>
            <a:xfrm>
              <a:off x="347041" y="4820594"/>
              <a:ext cx="4709670" cy="710279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dirty="0"/>
                <a:t>Sarpras Bencana dan </a:t>
              </a:r>
              <a:r>
                <a:rPr lang="es-ES" dirty="0" err="1"/>
                <a:t>Perbatasan</a:t>
              </a:r>
              <a:r>
                <a:rPr lang="es-ES" dirty="0"/>
                <a:t> Antar </a:t>
              </a:r>
              <a:endParaRPr lang="id-ID" dirty="0"/>
            </a:p>
            <a:p>
              <a:pPr algn="ctr"/>
              <a:r>
                <a:rPr lang="es-ES" dirty="0"/>
                <a:t>Negara</a:t>
              </a:r>
              <a:r>
                <a:rPr lang="id-ID" dirty="0"/>
                <a:t> </a:t>
              </a:r>
              <a:r>
                <a:rPr lang="es-ES" dirty="0"/>
                <a:t>PPKT</a:t>
              </a:r>
              <a:endParaRPr lang="en-US" dirty="0"/>
            </a:p>
          </p:txBody>
        </p:sp>
        <p:sp>
          <p:nvSpPr>
            <p:cNvPr id="87" name="object 5">
              <a:extLst>
                <a:ext uri="{FF2B5EF4-FFF2-40B4-BE49-F238E27FC236}">
                  <a16:creationId xmlns:a16="http://schemas.microsoft.com/office/drawing/2014/main" id="{E5E0DA32-BFD7-4FA0-9170-5CA1D97B9806}"/>
                </a:ext>
              </a:extLst>
            </p:cNvPr>
            <p:cNvSpPr/>
            <p:nvPr/>
          </p:nvSpPr>
          <p:spPr>
            <a:xfrm rot="16200000">
              <a:off x="4106722" y="4448499"/>
              <a:ext cx="1899978" cy="1469395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Rectangle 45">
            <a:extLst>
              <a:ext uri="{FF2B5EF4-FFF2-40B4-BE49-F238E27FC236}">
                <a16:creationId xmlns:a16="http://schemas.microsoft.com/office/drawing/2014/main" id="{8340B4DF-AC2F-456F-BC48-71917BB2D825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sp>
        <p:nvSpPr>
          <p:cNvPr id="47" name="object 17">
            <a:extLst>
              <a:ext uri="{FF2B5EF4-FFF2-40B4-BE49-F238E27FC236}">
                <a16:creationId xmlns:a16="http://schemas.microsoft.com/office/drawing/2014/main" id="{AA71FB9F-49C1-4D67-A445-CA9D535B147E}"/>
              </a:ext>
            </a:extLst>
          </p:cNvPr>
          <p:cNvSpPr/>
          <p:nvPr/>
        </p:nvSpPr>
        <p:spPr>
          <a:xfrm>
            <a:off x="8639151" y="5810212"/>
            <a:ext cx="2141981" cy="66219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12">
            <a:extLst>
              <a:ext uri="{FF2B5EF4-FFF2-40B4-BE49-F238E27FC236}">
                <a16:creationId xmlns:a16="http://schemas.microsoft.com/office/drawing/2014/main" id="{26898C08-620A-436E-A66E-C42F78618BB0}"/>
              </a:ext>
            </a:extLst>
          </p:cNvPr>
          <p:cNvSpPr/>
          <p:nvPr/>
        </p:nvSpPr>
        <p:spPr>
          <a:xfrm>
            <a:off x="6568922" y="4635208"/>
            <a:ext cx="4212210" cy="54178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16">
            <a:extLst>
              <a:ext uri="{FF2B5EF4-FFF2-40B4-BE49-F238E27FC236}">
                <a16:creationId xmlns:a16="http://schemas.microsoft.com/office/drawing/2014/main" id="{48C69C42-F887-4B70-AE48-41E2D28B0C15}"/>
              </a:ext>
            </a:extLst>
          </p:cNvPr>
          <p:cNvSpPr/>
          <p:nvPr/>
        </p:nvSpPr>
        <p:spPr>
          <a:xfrm>
            <a:off x="8639151" y="5165559"/>
            <a:ext cx="2141981" cy="66219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42">
            <a:extLst>
              <a:ext uri="{FF2B5EF4-FFF2-40B4-BE49-F238E27FC236}">
                <a16:creationId xmlns:a16="http://schemas.microsoft.com/office/drawing/2014/main" id="{923AEC00-EF47-474D-889B-AF8AD42DBC45}"/>
              </a:ext>
            </a:extLst>
          </p:cNvPr>
          <p:cNvSpPr txBox="1"/>
          <p:nvPr/>
        </p:nvSpPr>
        <p:spPr>
          <a:xfrm>
            <a:off x="8864323" y="4937087"/>
            <a:ext cx="182372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*Per </a:t>
            </a:r>
            <a:r>
              <a:rPr sz="1100" spc="-5" dirty="0" err="1">
                <a:solidFill>
                  <a:srgbClr val="FFFFFF"/>
                </a:solidFill>
                <a:latin typeface="Trebuchet MS"/>
                <a:cs typeface="Trebuchet MS"/>
              </a:rPr>
              <a:t>tanggal</a:t>
            </a: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lang="en-US" sz="1100" spc="-5" dirty="0">
                <a:solidFill>
                  <a:srgbClr val="FFFFFF"/>
                </a:solidFill>
                <a:latin typeface="Trebuchet MS"/>
                <a:cs typeface="Trebuchet MS"/>
              </a:rPr>
              <a:t>2</a:t>
            </a:r>
            <a:r>
              <a:rPr lang="id-ID" sz="1100" spc="-5" dirty="0">
                <a:solidFill>
                  <a:srgbClr val="FFFFFF"/>
                </a:solidFill>
                <a:latin typeface="Trebuchet MS"/>
                <a:cs typeface="Trebuchet MS"/>
              </a:rPr>
              <a:t>6 Juni </a:t>
            </a:r>
            <a:r>
              <a:rPr sz="1100" spc="-5" dirty="0">
                <a:solidFill>
                  <a:srgbClr val="FFFFFF"/>
                </a:solidFill>
                <a:latin typeface="Trebuchet MS"/>
                <a:cs typeface="Trebuchet MS"/>
              </a:rPr>
              <a:t>2019</a:t>
            </a:r>
            <a:endParaRPr sz="1100" dirty="0">
              <a:latin typeface="Trebuchet MS"/>
              <a:cs typeface="Trebuchet MS"/>
            </a:endParaRPr>
          </a:p>
        </p:txBody>
      </p:sp>
      <p:sp>
        <p:nvSpPr>
          <p:cNvPr id="62" name="object 17">
            <a:extLst>
              <a:ext uri="{FF2B5EF4-FFF2-40B4-BE49-F238E27FC236}">
                <a16:creationId xmlns:a16="http://schemas.microsoft.com/office/drawing/2014/main" id="{EF9CB862-927A-4E65-80C7-942A6ACEE768}"/>
              </a:ext>
            </a:extLst>
          </p:cNvPr>
          <p:cNvSpPr/>
          <p:nvPr/>
        </p:nvSpPr>
        <p:spPr>
          <a:xfrm>
            <a:off x="6568408" y="5821820"/>
            <a:ext cx="2066417" cy="66219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16">
            <a:extLst>
              <a:ext uri="{FF2B5EF4-FFF2-40B4-BE49-F238E27FC236}">
                <a16:creationId xmlns:a16="http://schemas.microsoft.com/office/drawing/2014/main" id="{16A19F1B-5F35-46B7-A5C4-63B6B632EE40}"/>
              </a:ext>
            </a:extLst>
          </p:cNvPr>
          <p:cNvSpPr/>
          <p:nvPr/>
        </p:nvSpPr>
        <p:spPr>
          <a:xfrm>
            <a:off x="6568408" y="5177167"/>
            <a:ext cx="2066417" cy="66219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21">
            <a:extLst>
              <a:ext uri="{FF2B5EF4-FFF2-40B4-BE49-F238E27FC236}">
                <a16:creationId xmlns:a16="http://schemas.microsoft.com/office/drawing/2014/main" id="{34C42D45-5DC8-48FE-B3E2-32756E967756}"/>
              </a:ext>
            </a:extLst>
          </p:cNvPr>
          <p:cNvSpPr txBox="1"/>
          <p:nvPr/>
        </p:nvSpPr>
        <p:spPr>
          <a:xfrm>
            <a:off x="6591014" y="5160514"/>
            <a:ext cx="1945640" cy="11509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270" algn="ctr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Trebuchet MS"/>
                <a:cs typeface="Trebuchet MS"/>
              </a:rPr>
              <a:t>Pagu: 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sz="1600" b="1" spc="-10" dirty="0">
                <a:latin typeface="Trebuchet MS"/>
                <a:cs typeface="Trebuchet MS"/>
              </a:rPr>
              <a:t>.</a:t>
            </a:r>
            <a:r>
              <a:rPr lang="id-ID" sz="1600" b="1" spc="-10" dirty="0">
                <a:latin typeface="Trebuchet MS"/>
                <a:cs typeface="Trebuchet MS"/>
              </a:rPr>
              <a:t>3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3</a:t>
            </a:r>
            <a:r>
              <a:rPr sz="1600" b="1" spc="-5" dirty="0">
                <a:latin typeface="Trebuchet MS"/>
                <a:cs typeface="Trebuchet MS"/>
              </a:rPr>
              <a:t>00,000,000</a:t>
            </a:r>
            <a:endParaRPr sz="1600" dirty="0">
              <a:latin typeface="Trebuchet MS"/>
              <a:cs typeface="Trebuchet MS"/>
            </a:endParaRPr>
          </a:p>
          <a:p>
            <a:pPr marL="12700" marR="5080" indent="2540" algn="ctr">
              <a:lnSpc>
                <a:spcPct val="100000"/>
              </a:lnSpc>
              <a:spcBef>
                <a:spcPts val="1230"/>
              </a:spcBef>
            </a:pPr>
            <a:r>
              <a:rPr sz="1600" b="1" spc="-5" dirty="0">
                <a:latin typeface="Trebuchet MS"/>
                <a:cs typeface="Trebuchet MS"/>
              </a:rPr>
              <a:t>Realisasi:  </a:t>
            </a:r>
            <a:r>
              <a:rPr sz="1600" b="1" spc="-5" dirty="0" err="1">
                <a:latin typeface="Trebuchet MS"/>
                <a:cs typeface="Trebuchet MS"/>
              </a:rPr>
              <a:t>R</a:t>
            </a:r>
            <a:r>
              <a:rPr sz="1600" b="1" spc="-15" dirty="0" err="1">
                <a:latin typeface="Trebuchet MS"/>
                <a:cs typeface="Trebuchet MS"/>
              </a:rPr>
              <a:t>p</a:t>
            </a:r>
            <a:r>
              <a:rPr lang="id-ID" sz="1600" b="1" spc="-10" dirty="0">
                <a:latin typeface="Trebuchet MS"/>
                <a:cs typeface="Trebuchet MS"/>
              </a:rPr>
              <a:t>.31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697</a:t>
            </a:r>
            <a:r>
              <a:rPr sz="1600" b="1" spc="-5" dirty="0">
                <a:latin typeface="Trebuchet MS"/>
                <a:cs typeface="Trebuchet MS"/>
              </a:rPr>
              <a:t>,</a:t>
            </a:r>
            <a:r>
              <a:rPr lang="id-ID" sz="1600" b="1" spc="-5" dirty="0">
                <a:latin typeface="Trebuchet MS"/>
                <a:cs typeface="Trebuchet MS"/>
              </a:rPr>
              <a:t>800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81" name="object 24">
            <a:extLst>
              <a:ext uri="{FF2B5EF4-FFF2-40B4-BE49-F238E27FC236}">
                <a16:creationId xmlns:a16="http://schemas.microsoft.com/office/drawing/2014/main" id="{CBCEA0B2-8E40-4132-9C8F-7E101845CB03}"/>
              </a:ext>
            </a:extLst>
          </p:cNvPr>
          <p:cNvSpPr txBox="1"/>
          <p:nvPr/>
        </p:nvSpPr>
        <p:spPr>
          <a:xfrm>
            <a:off x="9191225" y="5176990"/>
            <a:ext cx="1126490" cy="11569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2384" marR="24130" indent="196850">
              <a:lnSpc>
                <a:spcPct val="100000"/>
              </a:lnSpc>
              <a:spcBef>
                <a:spcPts val="95"/>
              </a:spcBef>
            </a:pPr>
            <a:r>
              <a:rPr sz="1600" b="1" spc="-35" dirty="0">
                <a:latin typeface="Trebuchet MS"/>
                <a:cs typeface="Trebuchet MS"/>
              </a:rPr>
              <a:t>Target:  </a:t>
            </a:r>
            <a:r>
              <a:rPr lang="id-ID" sz="1600" b="1" spc="-5" dirty="0">
                <a:latin typeface="Trebuchet MS"/>
                <a:cs typeface="Trebuchet MS"/>
              </a:rPr>
              <a:t>3 Daerah</a:t>
            </a:r>
            <a:endParaRPr sz="1600" dirty="0">
              <a:latin typeface="Trebuchet MS"/>
              <a:cs typeface="Trebuchet MS"/>
            </a:endParaRPr>
          </a:p>
          <a:p>
            <a:pPr marL="288925" marR="5080" indent="-276225">
              <a:lnSpc>
                <a:spcPct val="100000"/>
              </a:lnSpc>
              <a:spcBef>
                <a:spcPts val="1230"/>
              </a:spcBef>
            </a:pPr>
            <a:r>
              <a:rPr sz="1600" b="1" spc="-80" dirty="0">
                <a:latin typeface="Trebuchet MS"/>
                <a:cs typeface="Trebuchet MS"/>
              </a:rPr>
              <a:t>P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10" dirty="0">
                <a:latin typeface="Trebuchet MS"/>
                <a:cs typeface="Trebuchet MS"/>
              </a:rPr>
              <a:t>rs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n</a:t>
            </a:r>
            <a:r>
              <a:rPr sz="1600" b="1" spc="-10" dirty="0">
                <a:latin typeface="Trebuchet MS"/>
                <a:cs typeface="Trebuchet MS"/>
              </a:rPr>
              <a:t>t</a:t>
            </a:r>
            <a:r>
              <a:rPr sz="1600" b="1" spc="-5" dirty="0">
                <a:latin typeface="Trebuchet MS"/>
                <a:cs typeface="Trebuchet MS"/>
              </a:rPr>
              <a:t>as</a:t>
            </a:r>
            <a:r>
              <a:rPr sz="1600" b="1" spc="-15" dirty="0">
                <a:latin typeface="Trebuchet MS"/>
                <a:cs typeface="Trebuchet MS"/>
              </a:rPr>
              <a:t>e</a:t>
            </a:r>
            <a:r>
              <a:rPr sz="1600" b="1" spc="-5" dirty="0">
                <a:latin typeface="Trebuchet MS"/>
                <a:cs typeface="Trebuchet MS"/>
              </a:rPr>
              <a:t>:  </a:t>
            </a:r>
            <a:r>
              <a:rPr lang="id-ID" sz="1600" b="1" spc="-5" dirty="0">
                <a:latin typeface="Trebuchet MS"/>
                <a:cs typeface="Trebuchet MS"/>
              </a:rPr>
              <a:t>0</a:t>
            </a:r>
            <a:r>
              <a:rPr sz="1600" b="1" spc="-5" dirty="0">
                <a:latin typeface="Trebuchet MS"/>
                <a:cs typeface="Trebuchet MS"/>
              </a:rPr>
              <a:t>.</a:t>
            </a:r>
            <a:r>
              <a:rPr lang="id-ID" sz="1600" b="1" spc="-5" dirty="0">
                <a:latin typeface="Trebuchet MS"/>
                <a:cs typeface="Trebuchet MS"/>
              </a:rPr>
              <a:t>96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82" name="object 42">
            <a:extLst>
              <a:ext uri="{FF2B5EF4-FFF2-40B4-BE49-F238E27FC236}">
                <a16:creationId xmlns:a16="http://schemas.microsoft.com/office/drawing/2014/main" id="{2530D82E-0092-43DD-9C89-BF24A1F17F4B}"/>
              </a:ext>
            </a:extLst>
          </p:cNvPr>
          <p:cNvSpPr txBox="1"/>
          <p:nvPr/>
        </p:nvSpPr>
        <p:spPr>
          <a:xfrm>
            <a:off x="8390071" y="4693188"/>
            <a:ext cx="182372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id-ID" b="1" spc="-5" dirty="0">
                <a:solidFill>
                  <a:srgbClr val="FFFFFF"/>
                </a:solidFill>
                <a:latin typeface="Trebuchet MS"/>
                <a:cs typeface="Trebuchet MS"/>
              </a:rPr>
              <a:t>2019</a:t>
            </a:r>
            <a:endParaRPr sz="1100" b="1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53163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42975" y="278629"/>
            <a:ext cx="10401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PENYERAPAN </a:t>
            </a:r>
            <a:r>
              <a:rPr lang="en-US" sz="2000" b="1" dirty="0">
                <a:latin typeface="Trebuchet MS" panose="020B0603020202020204" pitchFamily="34" charset="0"/>
                <a:cs typeface="Arial" pitchFamily="34" charset="0"/>
              </a:rPr>
              <a:t>ANGGARAN</a:t>
            </a:r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Trebuchet MS" panose="020B0603020202020204" pitchFamily="34" charset="0"/>
                <a:cs typeface="Arial" pitchFamily="34" charset="0"/>
              </a:rPr>
              <a:t>DEKONSENTRASI</a:t>
            </a:r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 GWPP</a:t>
            </a:r>
            <a:r>
              <a:rPr lang="en-US" sz="2000" b="1" dirty="0">
                <a:latin typeface="Trebuchet MS" panose="020B0603020202020204" pitchFamily="34" charset="0"/>
                <a:cs typeface="Arial" pitchFamily="34" charset="0"/>
              </a:rPr>
              <a:t> </a:t>
            </a:r>
            <a:r>
              <a:rPr lang="id-ID" sz="2000" b="1" i="1" dirty="0">
                <a:solidFill>
                  <a:srgbClr val="FF0000"/>
                </a:solidFill>
                <a:latin typeface="Trebuchet MS" panose="020B0603020202020204" pitchFamily="34" charset="0"/>
                <a:cs typeface="Arial" pitchFamily="34" charset="0"/>
              </a:rPr>
              <a:t>PER-1 JULI 2019</a:t>
            </a:r>
          </a:p>
        </p:txBody>
      </p:sp>
      <p:graphicFrame>
        <p:nvGraphicFramePr>
          <p:cNvPr id="315" name="Table 314">
            <a:extLst>
              <a:ext uri="{FF2B5EF4-FFF2-40B4-BE49-F238E27FC236}">
                <a16:creationId xmlns:a16="http://schemas.microsoft.com/office/drawing/2014/main" id="{B0071DCD-25B2-450C-8F99-5D4DC2DE32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347149"/>
              </p:ext>
            </p:extLst>
          </p:nvPr>
        </p:nvGraphicFramePr>
        <p:xfrm>
          <a:off x="47625" y="919837"/>
          <a:ext cx="5632231" cy="5538109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06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3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5489">
                  <a:extLst>
                    <a:ext uri="{9D8B030D-6E8A-4147-A177-3AD203B41FA5}">
                      <a16:colId xmlns:a16="http://schemas.microsoft.com/office/drawing/2014/main" val="1527622097"/>
                    </a:ext>
                  </a:extLst>
                </a:gridCol>
                <a:gridCol w="11143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47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972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Satker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Pagu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Realisasi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Aceh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213.382.000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110.258.000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51,67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Sumatera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198.958.000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130.300.900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65,49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Sumatera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197.509.000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15.844.700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8,02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Riau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186.650.000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5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Jambi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194.384.000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Sumatera Selatan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189.243.000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Bengkulu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195.306.000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Lampung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182.314.000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112.314.500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61,60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Kep. Bangka Belitung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193.501.000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50.807.800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26,26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Kepulauan Riau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190.400.000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34.267.180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18,00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DKI Jakarta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141.686.000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Jawa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183.294.000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2216436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Jawa Tengah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188.360.000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D.I. Yogyakarta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182.203.000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8.629.200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4,74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Jawa Timur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208.681.000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Banten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178.060.000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49.993.000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28,08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Bali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ts val="900"/>
                        </a:lnSpc>
                      </a:pPr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4502" marR="4502" marT="4502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222.072.000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graphicFrame>
        <p:nvGraphicFramePr>
          <p:cNvPr id="316" name="Table 315">
            <a:extLst>
              <a:ext uri="{FF2B5EF4-FFF2-40B4-BE49-F238E27FC236}">
                <a16:creationId xmlns:a16="http://schemas.microsoft.com/office/drawing/2014/main" id="{45329DAA-F22B-439C-9358-C008301C9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944183"/>
              </p:ext>
            </p:extLst>
          </p:nvPr>
        </p:nvGraphicFramePr>
        <p:xfrm>
          <a:off x="5985927" y="928631"/>
          <a:ext cx="5941609" cy="519002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0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7748">
                  <a:extLst>
                    <a:ext uri="{9D8B030D-6E8A-4147-A177-3AD203B41FA5}">
                      <a16:colId xmlns:a16="http://schemas.microsoft.com/office/drawing/2014/main" val="1527622097"/>
                    </a:ext>
                  </a:extLst>
                </a:gridCol>
                <a:gridCol w="13120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22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86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Satker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Pagu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Realisasi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Nusa Tenggara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208.311.000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Nusa Tenggara Timur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218.722.000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41.762.000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19,09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Kalimantan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190.722.000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29.743.300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15,60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Kalimantan Tengah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209.714.000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139.123.900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66,34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Kalimantan Selatan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 197.104.000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146.015.686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74,08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Kalimantan Timur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206.770.000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Kalimantan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200.656.000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34.009.159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16,95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Sulawesi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209.060.000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16.436.700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7,86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Sulawesi Tengah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218.458.000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41.152.200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18,84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Sulawesi Selatan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226.209.000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Sulawesi Tenggara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201.352.000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13.400.000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  6,66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Gorontalo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229.794.000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123.399.500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53,70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Sulawesi Barat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211.001.000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Maluku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244.532.000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194.884.300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79,70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Maluku Utara</a:t>
                      </a: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227.596.000 </a:t>
                      </a: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188.071.000 </a:t>
                      </a: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    82,63 </a:t>
                      </a:r>
                    </a:p>
                  </a:txBody>
                  <a:tcPr marL="9525" marR="9525" marT="9525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Papua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271.286.000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5301918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Papua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282.710.000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1424419"/>
                  </a:ext>
                </a:extLst>
              </a:tr>
              <a:tr h="27073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lang="en-US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,000,000,000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i="0" u="none" strike="noStrike" dirty="0">
                          <a:effectLst/>
                          <a:latin typeface="Tahoma" panose="020B0604030504040204" pitchFamily="34" charset="0"/>
                        </a:rPr>
                        <a:t>    </a:t>
                      </a:r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1.480.413.025</a:t>
                      </a:r>
                      <a:r>
                        <a:rPr lang="id-ID" sz="1200" b="1" i="0" u="none" strike="noStrike" dirty="0">
                          <a:effectLst/>
                          <a:latin typeface="Tahoma" panose="020B0604030504040204" pitchFamily="34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en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1,1</a:t>
                      </a:r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36034BE2-CAAC-4E5E-A1F1-F54E0BA0801E}"/>
              </a:ext>
            </a:extLst>
          </p:cNvPr>
          <p:cNvGrpSpPr/>
          <p:nvPr/>
        </p:nvGrpSpPr>
        <p:grpSpPr>
          <a:xfrm rot="10800000">
            <a:off x="-61430" y="6419040"/>
            <a:ext cx="12331885" cy="438145"/>
            <a:chOff x="-57410" y="0"/>
            <a:chExt cx="6960560" cy="3209869"/>
          </a:xfrm>
        </p:grpSpPr>
        <p:pic>
          <p:nvPicPr>
            <p:cNvPr id="8" name="Picture 7" descr="Hasil gambar untuk vector background red">
              <a:extLst>
                <a:ext uri="{FF2B5EF4-FFF2-40B4-BE49-F238E27FC236}">
                  <a16:creationId xmlns:a16="http://schemas.microsoft.com/office/drawing/2014/main" id="{701B98E0-1773-45EB-8B94-E111220E4E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-25005" y="30961"/>
              <a:ext cx="6928155" cy="1946696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asil gambar untuk vector background red">
              <a:extLst>
                <a:ext uri="{FF2B5EF4-FFF2-40B4-BE49-F238E27FC236}">
                  <a16:creationId xmlns:a16="http://schemas.microsoft.com/office/drawing/2014/main" id="{668F06C4-DFC7-4AEC-B2EF-FC1064DE65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57410" y="0"/>
              <a:ext cx="6928155" cy="3209869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F6AB8ECA-C709-4473-9998-2BE20AA1C692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>
                <a:latin typeface="AR CHRISTY" panose="02000000000000000000" pitchFamily="2" charset="0"/>
              </a:rPr>
              <a:t>“</a:t>
            </a:r>
            <a:r>
              <a:rPr lang="id-ID" sz="2400" i="1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48F159E-C9C2-413B-A897-AC26A3E2CD87}"/>
              </a:ext>
            </a:extLst>
          </p:cNvPr>
          <p:cNvSpPr/>
          <p:nvPr/>
        </p:nvSpPr>
        <p:spPr>
          <a:xfrm>
            <a:off x="6846207" y="6153259"/>
            <a:ext cx="4022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latin typeface="Segoe Print" panose="02000600000000000000" pitchFamily="2" charset="0"/>
                <a:ea typeface="Times New Roman" panose="02020603050405020304" pitchFamily="18" charset="0"/>
              </a:rPr>
              <a:t>DARI </a:t>
            </a:r>
            <a:r>
              <a:rPr lang="id-ID" sz="1400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TARGET TW II SEHARUSNYA </a:t>
            </a:r>
            <a:r>
              <a:rPr lang="id-ID" dirty="0">
                <a:solidFill>
                  <a:srgbClr val="FF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43%</a:t>
            </a:r>
            <a:endParaRPr lang="id-ID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41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42975" y="278629"/>
            <a:ext cx="10401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PENYERAPAN </a:t>
            </a:r>
            <a:r>
              <a:rPr lang="en-US" sz="2000" b="1" dirty="0">
                <a:latin typeface="Trebuchet MS" panose="020B0603020202020204" pitchFamily="34" charset="0"/>
                <a:cs typeface="Arial" pitchFamily="34" charset="0"/>
              </a:rPr>
              <a:t>ANGGARAN</a:t>
            </a:r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Trebuchet MS" panose="020B0603020202020204" pitchFamily="34" charset="0"/>
                <a:cs typeface="Arial" pitchFamily="34" charset="0"/>
              </a:rPr>
              <a:t>DEKONSENTRASI</a:t>
            </a:r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 PTSP, BAN DAN TP </a:t>
            </a:r>
            <a:r>
              <a:rPr lang="id-ID" sz="2000" b="1" i="1" dirty="0">
                <a:solidFill>
                  <a:srgbClr val="FF0000"/>
                </a:solidFill>
                <a:latin typeface="Trebuchet MS" panose="020B0603020202020204" pitchFamily="34" charset="0"/>
                <a:cs typeface="Arial" pitchFamily="34" charset="0"/>
              </a:rPr>
              <a:t>PER-1 JULI 2019</a:t>
            </a:r>
          </a:p>
        </p:txBody>
      </p:sp>
      <p:graphicFrame>
        <p:nvGraphicFramePr>
          <p:cNvPr id="315" name="Table 314">
            <a:extLst>
              <a:ext uri="{FF2B5EF4-FFF2-40B4-BE49-F238E27FC236}">
                <a16:creationId xmlns:a16="http://schemas.microsoft.com/office/drawing/2014/main" id="{B0071DCD-25B2-450C-8F99-5D4DC2DE32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538380"/>
              </p:ext>
            </p:extLst>
          </p:nvPr>
        </p:nvGraphicFramePr>
        <p:xfrm>
          <a:off x="142693" y="914287"/>
          <a:ext cx="5632231" cy="3815590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06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73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9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5489">
                  <a:extLst>
                    <a:ext uri="{9D8B030D-6E8A-4147-A177-3AD203B41FA5}">
                      <a16:colId xmlns:a16="http://schemas.microsoft.com/office/drawing/2014/main" val="1527622097"/>
                    </a:ext>
                  </a:extLst>
                </a:gridCol>
                <a:gridCol w="11143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47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9720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Satker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Pagu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Realisasi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Sumatera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725.760.000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Lampung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546.073.000 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236.993.000 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43,40 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Nusa Tenggara Timur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648.172.000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169.134.000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26,09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Kalimantan Tengah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706.772.000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5 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Kalimantan Utara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492.174.000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25.093.276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5,10 </a:t>
                      </a: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Sulawesi Tenggara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464.866.000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35.751.000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7,69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62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Sulawesi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607.800.000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             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-  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Sulawesi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650.632.000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70.849.900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10,89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Maluku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477.421.000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133.012.000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27,86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025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Papua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DPMPTSP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680.330.000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139.196.000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20,46 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257"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TOTAL</a:t>
                      </a:r>
                      <a:endParaRPr lang="en-US" sz="1200" b="1" i="0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id-ID" sz="1200" b="0" i="0" u="none" strike="noStrike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6.000.000.000 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810.029.176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  13,50 </a:t>
                      </a:r>
                    </a:p>
                  </a:txBody>
                  <a:tcPr marL="9525" marR="9525" marT="9525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041830"/>
                  </a:ext>
                </a:extLst>
              </a:tr>
            </a:tbl>
          </a:graphicData>
        </a:graphic>
      </p:graphicFrame>
      <p:graphicFrame>
        <p:nvGraphicFramePr>
          <p:cNvPr id="316" name="Table 315">
            <a:extLst>
              <a:ext uri="{FF2B5EF4-FFF2-40B4-BE49-F238E27FC236}">
                <a16:creationId xmlns:a16="http://schemas.microsoft.com/office/drawing/2014/main" id="{45329DAA-F22B-439C-9358-C008301C9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631889"/>
              </p:ext>
            </p:extLst>
          </p:nvPr>
        </p:nvGraphicFramePr>
        <p:xfrm>
          <a:off x="5935125" y="1229822"/>
          <a:ext cx="5941609" cy="248271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0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7748">
                  <a:extLst>
                    <a:ext uri="{9D8B030D-6E8A-4147-A177-3AD203B41FA5}">
                      <a16:colId xmlns:a16="http://schemas.microsoft.com/office/drawing/2014/main" val="1527622097"/>
                    </a:ext>
                  </a:extLst>
                </a:gridCol>
                <a:gridCol w="13120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22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86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Satker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Pagu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Realisasi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Riau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-  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Kepulauan Riau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152.377.000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   60,95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Nusa Tenggara Timur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300.000.000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58.238.000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   19,41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Kalimantan Barat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89.283.000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   35,71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5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Kalimantan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         66.067.500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   26,43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Sulawesi Utara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Masih dalam proses buka Blokir 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d-ID" sz="1200" b="0" i="0" u="none" strike="noStrike" dirty="0">
                        <a:effectLst/>
                        <a:latin typeface="Tahoma" panose="020B060403050404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Papua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250.000.000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-  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73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1.550.000.000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      365.965.500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23</a:t>
                      </a:r>
                      <a:r>
                        <a:rPr lang="en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lang="en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id-ID" sz="1200" b="1" i="0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8578A49-F5F8-4DF5-98B0-30DA860265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96676"/>
              </p:ext>
            </p:extLst>
          </p:nvPr>
        </p:nvGraphicFramePr>
        <p:xfrm>
          <a:off x="5935125" y="3862753"/>
          <a:ext cx="5941609" cy="1504344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4005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8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7748">
                  <a:extLst>
                    <a:ext uri="{9D8B030D-6E8A-4147-A177-3AD203B41FA5}">
                      <a16:colId xmlns:a16="http://schemas.microsoft.com/office/drawing/2014/main" val="1527622097"/>
                    </a:ext>
                  </a:extLst>
                </a:gridCol>
                <a:gridCol w="13120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22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6866">
                <a:tc>
                  <a:txBody>
                    <a:bodyPr/>
                    <a:lstStyle/>
                    <a:p>
                      <a:pPr marL="0" algn="ctr" defTabSz="914400" rtl="0" eaLnBrk="1" fontAlgn="b" latinLnBrk="0" hangingPunct="1">
                        <a:lnSpc>
                          <a:spcPct val="100000"/>
                        </a:lnSpc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 marL="0" marR="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Provinsi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Satker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Pagu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 err="1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Realisasi</a:t>
                      </a:r>
                      <a:endParaRPr lang="en-US" sz="1400" b="1" u="none" strike="noStrike" kern="1200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68580" marR="68580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just" fontAlgn="t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Kab. Kepulauan Karimun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PU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1.600.000.000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14.573.800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0,91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Kab. Sintang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850.000.000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-  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7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Trebuchet MS" panose="020B0603020202020204" pitchFamily="34" charset="0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id-ID" sz="1200" b="0" i="0" u="none" strike="noStrike">
                          <a:effectLst/>
                          <a:latin typeface="Tahoma" panose="020B0604030504040204" pitchFamily="34" charset="0"/>
                        </a:rPr>
                        <a:t>Kab. Belu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Setda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  850.000.000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id-ID" sz="1200" b="0" i="0" u="none" strike="noStrike" dirty="0">
                          <a:effectLst/>
                          <a:latin typeface="Tahoma" panose="020B0604030504040204" pitchFamily="34" charset="0"/>
                        </a:rPr>
                        <a:t>17.124.000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+mn-ea"/>
                          <a:cs typeface="+mn-cs"/>
                        </a:rPr>
                        <a:t>2,01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73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ts val="900"/>
                        </a:lnSpc>
                      </a:pPr>
                      <a:endParaRPr lang="id-ID" sz="1100" u="none" strike="noStrike" kern="1200" dirty="0">
                        <a:solidFill>
                          <a:schemeClr val="tx1"/>
                        </a:solidFill>
                        <a:effectLst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5541" marR="5541" marT="5541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3.300.000.000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      31.697.800 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200" b="1" i="0" u="none" strike="noStrike" kern="1200" dirty="0">
                          <a:solidFill>
                            <a:schemeClr val="bg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0,96</a:t>
                      </a:r>
                    </a:p>
                  </a:txBody>
                  <a:tcPr marL="9525" marR="9525" marT="9525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237E645A-1149-4D09-9B04-47D902EFDB15}"/>
              </a:ext>
            </a:extLst>
          </p:cNvPr>
          <p:cNvGrpSpPr/>
          <p:nvPr/>
        </p:nvGrpSpPr>
        <p:grpSpPr>
          <a:xfrm rot="10800000">
            <a:off x="-61430" y="6419040"/>
            <a:ext cx="12331885" cy="438145"/>
            <a:chOff x="-57410" y="0"/>
            <a:chExt cx="6960560" cy="3209869"/>
          </a:xfrm>
        </p:grpSpPr>
        <p:pic>
          <p:nvPicPr>
            <p:cNvPr id="9" name="Picture 8" descr="Hasil gambar untuk vector background red">
              <a:extLst>
                <a:ext uri="{FF2B5EF4-FFF2-40B4-BE49-F238E27FC236}">
                  <a16:creationId xmlns:a16="http://schemas.microsoft.com/office/drawing/2014/main" id="{ADCC40C4-52ED-4550-9086-22D457BD34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-25005" y="30961"/>
              <a:ext cx="6928155" cy="1946696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0" descr="Hasil gambar untuk vector background red">
              <a:extLst>
                <a:ext uri="{FF2B5EF4-FFF2-40B4-BE49-F238E27FC236}">
                  <a16:creationId xmlns:a16="http://schemas.microsoft.com/office/drawing/2014/main" id="{84CE27BA-A4B2-4A36-992C-6BFD30997B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57410" y="0"/>
              <a:ext cx="6928155" cy="3209869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371A28E1-B34F-4742-9C84-EF1E8DFEAD36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1620BBE-E4FA-4F5C-8D54-D5DB428D23F6}"/>
              </a:ext>
            </a:extLst>
          </p:cNvPr>
          <p:cNvSpPr/>
          <p:nvPr/>
        </p:nvSpPr>
        <p:spPr>
          <a:xfrm>
            <a:off x="6894801" y="5496387"/>
            <a:ext cx="3480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dirty="0">
                <a:solidFill>
                  <a:srgbClr val="00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TARGET TW II SEHARUSNYA </a:t>
            </a:r>
            <a:r>
              <a:rPr lang="id-ID" dirty="0">
                <a:solidFill>
                  <a:srgbClr val="FF0000"/>
                </a:solidFill>
                <a:latin typeface="Segoe Print" panose="02000600000000000000" pitchFamily="2" charset="0"/>
                <a:ea typeface="Times New Roman" panose="02020603050405020304" pitchFamily="18" charset="0"/>
              </a:rPr>
              <a:t>30%</a:t>
            </a:r>
            <a:endParaRPr lang="id-ID" dirty="0">
              <a:solidFill>
                <a:srgbClr val="FF00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060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42975" y="278629"/>
            <a:ext cx="10401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ISU STRATEGIS TAHUN 2020</a:t>
            </a:r>
            <a:endParaRPr lang="id-ID" sz="2000" b="1" i="1" dirty="0">
              <a:solidFill>
                <a:srgbClr val="FF0000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7014083-9025-4252-87D9-1BB1BEB9D9D2}"/>
              </a:ext>
            </a:extLst>
          </p:cNvPr>
          <p:cNvSpPr/>
          <p:nvPr/>
        </p:nvSpPr>
        <p:spPr>
          <a:xfrm>
            <a:off x="1330143" y="898670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2400" dirty="0">
                <a:solidFill>
                  <a:srgbClr val="00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A</a:t>
            </a:r>
            <a:r>
              <a:rPr lang="en-US" sz="2400" dirty="0" err="1">
                <a:solidFill>
                  <a:srgbClr val="00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nggaran</a:t>
            </a:r>
            <a:r>
              <a:rPr lang="en-US" sz="2400" dirty="0">
                <a:solidFill>
                  <a:srgbClr val="000000"/>
                </a:solidFill>
                <a:latin typeface="STZhongsong" panose="02010600040101010101" pitchFamily="2" charset="-122"/>
                <a:ea typeface="STZhongsong" panose="02010600040101010101" pitchFamily="2" charset="-122"/>
              </a:rPr>
              <a:t> GWPP </a:t>
            </a:r>
            <a:endParaRPr lang="id-ID" sz="2400" dirty="0">
              <a:latin typeface="STZhongsong" panose="02010600040101010101" pitchFamily="2" charset="-122"/>
              <a:ea typeface="STZhongsong" panose="02010600040101010101" pitchFamily="2" charset="-122"/>
            </a:endParaRPr>
          </a:p>
        </p:txBody>
      </p:sp>
      <p:pic>
        <p:nvPicPr>
          <p:cNvPr id="9" name="Graphic 3">
            <a:extLst>
              <a:ext uri="{FF2B5EF4-FFF2-40B4-BE49-F238E27FC236}">
                <a16:creationId xmlns:a16="http://schemas.microsoft.com/office/drawing/2014/main" id="{C5A9E7E6-E6E6-44D8-918C-7DD743C89F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93" y="928631"/>
            <a:ext cx="1187450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4FCE67A-9058-4244-9A57-E250D1A14D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713" y="1478534"/>
            <a:ext cx="663833" cy="5305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D008347A-B805-4671-B215-9340A970D706}"/>
              </a:ext>
            </a:extLst>
          </p:cNvPr>
          <p:cNvGrpSpPr/>
          <p:nvPr/>
        </p:nvGrpSpPr>
        <p:grpSpPr>
          <a:xfrm>
            <a:off x="2180546" y="1478534"/>
            <a:ext cx="1544012" cy="596503"/>
            <a:chOff x="8090297" y="5955408"/>
            <a:chExt cx="1544012" cy="596503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C28E32-E70C-487E-9E9A-C05EBB90AC5E}"/>
                </a:ext>
              </a:extLst>
            </p:cNvPr>
            <p:cNvSpPr txBox="1"/>
            <p:nvPr/>
          </p:nvSpPr>
          <p:spPr>
            <a:xfrm>
              <a:off x="8090297" y="5955408"/>
              <a:ext cx="15440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err="1">
                  <a:latin typeface="Trebuchet MS" pitchFamily="34" charset="0"/>
                </a:rPr>
                <a:t>Rp</a:t>
              </a:r>
              <a:r>
                <a:rPr lang="en-US" b="1" dirty="0">
                  <a:latin typeface="Trebuchet MS" pitchFamily="34" charset="0"/>
                </a:rPr>
                <a:t>.</a:t>
              </a:r>
              <a:r>
                <a:rPr lang="id-ID" b="1" dirty="0">
                  <a:latin typeface="Trebuchet MS" pitchFamily="34" charset="0"/>
                </a:rPr>
                <a:t>115</a:t>
              </a:r>
              <a:r>
                <a:rPr lang="en-US" b="1" dirty="0">
                  <a:latin typeface="Trebuchet MS" pitchFamily="34" charset="0"/>
                </a:rPr>
                <a:t>,</a:t>
              </a:r>
              <a:r>
                <a:rPr lang="id-ID" b="1" dirty="0">
                  <a:latin typeface="Trebuchet MS" pitchFamily="34" charset="0"/>
                </a:rPr>
                <a:t>83</a:t>
              </a:r>
              <a:r>
                <a:rPr lang="en-US" b="1" dirty="0">
                  <a:latin typeface="Trebuchet MS" pitchFamily="34" charset="0"/>
                </a:rPr>
                <a:t> M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99D8B88-C6D8-4EFE-ABFE-4FB637EEAD7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096814" y="5980148"/>
              <a:ext cx="1485540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E76778A-6A1C-4816-8CF6-E6E1B01F2F36}"/>
                </a:ext>
              </a:extLst>
            </p:cNvPr>
            <p:cNvCxnSpPr>
              <a:cxnSpLocks/>
            </p:cNvCxnSpPr>
            <p:nvPr/>
          </p:nvCxnSpPr>
          <p:spPr>
            <a:xfrm>
              <a:off x="9582354" y="6003893"/>
              <a:ext cx="0" cy="548018"/>
            </a:xfrm>
            <a:prstGeom prst="line">
              <a:avLst/>
            </a:prstGeom>
            <a:ln w="38100">
              <a:solidFill>
                <a:srgbClr val="FF0000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8F1B436-D044-432F-A5B2-455269BB9A3E}"/>
              </a:ext>
            </a:extLst>
          </p:cNvPr>
          <p:cNvGrpSpPr/>
          <p:nvPr/>
        </p:nvGrpSpPr>
        <p:grpSpPr>
          <a:xfrm rot="10800000">
            <a:off x="-61430" y="6419040"/>
            <a:ext cx="12331885" cy="438145"/>
            <a:chOff x="-57410" y="0"/>
            <a:chExt cx="6960560" cy="3209869"/>
          </a:xfrm>
        </p:grpSpPr>
        <p:pic>
          <p:nvPicPr>
            <p:cNvPr id="18" name="Picture 17" descr="Hasil gambar untuk vector background red">
              <a:extLst>
                <a:ext uri="{FF2B5EF4-FFF2-40B4-BE49-F238E27FC236}">
                  <a16:creationId xmlns:a16="http://schemas.microsoft.com/office/drawing/2014/main" id="{78DCC1D8-F09F-4942-8511-497F4E190F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-25005" y="30961"/>
              <a:ext cx="6928155" cy="1946696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0" descr="Hasil gambar untuk vector background red">
              <a:extLst>
                <a:ext uri="{FF2B5EF4-FFF2-40B4-BE49-F238E27FC236}">
                  <a16:creationId xmlns:a16="http://schemas.microsoft.com/office/drawing/2014/main" id="{7E7F0DFE-C8B2-4B04-9B2C-7291EA19BE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57410" y="0"/>
              <a:ext cx="6928155" cy="3209869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B5D3EDA-D1D7-4C37-ADB1-F28D07D1F6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797213"/>
              </p:ext>
            </p:extLst>
          </p:nvPr>
        </p:nvGraphicFramePr>
        <p:xfrm>
          <a:off x="4009577" y="997152"/>
          <a:ext cx="7967979" cy="4568977"/>
        </p:xfrm>
        <a:graphic>
          <a:graphicData uri="http://schemas.openxmlformats.org/drawingml/2006/table">
            <a:tbl>
              <a:tblPr/>
              <a:tblGrid>
                <a:gridCol w="1108408">
                  <a:extLst>
                    <a:ext uri="{9D8B030D-6E8A-4147-A177-3AD203B41FA5}">
                      <a16:colId xmlns:a16="http://schemas.microsoft.com/office/drawing/2014/main" val="1047944344"/>
                    </a:ext>
                  </a:extLst>
                </a:gridCol>
                <a:gridCol w="4016490">
                  <a:extLst>
                    <a:ext uri="{9D8B030D-6E8A-4147-A177-3AD203B41FA5}">
                      <a16:colId xmlns:a16="http://schemas.microsoft.com/office/drawing/2014/main" val="413841440"/>
                    </a:ext>
                  </a:extLst>
                </a:gridCol>
                <a:gridCol w="838200">
                  <a:extLst>
                    <a:ext uri="{9D8B030D-6E8A-4147-A177-3AD203B41FA5}">
                      <a16:colId xmlns:a16="http://schemas.microsoft.com/office/drawing/2014/main" val="2260793186"/>
                    </a:ext>
                  </a:extLst>
                </a:gridCol>
                <a:gridCol w="941656">
                  <a:extLst>
                    <a:ext uri="{9D8B030D-6E8A-4147-A177-3AD203B41FA5}">
                      <a16:colId xmlns:a16="http://schemas.microsoft.com/office/drawing/2014/main" val="4017292868"/>
                    </a:ext>
                  </a:extLst>
                </a:gridCol>
                <a:gridCol w="1063225">
                  <a:extLst>
                    <a:ext uri="{9D8B030D-6E8A-4147-A177-3AD203B41FA5}">
                      <a16:colId xmlns:a16="http://schemas.microsoft.com/office/drawing/2014/main" val="4163839710"/>
                    </a:ext>
                  </a:extLst>
                </a:gridCol>
              </a:tblGrid>
              <a:tr h="20528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d-ID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KODE</a:t>
                      </a:r>
                      <a:endParaRPr lang="en-US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324347"/>
                  </a:ext>
                </a:extLst>
              </a:tr>
              <a:tr h="3601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PROGRAM/</a:t>
                      </a:r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KEGIATAN/OUTPUT/SUB OUTPUT/KOMPONEN </a:t>
                      </a:r>
                    </a:p>
                  </a:txBody>
                  <a:tcPr marL="8559" marR="8559" marT="8559" marB="0" anchor="ctr"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TARGET</a:t>
                      </a: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PAGU</a:t>
                      </a:r>
                    </a:p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Rp</a:t>
                      </a:r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Ribu</a:t>
                      </a:r>
                      <a:r>
                        <a:rPr lang="en-US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05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KETERANGAN</a:t>
                      </a:r>
                      <a:endParaRPr lang="en-US" sz="105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996272"/>
                  </a:ext>
                </a:extLst>
              </a:tr>
              <a:tr h="183167"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0.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4.08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lang="id-ID" sz="1100" b="0" dirty="0"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BINA ADMINISTRASI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KEWILAYAHAN</a:t>
                      </a: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32500"/>
                  </a:ext>
                </a:extLst>
              </a:tr>
              <a:tr h="271644"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1237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endParaRPr lang="id-ID" sz="1100" b="0" dirty="0"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Penyelenggaraan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Hubungan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Pusat dan Daerah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serta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Kerja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sama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Daerah</a:t>
                      </a:r>
                    </a:p>
                  </a:txBody>
                  <a:tcPr marL="154060" marR="8559" marT="855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3326206"/>
                  </a:ext>
                </a:extLst>
              </a:tr>
              <a:tr h="297443">
                <a:tc>
                  <a:txBody>
                    <a:bodyPr/>
                    <a:lstStyle/>
                    <a:p>
                      <a:pPr 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'01.00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7</a:t>
                      </a:r>
                      <a:endParaRPr lang="id-ID" sz="1100" b="0" dirty="0"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Tugas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kewenangan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dilaksanakan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oleh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Gubernur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sebagai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wakil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pemerintah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pusat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kinerja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baik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Tugas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cs typeface="Arial" panose="020B0604020202020204" pitchFamily="34" charset="0"/>
                        </a:rPr>
                        <a:t>115.837.404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19323341"/>
                  </a:ext>
                </a:extLst>
              </a:tr>
              <a:tr h="34963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'01.00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.00</a:t>
                      </a:r>
                      <a:r>
                        <a:rPr lang="id-ID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154060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l" fontAlgn="b"/>
                      <a:r>
                        <a:rPr lang="id-ID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Jumlah Tugas dan kewenangan yang dilaksanakan oleh Gubernur sebagai wakil pemerintah pusat dengan kinerja baik</a:t>
                      </a:r>
                      <a:endParaRPr 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1000" b="1" i="0" u="none" strike="noStrike" kern="1200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8559" marR="8559" marT="855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d-ID" sz="1050" b="1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AR ESSENCE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9195032"/>
                  </a:ext>
                </a:extLst>
              </a:tr>
              <a:tr h="35529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lvl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sng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Melantik Bupati/Wali Kota </a:t>
                      </a:r>
                    </a:p>
                    <a:p>
                      <a:pPr marL="180975" marR="0" lvl="0" indent="0" algn="just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Evaluasi laporan penyelenggaraan pemerintahan daerah kabupaten/kota</a:t>
                      </a:r>
                    </a:p>
                    <a:p>
                      <a:pPr marL="180975" indent="0" algn="just" defTabSz="914400" rtl="0" eaLnBrk="1" fontAlgn="t" latinLnBrk="0" hangingPunct="1"/>
                      <a:endParaRPr lang="id-ID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*usulan pengganti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9784772"/>
                  </a:ext>
                </a:extLst>
              </a:tr>
              <a:tr h="239166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Monitoring dan evaluasi terhadap kerjasama yang dilakukan daerah Kabupaten/Kota dalam satu provinsi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7690412"/>
                  </a:ext>
                </a:extLst>
              </a:tr>
              <a:tr h="20627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Sekretariat Perangkat Gubernur sebagai Wakil Pemerintah Pusat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Laporan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2817018"/>
                  </a:ext>
                </a:extLst>
              </a:tr>
              <a:tr h="20627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fontAlgn="t"/>
                      <a:r>
                        <a:rPr lang="id-ID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cs typeface="Arial" panose="020B0604020202020204" pitchFamily="34" charset="0"/>
                        </a:rPr>
                        <a:t>Memberikan Rekomendasi atas Usulan DAK Kabupaten/Kota di Wilayahnya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643749"/>
                  </a:ext>
                </a:extLst>
              </a:tr>
              <a:tr h="206273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Pengawasan terhadap perda kabupaten/kota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4042232"/>
                  </a:ext>
                </a:extLst>
              </a:tr>
              <a:tr h="25022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01.007.001.056</a:t>
                      </a:r>
                    </a:p>
                    <a:p>
                      <a:pPr marL="0" algn="ctr" defTabSz="914400" rtl="0" eaLnBrk="1" fontAlgn="b" latinLnBrk="0" hangingPunct="1"/>
                      <a:endParaRPr lang="id-ID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Mengoordinasikan pembinaan dan pengawasan penyelenggaraan Tugas Pembantuan di Daerah Kabupaten/Kota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7843863"/>
                  </a:ext>
                </a:extLst>
              </a:tr>
              <a:tr h="250226"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Mengoordinasikan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kegiatan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pemerintahan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pembangunan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antara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Daerah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provinsi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s-ES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Daerah</a:t>
                      </a:r>
                      <a:r>
                        <a:rPr lang="es-ES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2593097"/>
                  </a:ext>
                </a:extLst>
              </a:tr>
              <a:tr h="25022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l" fontAlgn="t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Monitoring, evaluasi dan supervisi terhadap penyelenggaraan pemerintahan kabupaten/kota yang ada di wilayahnya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12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1213711"/>
                  </a:ext>
                </a:extLst>
              </a:tr>
              <a:tr h="250226"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 ESSENCE" panose="02000000000000000000" pitchFamily="2" charset="0"/>
                          <a:ea typeface="Adobe Gothic Std B" panose="020B0800000000000000" pitchFamily="34" charset="-128"/>
                          <a:cs typeface="Arial" panose="020B0604020202020204" pitchFamily="34" charset="0"/>
                        </a:rPr>
                        <a:t>01.007.001.059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r>
                        <a:rPr lang="id-ID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Mengevaluasi kinerja pelayanan publik yang dilaksanakan oleh Pemerintah Daerah kabupaten/kota (pelayanan terpadu satu pintu)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b="0" i="0" u="none" strike="noStrike" kern="1200" noProof="0" dirty="0">
                          <a:solidFill>
                            <a:schemeClr val="tx1"/>
                          </a:solidFill>
                          <a:effectLst/>
                          <a:latin typeface="AR ESSENCE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1 Tugas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indent="0" algn="just" defTabSz="914400" rtl="0" eaLnBrk="1" fontAlgn="t" latinLnBrk="0" hangingPunct="1"/>
                      <a:endParaRPr lang="id-ID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id-ID" sz="2000" b="0" i="0" u="none" strike="noStrike" kern="1200" dirty="0">
                        <a:solidFill>
                          <a:schemeClr val="tx1"/>
                        </a:solidFill>
                        <a:effectLst/>
                        <a:latin typeface="AR ESSENCE" panose="02000000000000000000" pitchFamily="2" charset="0"/>
                        <a:ea typeface="Adobe Gothic Std B" panose="020B0800000000000000" pitchFamily="34" charset="-128"/>
                        <a:cs typeface="Arial" panose="020B060402020202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1568201"/>
                  </a:ext>
                </a:extLst>
              </a:tr>
            </a:tbl>
          </a:graphicData>
        </a:graphic>
      </p:graphicFrame>
      <p:sp>
        <p:nvSpPr>
          <p:cNvPr id="21" name="Rectangle 20">
            <a:extLst>
              <a:ext uri="{FF2B5EF4-FFF2-40B4-BE49-F238E27FC236}">
                <a16:creationId xmlns:a16="http://schemas.microsoft.com/office/drawing/2014/main" id="{8C94431F-F930-48CF-B5E3-4F5E562466B9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A855E9C-C5B1-4F06-BCAB-AFA6420CC81F}"/>
              </a:ext>
            </a:extLst>
          </p:cNvPr>
          <p:cNvSpPr/>
          <p:nvPr/>
        </p:nvSpPr>
        <p:spPr>
          <a:xfrm>
            <a:off x="142693" y="3209292"/>
            <a:ext cx="36577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dirty="0">
                <a:latin typeface="Segoe Print" panose="02000600000000000000" pitchFamily="2" charset="0"/>
                <a:ea typeface="Times New Roman" panose="02020603050405020304" pitchFamily="18" charset="0"/>
              </a:rPr>
              <a:t>“dilaksanakan secara optimal dan menghasilkan </a:t>
            </a:r>
            <a:r>
              <a:rPr lang="id-ID" i="1" dirty="0">
                <a:latin typeface="Segoe Print" panose="02000600000000000000" pitchFamily="2" charset="0"/>
                <a:ea typeface="Times New Roman" panose="02020603050405020304" pitchFamily="18" charset="0"/>
              </a:rPr>
              <a:t>outcome, impact </a:t>
            </a:r>
            <a:r>
              <a:rPr lang="id-ID" dirty="0">
                <a:latin typeface="Segoe Print" panose="02000600000000000000" pitchFamily="2" charset="0"/>
                <a:ea typeface="Times New Roman" panose="02020603050405020304" pitchFamily="18" charset="0"/>
              </a:rPr>
              <a:t>dan</a:t>
            </a:r>
            <a:r>
              <a:rPr lang="id-ID" i="1" dirty="0">
                <a:latin typeface="Segoe Print" panose="02000600000000000000" pitchFamily="2" charset="0"/>
                <a:ea typeface="Times New Roman" panose="02020603050405020304" pitchFamily="18" charset="0"/>
              </a:rPr>
              <a:t> benefit </a:t>
            </a:r>
            <a:r>
              <a:rPr lang="id-ID" dirty="0">
                <a:latin typeface="Segoe Print" panose="02000600000000000000" pitchFamily="2" charset="0"/>
                <a:ea typeface="Times New Roman" panose="02020603050405020304" pitchFamily="18" charset="0"/>
              </a:rPr>
              <a:t>yang dapat terukur, baik di daerah maupun secara nasional”</a:t>
            </a:r>
            <a:endParaRPr lang="id-ID" dirty="0">
              <a:latin typeface="Segoe Print" panose="02000600000000000000" pitchFamily="2" charset="0"/>
            </a:endParaRPr>
          </a:p>
        </p:txBody>
      </p:sp>
      <p:sp>
        <p:nvSpPr>
          <p:cNvPr id="22" name="object 5">
            <a:extLst>
              <a:ext uri="{FF2B5EF4-FFF2-40B4-BE49-F238E27FC236}">
                <a16:creationId xmlns:a16="http://schemas.microsoft.com/office/drawing/2014/main" id="{1267FD20-8D1B-4D1E-B825-DAD97CD48E93}"/>
              </a:ext>
            </a:extLst>
          </p:cNvPr>
          <p:cNvSpPr/>
          <p:nvPr/>
        </p:nvSpPr>
        <p:spPr>
          <a:xfrm>
            <a:off x="-61431" y="2065821"/>
            <a:ext cx="3976205" cy="114347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7" name="Picture 2">
            <a:extLst>
              <a:ext uri="{FF2B5EF4-FFF2-40B4-BE49-F238E27FC236}">
                <a16:creationId xmlns:a16="http://schemas.microsoft.com/office/drawing/2014/main" id="{4E4D8279-159B-4235-838E-1C6135CF3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728" y="5299924"/>
            <a:ext cx="33293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">
            <a:extLst>
              <a:ext uri="{FF2B5EF4-FFF2-40B4-BE49-F238E27FC236}">
                <a16:creationId xmlns:a16="http://schemas.microsoft.com/office/drawing/2014/main" id="{AEF01F57-7342-4AC6-87FC-E4C0B19723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4513" y="5701052"/>
            <a:ext cx="339419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4">
            <a:extLst>
              <a:ext uri="{FF2B5EF4-FFF2-40B4-BE49-F238E27FC236}">
                <a16:creationId xmlns:a16="http://schemas.microsoft.com/office/drawing/2014/main" id="{4E061C8D-E388-4ECA-915E-8769E38A0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447" y="6095712"/>
            <a:ext cx="33468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192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5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5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42975" y="278629"/>
            <a:ext cx="10401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000" b="1" dirty="0">
                <a:latin typeface="Trebuchet MS" panose="020B0603020202020204" pitchFamily="34" charset="0"/>
                <a:cs typeface="Arial" pitchFamily="34" charset="0"/>
              </a:rPr>
              <a:t>LANGKAH PEMDA IMPLEMENTASI </a:t>
            </a:r>
            <a:r>
              <a:rPr lang="id-ID" sz="2000" b="1" i="1" dirty="0">
                <a:latin typeface="Trebuchet MS" panose="020B0603020202020204" pitchFamily="34" charset="0"/>
                <a:cs typeface="Arial" pitchFamily="34" charset="0"/>
              </a:rPr>
              <a:t>OSS</a:t>
            </a:r>
            <a:endParaRPr lang="id-ID" sz="2000" b="1" i="1" dirty="0">
              <a:solidFill>
                <a:srgbClr val="FF0000"/>
              </a:solidFill>
              <a:latin typeface="Trebuchet MS" panose="020B0603020202020204" pitchFamily="34" charset="0"/>
              <a:cs typeface="Arial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8F1B436-D044-432F-A5B2-455269BB9A3E}"/>
              </a:ext>
            </a:extLst>
          </p:cNvPr>
          <p:cNvGrpSpPr/>
          <p:nvPr/>
        </p:nvGrpSpPr>
        <p:grpSpPr>
          <a:xfrm rot="10800000">
            <a:off x="-61430" y="6419040"/>
            <a:ext cx="12331885" cy="438145"/>
            <a:chOff x="-57410" y="0"/>
            <a:chExt cx="6960560" cy="3209869"/>
          </a:xfrm>
        </p:grpSpPr>
        <p:pic>
          <p:nvPicPr>
            <p:cNvPr id="18" name="Picture 17" descr="Hasil gambar untuk vector background red">
              <a:extLst>
                <a:ext uri="{FF2B5EF4-FFF2-40B4-BE49-F238E27FC236}">
                  <a16:creationId xmlns:a16="http://schemas.microsoft.com/office/drawing/2014/main" id="{78DCC1D8-F09F-4942-8511-497F4E190F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-25005" y="30961"/>
              <a:ext cx="6928155" cy="1946696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10" descr="Hasil gambar untuk vector background red">
              <a:extLst>
                <a:ext uri="{FF2B5EF4-FFF2-40B4-BE49-F238E27FC236}">
                  <a16:creationId xmlns:a16="http://schemas.microsoft.com/office/drawing/2014/main" id="{7E7F0DFE-C8B2-4B04-9B2C-7291EA19BE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57410" y="0"/>
              <a:ext cx="6928155" cy="3209869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8C94431F-F930-48CF-B5E3-4F5E562466B9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734CC2B-EABF-400F-8EFE-791E60446C30}"/>
              </a:ext>
            </a:extLst>
          </p:cNvPr>
          <p:cNvGrpSpPr/>
          <p:nvPr/>
        </p:nvGrpSpPr>
        <p:grpSpPr>
          <a:xfrm>
            <a:off x="3647298" y="5270005"/>
            <a:ext cx="4413575" cy="1575127"/>
            <a:chOff x="1769794" y="3584445"/>
            <a:chExt cx="2790821" cy="293898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FA552CC-CD04-4502-8D40-A28115BF5D8D}"/>
                </a:ext>
              </a:extLst>
            </p:cNvPr>
            <p:cNvSpPr/>
            <p:nvPr/>
          </p:nvSpPr>
          <p:spPr>
            <a:xfrm>
              <a:off x="1769794" y="3584445"/>
              <a:ext cx="2790821" cy="2938980"/>
            </a:xfrm>
            <a:prstGeom prst="ellipse">
              <a:avLst/>
            </a:prstGeom>
            <a:gradFill>
              <a:gsLst>
                <a:gs pos="47000">
                  <a:srgbClr val="38659D"/>
                </a:gs>
                <a:gs pos="22000">
                  <a:schemeClr val="tx2">
                    <a:lumMod val="60000"/>
                    <a:lumOff val="40000"/>
                    <a:alpha val="35000"/>
                  </a:schemeClr>
                </a:gs>
                <a:gs pos="87000">
                  <a:schemeClr val="tx2">
                    <a:lumMod val="75000"/>
                    <a:alpha val="26000"/>
                  </a:schemeClr>
                </a:gs>
              </a:gsLst>
              <a:lin ang="2700000" scaled="0"/>
            </a:gradFill>
            <a:scene3d>
              <a:camera prst="orthographicFront">
                <a:rot lat="18300001" lon="0" rev="0"/>
              </a:camera>
              <a:lightRig rig="threePt" dir="t"/>
            </a:scene3d>
            <a:sp3d extrusionH="2540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>
              <a:flatTx/>
            </a:bodyPr>
            <a:lstStyle/>
            <a:p>
              <a:pPr algn="ctr"/>
              <a:endParaRPr lang="en-US" sz="2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7F679CCE-7A21-4364-9BD6-827C5E5F517E}"/>
                </a:ext>
              </a:extLst>
            </p:cNvPr>
            <p:cNvSpPr txBox="1"/>
            <p:nvPr/>
          </p:nvSpPr>
          <p:spPr>
            <a:xfrm>
              <a:off x="2064653" y="4381531"/>
              <a:ext cx="2084160" cy="1205969"/>
            </a:xfrm>
            <a:prstGeom prst="rect">
              <a:avLst/>
            </a:prstGeom>
            <a:noFill/>
            <a:scene3d>
              <a:camera prst="orthographicFront">
                <a:rot lat="18300001" lon="0" rev="0"/>
              </a:camera>
              <a:lightRig rig="threePt" dir="t"/>
            </a:scene3d>
            <a:sp3d extrusionH="254000"/>
          </p:spPr>
          <p:txBody>
            <a:bodyPr wrap="square" rtlCol="0" anchor="ctr">
              <a:spAutoFit/>
              <a:flatTx/>
            </a:bodyPr>
            <a:lstStyle/>
            <a:p>
              <a:pPr algn="ctr"/>
              <a:r>
                <a:rPr lang="id-ID" b="1" i="1" dirty="0">
                  <a:solidFill>
                    <a:prstClr val="black"/>
                  </a:solidFill>
                  <a:latin typeface="Kozuka Mincho Pr6N L" panose="02020300000000000000" pitchFamily="18" charset="-128"/>
                  <a:ea typeface="Kozuka Mincho Pr6N L" panose="02020300000000000000" pitchFamily="18" charset="-128"/>
                </a:rPr>
                <a:t>Integrasi </a:t>
              </a:r>
              <a:r>
                <a:rPr lang="en-US" dirty="0" err="1">
                  <a:solidFill>
                    <a:prstClr val="black"/>
                  </a:solidFill>
                  <a:latin typeface="Kozuka Mincho Pr6N L" panose="02020300000000000000" pitchFamily="18" charset="-128"/>
                  <a:ea typeface="Kozuka Mincho Pr6N L" panose="02020300000000000000" pitchFamily="18" charset="-128"/>
                </a:rPr>
                <a:t>Percepatan</a:t>
              </a:r>
              <a:r>
                <a:rPr lang="en-US" dirty="0">
                  <a:solidFill>
                    <a:prstClr val="black"/>
                  </a:solidFill>
                  <a:latin typeface="Kozuka Mincho Pr6N L" panose="02020300000000000000" pitchFamily="18" charset="-128"/>
                  <a:ea typeface="Kozuka Mincho Pr6N L" panose="02020300000000000000" pitchFamily="18" charset="-128"/>
                </a:rPr>
                <a:t> </a:t>
              </a:r>
              <a:r>
                <a:rPr lang="en-US" dirty="0" err="1">
                  <a:solidFill>
                    <a:prstClr val="black"/>
                  </a:solidFill>
                  <a:latin typeface="Kozuka Mincho Pr6N L" panose="02020300000000000000" pitchFamily="18" charset="-128"/>
                  <a:ea typeface="Kozuka Mincho Pr6N L" panose="02020300000000000000" pitchFamily="18" charset="-128"/>
                </a:rPr>
                <a:t>Berusaha</a:t>
              </a:r>
              <a:endParaRPr lang="en-US" dirty="0">
                <a:solidFill>
                  <a:prstClr val="black"/>
                </a:solidFill>
                <a:latin typeface="Kozuka Mincho Pr6N L" panose="02020300000000000000" pitchFamily="18" charset="-128"/>
                <a:ea typeface="Kozuka Mincho Pr6N L" panose="02020300000000000000" pitchFamily="18" charset="-128"/>
              </a:endParaRPr>
            </a:p>
          </p:txBody>
        </p:sp>
      </p:grpSp>
      <p:grpSp>
        <p:nvGrpSpPr>
          <p:cNvPr id="41" name="Group 12">
            <a:extLst>
              <a:ext uri="{FF2B5EF4-FFF2-40B4-BE49-F238E27FC236}">
                <a16:creationId xmlns:a16="http://schemas.microsoft.com/office/drawing/2014/main" id="{45A31036-52D5-4DD2-8312-F126FE323090}"/>
              </a:ext>
            </a:extLst>
          </p:cNvPr>
          <p:cNvGrpSpPr/>
          <p:nvPr/>
        </p:nvGrpSpPr>
        <p:grpSpPr>
          <a:xfrm>
            <a:off x="-57701" y="2776756"/>
            <a:ext cx="2115612" cy="2302443"/>
            <a:chOff x="2828144" y="2932262"/>
            <a:chExt cx="3540369" cy="2462585"/>
          </a:xfrm>
        </p:grpSpPr>
        <p:grpSp>
          <p:nvGrpSpPr>
            <p:cNvPr id="42" name="Group 13">
              <a:extLst>
                <a:ext uri="{FF2B5EF4-FFF2-40B4-BE49-F238E27FC236}">
                  <a16:creationId xmlns:a16="http://schemas.microsoft.com/office/drawing/2014/main" id="{EFFBB220-1320-4460-A9F0-4C443DF1904C}"/>
                </a:ext>
              </a:extLst>
            </p:cNvPr>
            <p:cNvGrpSpPr/>
            <p:nvPr/>
          </p:nvGrpSpPr>
          <p:grpSpPr>
            <a:xfrm>
              <a:off x="2828144" y="3422939"/>
              <a:ext cx="3540369" cy="1971908"/>
              <a:chOff x="1066800" y="2693267"/>
              <a:chExt cx="6781800" cy="3777314"/>
            </a:xfrm>
          </p:grpSpPr>
          <p:sp>
            <p:nvSpPr>
              <p:cNvPr id="44" name="Ellipse 98">
                <a:extLst>
                  <a:ext uri="{FF2B5EF4-FFF2-40B4-BE49-F238E27FC236}">
                    <a16:creationId xmlns:a16="http://schemas.microsoft.com/office/drawing/2014/main" id="{F401D5D7-DF61-4DC2-81B4-CAC266767919}"/>
                  </a:ext>
                </a:extLst>
              </p:cNvPr>
              <p:cNvSpPr/>
              <p:nvPr/>
            </p:nvSpPr>
            <p:spPr bwMode="auto">
              <a:xfrm>
                <a:off x="1066800" y="4572000"/>
                <a:ext cx="6781800" cy="14478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tx1">
                      <a:lumMod val="50000"/>
                      <a:lumOff val="50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hangingPunct="1">
                  <a:defRPr/>
                </a:pPr>
                <a:endParaRPr lang="en-US" sz="1800" dirty="0">
                  <a:solidFill>
                    <a:srgbClr val="FFFF00"/>
                  </a:solidFill>
                  <a:latin typeface="Calibri" charset="0"/>
                </a:endParaRPr>
              </a:p>
            </p:txBody>
          </p:sp>
          <p:grpSp>
            <p:nvGrpSpPr>
              <p:cNvPr id="45" name="Group 16">
                <a:extLst>
                  <a:ext uri="{FF2B5EF4-FFF2-40B4-BE49-F238E27FC236}">
                    <a16:creationId xmlns:a16="http://schemas.microsoft.com/office/drawing/2014/main" id="{FAA5849A-CA68-4EE4-BC97-D137F9437CE0}"/>
                  </a:ext>
                </a:extLst>
              </p:cNvPr>
              <p:cNvGrpSpPr/>
              <p:nvPr/>
            </p:nvGrpSpPr>
            <p:grpSpPr>
              <a:xfrm rot="120000">
                <a:off x="2045651" y="2693267"/>
                <a:ext cx="4800600" cy="3777314"/>
                <a:chOff x="2286000" y="1785286"/>
                <a:chExt cx="4800600" cy="3777314"/>
              </a:xfrm>
            </p:grpSpPr>
            <p:sp>
              <p:nvSpPr>
                <p:cNvPr id="46" name="Oval 45">
                  <a:extLst>
                    <a:ext uri="{FF2B5EF4-FFF2-40B4-BE49-F238E27FC236}">
                      <a16:creationId xmlns:a16="http://schemas.microsoft.com/office/drawing/2014/main" id="{D59A8269-E417-48FA-ACE2-73CCA36488D4}"/>
                    </a:ext>
                  </a:extLst>
                </p:cNvPr>
                <p:cNvSpPr/>
                <p:nvPr/>
              </p:nvSpPr>
              <p:spPr>
                <a:xfrm>
                  <a:off x="2286000" y="1785286"/>
                  <a:ext cx="4800600" cy="3777314"/>
                </a:xfrm>
                <a:prstGeom prst="ellipse">
                  <a:avLst/>
                </a:prstGeom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scene3d>
                  <a:camera prst="isometricOffAxis1Top"/>
                  <a:lightRig rig="threePt" dir="t"/>
                </a:scene3d>
                <a:sp3d>
                  <a:bevelT w="19050" h="196850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  <a:latin typeface="Lucida Sans Unicode"/>
                  </a:endParaRPr>
                </a:p>
              </p:txBody>
            </p:sp>
            <p:sp>
              <p:nvSpPr>
                <p:cNvPr id="47" name="Oval 46">
                  <a:extLst>
                    <a:ext uri="{FF2B5EF4-FFF2-40B4-BE49-F238E27FC236}">
                      <a16:creationId xmlns:a16="http://schemas.microsoft.com/office/drawing/2014/main" id="{494D545E-0110-4934-A57B-ADBD122E5BB5}"/>
                    </a:ext>
                  </a:extLst>
                </p:cNvPr>
                <p:cNvSpPr/>
                <p:nvPr/>
              </p:nvSpPr>
              <p:spPr>
                <a:xfrm>
                  <a:off x="2733793" y="1980024"/>
                  <a:ext cx="3776870" cy="2971801"/>
                </a:xfrm>
                <a:prstGeom prst="ellipse">
                  <a:avLst/>
                </a:prstGeom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scene3d>
                  <a:camera prst="isometricOffAxis1Top"/>
                  <a:lightRig rig="threePt" dir="t"/>
                </a:scene3d>
                <a:sp3d>
                  <a:bevelT w="19050" h="101600"/>
                </a:sp3d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>
                    <a:solidFill>
                      <a:prstClr val="white"/>
                    </a:solidFill>
                    <a:latin typeface="Lucida Sans Unicode"/>
                  </a:endParaRPr>
                </a:p>
              </p:txBody>
            </p:sp>
          </p:grpSp>
        </p:grpSp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D6603481-F8C9-4FFB-BFC5-BD19E200F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8863" y="2932262"/>
              <a:ext cx="1755956" cy="1534745"/>
            </a:xfrm>
            <a:prstGeom prst="rect">
              <a:avLst/>
            </a:prstGeom>
            <a:ln>
              <a:noFill/>
            </a:ln>
            <a:effectLst>
              <a:outerShdw blurRad="419100" dist="139700" dir="2700000" algn="tl" rotWithShape="0">
                <a:srgbClr val="333333">
                  <a:alpha val="36000"/>
                </a:srgbClr>
              </a:outerShdw>
            </a:effectLst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48E64C4-B9C3-4946-9585-5BA98281F825}"/>
              </a:ext>
            </a:extLst>
          </p:cNvPr>
          <p:cNvGrpSpPr/>
          <p:nvPr/>
        </p:nvGrpSpPr>
        <p:grpSpPr>
          <a:xfrm>
            <a:off x="1803322" y="1881106"/>
            <a:ext cx="9540951" cy="3833443"/>
            <a:chOff x="3865162" y="1812832"/>
            <a:chExt cx="9540951" cy="3666131"/>
          </a:xfrm>
        </p:grpSpPr>
        <p:grpSp>
          <p:nvGrpSpPr>
            <p:cNvPr id="59" name="Google Shape;307;p30">
              <a:extLst>
                <a:ext uri="{FF2B5EF4-FFF2-40B4-BE49-F238E27FC236}">
                  <a16:creationId xmlns:a16="http://schemas.microsoft.com/office/drawing/2014/main" id="{2810C4FD-AB8A-486D-87BB-049C557562DB}"/>
                </a:ext>
              </a:extLst>
            </p:cNvPr>
            <p:cNvGrpSpPr/>
            <p:nvPr/>
          </p:nvGrpSpPr>
          <p:grpSpPr>
            <a:xfrm>
              <a:off x="5851449" y="1812832"/>
              <a:ext cx="4075497" cy="3580322"/>
              <a:chOff x="3252788" y="1028699"/>
              <a:chExt cx="5686425" cy="5191125"/>
            </a:xfrm>
          </p:grpSpPr>
          <p:grpSp>
            <p:nvGrpSpPr>
              <p:cNvPr id="60" name="Google Shape;308;p30">
                <a:extLst>
                  <a:ext uri="{FF2B5EF4-FFF2-40B4-BE49-F238E27FC236}">
                    <a16:creationId xmlns:a16="http://schemas.microsoft.com/office/drawing/2014/main" id="{7633446F-AF75-4B54-88E5-1E23C8B46019}"/>
                  </a:ext>
                </a:extLst>
              </p:cNvPr>
              <p:cNvGrpSpPr/>
              <p:nvPr/>
            </p:nvGrpSpPr>
            <p:grpSpPr>
              <a:xfrm>
                <a:off x="3252788" y="1028699"/>
                <a:ext cx="5686425" cy="5191125"/>
                <a:chOff x="4100513" y="1663700"/>
                <a:chExt cx="3719512" cy="4076700"/>
              </a:xfrm>
            </p:grpSpPr>
            <p:grpSp>
              <p:nvGrpSpPr>
                <p:cNvPr id="67" name="Google Shape;309;p30">
                  <a:extLst>
                    <a:ext uri="{FF2B5EF4-FFF2-40B4-BE49-F238E27FC236}">
                      <a16:creationId xmlns:a16="http://schemas.microsoft.com/office/drawing/2014/main" id="{BAC37411-937A-4D64-A719-45E24E3E02FF}"/>
                    </a:ext>
                  </a:extLst>
                </p:cNvPr>
                <p:cNvGrpSpPr/>
                <p:nvPr/>
              </p:nvGrpSpPr>
              <p:grpSpPr>
                <a:xfrm>
                  <a:off x="4945063" y="2605088"/>
                  <a:ext cx="2033588" cy="2249487"/>
                  <a:chOff x="5078413" y="3081338"/>
                  <a:chExt cx="2033588" cy="2249487"/>
                </a:xfrm>
              </p:grpSpPr>
              <p:sp>
                <p:nvSpPr>
                  <p:cNvPr id="71" name="Google Shape;310;p30">
                    <a:extLst>
                      <a:ext uri="{FF2B5EF4-FFF2-40B4-BE49-F238E27FC236}">
                        <a16:creationId xmlns:a16="http://schemas.microsoft.com/office/drawing/2014/main" id="{4B285C3F-7197-45F6-B119-FAF5654C24EA}"/>
                      </a:ext>
                    </a:extLst>
                  </p:cNvPr>
                  <p:cNvSpPr/>
                  <p:nvPr/>
                </p:nvSpPr>
                <p:spPr>
                  <a:xfrm>
                    <a:off x="5078413" y="3717925"/>
                    <a:ext cx="842963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1" h="614" extrusionOk="0">
                        <a:moveTo>
                          <a:pt x="0" y="0"/>
                        </a:moveTo>
                        <a:lnTo>
                          <a:pt x="531" y="306"/>
                        </a:lnTo>
                        <a:lnTo>
                          <a:pt x="0" y="6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4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72" name="Google Shape;311;p30">
                    <a:extLst>
                      <a:ext uri="{FF2B5EF4-FFF2-40B4-BE49-F238E27FC236}">
                        <a16:creationId xmlns:a16="http://schemas.microsoft.com/office/drawing/2014/main" id="{C0EED730-5B2F-4A52-A091-7214028DFEDF}"/>
                      </a:ext>
                    </a:extLst>
                  </p:cNvPr>
                  <p:cNvSpPr/>
                  <p:nvPr/>
                </p:nvSpPr>
                <p:spPr>
                  <a:xfrm>
                    <a:off x="5165725" y="3081338"/>
                    <a:ext cx="842963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1" h="614" extrusionOk="0">
                        <a:moveTo>
                          <a:pt x="531" y="0"/>
                        </a:moveTo>
                        <a:lnTo>
                          <a:pt x="531" y="614"/>
                        </a:lnTo>
                        <a:lnTo>
                          <a:pt x="0" y="307"/>
                        </a:lnTo>
                        <a:lnTo>
                          <a:pt x="531" y="0"/>
                        </a:lnTo>
                        <a:close/>
                      </a:path>
                    </a:pathLst>
                  </a:custGeom>
                  <a:solidFill>
                    <a:schemeClr val="accent5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73" name="Google Shape;312;p30">
                    <a:extLst>
                      <a:ext uri="{FF2B5EF4-FFF2-40B4-BE49-F238E27FC236}">
                        <a16:creationId xmlns:a16="http://schemas.microsoft.com/office/drawing/2014/main" id="{AE3D282C-1401-4E64-98C9-88FFA71915CE}"/>
                      </a:ext>
                    </a:extLst>
                  </p:cNvPr>
                  <p:cNvSpPr/>
                  <p:nvPr/>
                </p:nvSpPr>
                <p:spPr>
                  <a:xfrm>
                    <a:off x="6181725" y="3081338"/>
                    <a:ext cx="841375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0" h="614" extrusionOk="0">
                        <a:moveTo>
                          <a:pt x="0" y="0"/>
                        </a:moveTo>
                        <a:lnTo>
                          <a:pt x="530" y="307"/>
                        </a:lnTo>
                        <a:lnTo>
                          <a:pt x="0" y="6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dk2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74" name="Google Shape;313;p30">
                    <a:extLst>
                      <a:ext uri="{FF2B5EF4-FFF2-40B4-BE49-F238E27FC236}">
                        <a16:creationId xmlns:a16="http://schemas.microsoft.com/office/drawing/2014/main" id="{EE6885DA-1810-4448-AA14-A1DC336B38C5}"/>
                      </a:ext>
                    </a:extLst>
                  </p:cNvPr>
                  <p:cNvSpPr/>
                  <p:nvPr/>
                </p:nvSpPr>
                <p:spPr>
                  <a:xfrm>
                    <a:off x="6269038" y="3717925"/>
                    <a:ext cx="842963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1" h="614" extrusionOk="0">
                        <a:moveTo>
                          <a:pt x="531" y="0"/>
                        </a:moveTo>
                        <a:lnTo>
                          <a:pt x="531" y="614"/>
                        </a:lnTo>
                        <a:lnTo>
                          <a:pt x="0" y="306"/>
                        </a:lnTo>
                        <a:lnTo>
                          <a:pt x="531" y="0"/>
                        </a:lnTo>
                        <a:close/>
                      </a:path>
                    </a:pathLst>
                  </a:custGeom>
                  <a:solidFill>
                    <a:srgbClr val="00B05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75" name="Google Shape;314;p30">
                    <a:extLst>
                      <a:ext uri="{FF2B5EF4-FFF2-40B4-BE49-F238E27FC236}">
                        <a16:creationId xmlns:a16="http://schemas.microsoft.com/office/drawing/2014/main" id="{3021579F-793F-41AF-AC98-44C0E6B0405B}"/>
                      </a:ext>
                    </a:extLst>
                  </p:cNvPr>
                  <p:cNvSpPr/>
                  <p:nvPr/>
                </p:nvSpPr>
                <p:spPr>
                  <a:xfrm>
                    <a:off x="6181725" y="4356100"/>
                    <a:ext cx="841375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0" h="614" extrusionOk="0">
                        <a:moveTo>
                          <a:pt x="0" y="0"/>
                        </a:moveTo>
                        <a:lnTo>
                          <a:pt x="530" y="306"/>
                        </a:lnTo>
                        <a:lnTo>
                          <a:pt x="0" y="614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C55A11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76" name="Google Shape;315;p30">
                    <a:extLst>
                      <a:ext uri="{FF2B5EF4-FFF2-40B4-BE49-F238E27FC236}">
                        <a16:creationId xmlns:a16="http://schemas.microsoft.com/office/drawing/2014/main" id="{B2A7CCC0-E73B-4852-B88C-AD56D02C0E60}"/>
                      </a:ext>
                    </a:extLst>
                  </p:cNvPr>
                  <p:cNvSpPr/>
                  <p:nvPr/>
                </p:nvSpPr>
                <p:spPr>
                  <a:xfrm>
                    <a:off x="5165725" y="4356100"/>
                    <a:ext cx="842963" cy="97472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31" h="614" extrusionOk="0">
                        <a:moveTo>
                          <a:pt x="531" y="0"/>
                        </a:moveTo>
                        <a:lnTo>
                          <a:pt x="531" y="614"/>
                        </a:lnTo>
                        <a:lnTo>
                          <a:pt x="0" y="306"/>
                        </a:lnTo>
                        <a:lnTo>
                          <a:pt x="531" y="0"/>
                        </a:lnTo>
                        <a:close/>
                      </a:path>
                    </a:pathLst>
                  </a:custGeom>
                  <a:solidFill>
                    <a:schemeClr val="accent3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rgbClr val="00206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cxnSp>
              <p:nvCxnSpPr>
                <p:cNvPr id="68" name="Google Shape;316;p30">
                  <a:extLst>
                    <a:ext uri="{FF2B5EF4-FFF2-40B4-BE49-F238E27FC236}">
                      <a16:creationId xmlns:a16="http://schemas.microsoft.com/office/drawing/2014/main" id="{4D0E7187-378A-4A42-86DF-4ABB7AED2A92}"/>
                    </a:ext>
                  </a:extLst>
                </p:cNvPr>
                <p:cNvCxnSpPr/>
                <p:nvPr/>
              </p:nvCxnSpPr>
              <p:spPr>
                <a:xfrm rot="10800000" flipH="1">
                  <a:off x="4100513" y="2643187"/>
                  <a:ext cx="3719512" cy="21717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D8D8D8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69" name="Google Shape;317;p30">
                  <a:extLst>
                    <a:ext uri="{FF2B5EF4-FFF2-40B4-BE49-F238E27FC236}">
                      <a16:creationId xmlns:a16="http://schemas.microsoft.com/office/drawing/2014/main" id="{9FD69613-8B8E-4EF1-890D-E2AE1DE5AA92}"/>
                    </a:ext>
                  </a:extLst>
                </p:cNvPr>
                <p:cNvCxnSpPr/>
                <p:nvPr/>
              </p:nvCxnSpPr>
              <p:spPr>
                <a:xfrm>
                  <a:off x="4100513" y="2643187"/>
                  <a:ext cx="3719512" cy="21717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D8D8D8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  <p:cxnSp>
              <p:nvCxnSpPr>
                <p:cNvPr id="70" name="Google Shape;318;p30">
                  <a:extLst>
                    <a:ext uri="{FF2B5EF4-FFF2-40B4-BE49-F238E27FC236}">
                      <a16:creationId xmlns:a16="http://schemas.microsoft.com/office/drawing/2014/main" id="{8F110E1F-74C1-425E-B328-B3EFBE29FD39}"/>
                    </a:ext>
                  </a:extLst>
                </p:cNvPr>
                <p:cNvCxnSpPr/>
                <p:nvPr/>
              </p:nvCxnSpPr>
              <p:spPr>
                <a:xfrm>
                  <a:off x="5960269" y="1663700"/>
                  <a:ext cx="0" cy="40767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D8D8D8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</p:cxnSp>
          </p:grpSp>
          <p:sp>
            <p:nvSpPr>
              <p:cNvPr id="61" name="Google Shape;319;p30">
                <a:extLst>
                  <a:ext uri="{FF2B5EF4-FFF2-40B4-BE49-F238E27FC236}">
                    <a16:creationId xmlns:a16="http://schemas.microsoft.com/office/drawing/2014/main" id="{D766EA5B-D451-4AEB-A4C3-3907AA4510CA}"/>
                  </a:ext>
                </a:extLst>
              </p:cNvPr>
              <p:cNvSpPr/>
              <p:nvPr/>
            </p:nvSpPr>
            <p:spPr>
              <a:xfrm>
                <a:off x="6400994" y="2639705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2" name="Google Shape;320;p30">
                <a:extLst>
                  <a:ext uri="{FF2B5EF4-FFF2-40B4-BE49-F238E27FC236}">
                    <a16:creationId xmlns:a16="http://schemas.microsoft.com/office/drawing/2014/main" id="{7FAFBE74-2ADD-47E6-B95A-17E1DE396D5C}"/>
                  </a:ext>
                </a:extLst>
              </p:cNvPr>
              <p:cNvSpPr/>
              <p:nvPr/>
            </p:nvSpPr>
            <p:spPr>
              <a:xfrm>
                <a:off x="6960016" y="3450311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3" name="Google Shape;321;p30">
                <a:extLst>
                  <a:ext uri="{FF2B5EF4-FFF2-40B4-BE49-F238E27FC236}">
                    <a16:creationId xmlns:a16="http://schemas.microsoft.com/office/drawing/2014/main" id="{CED75BAE-93B0-4BA6-8FC1-E7AD73EE9686}"/>
                  </a:ext>
                </a:extLst>
              </p:cNvPr>
              <p:cNvSpPr/>
              <p:nvPr/>
            </p:nvSpPr>
            <p:spPr>
              <a:xfrm>
                <a:off x="6400993" y="4230702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4" name="Google Shape;322;p30">
                <a:extLst>
                  <a:ext uri="{FF2B5EF4-FFF2-40B4-BE49-F238E27FC236}">
                    <a16:creationId xmlns:a16="http://schemas.microsoft.com/office/drawing/2014/main" id="{F6C084F5-3743-4324-BE9E-3EF45F57A266}"/>
                  </a:ext>
                </a:extLst>
              </p:cNvPr>
              <p:cNvSpPr/>
              <p:nvPr/>
            </p:nvSpPr>
            <p:spPr>
              <a:xfrm>
                <a:off x="5373332" y="4230702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5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5" name="Google Shape;323;p30">
                <a:extLst>
                  <a:ext uri="{FF2B5EF4-FFF2-40B4-BE49-F238E27FC236}">
                    <a16:creationId xmlns:a16="http://schemas.microsoft.com/office/drawing/2014/main" id="{1F51ED4C-5940-44FD-BC5D-88D15EEBEEB3}"/>
                  </a:ext>
                </a:extLst>
              </p:cNvPr>
              <p:cNvSpPr/>
              <p:nvPr/>
            </p:nvSpPr>
            <p:spPr>
              <a:xfrm>
                <a:off x="4736083" y="3450311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6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66" name="Google Shape;324;p30">
                <a:extLst>
                  <a:ext uri="{FF2B5EF4-FFF2-40B4-BE49-F238E27FC236}">
                    <a16:creationId xmlns:a16="http://schemas.microsoft.com/office/drawing/2014/main" id="{8AE1D84D-97B5-4502-9B33-AFE4F9A817E3}"/>
                  </a:ext>
                </a:extLst>
              </p:cNvPr>
              <p:cNvSpPr/>
              <p:nvPr/>
            </p:nvSpPr>
            <p:spPr>
              <a:xfrm>
                <a:off x="5369091" y="2639705"/>
                <a:ext cx="416627" cy="416627"/>
              </a:xfrm>
              <a:prstGeom prst="ellipse">
                <a:avLst/>
              </a:prstGeom>
              <a:solidFill>
                <a:schemeClr val="lt1">
                  <a:alpha val="49803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b="1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</a:t>
                </a:r>
                <a:endParaRPr sz="2000" b="1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7" name="Google Shape;325;p30">
              <a:extLst>
                <a:ext uri="{FF2B5EF4-FFF2-40B4-BE49-F238E27FC236}">
                  <a16:creationId xmlns:a16="http://schemas.microsoft.com/office/drawing/2014/main" id="{2CF6FDE1-39A9-44D8-B217-57972891014E}"/>
                </a:ext>
              </a:extLst>
            </p:cNvPr>
            <p:cNvSpPr txBox="1"/>
            <p:nvPr/>
          </p:nvSpPr>
          <p:spPr>
            <a:xfrm>
              <a:off x="3889341" y="1934960"/>
              <a:ext cx="3999858" cy="8309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lvl="0"/>
              <a:r>
                <a:rPr lang="en-US" sz="2000" dirty="0" err="1"/>
                <a:t>Menyederhanakan</a:t>
              </a:r>
              <a:r>
                <a:rPr lang="en-US" sz="2000" dirty="0"/>
                <a:t> </a:t>
              </a:r>
              <a:r>
                <a:rPr lang="en-US" sz="2000" dirty="0" err="1"/>
                <a:t>jenis</a:t>
              </a:r>
              <a:r>
                <a:rPr lang="en-US" sz="2000" dirty="0"/>
                <a:t> </a:t>
              </a:r>
              <a:r>
                <a:rPr lang="en-US" sz="2000" dirty="0" err="1"/>
                <a:t>pelayanan</a:t>
              </a:r>
              <a:r>
                <a:rPr lang="en-US" sz="2000" dirty="0"/>
                <a:t> </a:t>
              </a:r>
              <a:r>
                <a:rPr lang="en-US" sz="2000" dirty="0" err="1"/>
                <a:t>perizinan</a:t>
              </a:r>
              <a:r>
                <a:rPr lang="en-US" sz="2000" dirty="0"/>
                <a:t> dan </a:t>
              </a:r>
              <a:r>
                <a:rPr lang="en-US" sz="2000" dirty="0" err="1"/>
                <a:t>nonperizinan</a:t>
              </a:r>
              <a:r>
                <a:rPr lang="id-ID" sz="2000" dirty="0"/>
                <a:t>.</a:t>
              </a:r>
              <a:endParaRPr sz="2000" dirty="0"/>
            </a:p>
          </p:txBody>
        </p:sp>
        <p:sp>
          <p:nvSpPr>
            <p:cNvPr id="78" name="Google Shape;326;p30">
              <a:extLst>
                <a:ext uri="{FF2B5EF4-FFF2-40B4-BE49-F238E27FC236}">
                  <a16:creationId xmlns:a16="http://schemas.microsoft.com/office/drawing/2014/main" id="{A8608B9D-F339-4664-8EEE-CA969DDE5A76}"/>
                </a:ext>
              </a:extLst>
            </p:cNvPr>
            <p:cNvSpPr/>
            <p:nvPr/>
          </p:nvSpPr>
          <p:spPr>
            <a:xfrm>
              <a:off x="4091576" y="4627990"/>
              <a:ext cx="4157280" cy="5847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 dirty="0" err="1">
                  <a:sym typeface="Arial"/>
                </a:rPr>
                <a:t>Terintegrasi</a:t>
              </a:r>
              <a:r>
                <a:rPr lang="en-US" sz="2000" dirty="0">
                  <a:sym typeface="Arial"/>
                </a:rPr>
                <a:t> </a:t>
              </a:r>
              <a:r>
                <a:rPr lang="en-US" sz="2000" dirty="0" err="1">
                  <a:sym typeface="Arial"/>
                </a:rPr>
                <a:t>dengan</a:t>
              </a:r>
              <a:r>
                <a:rPr lang="en-US" sz="2000" dirty="0">
                  <a:sym typeface="Arial"/>
                </a:rPr>
                <a:t> </a:t>
              </a:r>
              <a:r>
                <a:rPr lang="en-US" sz="2000" dirty="0" err="1">
                  <a:sym typeface="Arial"/>
                </a:rPr>
                <a:t>seluruh</a:t>
              </a:r>
              <a:r>
                <a:rPr lang="en-US" sz="2000" dirty="0">
                  <a:sym typeface="Arial"/>
                </a:rPr>
                <a:t> K/L/P</a:t>
              </a:r>
              <a:r>
                <a:rPr lang="id-ID" sz="2000" dirty="0">
                  <a:sym typeface="Arial"/>
                </a:rPr>
                <a:t>.</a:t>
              </a:r>
              <a:endParaRPr sz="2000" dirty="0">
                <a:sym typeface="Arial"/>
              </a:endParaRPr>
            </a:p>
          </p:txBody>
        </p:sp>
        <p:sp>
          <p:nvSpPr>
            <p:cNvPr id="79" name="Google Shape;327;p30">
              <a:extLst>
                <a:ext uri="{FF2B5EF4-FFF2-40B4-BE49-F238E27FC236}">
                  <a16:creationId xmlns:a16="http://schemas.microsoft.com/office/drawing/2014/main" id="{F47DA164-247C-4A63-B7FF-B96F48364248}"/>
                </a:ext>
              </a:extLst>
            </p:cNvPr>
            <p:cNvSpPr txBox="1"/>
            <p:nvPr/>
          </p:nvSpPr>
          <p:spPr>
            <a:xfrm>
              <a:off x="3865162" y="3239447"/>
              <a:ext cx="2952799" cy="8309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lvl="0" algn="just"/>
              <a:r>
                <a:rPr lang="en-US" sz="2000" dirty="0" err="1"/>
                <a:t>Menyiapkan</a:t>
              </a:r>
              <a:r>
                <a:rPr lang="en-US" sz="2000" dirty="0"/>
                <a:t> </a:t>
              </a:r>
              <a:r>
                <a:rPr lang="en-US" sz="2000" dirty="0" err="1"/>
                <a:t>fasilitas</a:t>
              </a:r>
              <a:r>
                <a:rPr lang="id-ID" sz="2000" dirty="0"/>
                <a:t> sesuai dengan kebutuhan. </a:t>
              </a:r>
              <a:r>
                <a:rPr lang="en-US" sz="2000" dirty="0"/>
                <a:t> </a:t>
              </a:r>
              <a:endParaRPr lang="sv-SE" dirty="0"/>
            </a:p>
          </p:txBody>
        </p:sp>
        <p:sp>
          <p:nvSpPr>
            <p:cNvPr id="80" name="Google Shape;328;p30">
              <a:extLst>
                <a:ext uri="{FF2B5EF4-FFF2-40B4-BE49-F238E27FC236}">
                  <a16:creationId xmlns:a16="http://schemas.microsoft.com/office/drawing/2014/main" id="{BD86922E-37E5-4803-8883-751857FD07FB}"/>
                </a:ext>
              </a:extLst>
            </p:cNvPr>
            <p:cNvSpPr txBox="1"/>
            <p:nvPr/>
          </p:nvSpPr>
          <p:spPr>
            <a:xfrm>
              <a:off x="7990088" y="1902219"/>
              <a:ext cx="4823473" cy="8309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lvl="0"/>
              <a:r>
                <a:rPr lang="en-US" sz="2000" dirty="0" err="1"/>
                <a:t>Membentuk</a:t>
              </a:r>
              <a:r>
                <a:rPr lang="en-US" sz="2000" dirty="0"/>
                <a:t> </a:t>
              </a:r>
              <a:r>
                <a:rPr lang="en-US" sz="2000" dirty="0" err="1"/>
                <a:t>Satgas</a:t>
              </a:r>
              <a:r>
                <a:rPr lang="en-US" sz="2000" dirty="0"/>
                <a:t> </a:t>
              </a:r>
              <a:r>
                <a:rPr lang="en-US" sz="2000" dirty="0" err="1"/>
                <a:t>Percepatan</a:t>
              </a:r>
              <a:r>
                <a:rPr lang="en-US" sz="2000" dirty="0"/>
                <a:t> </a:t>
              </a:r>
              <a:r>
                <a:rPr lang="en-US" sz="2000" dirty="0" err="1"/>
                <a:t>Pelaksanaan</a:t>
              </a:r>
              <a:r>
                <a:rPr lang="en-US" sz="2000" dirty="0"/>
                <a:t> </a:t>
              </a:r>
              <a:r>
                <a:rPr lang="en-US" sz="2000" dirty="0" err="1"/>
                <a:t>Berusaha</a:t>
              </a:r>
              <a:r>
                <a:rPr lang="en-US" sz="2000" dirty="0"/>
                <a:t> di Prov</a:t>
              </a:r>
              <a:r>
                <a:rPr lang="en-US" dirty="0">
                  <a:solidFill>
                    <a:srgbClr val="002060"/>
                  </a:solidFill>
                  <a:latin typeface="Arial"/>
                  <a:ea typeface="Arial"/>
                  <a:cs typeface="Arial"/>
                  <a:sym typeface="Arial"/>
                </a:rPr>
                <a:t>.</a:t>
              </a:r>
              <a:endParaRPr sz="2000" dirty="0"/>
            </a:p>
          </p:txBody>
        </p:sp>
        <p:sp>
          <p:nvSpPr>
            <p:cNvPr id="81" name="Google Shape;329;p30">
              <a:extLst>
                <a:ext uri="{FF2B5EF4-FFF2-40B4-BE49-F238E27FC236}">
                  <a16:creationId xmlns:a16="http://schemas.microsoft.com/office/drawing/2014/main" id="{A2548B91-5CF7-4759-8347-0BD45E33C11C}"/>
                </a:ext>
              </a:extLst>
            </p:cNvPr>
            <p:cNvSpPr txBox="1"/>
            <p:nvPr/>
          </p:nvSpPr>
          <p:spPr>
            <a:xfrm>
              <a:off x="7915926" y="4647966"/>
              <a:ext cx="5490187" cy="8309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lvl="0"/>
              <a:r>
                <a:rPr lang="en-US" sz="2000" dirty="0" err="1"/>
                <a:t>Mendukung</a:t>
              </a:r>
              <a:r>
                <a:rPr lang="en-US" sz="2000" dirty="0"/>
                <a:t> </a:t>
              </a:r>
              <a:r>
                <a:rPr lang="en-US" sz="2000" dirty="0" err="1"/>
                <a:t>pembiayaan</a:t>
              </a:r>
              <a:r>
                <a:rPr lang="en-US" sz="2000" dirty="0"/>
                <a:t> </a:t>
              </a:r>
              <a:r>
                <a:rPr lang="en-US" sz="2000" dirty="0" err="1"/>
                <a:t>penyelenggaraan</a:t>
              </a:r>
              <a:r>
                <a:rPr lang="en-US" sz="2000" dirty="0"/>
                <a:t> PTSP</a:t>
              </a:r>
              <a:r>
                <a:rPr lang="id-ID" sz="2000" dirty="0"/>
                <a:t>.</a:t>
              </a:r>
              <a:endParaRPr sz="2000" dirty="0"/>
            </a:p>
          </p:txBody>
        </p:sp>
        <p:sp>
          <p:nvSpPr>
            <p:cNvPr id="82" name="Google Shape;330;p30">
              <a:extLst>
                <a:ext uri="{FF2B5EF4-FFF2-40B4-BE49-F238E27FC236}">
                  <a16:creationId xmlns:a16="http://schemas.microsoft.com/office/drawing/2014/main" id="{A08124FA-851F-45B6-B306-656203A33B4B}"/>
                </a:ext>
              </a:extLst>
            </p:cNvPr>
            <p:cNvSpPr txBox="1"/>
            <p:nvPr/>
          </p:nvSpPr>
          <p:spPr>
            <a:xfrm>
              <a:off x="8968034" y="3177552"/>
              <a:ext cx="3379990" cy="8309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lvl="0"/>
              <a:r>
                <a:rPr lang="en-US" sz="2000" dirty="0" err="1"/>
                <a:t>Mendelegasikan</a:t>
              </a:r>
              <a:r>
                <a:rPr lang="en-US" sz="2000" dirty="0"/>
                <a:t> </a:t>
              </a:r>
              <a:r>
                <a:rPr lang="en-US" sz="2000" dirty="0" err="1"/>
                <a:t>seluruh</a:t>
              </a:r>
              <a:r>
                <a:rPr lang="en-US" sz="2000" dirty="0"/>
                <a:t> </a:t>
              </a:r>
              <a:r>
                <a:rPr lang="en-US" sz="2000" dirty="0" err="1"/>
                <a:t>kewenangan</a:t>
              </a:r>
              <a:r>
                <a:rPr lang="id-ID" sz="2000" dirty="0"/>
                <a:t> kepala DPMPTSP Prov.</a:t>
              </a:r>
              <a:endParaRPr dirty="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3" name="Google Shape;331;p30" descr="Hasil gambar untuk ONLINE SUBMISSION ICON">
            <a:extLst>
              <a:ext uri="{FF2B5EF4-FFF2-40B4-BE49-F238E27FC236}">
                <a16:creationId xmlns:a16="http://schemas.microsoft.com/office/drawing/2014/main" id="{2B9944D8-E90E-4F4F-9084-147DAC5D84F6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86183" y="2774752"/>
            <a:ext cx="1852975" cy="17323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BB382270-DA6E-4264-9A68-9296B04043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9943" y="-2387456"/>
            <a:ext cx="4307230" cy="154562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B41FCAC7-51CB-4816-A249-357EA12DDB8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82" y="1060873"/>
            <a:ext cx="663435" cy="663435"/>
          </a:xfrm>
          <a:prstGeom prst="rect">
            <a:avLst/>
          </a:prstGeom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0C3DDE2E-43EF-4BFD-A27E-C74FFC1310E0}"/>
              </a:ext>
            </a:extLst>
          </p:cNvPr>
          <p:cNvSpPr/>
          <p:nvPr/>
        </p:nvSpPr>
        <p:spPr>
          <a:xfrm>
            <a:off x="845074" y="987898"/>
            <a:ext cx="3866232" cy="8558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marL="112713" indent="-112713">
              <a:spcBef>
                <a:spcPts val="100"/>
              </a:spcBef>
              <a:spcAft>
                <a:spcPts val="100"/>
              </a:spcAft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PP No</a:t>
            </a:r>
            <a:r>
              <a:rPr lang="id-ID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.</a:t>
            </a: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 24 </a:t>
            </a:r>
            <a:r>
              <a:rPr lang="en-US" dirty="0" err="1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Tahun</a:t>
            </a: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 2018</a:t>
            </a:r>
            <a:r>
              <a:rPr lang="id-ID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  <a:sym typeface="Arial"/>
              </a:rPr>
              <a:t>;</a:t>
            </a:r>
            <a:endParaRPr lang="id-ID" dirty="0">
              <a:latin typeface="Adobe Heiti Std R" panose="020B0400000000000000" pitchFamily="34" charset="-128"/>
              <a:ea typeface="Adobe Heiti Std R" panose="020B0400000000000000" pitchFamily="34" charset="-128"/>
            </a:endParaRPr>
          </a:p>
          <a:p>
            <a:pPr marL="112713" indent="-112713">
              <a:spcBef>
                <a:spcPts val="100"/>
              </a:spcBef>
              <a:spcAft>
                <a:spcPts val="100"/>
              </a:spcAft>
              <a:buFont typeface="Wingdings" panose="05000000000000000000" pitchFamily="2" charset="2"/>
              <a:buChar char="§"/>
            </a:pPr>
            <a:r>
              <a:rPr lang="en-US" dirty="0" err="1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Permendagri</a:t>
            </a: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 No</a:t>
            </a:r>
            <a:r>
              <a:rPr lang="id-ID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.</a:t>
            </a: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 138 </a:t>
            </a:r>
            <a:r>
              <a:rPr lang="en-US" dirty="0" err="1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Tahun</a:t>
            </a:r>
            <a:r>
              <a:rPr lang="en-US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 2017</a:t>
            </a:r>
            <a:r>
              <a:rPr lang="id-ID" sz="1000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.</a:t>
            </a:r>
            <a:r>
              <a:rPr lang="en-US" sz="1000" dirty="0">
                <a:solidFill>
                  <a:schemeClr val="dk1"/>
                </a:solidFill>
                <a:latin typeface="Adobe Heiti Std R" panose="020B0400000000000000" pitchFamily="34" charset="-128"/>
                <a:ea typeface="Adobe Heiti Std R" panose="020B0400000000000000" pitchFamily="34" charset="-128"/>
                <a:cs typeface="Arial"/>
              </a:rPr>
              <a:t> </a:t>
            </a:r>
            <a:endParaRPr lang="id-ID" sz="1000" dirty="0">
              <a:solidFill>
                <a:schemeClr val="dk1"/>
              </a:solidFill>
              <a:latin typeface="Adobe Heiti Std R" panose="020B0400000000000000" pitchFamily="34" charset="-128"/>
              <a:ea typeface="Adobe Heiti Std R" panose="020B0400000000000000" pitchFamily="34" charset="-128"/>
              <a:cs typeface="Arial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B13FB84-F21F-4C51-9495-0C11D1D0F0F5}"/>
              </a:ext>
            </a:extLst>
          </p:cNvPr>
          <p:cNvSpPr txBox="1"/>
          <p:nvPr/>
        </p:nvSpPr>
        <p:spPr>
          <a:xfrm>
            <a:off x="222517" y="1784681"/>
            <a:ext cx="753872" cy="42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Dasar</a:t>
            </a:r>
            <a:r>
              <a:rPr lang="en-US" sz="105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050" b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Hukum</a:t>
            </a:r>
            <a:endParaRPr lang="en-US" sz="1050" b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63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m3d="http://schemas.microsoft.com/office/drawing/2017/model3d">
        <mc:Choice Requires="am3d">
          <p:graphicFrame>
            <p:nvGraphicFrame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9588407" y="2186913"/>
              <a:ext cx="3172717" cy="419374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 xmlns="">
          <p:pic>
            <p:nvPic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88407" y="2186913"/>
                <a:ext cx="3172717" cy="419374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 331">
            <a:extLst>
              <a:ext uri="{FF2B5EF4-FFF2-40B4-BE49-F238E27FC236}">
                <a16:creationId xmlns:a16="http://schemas.microsoft.com/office/drawing/2014/main" id="{D9BF168C-9224-437F-AAEF-EB714ADB00CF}"/>
              </a:ext>
            </a:extLst>
          </p:cNvPr>
          <p:cNvGrpSpPr/>
          <p:nvPr/>
        </p:nvGrpSpPr>
        <p:grpSpPr>
          <a:xfrm>
            <a:off x="220950" y="1694431"/>
            <a:ext cx="3466685" cy="3341122"/>
            <a:chOff x="403351" y="1349223"/>
            <a:chExt cx="3031676" cy="303167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5C63804-D861-4DA9-99A1-3BA7FFCCD40C}"/>
                </a:ext>
              </a:extLst>
            </p:cNvPr>
            <p:cNvSpPr/>
            <p:nvPr/>
          </p:nvSpPr>
          <p:spPr>
            <a:xfrm>
              <a:off x="403351" y="1349223"/>
              <a:ext cx="3031676" cy="30316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oup 44">
              <a:extLst>
                <a:ext uri="{FF2B5EF4-FFF2-40B4-BE49-F238E27FC236}">
                  <a16:creationId xmlns:a16="http://schemas.microsoft.com/office/drawing/2014/main" id="{14496CAC-B9CE-4A87-8AB2-E85283D19229}"/>
                </a:ext>
              </a:extLst>
            </p:cNvPr>
            <p:cNvGrpSpPr/>
            <p:nvPr/>
          </p:nvGrpSpPr>
          <p:grpSpPr>
            <a:xfrm>
              <a:off x="816862" y="1653033"/>
              <a:ext cx="2158764" cy="2407338"/>
              <a:chOff x="3557587" y="2728912"/>
              <a:chExt cx="1792288" cy="1998663"/>
            </a:xfrm>
          </p:grpSpPr>
          <p:sp>
            <p:nvSpPr>
              <p:cNvPr id="21" name="Freeform 3254">
                <a:extLst>
                  <a:ext uri="{FF2B5EF4-FFF2-40B4-BE49-F238E27FC236}">
                    <a16:creationId xmlns:a16="http://schemas.microsoft.com/office/drawing/2014/main" id="{81669DFB-F61C-47EA-B822-8FA0C933C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825" y="3489325"/>
                <a:ext cx="803275" cy="354013"/>
              </a:xfrm>
              <a:custGeom>
                <a:avLst/>
                <a:gdLst/>
                <a:ahLst/>
                <a:cxnLst>
                  <a:cxn ang="0">
                    <a:pos x="2" y="446"/>
                  </a:cxn>
                  <a:cxn ang="0">
                    <a:pos x="1012" y="6"/>
                  </a:cxn>
                  <a:cxn ang="0">
                    <a:pos x="1008" y="0"/>
                  </a:cxn>
                  <a:cxn ang="0">
                    <a:pos x="0" y="441"/>
                  </a:cxn>
                  <a:cxn ang="0">
                    <a:pos x="2" y="446"/>
                  </a:cxn>
                </a:cxnLst>
                <a:rect l="0" t="0" r="r" b="b"/>
                <a:pathLst>
                  <a:path w="1012" h="446">
                    <a:moveTo>
                      <a:pt x="2" y="446"/>
                    </a:moveTo>
                    <a:lnTo>
                      <a:pt x="1012" y="6"/>
                    </a:lnTo>
                    <a:lnTo>
                      <a:pt x="1008" y="0"/>
                    </a:lnTo>
                    <a:lnTo>
                      <a:pt x="0" y="441"/>
                    </a:lnTo>
                    <a:lnTo>
                      <a:pt x="2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3255">
                <a:extLst>
                  <a:ext uri="{FF2B5EF4-FFF2-40B4-BE49-F238E27FC236}">
                    <a16:creationId xmlns:a16="http://schemas.microsoft.com/office/drawing/2014/main" id="{306D06C5-E827-434D-8226-98B712B69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825" y="3489325"/>
                <a:ext cx="803275" cy="354013"/>
              </a:xfrm>
              <a:custGeom>
                <a:avLst/>
                <a:gdLst/>
                <a:ahLst/>
                <a:cxnLst>
                  <a:cxn ang="0">
                    <a:pos x="2" y="446"/>
                  </a:cxn>
                  <a:cxn ang="0">
                    <a:pos x="1012" y="6"/>
                  </a:cxn>
                  <a:cxn ang="0">
                    <a:pos x="1008" y="0"/>
                  </a:cxn>
                  <a:cxn ang="0">
                    <a:pos x="0" y="441"/>
                  </a:cxn>
                  <a:cxn ang="0">
                    <a:pos x="2" y="446"/>
                  </a:cxn>
                </a:cxnLst>
                <a:rect l="0" t="0" r="r" b="b"/>
                <a:pathLst>
                  <a:path w="1012" h="446">
                    <a:moveTo>
                      <a:pt x="2" y="446"/>
                    </a:moveTo>
                    <a:lnTo>
                      <a:pt x="1012" y="6"/>
                    </a:lnTo>
                    <a:lnTo>
                      <a:pt x="1008" y="0"/>
                    </a:lnTo>
                    <a:lnTo>
                      <a:pt x="0" y="441"/>
                    </a:lnTo>
                    <a:lnTo>
                      <a:pt x="2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3256">
                <a:extLst>
                  <a:ext uri="{FF2B5EF4-FFF2-40B4-BE49-F238E27FC236}">
                    <a16:creationId xmlns:a16="http://schemas.microsoft.com/office/drawing/2014/main" id="{89F95766-A5E0-4D70-A520-593C62FA3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987" y="3562350"/>
                <a:ext cx="803275" cy="354013"/>
              </a:xfrm>
              <a:custGeom>
                <a:avLst/>
                <a:gdLst/>
                <a:ahLst/>
                <a:cxnLst>
                  <a:cxn ang="0">
                    <a:pos x="1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1" y="446"/>
                  </a:cxn>
                </a:cxnLst>
                <a:rect l="0" t="0" r="r" b="b"/>
                <a:pathLst>
                  <a:path w="1011" h="446">
                    <a:moveTo>
                      <a:pt x="1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1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3257">
                <a:extLst>
                  <a:ext uri="{FF2B5EF4-FFF2-40B4-BE49-F238E27FC236}">
                    <a16:creationId xmlns:a16="http://schemas.microsoft.com/office/drawing/2014/main" id="{3387908A-7C1B-415D-8B0C-5D9FF4F54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987" y="3562350"/>
                <a:ext cx="803275" cy="354013"/>
              </a:xfrm>
              <a:custGeom>
                <a:avLst/>
                <a:gdLst/>
                <a:ahLst/>
                <a:cxnLst>
                  <a:cxn ang="0">
                    <a:pos x="1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1" y="446"/>
                  </a:cxn>
                </a:cxnLst>
                <a:rect l="0" t="0" r="r" b="b"/>
                <a:pathLst>
                  <a:path w="1011" h="446">
                    <a:moveTo>
                      <a:pt x="1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1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3258">
                <a:extLst>
                  <a:ext uri="{FF2B5EF4-FFF2-40B4-BE49-F238E27FC236}">
                    <a16:creationId xmlns:a16="http://schemas.microsoft.com/office/drawing/2014/main" id="{02140DD2-4A50-49B4-BBE4-F28318286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150" y="36385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59">
                <a:extLst>
                  <a:ext uri="{FF2B5EF4-FFF2-40B4-BE49-F238E27FC236}">
                    <a16:creationId xmlns:a16="http://schemas.microsoft.com/office/drawing/2014/main" id="{41D7ADA0-6A0C-4134-92EB-A364061B7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150" y="36385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260">
                <a:extLst>
                  <a:ext uri="{FF2B5EF4-FFF2-40B4-BE49-F238E27FC236}">
                    <a16:creationId xmlns:a16="http://schemas.microsoft.com/office/drawing/2014/main" id="{E58407DD-CF70-400A-BF84-2435F2FE7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900" y="37147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7"/>
                  </a:cxn>
                  <a:cxn ang="0">
                    <a:pos x="1010" y="0"/>
                  </a:cxn>
                  <a:cxn ang="0">
                    <a:pos x="0" y="442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7"/>
                    </a:lnTo>
                    <a:lnTo>
                      <a:pt x="1010" y="0"/>
                    </a:lnTo>
                    <a:lnTo>
                      <a:pt x="0" y="442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61">
                <a:extLst>
                  <a:ext uri="{FF2B5EF4-FFF2-40B4-BE49-F238E27FC236}">
                    <a16:creationId xmlns:a16="http://schemas.microsoft.com/office/drawing/2014/main" id="{E41C962F-1B2F-4670-9877-A9B697BB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900" y="37147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7"/>
                  </a:cxn>
                  <a:cxn ang="0">
                    <a:pos x="1010" y="0"/>
                  </a:cxn>
                  <a:cxn ang="0">
                    <a:pos x="0" y="442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7"/>
                    </a:lnTo>
                    <a:lnTo>
                      <a:pt x="1010" y="0"/>
                    </a:lnTo>
                    <a:lnTo>
                      <a:pt x="0" y="442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3262">
                <a:extLst>
                  <a:ext uri="{FF2B5EF4-FFF2-40B4-BE49-F238E27FC236}">
                    <a16:creationId xmlns:a16="http://schemas.microsoft.com/office/drawing/2014/main" id="{FC96495B-90DA-4BD0-8B09-8E5DF2A5B5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062" y="3786187"/>
                <a:ext cx="801688" cy="354013"/>
              </a:xfrm>
              <a:custGeom>
                <a:avLst/>
                <a:gdLst/>
                <a:ahLst/>
                <a:cxnLst>
                  <a:cxn ang="0">
                    <a:pos x="2" y="447"/>
                  </a:cxn>
                  <a:cxn ang="0">
                    <a:pos x="1012" y="5"/>
                  </a:cxn>
                  <a:cxn ang="0">
                    <a:pos x="1008" y="0"/>
                  </a:cxn>
                  <a:cxn ang="0">
                    <a:pos x="0" y="440"/>
                  </a:cxn>
                  <a:cxn ang="0">
                    <a:pos x="2" y="447"/>
                  </a:cxn>
                </a:cxnLst>
                <a:rect l="0" t="0" r="r" b="b"/>
                <a:pathLst>
                  <a:path w="1012" h="447">
                    <a:moveTo>
                      <a:pt x="2" y="447"/>
                    </a:moveTo>
                    <a:lnTo>
                      <a:pt x="1012" y="5"/>
                    </a:lnTo>
                    <a:lnTo>
                      <a:pt x="1008" y="0"/>
                    </a:lnTo>
                    <a:lnTo>
                      <a:pt x="0" y="440"/>
                    </a:lnTo>
                    <a:lnTo>
                      <a:pt x="2" y="44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3263">
                <a:extLst>
                  <a:ext uri="{FF2B5EF4-FFF2-40B4-BE49-F238E27FC236}">
                    <a16:creationId xmlns:a16="http://schemas.microsoft.com/office/drawing/2014/main" id="{CD5D8152-4DF8-4C63-94D0-BFDDE5E33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062" y="3786187"/>
                <a:ext cx="801688" cy="354013"/>
              </a:xfrm>
              <a:custGeom>
                <a:avLst/>
                <a:gdLst/>
                <a:ahLst/>
                <a:cxnLst>
                  <a:cxn ang="0">
                    <a:pos x="2" y="447"/>
                  </a:cxn>
                  <a:cxn ang="0">
                    <a:pos x="1012" y="5"/>
                  </a:cxn>
                  <a:cxn ang="0">
                    <a:pos x="1008" y="0"/>
                  </a:cxn>
                  <a:cxn ang="0">
                    <a:pos x="0" y="440"/>
                  </a:cxn>
                  <a:cxn ang="0">
                    <a:pos x="2" y="447"/>
                  </a:cxn>
                </a:cxnLst>
                <a:rect l="0" t="0" r="r" b="b"/>
                <a:pathLst>
                  <a:path w="1012" h="447">
                    <a:moveTo>
                      <a:pt x="2" y="447"/>
                    </a:moveTo>
                    <a:lnTo>
                      <a:pt x="1012" y="5"/>
                    </a:lnTo>
                    <a:lnTo>
                      <a:pt x="1008" y="0"/>
                    </a:lnTo>
                    <a:lnTo>
                      <a:pt x="0" y="440"/>
                    </a:lnTo>
                    <a:lnTo>
                      <a:pt x="2" y="44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3264">
                <a:extLst>
                  <a:ext uri="{FF2B5EF4-FFF2-40B4-BE49-F238E27FC236}">
                    <a16:creationId xmlns:a16="http://schemas.microsoft.com/office/drawing/2014/main" id="{57F21902-44E7-48F5-9C55-C3B4D2E11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225" y="3860800"/>
                <a:ext cx="803275" cy="355600"/>
              </a:xfrm>
              <a:custGeom>
                <a:avLst/>
                <a:gdLst/>
                <a:ahLst/>
                <a:cxnLst>
                  <a:cxn ang="0">
                    <a:pos x="4" y="448"/>
                  </a:cxn>
                  <a:cxn ang="0">
                    <a:pos x="1012" y="6"/>
                  </a:cxn>
                  <a:cxn ang="0">
                    <a:pos x="1009" y="0"/>
                  </a:cxn>
                  <a:cxn ang="0">
                    <a:pos x="0" y="441"/>
                  </a:cxn>
                  <a:cxn ang="0">
                    <a:pos x="4" y="448"/>
                  </a:cxn>
                </a:cxnLst>
                <a:rect l="0" t="0" r="r" b="b"/>
                <a:pathLst>
                  <a:path w="1012" h="448">
                    <a:moveTo>
                      <a:pt x="4" y="448"/>
                    </a:moveTo>
                    <a:lnTo>
                      <a:pt x="1012" y="6"/>
                    </a:lnTo>
                    <a:lnTo>
                      <a:pt x="1009" y="0"/>
                    </a:lnTo>
                    <a:lnTo>
                      <a:pt x="0" y="441"/>
                    </a:lnTo>
                    <a:lnTo>
                      <a:pt x="4" y="4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3265">
                <a:extLst>
                  <a:ext uri="{FF2B5EF4-FFF2-40B4-BE49-F238E27FC236}">
                    <a16:creationId xmlns:a16="http://schemas.microsoft.com/office/drawing/2014/main" id="{4EE6C4B1-7095-428F-96AB-D2232C7FD3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225" y="3860800"/>
                <a:ext cx="803275" cy="355600"/>
              </a:xfrm>
              <a:custGeom>
                <a:avLst/>
                <a:gdLst/>
                <a:ahLst/>
                <a:cxnLst>
                  <a:cxn ang="0">
                    <a:pos x="4" y="448"/>
                  </a:cxn>
                  <a:cxn ang="0">
                    <a:pos x="1012" y="6"/>
                  </a:cxn>
                  <a:cxn ang="0">
                    <a:pos x="1009" y="0"/>
                  </a:cxn>
                  <a:cxn ang="0">
                    <a:pos x="0" y="441"/>
                  </a:cxn>
                  <a:cxn ang="0">
                    <a:pos x="4" y="448"/>
                  </a:cxn>
                </a:cxnLst>
                <a:rect l="0" t="0" r="r" b="b"/>
                <a:pathLst>
                  <a:path w="1012" h="448">
                    <a:moveTo>
                      <a:pt x="4" y="448"/>
                    </a:moveTo>
                    <a:lnTo>
                      <a:pt x="1012" y="6"/>
                    </a:lnTo>
                    <a:lnTo>
                      <a:pt x="1009" y="0"/>
                    </a:lnTo>
                    <a:lnTo>
                      <a:pt x="0" y="441"/>
                    </a:lnTo>
                    <a:lnTo>
                      <a:pt x="4" y="44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3266">
                <a:extLst>
                  <a:ext uri="{FF2B5EF4-FFF2-40B4-BE49-F238E27FC236}">
                    <a16:creationId xmlns:a16="http://schemas.microsoft.com/office/drawing/2014/main" id="{B1812565-9909-41C1-AD2A-04A7A2708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975" y="3937000"/>
                <a:ext cx="801688" cy="355600"/>
              </a:xfrm>
              <a:custGeom>
                <a:avLst/>
                <a:gdLst/>
                <a:ahLst/>
                <a:cxnLst>
                  <a:cxn ang="0">
                    <a:pos x="4" y="446"/>
                  </a:cxn>
                  <a:cxn ang="0">
                    <a:pos x="1012" y="6"/>
                  </a:cxn>
                  <a:cxn ang="0">
                    <a:pos x="1010" y="0"/>
                  </a:cxn>
                  <a:cxn ang="0">
                    <a:pos x="0" y="441"/>
                  </a:cxn>
                  <a:cxn ang="0">
                    <a:pos x="4" y="446"/>
                  </a:cxn>
                </a:cxnLst>
                <a:rect l="0" t="0" r="r" b="b"/>
                <a:pathLst>
                  <a:path w="1012" h="446">
                    <a:moveTo>
                      <a:pt x="4" y="446"/>
                    </a:moveTo>
                    <a:lnTo>
                      <a:pt x="1012" y="6"/>
                    </a:lnTo>
                    <a:lnTo>
                      <a:pt x="1010" y="0"/>
                    </a:lnTo>
                    <a:lnTo>
                      <a:pt x="0" y="441"/>
                    </a:lnTo>
                    <a:lnTo>
                      <a:pt x="4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3267">
                <a:extLst>
                  <a:ext uri="{FF2B5EF4-FFF2-40B4-BE49-F238E27FC236}">
                    <a16:creationId xmlns:a16="http://schemas.microsoft.com/office/drawing/2014/main" id="{D7442156-9EC0-46F8-BF75-2B0A5E322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975" y="3937000"/>
                <a:ext cx="801688" cy="355600"/>
              </a:xfrm>
              <a:custGeom>
                <a:avLst/>
                <a:gdLst/>
                <a:ahLst/>
                <a:cxnLst>
                  <a:cxn ang="0">
                    <a:pos x="4" y="446"/>
                  </a:cxn>
                  <a:cxn ang="0">
                    <a:pos x="1012" y="6"/>
                  </a:cxn>
                  <a:cxn ang="0">
                    <a:pos x="1010" y="0"/>
                  </a:cxn>
                  <a:cxn ang="0">
                    <a:pos x="0" y="441"/>
                  </a:cxn>
                  <a:cxn ang="0">
                    <a:pos x="4" y="446"/>
                  </a:cxn>
                </a:cxnLst>
                <a:rect l="0" t="0" r="r" b="b"/>
                <a:pathLst>
                  <a:path w="1012" h="446">
                    <a:moveTo>
                      <a:pt x="4" y="446"/>
                    </a:moveTo>
                    <a:lnTo>
                      <a:pt x="1012" y="6"/>
                    </a:lnTo>
                    <a:lnTo>
                      <a:pt x="1010" y="0"/>
                    </a:lnTo>
                    <a:lnTo>
                      <a:pt x="0" y="441"/>
                    </a:lnTo>
                    <a:lnTo>
                      <a:pt x="4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3268">
                <a:extLst>
                  <a:ext uri="{FF2B5EF4-FFF2-40B4-BE49-F238E27FC236}">
                    <a16:creationId xmlns:a16="http://schemas.microsoft.com/office/drawing/2014/main" id="{FD9AB867-601A-450E-8BA6-543D0DEB68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550" y="4011612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10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10" y="0"/>
                    </a:lnTo>
                    <a:lnTo>
                      <a:pt x="0" y="439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3269">
                <a:extLst>
                  <a:ext uri="{FF2B5EF4-FFF2-40B4-BE49-F238E27FC236}">
                    <a16:creationId xmlns:a16="http://schemas.microsoft.com/office/drawing/2014/main" id="{3A18E321-0AF5-410B-8A1D-189C11328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550" y="4011612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10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10" y="0"/>
                    </a:lnTo>
                    <a:lnTo>
                      <a:pt x="0" y="439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3273">
                <a:extLst>
                  <a:ext uri="{FF2B5EF4-FFF2-40B4-BE49-F238E27FC236}">
                    <a16:creationId xmlns:a16="http://schemas.microsoft.com/office/drawing/2014/main" id="{E158F01D-67BD-4B82-9068-DD00F95B28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57587" y="2728912"/>
                <a:ext cx="1122363" cy="1998663"/>
              </a:xfrm>
              <a:custGeom>
                <a:avLst/>
                <a:gdLst/>
                <a:ahLst/>
                <a:cxnLst>
                  <a:cxn ang="0">
                    <a:pos x="617" y="241"/>
                  </a:cxn>
                  <a:cxn ang="0">
                    <a:pos x="617" y="241"/>
                  </a:cxn>
                  <a:cxn ang="0">
                    <a:pos x="605" y="241"/>
                  </a:cxn>
                  <a:cxn ang="0">
                    <a:pos x="591" y="235"/>
                  </a:cxn>
                  <a:cxn ang="0">
                    <a:pos x="583" y="223"/>
                  </a:cxn>
                  <a:cxn ang="0">
                    <a:pos x="581" y="217"/>
                  </a:cxn>
                  <a:cxn ang="0">
                    <a:pos x="583" y="202"/>
                  </a:cxn>
                  <a:cxn ang="0">
                    <a:pos x="586" y="196"/>
                  </a:cxn>
                  <a:cxn ang="0">
                    <a:pos x="596" y="181"/>
                  </a:cxn>
                  <a:cxn ang="0">
                    <a:pos x="602" y="178"/>
                  </a:cxn>
                  <a:cxn ang="0">
                    <a:pos x="612" y="171"/>
                  </a:cxn>
                  <a:cxn ang="0">
                    <a:pos x="630" y="166"/>
                  </a:cxn>
                  <a:cxn ang="0">
                    <a:pos x="635" y="166"/>
                  </a:cxn>
                  <a:cxn ang="0">
                    <a:pos x="648" y="168"/>
                  </a:cxn>
                  <a:cxn ang="0">
                    <a:pos x="654" y="171"/>
                  </a:cxn>
                  <a:cxn ang="0">
                    <a:pos x="666" y="179"/>
                  </a:cxn>
                  <a:cxn ang="0">
                    <a:pos x="669" y="186"/>
                  </a:cxn>
                  <a:cxn ang="0">
                    <a:pos x="671" y="199"/>
                  </a:cxn>
                  <a:cxn ang="0">
                    <a:pos x="667" y="214"/>
                  </a:cxn>
                  <a:cxn ang="0">
                    <a:pos x="659" y="223"/>
                  </a:cxn>
                  <a:cxn ang="0">
                    <a:pos x="658" y="225"/>
                  </a:cxn>
                  <a:cxn ang="0">
                    <a:pos x="656" y="228"/>
                  </a:cxn>
                  <a:cxn ang="0">
                    <a:pos x="658" y="235"/>
                  </a:cxn>
                  <a:cxn ang="0">
                    <a:pos x="646" y="310"/>
                  </a:cxn>
                  <a:cxn ang="0">
                    <a:pos x="627" y="249"/>
                  </a:cxn>
                  <a:cxn ang="0">
                    <a:pos x="623" y="243"/>
                  </a:cxn>
                  <a:cxn ang="0">
                    <a:pos x="618" y="241"/>
                  </a:cxn>
                  <a:cxn ang="0">
                    <a:pos x="618" y="241"/>
                  </a:cxn>
                  <a:cxn ang="0">
                    <a:pos x="617" y="241"/>
                  </a:cxn>
                  <a:cxn ang="0">
                    <a:pos x="804" y="261"/>
                  </a:cxn>
                  <a:cxn ang="0">
                    <a:pos x="697" y="287"/>
                  </a:cxn>
                  <a:cxn ang="0">
                    <a:pos x="666" y="233"/>
                  </a:cxn>
                  <a:cxn ang="0">
                    <a:pos x="664" y="230"/>
                  </a:cxn>
                  <a:cxn ang="0">
                    <a:pos x="666" y="228"/>
                  </a:cxn>
                  <a:cxn ang="0">
                    <a:pos x="679" y="207"/>
                  </a:cxn>
                  <a:cxn ang="0">
                    <a:pos x="679" y="189"/>
                  </a:cxn>
                  <a:cxn ang="0">
                    <a:pos x="677" y="183"/>
                  </a:cxn>
                  <a:cxn ang="0">
                    <a:pos x="669" y="173"/>
                  </a:cxn>
                  <a:cxn ang="0">
                    <a:pos x="648" y="160"/>
                  </a:cxn>
                  <a:cxn ang="0">
                    <a:pos x="635" y="158"/>
                  </a:cxn>
                  <a:cxn ang="0">
                    <a:pos x="620" y="161"/>
                  </a:cxn>
                  <a:cxn ang="0">
                    <a:pos x="609" y="165"/>
                  </a:cxn>
                  <a:cxn ang="0">
                    <a:pos x="597" y="171"/>
                  </a:cxn>
                  <a:cxn ang="0">
                    <a:pos x="584" y="183"/>
                  </a:cxn>
                  <a:cxn ang="0">
                    <a:pos x="576" y="196"/>
                  </a:cxn>
                  <a:cxn ang="0">
                    <a:pos x="573" y="210"/>
                  </a:cxn>
                  <a:cxn ang="0">
                    <a:pos x="576" y="227"/>
                  </a:cxn>
                  <a:cxn ang="0">
                    <a:pos x="579" y="232"/>
                  </a:cxn>
                  <a:cxn ang="0">
                    <a:pos x="592" y="243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8" y="249"/>
                  </a:cxn>
                  <a:cxn ang="0">
                    <a:pos x="638" y="313"/>
                  </a:cxn>
                  <a:cxn ang="0">
                    <a:pos x="544" y="373"/>
                  </a:cxn>
                  <a:cxn ang="0">
                    <a:pos x="825" y="2518"/>
                  </a:cxn>
                  <a:cxn ang="0">
                    <a:pos x="22" y="608"/>
                  </a:cxn>
                  <a:cxn ang="0">
                    <a:pos x="1408" y="0"/>
                  </a:cxn>
                </a:cxnLst>
                <a:rect l="0" t="0" r="r" b="b"/>
                <a:pathLst>
                  <a:path w="1413" h="2518">
                    <a:moveTo>
                      <a:pt x="617" y="241"/>
                    </a:moveTo>
                    <a:lnTo>
                      <a:pt x="617" y="241"/>
                    </a:lnTo>
                    <a:lnTo>
                      <a:pt x="617" y="241"/>
                    </a:lnTo>
                    <a:lnTo>
                      <a:pt x="617" y="241"/>
                    </a:lnTo>
                    <a:lnTo>
                      <a:pt x="605" y="241"/>
                    </a:lnTo>
                    <a:lnTo>
                      <a:pt x="605" y="241"/>
                    </a:lnTo>
                    <a:lnTo>
                      <a:pt x="597" y="238"/>
                    </a:lnTo>
                    <a:lnTo>
                      <a:pt x="591" y="235"/>
                    </a:lnTo>
                    <a:lnTo>
                      <a:pt x="586" y="228"/>
                    </a:lnTo>
                    <a:lnTo>
                      <a:pt x="583" y="223"/>
                    </a:lnTo>
                    <a:lnTo>
                      <a:pt x="583" y="223"/>
                    </a:lnTo>
                    <a:lnTo>
                      <a:pt x="581" y="217"/>
                    </a:lnTo>
                    <a:lnTo>
                      <a:pt x="581" y="209"/>
                    </a:lnTo>
                    <a:lnTo>
                      <a:pt x="583" y="202"/>
                    </a:lnTo>
                    <a:lnTo>
                      <a:pt x="586" y="196"/>
                    </a:lnTo>
                    <a:lnTo>
                      <a:pt x="586" y="196"/>
                    </a:lnTo>
                    <a:lnTo>
                      <a:pt x="589" y="188"/>
                    </a:lnTo>
                    <a:lnTo>
                      <a:pt x="596" y="181"/>
                    </a:lnTo>
                    <a:lnTo>
                      <a:pt x="596" y="181"/>
                    </a:lnTo>
                    <a:lnTo>
                      <a:pt x="602" y="178"/>
                    </a:lnTo>
                    <a:lnTo>
                      <a:pt x="612" y="171"/>
                    </a:lnTo>
                    <a:lnTo>
                      <a:pt x="612" y="171"/>
                    </a:lnTo>
                    <a:lnTo>
                      <a:pt x="623" y="168"/>
                    </a:lnTo>
                    <a:lnTo>
                      <a:pt x="630" y="166"/>
                    </a:lnTo>
                    <a:lnTo>
                      <a:pt x="630" y="166"/>
                    </a:lnTo>
                    <a:lnTo>
                      <a:pt x="635" y="166"/>
                    </a:lnTo>
                    <a:lnTo>
                      <a:pt x="635" y="166"/>
                    </a:lnTo>
                    <a:lnTo>
                      <a:pt x="648" y="168"/>
                    </a:lnTo>
                    <a:lnTo>
                      <a:pt x="648" y="168"/>
                    </a:lnTo>
                    <a:lnTo>
                      <a:pt x="654" y="171"/>
                    </a:lnTo>
                    <a:lnTo>
                      <a:pt x="661" y="175"/>
                    </a:lnTo>
                    <a:lnTo>
                      <a:pt x="666" y="179"/>
                    </a:lnTo>
                    <a:lnTo>
                      <a:pt x="669" y="186"/>
                    </a:lnTo>
                    <a:lnTo>
                      <a:pt x="669" y="186"/>
                    </a:lnTo>
                    <a:lnTo>
                      <a:pt x="671" y="192"/>
                    </a:lnTo>
                    <a:lnTo>
                      <a:pt x="671" y="199"/>
                    </a:lnTo>
                    <a:lnTo>
                      <a:pt x="671" y="207"/>
                    </a:lnTo>
                    <a:lnTo>
                      <a:pt x="667" y="214"/>
                    </a:lnTo>
                    <a:lnTo>
                      <a:pt x="667" y="214"/>
                    </a:lnTo>
                    <a:lnTo>
                      <a:pt x="659" y="223"/>
                    </a:lnTo>
                    <a:lnTo>
                      <a:pt x="659" y="223"/>
                    </a:lnTo>
                    <a:lnTo>
                      <a:pt x="658" y="225"/>
                    </a:lnTo>
                    <a:lnTo>
                      <a:pt x="656" y="228"/>
                    </a:lnTo>
                    <a:lnTo>
                      <a:pt x="656" y="228"/>
                    </a:lnTo>
                    <a:lnTo>
                      <a:pt x="658" y="233"/>
                    </a:lnTo>
                    <a:lnTo>
                      <a:pt x="658" y="235"/>
                    </a:lnTo>
                    <a:lnTo>
                      <a:pt x="689" y="290"/>
                    </a:lnTo>
                    <a:lnTo>
                      <a:pt x="646" y="310"/>
                    </a:lnTo>
                    <a:lnTo>
                      <a:pt x="627" y="249"/>
                    </a:lnTo>
                    <a:lnTo>
                      <a:pt x="627" y="249"/>
                    </a:lnTo>
                    <a:lnTo>
                      <a:pt x="627" y="246"/>
                    </a:lnTo>
                    <a:lnTo>
                      <a:pt x="623" y="243"/>
                    </a:lnTo>
                    <a:lnTo>
                      <a:pt x="623" y="243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7" y="241"/>
                    </a:lnTo>
                    <a:close/>
                    <a:moveTo>
                      <a:pt x="1408" y="0"/>
                    </a:moveTo>
                    <a:lnTo>
                      <a:pt x="804" y="261"/>
                    </a:lnTo>
                    <a:lnTo>
                      <a:pt x="796" y="245"/>
                    </a:lnTo>
                    <a:lnTo>
                      <a:pt x="697" y="287"/>
                    </a:lnTo>
                    <a:lnTo>
                      <a:pt x="666" y="233"/>
                    </a:lnTo>
                    <a:lnTo>
                      <a:pt x="666" y="233"/>
                    </a:lnTo>
                    <a:lnTo>
                      <a:pt x="664" y="230"/>
                    </a:lnTo>
                    <a:lnTo>
                      <a:pt x="664" y="230"/>
                    </a:lnTo>
                    <a:lnTo>
                      <a:pt x="666" y="228"/>
                    </a:lnTo>
                    <a:lnTo>
                      <a:pt x="666" y="228"/>
                    </a:lnTo>
                    <a:lnTo>
                      <a:pt x="674" y="218"/>
                    </a:lnTo>
                    <a:lnTo>
                      <a:pt x="679" y="207"/>
                    </a:lnTo>
                    <a:lnTo>
                      <a:pt x="679" y="194"/>
                    </a:lnTo>
                    <a:lnTo>
                      <a:pt x="679" y="189"/>
                    </a:lnTo>
                    <a:lnTo>
                      <a:pt x="677" y="183"/>
                    </a:lnTo>
                    <a:lnTo>
                      <a:pt x="677" y="183"/>
                    </a:lnTo>
                    <a:lnTo>
                      <a:pt x="674" y="178"/>
                    </a:lnTo>
                    <a:lnTo>
                      <a:pt x="669" y="173"/>
                    </a:lnTo>
                    <a:lnTo>
                      <a:pt x="661" y="165"/>
                    </a:lnTo>
                    <a:lnTo>
                      <a:pt x="648" y="160"/>
                    </a:lnTo>
                    <a:lnTo>
                      <a:pt x="635" y="158"/>
                    </a:lnTo>
                    <a:lnTo>
                      <a:pt x="635" y="158"/>
                    </a:lnTo>
                    <a:lnTo>
                      <a:pt x="620" y="161"/>
                    </a:lnTo>
                    <a:lnTo>
                      <a:pt x="620" y="161"/>
                    </a:lnTo>
                    <a:lnTo>
                      <a:pt x="609" y="165"/>
                    </a:lnTo>
                    <a:lnTo>
                      <a:pt x="609" y="165"/>
                    </a:lnTo>
                    <a:lnTo>
                      <a:pt x="597" y="171"/>
                    </a:lnTo>
                    <a:lnTo>
                      <a:pt x="597" y="171"/>
                    </a:lnTo>
                    <a:lnTo>
                      <a:pt x="591" y="176"/>
                    </a:lnTo>
                    <a:lnTo>
                      <a:pt x="584" y="183"/>
                    </a:lnTo>
                    <a:lnTo>
                      <a:pt x="579" y="189"/>
                    </a:lnTo>
                    <a:lnTo>
                      <a:pt x="576" y="196"/>
                    </a:lnTo>
                    <a:lnTo>
                      <a:pt x="575" y="204"/>
                    </a:lnTo>
                    <a:lnTo>
                      <a:pt x="573" y="210"/>
                    </a:lnTo>
                    <a:lnTo>
                      <a:pt x="573" y="218"/>
                    </a:lnTo>
                    <a:lnTo>
                      <a:pt x="576" y="227"/>
                    </a:lnTo>
                    <a:lnTo>
                      <a:pt x="576" y="227"/>
                    </a:lnTo>
                    <a:lnTo>
                      <a:pt x="579" y="232"/>
                    </a:lnTo>
                    <a:lnTo>
                      <a:pt x="583" y="236"/>
                    </a:lnTo>
                    <a:lnTo>
                      <a:pt x="592" y="243"/>
                    </a:lnTo>
                    <a:lnTo>
                      <a:pt x="604" y="248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8" y="249"/>
                    </a:lnTo>
                    <a:lnTo>
                      <a:pt x="620" y="253"/>
                    </a:lnTo>
                    <a:lnTo>
                      <a:pt x="638" y="313"/>
                    </a:lnTo>
                    <a:lnTo>
                      <a:pt x="537" y="357"/>
                    </a:lnTo>
                    <a:lnTo>
                      <a:pt x="544" y="373"/>
                    </a:lnTo>
                    <a:lnTo>
                      <a:pt x="0" y="608"/>
                    </a:lnTo>
                    <a:lnTo>
                      <a:pt x="825" y="2518"/>
                    </a:lnTo>
                    <a:lnTo>
                      <a:pt x="843" y="2510"/>
                    </a:lnTo>
                    <a:lnTo>
                      <a:pt x="22" y="608"/>
                    </a:lnTo>
                    <a:lnTo>
                      <a:pt x="1413" y="8"/>
                    </a:lnTo>
                    <a:lnTo>
                      <a:pt x="1408" y="0"/>
                    </a:lnTo>
                    <a:close/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3274">
                <a:extLst>
                  <a:ext uri="{FF2B5EF4-FFF2-40B4-BE49-F238E27FC236}">
                    <a16:creationId xmlns:a16="http://schemas.microsoft.com/office/drawing/2014/main" id="{55A3C8D2-CA2F-4A4D-821E-21C6561E1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550" y="2860675"/>
                <a:ext cx="85725" cy="114300"/>
              </a:xfrm>
              <a:custGeom>
                <a:avLst/>
                <a:gdLst/>
                <a:ahLst/>
                <a:cxnLst>
                  <a:cxn ang="0">
                    <a:pos x="36" y="75"/>
                  </a:cxn>
                  <a:cxn ang="0">
                    <a:pos x="36" y="75"/>
                  </a:cxn>
                  <a:cxn ang="0">
                    <a:pos x="36" y="75"/>
                  </a:cxn>
                  <a:cxn ang="0">
                    <a:pos x="36" y="75"/>
                  </a:cxn>
                  <a:cxn ang="0">
                    <a:pos x="24" y="75"/>
                  </a:cxn>
                  <a:cxn ang="0">
                    <a:pos x="24" y="75"/>
                  </a:cxn>
                  <a:cxn ang="0">
                    <a:pos x="16" y="72"/>
                  </a:cxn>
                  <a:cxn ang="0">
                    <a:pos x="10" y="69"/>
                  </a:cxn>
                  <a:cxn ang="0">
                    <a:pos x="5" y="62"/>
                  </a:cxn>
                  <a:cxn ang="0">
                    <a:pos x="2" y="57"/>
                  </a:cxn>
                  <a:cxn ang="0">
                    <a:pos x="2" y="57"/>
                  </a:cxn>
                  <a:cxn ang="0">
                    <a:pos x="0" y="51"/>
                  </a:cxn>
                  <a:cxn ang="0">
                    <a:pos x="0" y="43"/>
                  </a:cxn>
                  <a:cxn ang="0">
                    <a:pos x="2" y="36"/>
                  </a:cxn>
                  <a:cxn ang="0">
                    <a:pos x="5" y="30"/>
                  </a:cxn>
                  <a:cxn ang="0">
                    <a:pos x="5" y="30"/>
                  </a:cxn>
                  <a:cxn ang="0">
                    <a:pos x="8" y="22"/>
                  </a:cxn>
                  <a:cxn ang="0">
                    <a:pos x="15" y="15"/>
                  </a:cxn>
                  <a:cxn ang="0">
                    <a:pos x="15" y="15"/>
                  </a:cxn>
                  <a:cxn ang="0">
                    <a:pos x="21" y="12"/>
                  </a:cxn>
                  <a:cxn ang="0">
                    <a:pos x="31" y="5"/>
                  </a:cxn>
                  <a:cxn ang="0">
                    <a:pos x="31" y="5"/>
                  </a:cxn>
                  <a:cxn ang="0">
                    <a:pos x="42" y="2"/>
                  </a:cxn>
                  <a:cxn ang="0">
                    <a:pos x="49" y="0"/>
                  </a:cxn>
                  <a:cxn ang="0">
                    <a:pos x="49" y="0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67" y="2"/>
                  </a:cxn>
                  <a:cxn ang="0">
                    <a:pos x="67" y="2"/>
                  </a:cxn>
                  <a:cxn ang="0">
                    <a:pos x="73" y="5"/>
                  </a:cxn>
                  <a:cxn ang="0">
                    <a:pos x="80" y="9"/>
                  </a:cxn>
                  <a:cxn ang="0">
                    <a:pos x="85" y="13"/>
                  </a:cxn>
                  <a:cxn ang="0">
                    <a:pos x="88" y="20"/>
                  </a:cxn>
                  <a:cxn ang="0">
                    <a:pos x="88" y="20"/>
                  </a:cxn>
                  <a:cxn ang="0">
                    <a:pos x="90" y="26"/>
                  </a:cxn>
                  <a:cxn ang="0">
                    <a:pos x="90" y="33"/>
                  </a:cxn>
                  <a:cxn ang="0">
                    <a:pos x="90" y="41"/>
                  </a:cxn>
                  <a:cxn ang="0">
                    <a:pos x="86" y="48"/>
                  </a:cxn>
                  <a:cxn ang="0">
                    <a:pos x="86" y="48"/>
                  </a:cxn>
                  <a:cxn ang="0">
                    <a:pos x="78" y="57"/>
                  </a:cxn>
                  <a:cxn ang="0">
                    <a:pos x="78" y="57"/>
                  </a:cxn>
                  <a:cxn ang="0">
                    <a:pos x="77" y="59"/>
                  </a:cxn>
                  <a:cxn ang="0">
                    <a:pos x="75" y="62"/>
                  </a:cxn>
                  <a:cxn ang="0">
                    <a:pos x="75" y="62"/>
                  </a:cxn>
                  <a:cxn ang="0">
                    <a:pos x="77" y="67"/>
                  </a:cxn>
                  <a:cxn ang="0">
                    <a:pos x="77" y="69"/>
                  </a:cxn>
                  <a:cxn ang="0">
                    <a:pos x="108" y="124"/>
                  </a:cxn>
                  <a:cxn ang="0">
                    <a:pos x="65" y="14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46" y="80"/>
                  </a:cxn>
                  <a:cxn ang="0">
                    <a:pos x="42" y="77"/>
                  </a:cxn>
                  <a:cxn ang="0">
                    <a:pos x="42" y="77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6" y="75"/>
                  </a:cxn>
                </a:cxnLst>
                <a:rect l="0" t="0" r="r" b="b"/>
                <a:pathLst>
                  <a:path w="108" h="144">
                    <a:moveTo>
                      <a:pt x="36" y="75"/>
                    </a:moveTo>
                    <a:lnTo>
                      <a:pt x="36" y="75"/>
                    </a:lnTo>
                    <a:lnTo>
                      <a:pt x="36" y="75"/>
                    </a:lnTo>
                    <a:lnTo>
                      <a:pt x="36" y="75"/>
                    </a:lnTo>
                    <a:lnTo>
                      <a:pt x="24" y="75"/>
                    </a:lnTo>
                    <a:lnTo>
                      <a:pt x="24" y="75"/>
                    </a:lnTo>
                    <a:lnTo>
                      <a:pt x="16" y="72"/>
                    </a:lnTo>
                    <a:lnTo>
                      <a:pt x="10" y="69"/>
                    </a:lnTo>
                    <a:lnTo>
                      <a:pt x="5" y="62"/>
                    </a:lnTo>
                    <a:lnTo>
                      <a:pt x="2" y="57"/>
                    </a:lnTo>
                    <a:lnTo>
                      <a:pt x="2" y="57"/>
                    </a:lnTo>
                    <a:lnTo>
                      <a:pt x="0" y="51"/>
                    </a:lnTo>
                    <a:lnTo>
                      <a:pt x="0" y="43"/>
                    </a:lnTo>
                    <a:lnTo>
                      <a:pt x="2" y="36"/>
                    </a:lnTo>
                    <a:lnTo>
                      <a:pt x="5" y="30"/>
                    </a:lnTo>
                    <a:lnTo>
                      <a:pt x="5" y="30"/>
                    </a:lnTo>
                    <a:lnTo>
                      <a:pt x="8" y="22"/>
                    </a:lnTo>
                    <a:lnTo>
                      <a:pt x="15" y="15"/>
                    </a:lnTo>
                    <a:lnTo>
                      <a:pt x="15" y="15"/>
                    </a:lnTo>
                    <a:lnTo>
                      <a:pt x="21" y="12"/>
                    </a:lnTo>
                    <a:lnTo>
                      <a:pt x="31" y="5"/>
                    </a:lnTo>
                    <a:lnTo>
                      <a:pt x="31" y="5"/>
                    </a:lnTo>
                    <a:lnTo>
                      <a:pt x="42" y="2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67" y="2"/>
                    </a:lnTo>
                    <a:lnTo>
                      <a:pt x="67" y="2"/>
                    </a:lnTo>
                    <a:lnTo>
                      <a:pt x="73" y="5"/>
                    </a:lnTo>
                    <a:lnTo>
                      <a:pt x="80" y="9"/>
                    </a:lnTo>
                    <a:lnTo>
                      <a:pt x="85" y="13"/>
                    </a:lnTo>
                    <a:lnTo>
                      <a:pt x="88" y="20"/>
                    </a:lnTo>
                    <a:lnTo>
                      <a:pt x="88" y="20"/>
                    </a:lnTo>
                    <a:lnTo>
                      <a:pt x="90" y="26"/>
                    </a:lnTo>
                    <a:lnTo>
                      <a:pt x="90" y="33"/>
                    </a:lnTo>
                    <a:lnTo>
                      <a:pt x="90" y="41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78" y="57"/>
                    </a:lnTo>
                    <a:lnTo>
                      <a:pt x="78" y="57"/>
                    </a:lnTo>
                    <a:lnTo>
                      <a:pt x="77" y="59"/>
                    </a:lnTo>
                    <a:lnTo>
                      <a:pt x="75" y="62"/>
                    </a:lnTo>
                    <a:lnTo>
                      <a:pt x="75" y="62"/>
                    </a:lnTo>
                    <a:lnTo>
                      <a:pt x="77" y="67"/>
                    </a:lnTo>
                    <a:lnTo>
                      <a:pt x="77" y="69"/>
                    </a:lnTo>
                    <a:lnTo>
                      <a:pt x="108" y="124"/>
                    </a:lnTo>
                    <a:lnTo>
                      <a:pt x="65" y="14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46" y="80"/>
                    </a:lnTo>
                    <a:lnTo>
                      <a:pt x="42" y="77"/>
                    </a:lnTo>
                    <a:lnTo>
                      <a:pt x="42" y="77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6" y="7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3275">
                <a:extLst>
                  <a:ext uri="{FF2B5EF4-FFF2-40B4-BE49-F238E27FC236}">
                    <a16:creationId xmlns:a16="http://schemas.microsoft.com/office/drawing/2014/main" id="{7C9E17B2-E1C5-4CEE-9211-00BE708CC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7587" y="2728912"/>
                <a:ext cx="1122363" cy="1998663"/>
              </a:xfrm>
              <a:custGeom>
                <a:avLst/>
                <a:gdLst/>
                <a:ahLst/>
                <a:cxnLst>
                  <a:cxn ang="0">
                    <a:pos x="1408" y="0"/>
                  </a:cxn>
                  <a:cxn ang="0">
                    <a:pos x="804" y="261"/>
                  </a:cxn>
                  <a:cxn ang="0">
                    <a:pos x="796" y="245"/>
                  </a:cxn>
                  <a:cxn ang="0">
                    <a:pos x="697" y="287"/>
                  </a:cxn>
                  <a:cxn ang="0">
                    <a:pos x="666" y="233"/>
                  </a:cxn>
                  <a:cxn ang="0">
                    <a:pos x="666" y="233"/>
                  </a:cxn>
                  <a:cxn ang="0">
                    <a:pos x="664" y="230"/>
                  </a:cxn>
                  <a:cxn ang="0">
                    <a:pos x="664" y="230"/>
                  </a:cxn>
                  <a:cxn ang="0">
                    <a:pos x="666" y="228"/>
                  </a:cxn>
                  <a:cxn ang="0">
                    <a:pos x="666" y="228"/>
                  </a:cxn>
                  <a:cxn ang="0">
                    <a:pos x="674" y="218"/>
                  </a:cxn>
                  <a:cxn ang="0">
                    <a:pos x="679" y="207"/>
                  </a:cxn>
                  <a:cxn ang="0">
                    <a:pos x="679" y="194"/>
                  </a:cxn>
                  <a:cxn ang="0">
                    <a:pos x="679" y="189"/>
                  </a:cxn>
                  <a:cxn ang="0">
                    <a:pos x="677" y="183"/>
                  </a:cxn>
                  <a:cxn ang="0">
                    <a:pos x="677" y="183"/>
                  </a:cxn>
                  <a:cxn ang="0">
                    <a:pos x="674" y="178"/>
                  </a:cxn>
                  <a:cxn ang="0">
                    <a:pos x="669" y="173"/>
                  </a:cxn>
                  <a:cxn ang="0">
                    <a:pos x="661" y="165"/>
                  </a:cxn>
                  <a:cxn ang="0">
                    <a:pos x="648" y="160"/>
                  </a:cxn>
                  <a:cxn ang="0">
                    <a:pos x="635" y="158"/>
                  </a:cxn>
                  <a:cxn ang="0">
                    <a:pos x="635" y="158"/>
                  </a:cxn>
                  <a:cxn ang="0">
                    <a:pos x="620" y="161"/>
                  </a:cxn>
                  <a:cxn ang="0">
                    <a:pos x="620" y="161"/>
                  </a:cxn>
                  <a:cxn ang="0">
                    <a:pos x="609" y="165"/>
                  </a:cxn>
                  <a:cxn ang="0">
                    <a:pos x="609" y="165"/>
                  </a:cxn>
                  <a:cxn ang="0">
                    <a:pos x="597" y="171"/>
                  </a:cxn>
                  <a:cxn ang="0">
                    <a:pos x="597" y="171"/>
                  </a:cxn>
                  <a:cxn ang="0">
                    <a:pos x="591" y="176"/>
                  </a:cxn>
                  <a:cxn ang="0">
                    <a:pos x="584" y="183"/>
                  </a:cxn>
                  <a:cxn ang="0">
                    <a:pos x="579" y="189"/>
                  </a:cxn>
                  <a:cxn ang="0">
                    <a:pos x="576" y="196"/>
                  </a:cxn>
                  <a:cxn ang="0">
                    <a:pos x="575" y="204"/>
                  </a:cxn>
                  <a:cxn ang="0">
                    <a:pos x="573" y="210"/>
                  </a:cxn>
                  <a:cxn ang="0">
                    <a:pos x="573" y="218"/>
                  </a:cxn>
                  <a:cxn ang="0">
                    <a:pos x="576" y="227"/>
                  </a:cxn>
                  <a:cxn ang="0">
                    <a:pos x="576" y="227"/>
                  </a:cxn>
                  <a:cxn ang="0">
                    <a:pos x="579" y="232"/>
                  </a:cxn>
                  <a:cxn ang="0">
                    <a:pos x="583" y="236"/>
                  </a:cxn>
                  <a:cxn ang="0">
                    <a:pos x="592" y="243"/>
                  </a:cxn>
                  <a:cxn ang="0">
                    <a:pos x="604" y="248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8" y="249"/>
                  </a:cxn>
                  <a:cxn ang="0">
                    <a:pos x="620" y="253"/>
                  </a:cxn>
                  <a:cxn ang="0">
                    <a:pos x="638" y="313"/>
                  </a:cxn>
                  <a:cxn ang="0">
                    <a:pos x="537" y="357"/>
                  </a:cxn>
                  <a:cxn ang="0">
                    <a:pos x="544" y="373"/>
                  </a:cxn>
                  <a:cxn ang="0">
                    <a:pos x="0" y="608"/>
                  </a:cxn>
                  <a:cxn ang="0">
                    <a:pos x="825" y="2518"/>
                  </a:cxn>
                  <a:cxn ang="0">
                    <a:pos x="843" y="2510"/>
                  </a:cxn>
                  <a:cxn ang="0">
                    <a:pos x="22" y="608"/>
                  </a:cxn>
                  <a:cxn ang="0">
                    <a:pos x="1413" y="8"/>
                  </a:cxn>
                  <a:cxn ang="0">
                    <a:pos x="1408" y="0"/>
                  </a:cxn>
                </a:cxnLst>
                <a:rect l="0" t="0" r="r" b="b"/>
                <a:pathLst>
                  <a:path w="1413" h="2518">
                    <a:moveTo>
                      <a:pt x="1408" y="0"/>
                    </a:moveTo>
                    <a:lnTo>
                      <a:pt x="804" y="261"/>
                    </a:lnTo>
                    <a:lnTo>
                      <a:pt x="796" y="245"/>
                    </a:lnTo>
                    <a:lnTo>
                      <a:pt x="697" y="287"/>
                    </a:lnTo>
                    <a:lnTo>
                      <a:pt x="666" y="233"/>
                    </a:lnTo>
                    <a:lnTo>
                      <a:pt x="666" y="233"/>
                    </a:lnTo>
                    <a:lnTo>
                      <a:pt x="664" y="230"/>
                    </a:lnTo>
                    <a:lnTo>
                      <a:pt x="664" y="230"/>
                    </a:lnTo>
                    <a:lnTo>
                      <a:pt x="666" y="228"/>
                    </a:lnTo>
                    <a:lnTo>
                      <a:pt x="666" y="228"/>
                    </a:lnTo>
                    <a:lnTo>
                      <a:pt x="674" y="218"/>
                    </a:lnTo>
                    <a:lnTo>
                      <a:pt x="679" y="207"/>
                    </a:lnTo>
                    <a:lnTo>
                      <a:pt x="679" y="194"/>
                    </a:lnTo>
                    <a:lnTo>
                      <a:pt x="679" y="189"/>
                    </a:lnTo>
                    <a:lnTo>
                      <a:pt x="677" y="183"/>
                    </a:lnTo>
                    <a:lnTo>
                      <a:pt x="677" y="183"/>
                    </a:lnTo>
                    <a:lnTo>
                      <a:pt x="674" y="178"/>
                    </a:lnTo>
                    <a:lnTo>
                      <a:pt x="669" y="173"/>
                    </a:lnTo>
                    <a:lnTo>
                      <a:pt x="661" y="165"/>
                    </a:lnTo>
                    <a:lnTo>
                      <a:pt x="648" y="160"/>
                    </a:lnTo>
                    <a:lnTo>
                      <a:pt x="635" y="158"/>
                    </a:lnTo>
                    <a:lnTo>
                      <a:pt x="635" y="158"/>
                    </a:lnTo>
                    <a:lnTo>
                      <a:pt x="620" y="161"/>
                    </a:lnTo>
                    <a:lnTo>
                      <a:pt x="620" y="161"/>
                    </a:lnTo>
                    <a:lnTo>
                      <a:pt x="609" y="165"/>
                    </a:lnTo>
                    <a:lnTo>
                      <a:pt x="609" y="165"/>
                    </a:lnTo>
                    <a:lnTo>
                      <a:pt x="597" y="171"/>
                    </a:lnTo>
                    <a:lnTo>
                      <a:pt x="597" y="171"/>
                    </a:lnTo>
                    <a:lnTo>
                      <a:pt x="591" y="176"/>
                    </a:lnTo>
                    <a:lnTo>
                      <a:pt x="584" y="183"/>
                    </a:lnTo>
                    <a:lnTo>
                      <a:pt x="579" y="189"/>
                    </a:lnTo>
                    <a:lnTo>
                      <a:pt x="576" y="196"/>
                    </a:lnTo>
                    <a:lnTo>
                      <a:pt x="575" y="204"/>
                    </a:lnTo>
                    <a:lnTo>
                      <a:pt x="573" y="210"/>
                    </a:lnTo>
                    <a:lnTo>
                      <a:pt x="573" y="218"/>
                    </a:lnTo>
                    <a:lnTo>
                      <a:pt x="576" y="227"/>
                    </a:lnTo>
                    <a:lnTo>
                      <a:pt x="576" y="227"/>
                    </a:lnTo>
                    <a:lnTo>
                      <a:pt x="579" y="232"/>
                    </a:lnTo>
                    <a:lnTo>
                      <a:pt x="583" y="236"/>
                    </a:lnTo>
                    <a:lnTo>
                      <a:pt x="592" y="243"/>
                    </a:lnTo>
                    <a:lnTo>
                      <a:pt x="604" y="248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8" y="249"/>
                    </a:lnTo>
                    <a:lnTo>
                      <a:pt x="620" y="253"/>
                    </a:lnTo>
                    <a:lnTo>
                      <a:pt x="638" y="313"/>
                    </a:lnTo>
                    <a:lnTo>
                      <a:pt x="537" y="357"/>
                    </a:lnTo>
                    <a:lnTo>
                      <a:pt x="544" y="373"/>
                    </a:lnTo>
                    <a:lnTo>
                      <a:pt x="0" y="608"/>
                    </a:lnTo>
                    <a:lnTo>
                      <a:pt x="825" y="2518"/>
                    </a:lnTo>
                    <a:lnTo>
                      <a:pt x="843" y="2510"/>
                    </a:lnTo>
                    <a:lnTo>
                      <a:pt x="22" y="608"/>
                    </a:lnTo>
                    <a:lnTo>
                      <a:pt x="1413" y="8"/>
                    </a:lnTo>
                    <a:lnTo>
                      <a:pt x="140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3276">
                <a:extLst>
                  <a:ext uri="{FF2B5EF4-FFF2-40B4-BE49-F238E27FC236}">
                    <a16:creationId xmlns:a16="http://schemas.microsoft.com/office/drawing/2014/main" id="{C5F894B0-9E69-48EB-90CE-A6557D1A02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6637" y="2728912"/>
                <a:ext cx="1773238" cy="1998663"/>
              </a:xfrm>
              <a:custGeom>
                <a:avLst/>
                <a:gdLst/>
                <a:ahLst/>
                <a:cxnLst>
                  <a:cxn ang="0">
                    <a:pos x="826" y="2518"/>
                  </a:cxn>
                  <a:cxn ang="0">
                    <a:pos x="2235" y="1911"/>
                  </a:cxn>
                  <a:cxn ang="0">
                    <a:pos x="1409" y="0"/>
                  </a:cxn>
                  <a:cxn ang="0">
                    <a:pos x="0" y="608"/>
                  </a:cxn>
                  <a:cxn ang="0">
                    <a:pos x="826" y="2518"/>
                  </a:cxn>
                </a:cxnLst>
                <a:rect l="0" t="0" r="r" b="b"/>
                <a:pathLst>
                  <a:path w="2235" h="2518">
                    <a:moveTo>
                      <a:pt x="826" y="2518"/>
                    </a:moveTo>
                    <a:lnTo>
                      <a:pt x="2235" y="1911"/>
                    </a:lnTo>
                    <a:lnTo>
                      <a:pt x="1409" y="0"/>
                    </a:lnTo>
                    <a:lnTo>
                      <a:pt x="0" y="608"/>
                    </a:lnTo>
                    <a:lnTo>
                      <a:pt x="826" y="25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277">
                <a:extLst>
                  <a:ext uri="{FF2B5EF4-FFF2-40B4-BE49-F238E27FC236}">
                    <a16:creationId xmlns:a16="http://schemas.microsoft.com/office/drawing/2014/main" id="{1D5F1550-0CEB-4C9A-A949-43AAF4360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6637" y="2728912"/>
                <a:ext cx="1773238" cy="1998663"/>
              </a:xfrm>
              <a:custGeom>
                <a:avLst/>
                <a:gdLst/>
                <a:ahLst/>
                <a:cxnLst>
                  <a:cxn ang="0">
                    <a:pos x="826" y="2518"/>
                  </a:cxn>
                  <a:cxn ang="0">
                    <a:pos x="2235" y="1911"/>
                  </a:cxn>
                  <a:cxn ang="0">
                    <a:pos x="1409" y="0"/>
                  </a:cxn>
                  <a:cxn ang="0">
                    <a:pos x="0" y="608"/>
                  </a:cxn>
                  <a:cxn ang="0">
                    <a:pos x="826" y="2518"/>
                  </a:cxn>
                </a:cxnLst>
                <a:rect l="0" t="0" r="r" b="b"/>
                <a:pathLst>
                  <a:path w="2235" h="2518">
                    <a:moveTo>
                      <a:pt x="826" y="2518"/>
                    </a:moveTo>
                    <a:lnTo>
                      <a:pt x="2235" y="1911"/>
                    </a:lnTo>
                    <a:lnTo>
                      <a:pt x="1409" y="0"/>
                    </a:lnTo>
                    <a:lnTo>
                      <a:pt x="0" y="608"/>
                    </a:lnTo>
                    <a:lnTo>
                      <a:pt x="826" y="25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3278">
                <a:extLst>
                  <a:ext uri="{FF2B5EF4-FFF2-40B4-BE49-F238E27FC236}">
                    <a16:creationId xmlns:a16="http://schemas.microsoft.com/office/drawing/2014/main" id="{EFDD2E16-5DA1-4503-9750-8A987D31D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600" y="2800350"/>
                <a:ext cx="1601788" cy="1827213"/>
              </a:xfrm>
              <a:custGeom>
                <a:avLst/>
                <a:gdLst/>
                <a:ahLst/>
                <a:cxnLst>
                  <a:cxn ang="0">
                    <a:pos x="2018" y="1754"/>
                  </a:cxn>
                  <a:cxn ang="0">
                    <a:pos x="772" y="2303"/>
                  </a:cxn>
                  <a:cxn ang="0">
                    <a:pos x="0" y="549"/>
                  </a:cxn>
                  <a:cxn ang="0">
                    <a:pos x="1246" y="0"/>
                  </a:cxn>
                  <a:cxn ang="0">
                    <a:pos x="2018" y="1754"/>
                  </a:cxn>
                </a:cxnLst>
                <a:rect l="0" t="0" r="r" b="b"/>
                <a:pathLst>
                  <a:path w="2018" h="2303">
                    <a:moveTo>
                      <a:pt x="2018" y="1754"/>
                    </a:moveTo>
                    <a:lnTo>
                      <a:pt x="772" y="2303"/>
                    </a:lnTo>
                    <a:lnTo>
                      <a:pt x="0" y="549"/>
                    </a:lnTo>
                    <a:lnTo>
                      <a:pt x="1246" y="0"/>
                    </a:lnTo>
                    <a:lnTo>
                      <a:pt x="2018" y="175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3279">
                <a:extLst>
                  <a:ext uri="{FF2B5EF4-FFF2-40B4-BE49-F238E27FC236}">
                    <a16:creationId xmlns:a16="http://schemas.microsoft.com/office/drawing/2014/main" id="{33D4EC1B-190E-4A6F-AEF3-2C2ABB404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600" y="2800350"/>
                <a:ext cx="1601788" cy="1827213"/>
              </a:xfrm>
              <a:custGeom>
                <a:avLst/>
                <a:gdLst/>
                <a:ahLst/>
                <a:cxnLst>
                  <a:cxn ang="0">
                    <a:pos x="2018" y="1754"/>
                  </a:cxn>
                  <a:cxn ang="0">
                    <a:pos x="772" y="2303"/>
                  </a:cxn>
                  <a:cxn ang="0">
                    <a:pos x="0" y="549"/>
                  </a:cxn>
                  <a:cxn ang="0">
                    <a:pos x="1246" y="0"/>
                  </a:cxn>
                  <a:cxn ang="0">
                    <a:pos x="2018" y="1754"/>
                  </a:cxn>
                </a:cxnLst>
                <a:rect l="0" t="0" r="r" b="b"/>
                <a:pathLst>
                  <a:path w="2018" h="2303">
                    <a:moveTo>
                      <a:pt x="2018" y="1754"/>
                    </a:moveTo>
                    <a:lnTo>
                      <a:pt x="772" y="2303"/>
                    </a:lnTo>
                    <a:lnTo>
                      <a:pt x="0" y="549"/>
                    </a:lnTo>
                    <a:lnTo>
                      <a:pt x="1246" y="0"/>
                    </a:lnTo>
                    <a:lnTo>
                      <a:pt x="2018" y="17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3280">
                <a:extLst>
                  <a:ext uri="{FF2B5EF4-FFF2-40B4-BE49-F238E27FC236}">
                    <a16:creationId xmlns:a16="http://schemas.microsoft.com/office/drawing/2014/main" id="{F7F586A8-3711-4ADD-904C-22A02B62D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2087" y="2922587"/>
                <a:ext cx="252413" cy="196850"/>
              </a:xfrm>
              <a:custGeom>
                <a:avLst/>
                <a:gdLst/>
                <a:ahLst/>
                <a:cxnLst>
                  <a:cxn ang="0">
                    <a:pos x="259" y="0"/>
                  </a:cxn>
                  <a:cxn ang="0">
                    <a:pos x="317" y="135"/>
                  </a:cxn>
                  <a:cxn ang="0">
                    <a:pos x="226" y="174"/>
                  </a:cxn>
                  <a:cxn ang="0">
                    <a:pos x="226" y="174"/>
                  </a:cxn>
                  <a:cxn ang="0">
                    <a:pos x="223" y="175"/>
                  </a:cxn>
                  <a:cxn ang="0">
                    <a:pos x="221" y="179"/>
                  </a:cxn>
                  <a:cxn ang="0">
                    <a:pos x="221" y="184"/>
                  </a:cxn>
                  <a:cxn ang="0">
                    <a:pos x="221" y="190"/>
                  </a:cxn>
                  <a:cxn ang="0">
                    <a:pos x="220" y="192"/>
                  </a:cxn>
                  <a:cxn ang="0">
                    <a:pos x="216" y="193"/>
                  </a:cxn>
                  <a:cxn ang="0">
                    <a:pos x="171" y="215"/>
                  </a:cxn>
                  <a:cxn ang="0">
                    <a:pos x="171" y="215"/>
                  </a:cxn>
                  <a:cxn ang="0">
                    <a:pos x="166" y="215"/>
                  </a:cxn>
                  <a:cxn ang="0">
                    <a:pos x="164" y="215"/>
                  </a:cxn>
                  <a:cxn ang="0">
                    <a:pos x="159" y="211"/>
                  </a:cxn>
                  <a:cxn ang="0">
                    <a:pos x="155" y="208"/>
                  </a:cxn>
                  <a:cxn ang="0">
                    <a:pos x="151" y="206"/>
                  </a:cxn>
                  <a:cxn ang="0">
                    <a:pos x="148" y="208"/>
                  </a:cxn>
                  <a:cxn ang="0">
                    <a:pos x="58" y="247"/>
                  </a:cxn>
                  <a:cxn ang="0">
                    <a:pos x="0" y="112"/>
                  </a:cxn>
                  <a:cxn ang="0">
                    <a:pos x="259" y="0"/>
                  </a:cxn>
                </a:cxnLst>
                <a:rect l="0" t="0" r="r" b="b"/>
                <a:pathLst>
                  <a:path w="317" h="247">
                    <a:moveTo>
                      <a:pt x="259" y="0"/>
                    </a:moveTo>
                    <a:lnTo>
                      <a:pt x="317" y="135"/>
                    </a:lnTo>
                    <a:lnTo>
                      <a:pt x="226" y="174"/>
                    </a:lnTo>
                    <a:lnTo>
                      <a:pt x="226" y="174"/>
                    </a:lnTo>
                    <a:lnTo>
                      <a:pt x="223" y="175"/>
                    </a:lnTo>
                    <a:lnTo>
                      <a:pt x="221" y="179"/>
                    </a:lnTo>
                    <a:lnTo>
                      <a:pt x="221" y="184"/>
                    </a:lnTo>
                    <a:lnTo>
                      <a:pt x="221" y="190"/>
                    </a:lnTo>
                    <a:lnTo>
                      <a:pt x="220" y="192"/>
                    </a:lnTo>
                    <a:lnTo>
                      <a:pt x="216" y="193"/>
                    </a:lnTo>
                    <a:lnTo>
                      <a:pt x="171" y="215"/>
                    </a:lnTo>
                    <a:lnTo>
                      <a:pt x="171" y="215"/>
                    </a:lnTo>
                    <a:lnTo>
                      <a:pt x="166" y="215"/>
                    </a:lnTo>
                    <a:lnTo>
                      <a:pt x="164" y="215"/>
                    </a:lnTo>
                    <a:lnTo>
                      <a:pt x="159" y="211"/>
                    </a:lnTo>
                    <a:lnTo>
                      <a:pt x="155" y="208"/>
                    </a:lnTo>
                    <a:lnTo>
                      <a:pt x="151" y="206"/>
                    </a:lnTo>
                    <a:lnTo>
                      <a:pt x="148" y="208"/>
                    </a:lnTo>
                    <a:lnTo>
                      <a:pt x="58" y="247"/>
                    </a:lnTo>
                    <a:lnTo>
                      <a:pt x="0" y="112"/>
                    </a:lnTo>
                    <a:lnTo>
                      <a:pt x="259" y="0"/>
                    </a:lnTo>
                    <a:close/>
                  </a:path>
                </a:pathLst>
              </a:custGeom>
              <a:solidFill>
                <a:srgbClr val="3333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3281">
                <a:extLst>
                  <a:ext uri="{FF2B5EF4-FFF2-40B4-BE49-F238E27FC236}">
                    <a16:creationId xmlns:a16="http://schemas.microsoft.com/office/drawing/2014/main" id="{8386DAC1-7887-425B-BA64-7A08C9C78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612" y="3071812"/>
                <a:ext cx="36513" cy="22225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23" y="1"/>
                  </a:cxn>
                  <a:cxn ang="0">
                    <a:pos x="23" y="1"/>
                  </a:cxn>
                  <a:cxn ang="0">
                    <a:pos x="26" y="0"/>
                  </a:cxn>
                  <a:cxn ang="0">
                    <a:pos x="29" y="1"/>
                  </a:cxn>
                  <a:cxn ang="0">
                    <a:pos x="34" y="5"/>
                  </a:cxn>
                  <a:cxn ang="0">
                    <a:pos x="39" y="8"/>
                  </a:cxn>
                  <a:cxn ang="0">
                    <a:pos x="41" y="8"/>
                  </a:cxn>
                  <a:cxn ang="0">
                    <a:pos x="45" y="6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3" y="24"/>
                  </a:cxn>
                  <a:cxn ang="0">
                    <a:pos x="5" y="23"/>
                  </a:cxn>
                  <a:cxn ang="0">
                    <a:pos x="5" y="16"/>
                  </a:cxn>
                  <a:cxn ang="0">
                    <a:pos x="5" y="11"/>
                  </a:cxn>
                  <a:cxn ang="0">
                    <a:pos x="6" y="8"/>
                  </a:cxn>
                  <a:cxn ang="0">
                    <a:pos x="10" y="6"/>
                  </a:cxn>
                  <a:cxn ang="0">
                    <a:pos x="10" y="6"/>
                  </a:cxn>
                </a:cxnLst>
                <a:rect l="0" t="0" r="r" b="b"/>
                <a:pathLst>
                  <a:path w="45" h="28">
                    <a:moveTo>
                      <a:pt x="10" y="6"/>
                    </a:moveTo>
                    <a:lnTo>
                      <a:pt x="23" y="1"/>
                    </a:lnTo>
                    <a:lnTo>
                      <a:pt x="23" y="1"/>
                    </a:lnTo>
                    <a:lnTo>
                      <a:pt x="26" y="0"/>
                    </a:lnTo>
                    <a:lnTo>
                      <a:pt x="29" y="1"/>
                    </a:lnTo>
                    <a:lnTo>
                      <a:pt x="34" y="5"/>
                    </a:lnTo>
                    <a:lnTo>
                      <a:pt x="39" y="8"/>
                    </a:lnTo>
                    <a:lnTo>
                      <a:pt x="41" y="8"/>
                    </a:lnTo>
                    <a:lnTo>
                      <a:pt x="45" y="6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3" y="24"/>
                    </a:lnTo>
                    <a:lnTo>
                      <a:pt x="5" y="23"/>
                    </a:lnTo>
                    <a:lnTo>
                      <a:pt x="5" y="16"/>
                    </a:lnTo>
                    <a:lnTo>
                      <a:pt x="5" y="11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3282">
                <a:extLst>
                  <a:ext uri="{FF2B5EF4-FFF2-40B4-BE49-F238E27FC236}">
                    <a16:creationId xmlns:a16="http://schemas.microsoft.com/office/drawing/2014/main" id="{8499D373-89DA-4A21-B3C3-F44554513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662" y="2854325"/>
                <a:ext cx="163513" cy="246063"/>
              </a:xfrm>
              <a:custGeom>
                <a:avLst/>
                <a:gdLst/>
                <a:ahLst/>
                <a:cxnLst>
                  <a:cxn ang="0">
                    <a:pos x="110" y="298"/>
                  </a:cxn>
                  <a:cxn ang="0">
                    <a:pos x="45" y="95"/>
                  </a:cxn>
                  <a:cxn ang="0">
                    <a:pos x="45" y="91"/>
                  </a:cxn>
                  <a:cxn ang="0">
                    <a:pos x="44" y="91"/>
                  </a:cxn>
                  <a:cxn ang="0">
                    <a:pos x="18" y="85"/>
                  </a:cxn>
                  <a:cxn ang="0">
                    <a:pos x="5" y="74"/>
                  </a:cxn>
                  <a:cxn ang="0">
                    <a:pos x="1" y="69"/>
                  </a:cxn>
                  <a:cxn ang="0">
                    <a:pos x="0" y="52"/>
                  </a:cxn>
                  <a:cxn ang="0">
                    <a:pos x="3" y="38"/>
                  </a:cxn>
                  <a:cxn ang="0">
                    <a:pos x="11" y="25"/>
                  </a:cxn>
                  <a:cxn ang="0">
                    <a:pos x="24" y="13"/>
                  </a:cxn>
                  <a:cxn ang="0">
                    <a:pos x="36" y="7"/>
                  </a:cxn>
                  <a:cxn ang="0">
                    <a:pos x="47" y="3"/>
                  </a:cxn>
                  <a:cxn ang="0">
                    <a:pos x="55" y="2"/>
                  </a:cxn>
                  <a:cxn ang="0">
                    <a:pos x="73" y="2"/>
                  </a:cxn>
                  <a:cxn ang="0">
                    <a:pos x="88" y="8"/>
                  </a:cxn>
                  <a:cxn ang="0">
                    <a:pos x="99" y="18"/>
                  </a:cxn>
                  <a:cxn ang="0">
                    <a:pos x="102" y="25"/>
                  </a:cxn>
                  <a:cxn ang="0">
                    <a:pos x="106" y="36"/>
                  </a:cxn>
                  <a:cxn ang="0">
                    <a:pos x="99" y="60"/>
                  </a:cxn>
                  <a:cxn ang="0">
                    <a:pos x="91" y="70"/>
                  </a:cxn>
                  <a:cxn ang="0">
                    <a:pos x="91" y="72"/>
                  </a:cxn>
                  <a:cxn ang="0">
                    <a:pos x="197" y="259"/>
                  </a:cxn>
                  <a:cxn ang="0">
                    <a:pos x="197" y="261"/>
                  </a:cxn>
                  <a:cxn ang="0">
                    <a:pos x="198" y="264"/>
                  </a:cxn>
                  <a:cxn ang="0">
                    <a:pos x="205" y="271"/>
                  </a:cxn>
                  <a:cxn ang="0">
                    <a:pos x="200" y="271"/>
                  </a:cxn>
                  <a:cxn ang="0">
                    <a:pos x="194" y="269"/>
                  </a:cxn>
                  <a:cxn ang="0">
                    <a:pos x="84" y="77"/>
                  </a:cxn>
                  <a:cxn ang="0">
                    <a:pos x="83" y="75"/>
                  </a:cxn>
                  <a:cxn ang="0">
                    <a:pos x="83" y="70"/>
                  </a:cxn>
                  <a:cxn ang="0">
                    <a:pos x="86" y="65"/>
                  </a:cxn>
                  <a:cxn ang="0">
                    <a:pos x="93" y="56"/>
                  </a:cxn>
                  <a:cxn ang="0">
                    <a:pos x="96" y="49"/>
                  </a:cxn>
                  <a:cxn ang="0">
                    <a:pos x="97" y="34"/>
                  </a:cxn>
                  <a:cxn ang="0">
                    <a:pos x="96" y="28"/>
                  </a:cxn>
                  <a:cxn ang="0">
                    <a:pos x="88" y="17"/>
                  </a:cxn>
                  <a:cxn ang="0">
                    <a:pos x="73" y="10"/>
                  </a:cxn>
                  <a:cxn ang="0">
                    <a:pos x="65" y="8"/>
                  </a:cxn>
                  <a:cxn ang="0">
                    <a:pos x="57" y="8"/>
                  </a:cxn>
                  <a:cxn ang="0">
                    <a:pos x="39" y="13"/>
                  </a:cxn>
                  <a:cxn ang="0">
                    <a:pos x="27" y="20"/>
                  </a:cxn>
                  <a:cxn ang="0">
                    <a:pos x="22" y="23"/>
                  </a:cxn>
                  <a:cxn ang="0">
                    <a:pos x="11" y="38"/>
                  </a:cxn>
                  <a:cxn ang="0">
                    <a:pos x="8" y="44"/>
                  </a:cxn>
                  <a:cxn ang="0">
                    <a:pos x="8" y="59"/>
                  </a:cxn>
                  <a:cxn ang="0">
                    <a:pos x="9" y="65"/>
                  </a:cxn>
                  <a:cxn ang="0">
                    <a:pos x="18" y="77"/>
                  </a:cxn>
                  <a:cxn ang="0">
                    <a:pos x="31" y="83"/>
                  </a:cxn>
                  <a:cxn ang="0">
                    <a:pos x="42" y="83"/>
                  </a:cxn>
                  <a:cxn ang="0">
                    <a:pos x="45" y="83"/>
                  </a:cxn>
                  <a:cxn ang="0">
                    <a:pos x="49" y="85"/>
                  </a:cxn>
                  <a:cxn ang="0">
                    <a:pos x="53" y="91"/>
                  </a:cxn>
                  <a:cxn ang="0">
                    <a:pos x="117" y="297"/>
                  </a:cxn>
                  <a:cxn ang="0">
                    <a:pos x="117" y="305"/>
                  </a:cxn>
                  <a:cxn ang="0">
                    <a:pos x="110" y="310"/>
                  </a:cxn>
                  <a:cxn ang="0">
                    <a:pos x="107" y="303"/>
                  </a:cxn>
                  <a:cxn ang="0">
                    <a:pos x="110" y="302"/>
                  </a:cxn>
                  <a:cxn ang="0">
                    <a:pos x="110" y="298"/>
                  </a:cxn>
                </a:cxnLst>
                <a:rect l="0" t="0" r="r" b="b"/>
                <a:pathLst>
                  <a:path w="205" h="310">
                    <a:moveTo>
                      <a:pt x="110" y="298"/>
                    </a:moveTo>
                    <a:lnTo>
                      <a:pt x="110" y="298"/>
                    </a:lnTo>
                    <a:lnTo>
                      <a:pt x="109" y="298"/>
                    </a:lnTo>
                    <a:lnTo>
                      <a:pt x="45" y="95"/>
                    </a:lnTo>
                    <a:lnTo>
                      <a:pt x="45" y="91"/>
                    </a:lnTo>
                    <a:lnTo>
                      <a:pt x="45" y="91"/>
                    </a:lnTo>
                    <a:lnTo>
                      <a:pt x="44" y="91"/>
                    </a:lnTo>
                    <a:lnTo>
                      <a:pt x="44" y="91"/>
                    </a:lnTo>
                    <a:lnTo>
                      <a:pt x="31" y="90"/>
                    </a:lnTo>
                    <a:lnTo>
                      <a:pt x="18" y="85"/>
                    </a:lnTo>
                    <a:lnTo>
                      <a:pt x="9" y="78"/>
                    </a:lnTo>
                    <a:lnTo>
                      <a:pt x="5" y="74"/>
                    </a:lnTo>
                    <a:lnTo>
                      <a:pt x="1" y="69"/>
                    </a:lnTo>
                    <a:lnTo>
                      <a:pt x="1" y="69"/>
                    </a:lnTo>
                    <a:lnTo>
                      <a:pt x="0" y="60"/>
                    </a:lnTo>
                    <a:lnTo>
                      <a:pt x="0" y="52"/>
                    </a:lnTo>
                    <a:lnTo>
                      <a:pt x="0" y="46"/>
                    </a:lnTo>
                    <a:lnTo>
                      <a:pt x="3" y="38"/>
                    </a:lnTo>
                    <a:lnTo>
                      <a:pt x="6" y="31"/>
                    </a:lnTo>
                    <a:lnTo>
                      <a:pt x="11" y="25"/>
                    </a:lnTo>
                    <a:lnTo>
                      <a:pt x="18" y="18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36" y="7"/>
                    </a:lnTo>
                    <a:lnTo>
                      <a:pt x="36" y="7"/>
                    </a:lnTo>
                    <a:lnTo>
                      <a:pt x="47" y="3"/>
                    </a:lnTo>
                    <a:lnTo>
                      <a:pt x="47" y="3"/>
                    </a:lnTo>
                    <a:lnTo>
                      <a:pt x="55" y="2"/>
                    </a:lnTo>
                    <a:lnTo>
                      <a:pt x="65" y="0"/>
                    </a:lnTo>
                    <a:lnTo>
                      <a:pt x="73" y="2"/>
                    </a:lnTo>
                    <a:lnTo>
                      <a:pt x="79" y="3"/>
                    </a:lnTo>
                    <a:lnTo>
                      <a:pt x="88" y="8"/>
                    </a:lnTo>
                    <a:lnTo>
                      <a:pt x="94" y="12"/>
                    </a:lnTo>
                    <a:lnTo>
                      <a:pt x="99" y="18"/>
                    </a:lnTo>
                    <a:lnTo>
                      <a:pt x="102" y="25"/>
                    </a:lnTo>
                    <a:lnTo>
                      <a:pt x="102" y="25"/>
                    </a:lnTo>
                    <a:lnTo>
                      <a:pt x="104" y="31"/>
                    </a:lnTo>
                    <a:lnTo>
                      <a:pt x="106" y="36"/>
                    </a:lnTo>
                    <a:lnTo>
                      <a:pt x="104" y="49"/>
                    </a:lnTo>
                    <a:lnTo>
                      <a:pt x="99" y="60"/>
                    </a:lnTo>
                    <a:lnTo>
                      <a:pt x="91" y="70"/>
                    </a:lnTo>
                    <a:lnTo>
                      <a:pt x="91" y="70"/>
                    </a:lnTo>
                    <a:lnTo>
                      <a:pt x="91" y="72"/>
                    </a:lnTo>
                    <a:lnTo>
                      <a:pt x="91" y="72"/>
                    </a:lnTo>
                    <a:lnTo>
                      <a:pt x="91" y="75"/>
                    </a:lnTo>
                    <a:lnTo>
                      <a:pt x="197" y="259"/>
                    </a:lnTo>
                    <a:lnTo>
                      <a:pt x="197" y="261"/>
                    </a:lnTo>
                    <a:lnTo>
                      <a:pt x="197" y="261"/>
                    </a:lnTo>
                    <a:lnTo>
                      <a:pt x="198" y="264"/>
                    </a:lnTo>
                    <a:lnTo>
                      <a:pt x="198" y="264"/>
                    </a:lnTo>
                    <a:lnTo>
                      <a:pt x="202" y="262"/>
                    </a:lnTo>
                    <a:lnTo>
                      <a:pt x="205" y="271"/>
                    </a:lnTo>
                    <a:lnTo>
                      <a:pt x="205" y="271"/>
                    </a:lnTo>
                    <a:lnTo>
                      <a:pt x="200" y="271"/>
                    </a:lnTo>
                    <a:lnTo>
                      <a:pt x="197" y="271"/>
                    </a:lnTo>
                    <a:lnTo>
                      <a:pt x="194" y="269"/>
                    </a:lnTo>
                    <a:lnTo>
                      <a:pt x="190" y="266"/>
                    </a:lnTo>
                    <a:lnTo>
                      <a:pt x="84" y="77"/>
                    </a:lnTo>
                    <a:lnTo>
                      <a:pt x="84" y="77"/>
                    </a:lnTo>
                    <a:lnTo>
                      <a:pt x="83" y="75"/>
                    </a:lnTo>
                    <a:lnTo>
                      <a:pt x="83" y="70"/>
                    </a:lnTo>
                    <a:lnTo>
                      <a:pt x="83" y="70"/>
                    </a:lnTo>
                    <a:lnTo>
                      <a:pt x="84" y="67"/>
                    </a:lnTo>
                    <a:lnTo>
                      <a:pt x="86" y="65"/>
                    </a:lnTo>
                    <a:lnTo>
                      <a:pt x="86" y="65"/>
                    </a:lnTo>
                    <a:lnTo>
                      <a:pt x="93" y="56"/>
                    </a:lnTo>
                    <a:lnTo>
                      <a:pt x="93" y="56"/>
                    </a:lnTo>
                    <a:lnTo>
                      <a:pt x="96" y="49"/>
                    </a:lnTo>
                    <a:lnTo>
                      <a:pt x="97" y="41"/>
                    </a:lnTo>
                    <a:lnTo>
                      <a:pt x="97" y="34"/>
                    </a:lnTo>
                    <a:lnTo>
                      <a:pt x="96" y="28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88" y="17"/>
                    </a:lnTo>
                    <a:lnTo>
                      <a:pt x="81" y="13"/>
                    </a:lnTo>
                    <a:lnTo>
                      <a:pt x="73" y="10"/>
                    </a:lnTo>
                    <a:lnTo>
                      <a:pt x="73" y="10"/>
                    </a:lnTo>
                    <a:lnTo>
                      <a:pt x="65" y="8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49" y="10"/>
                    </a:lnTo>
                    <a:lnTo>
                      <a:pt x="39" y="13"/>
                    </a:lnTo>
                    <a:lnTo>
                      <a:pt x="39" y="13"/>
                    </a:lnTo>
                    <a:lnTo>
                      <a:pt x="27" y="20"/>
                    </a:lnTo>
                    <a:lnTo>
                      <a:pt x="22" y="23"/>
                    </a:lnTo>
                    <a:lnTo>
                      <a:pt x="22" y="23"/>
                    </a:lnTo>
                    <a:lnTo>
                      <a:pt x="16" y="30"/>
                    </a:lnTo>
                    <a:lnTo>
                      <a:pt x="11" y="38"/>
                    </a:lnTo>
                    <a:lnTo>
                      <a:pt x="11" y="38"/>
                    </a:lnTo>
                    <a:lnTo>
                      <a:pt x="8" y="44"/>
                    </a:lnTo>
                    <a:lnTo>
                      <a:pt x="6" y="51"/>
                    </a:lnTo>
                    <a:lnTo>
                      <a:pt x="8" y="59"/>
                    </a:lnTo>
                    <a:lnTo>
                      <a:pt x="9" y="65"/>
                    </a:lnTo>
                    <a:lnTo>
                      <a:pt x="9" y="65"/>
                    </a:lnTo>
                    <a:lnTo>
                      <a:pt x="13" y="70"/>
                    </a:lnTo>
                    <a:lnTo>
                      <a:pt x="18" y="77"/>
                    </a:lnTo>
                    <a:lnTo>
                      <a:pt x="24" y="80"/>
                    </a:lnTo>
                    <a:lnTo>
                      <a:pt x="31" y="83"/>
                    </a:lnTo>
                    <a:lnTo>
                      <a:pt x="31" y="83"/>
                    </a:lnTo>
                    <a:lnTo>
                      <a:pt x="42" y="83"/>
                    </a:lnTo>
                    <a:lnTo>
                      <a:pt x="42" y="83"/>
                    </a:lnTo>
                    <a:lnTo>
                      <a:pt x="45" y="83"/>
                    </a:lnTo>
                    <a:lnTo>
                      <a:pt x="49" y="85"/>
                    </a:lnTo>
                    <a:lnTo>
                      <a:pt x="49" y="85"/>
                    </a:lnTo>
                    <a:lnTo>
                      <a:pt x="52" y="88"/>
                    </a:lnTo>
                    <a:lnTo>
                      <a:pt x="53" y="91"/>
                    </a:lnTo>
                    <a:lnTo>
                      <a:pt x="117" y="297"/>
                    </a:lnTo>
                    <a:lnTo>
                      <a:pt x="117" y="297"/>
                    </a:lnTo>
                    <a:lnTo>
                      <a:pt x="119" y="302"/>
                    </a:lnTo>
                    <a:lnTo>
                      <a:pt x="117" y="305"/>
                    </a:lnTo>
                    <a:lnTo>
                      <a:pt x="115" y="308"/>
                    </a:lnTo>
                    <a:lnTo>
                      <a:pt x="110" y="310"/>
                    </a:lnTo>
                    <a:lnTo>
                      <a:pt x="107" y="303"/>
                    </a:lnTo>
                    <a:lnTo>
                      <a:pt x="107" y="303"/>
                    </a:lnTo>
                    <a:lnTo>
                      <a:pt x="110" y="302"/>
                    </a:lnTo>
                    <a:lnTo>
                      <a:pt x="110" y="302"/>
                    </a:lnTo>
                    <a:lnTo>
                      <a:pt x="110" y="298"/>
                    </a:lnTo>
                    <a:lnTo>
                      <a:pt x="110" y="298"/>
                    </a:lnTo>
                    <a:close/>
                  </a:path>
                </a:pathLst>
              </a:custGeom>
              <a:solidFill>
                <a:srgbClr val="FBB0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3283">
                <a:extLst>
                  <a:ext uri="{FF2B5EF4-FFF2-40B4-BE49-F238E27FC236}">
                    <a16:creationId xmlns:a16="http://schemas.microsoft.com/office/drawing/2014/main" id="{2D01A0A6-FCA2-4834-8ABB-927379C8B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650" y="3024187"/>
                <a:ext cx="76200" cy="44450"/>
              </a:xfrm>
              <a:custGeom>
                <a:avLst/>
                <a:gdLst/>
                <a:ahLst/>
                <a:cxnLst>
                  <a:cxn ang="0">
                    <a:pos x="11" y="57"/>
                  </a:cxn>
                  <a:cxn ang="0">
                    <a:pos x="11" y="57"/>
                  </a:cxn>
                  <a:cxn ang="0">
                    <a:pos x="94" y="21"/>
                  </a:cxn>
                  <a:cxn ang="0">
                    <a:pos x="94" y="21"/>
                  </a:cxn>
                  <a:cxn ang="0">
                    <a:pos x="96" y="14"/>
                  </a:cxn>
                  <a:cxn ang="0">
                    <a:pos x="96" y="8"/>
                  </a:cxn>
                  <a:cxn ang="0">
                    <a:pos x="91" y="3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42"/>
                  </a:cxn>
                  <a:cxn ang="0">
                    <a:pos x="1" y="48"/>
                  </a:cxn>
                  <a:cxn ang="0">
                    <a:pos x="4" y="53"/>
                  </a:cxn>
                  <a:cxn ang="0">
                    <a:pos x="11" y="57"/>
                  </a:cxn>
                  <a:cxn ang="0">
                    <a:pos x="11" y="57"/>
                  </a:cxn>
                </a:cxnLst>
                <a:rect l="0" t="0" r="r" b="b"/>
                <a:pathLst>
                  <a:path w="96" h="57">
                    <a:moveTo>
                      <a:pt x="11" y="57"/>
                    </a:moveTo>
                    <a:lnTo>
                      <a:pt x="11" y="57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6" y="14"/>
                    </a:lnTo>
                    <a:lnTo>
                      <a:pt x="96" y="8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42"/>
                    </a:lnTo>
                    <a:lnTo>
                      <a:pt x="1" y="48"/>
                    </a:lnTo>
                    <a:lnTo>
                      <a:pt x="4" y="53"/>
                    </a:lnTo>
                    <a:lnTo>
                      <a:pt x="11" y="57"/>
                    </a:lnTo>
                    <a:lnTo>
                      <a:pt x="11" y="57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3284">
                <a:extLst>
                  <a:ext uri="{FF2B5EF4-FFF2-40B4-BE49-F238E27FC236}">
                    <a16:creationId xmlns:a16="http://schemas.microsoft.com/office/drawing/2014/main" id="{99A1D577-0636-4157-8EDC-8B01DCC1C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086100"/>
                <a:ext cx="77788" cy="44450"/>
              </a:xfrm>
              <a:custGeom>
                <a:avLst/>
                <a:gdLst/>
                <a:ahLst/>
                <a:cxnLst>
                  <a:cxn ang="0">
                    <a:pos x="96" y="19"/>
                  </a:cxn>
                  <a:cxn ang="0">
                    <a:pos x="96" y="19"/>
                  </a:cxn>
                  <a:cxn ang="0">
                    <a:pos x="12" y="55"/>
                  </a:cxn>
                  <a:cxn ang="0">
                    <a:pos x="12" y="55"/>
                  </a:cxn>
                  <a:cxn ang="0">
                    <a:pos x="5" y="53"/>
                  </a:cxn>
                  <a:cxn ang="0">
                    <a:pos x="2" y="47"/>
                  </a:cxn>
                  <a:cxn ang="0">
                    <a:pos x="0" y="42"/>
                  </a:cxn>
                  <a:cxn ang="0">
                    <a:pos x="2" y="36"/>
                  </a:cxn>
                  <a:cxn ang="0">
                    <a:pos x="2" y="36"/>
                  </a:cxn>
                  <a:cxn ang="0">
                    <a:pos x="87" y="0"/>
                  </a:cxn>
                  <a:cxn ang="0">
                    <a:pos x="87" y="0"/>
                  </a:cxn>
                  <a:cxn ang="0">
                    <a:pos x="93" y="3"/>
                  </a:cxn>
                  <a:cxn ang="0">
                    <a:pos x="96" y="8"/>
                  </a:cxn>
                  <a:cxn ang="0">
                    <a:pos x="98" y="13"/>
                  </a:cxn>
                  <a:cxn ang="0">
                    <a:pos x="96" y="19"/>
                  </a:cxn>
                  <a:cxn ang="0">
                    <a:pos x="96" y="19"/>
                  </a:cxn>
                </a:cxnLst>
                <a:rect l="0" t="0" r="r" b="b"/>
                <a:pathLst>
                  <a:path w="98" h="55">
                    <a:moveTo>
                      <a:pt x="96" y="19"/>
                    </a:moveTo>
                    <a:lnTo>
                      <a:pt x="96" y="19"/>
                    </a:lnTo>
                    <a:lnTo>
                      <a:pt x="12" y="55"/>
                    </a:lnTo>
                    <a:lnTo>
                      <a:pt x="12" y="55"/>
                    </a:lnTo>
                    <a:lnTo>
                      <a:pt x="5" y="53"/>
                    </a:lnTo>
                    <a:lnTo>
                      <a:pt x="2" y="47"/>
                    </a:lnTo>
                    <a:lnTo>
                      <a:pt x="0" y="4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93" y="3"/>
                    </a:lnTo>
                    <a:lnTo>
                      <a:pt x="96" y="8"/>
                    </a:lnTo>
                    <a:lnTo>
                      <a:pt x="98" y="13"/>
                    </a:lnTo>
                    <a:lnTo>
                      <a:pt x="96" y="19"/>
                    </a:lnTo>
                    <a:lnTo>
                      <a:pt x="96" y="19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85">
                <a:extLst>
                  <a:ext uri="{FF2B5EF4-FFF2-40B4-BE49-F238E27FC236}">
                    <a16:creationId xmlns:a16="http://schemas.microsoft.com/office/drawing/2014/main" id="{FAE7FED7-1036-4E1B-9317-59D7F4A97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762" y="3259137"/>
                <a:ext cx="749300" cy="317500"/>
              </a:xfrm>
              <a:custGeom>
                <a:avLst/>
                <a:gdLst/>
                <a:ahLst/>
                <a:cxnLst>
                  <a:cxn ang="0">
                    <a:pos x="945" y="11"/>
                  </a:cxn>
                  <a:cxn ang="0">
                    <a:pos x="5" y="401"/>
                  </a:cxn>
                  <a:cxn ang="0">
                    <a:pos x="0" y="389"/>
                  </a:cxn>
                  <a:cxn ang="0">
                    <a:pos x="940" y="0"/>
                  </a:cxn>
                  <a:cxn ang="0">
                    <a:pos x="945" y="11"/>
                  </a:cxn>
                </a:cxnLst>
                <a:rect l="0" t="0" r="r" b="b"/>
                <a:pathLst>
                  <a:path w="945" h="401">
                    <a:moveTo>
                      <a:pt x="945" y="11"/>
                    </a:moveTo>
                    <a:lnTo>
                      <a:pt x="5" y="401"/>
                    </a:lnTo>
                    <a:lnTo>
                      <a:pt x="0" y="389"/>
                    </a:lnTo>
                    <a:lnTo>
                      <a:pt x="940" y="0"/>
                    </a:lnTo>
                    <a:lnTo>
                      <a:pt x="945" y="11"/>
                    </a:lnTo>
                    <a:close/>
                  </a:path>
                </a:pathLst>
              </a:custGeom>
              <a:solidFill>
                <a:srgbClr val="8765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286">
                <a:extLst>
                  <a:ext uri="{FF2B5EF4-FFF2-40B4-BE49-F238E27FC236}">
                    <a16:creationId xmlns:a16="http://schemas.microsoft.com/office/drawing/2014/main" id="{2B5A0CF8-0C1E-46F5-8155-F5E4B8CD4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5100" y="3538537"/>
                <a:ext cx="28575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1"/>
                  </a:cxn>
                  <a:cxn ang="0">
                    <a:pos x="11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1"/>
                  </a:cxn>
                  <a:cxn ang="0">
                    <a:pos x="29" y="3"/>
                  </a:cxn>
                  <a:cxn ang="0">
                    <a:pos x="33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1" y="32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1"/>
                    </a:lnTo>
                    <a:lnTo>
                      <a:pt x="11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1"/>
                    </a:lnTo>
                    <a:lnTo>
                      <a:pt x="29" y="3"/>
                    </a:lnTo>
                    <a:lnTo>
                      <a:pt x="33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1" y="32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E271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87">
                <a:extLst>
                  <a:ext uri="{FF2B5EF4-FFF2-40B4-BE49-F238E27FC236}">
                    <a16:creationId xmlns:a16="http://schemas.microsoft.com/office/drawing/2014/main" id="{EFE56474-346F-4066-A89C-EA977941F53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1925" y="3535362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7"/>
                  </a:cxn>
                  <a:cxn ang="0">
                    <a:pos x="31" y="10"/>
                  </a:cxn>
                  <a:cxn ang="0">
                    <a:pos x="34" y="12"/>
                  </a:cxn>
                  <a:cxn ang="0">
                    <a:pos x="36" y="17"/>
                  </a:cxn>
                  <a:cxn ang="0">
                    <a:pos x="36" y="17"/>
                  </a:cxn>
                  <a:cxn ang="0">
                    <a:pos x="37" y="23"/>
                  </a:cxn>
                  <a:cxn ang="0">
                    <a:pos x="36" y="28"/>
                  </a:cxn>
                  <a:cxn ang="0">
                    <a:pos x="32" y="33"/>
                  </a:cxn>
                  <a:cxn ang="0">
                    <a:pos x="27" y="38"/>
                  </a:cxn>
                  <a:cxn ang="0">
                    <a:pos x="27" y="38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8" y="38"/>
                  </a:cxn>
                  <a:cxn ang="0">
                    <a:pos x="13" y="36"/>
                  </a:cxn>
                  <a:cxn ang="0">
                    <a:pos x="10" y="33"/>
                  </a:cxn>
                  <a:cxn ang="0">
                    <a:pos x="6" y="28"/>
                  </a:cxn>
                  <a:cxn ang="0">
                    <a:pos x="6" y="28"/>
                  </a:cxn>
                  <a:cxn ang="0">
                    <a:pos x="6" y="23"/>
                  </a:cxn>
                  <a:cxn ang="0">
                    <a:pos x="6" y="17"/>
                  </a:cxn>
                  <a:cxn ang="0">
                    <a:pos x="11" y="12"/>
                  </a:cxn>
                  <a:cxn ang="0">
                    <a:pos x="16" y="9"/>
                  </a:cxn>
                  <a:cxn ang="0">
                    <a:pos x="16" y="9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4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29" y="43"/>
                  </a:cxn>
                  <a:cxn ang="0">
                    <a:pos x="29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9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7"/>
                    </a:lnTo>
                    <a:lnTo>
                      <a:pt x="31" y="10"/>
                    </a:lnTo>
                    <a:lnTo>
                      <a:pt x="34" y="12"/>
                    </a:lnTo>
                    <a:lnTo>
                      <a:pt x="36" y="17"/>
                    </a:lnTo>
                    <a:lnTo>
                      <a:pt x="36" y="17"/>
                    </a:lnTo>
                    <a:lnTo>
                      <a:pt x="37" y="23"/>
                    </a:lnTo>
                    <a:lnTo>
                      <a:pt x="36" y="28"/>
                    </a:lnTo>
                    <a:lnTo>
                      <a:pt x="32" y="33"/>
                    </a:lnTo>
                    <a:lnTo>
                      <a:pt x="27" y="38"/>
                    </a:lnTo>
                    <a:lnTo>
                      <a:pt x="27" y="38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8" y="38"/>
                    </a:lnTo>
                    <a:lnTo>
                      <a:pt x="13" y="36"/>
                    </a:lnTo>
                    <a:lnTo>
                      <a:pt x="10" y="33"/>
                    </a:lnTo>
                    <a:lnTo>
                      <a:pt x="6" y="28"/>
                    </a:lnTo>
                    <a:lnTo>
                      <a:pt x="6" y="28"/>
                    </a:lnTo>
                    <a:lnTo>
                      <a:pt x="6" y="23"/>
                    </a:lnTo>
                    <a:lnTo>
                      <a:pt x="6" y="17"/>
                    </a:lnTo>
                    <a:lnTo>
                      <a:pt x="11" y="12"/>
                    </a:lnTo>
                    <a:lnTo>
                      <a:pt x="16" y="9"/>
                    </a:lnTo>
                    <a:lnTo>
                      <a:pt x="16" y="9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4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9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3288">
                <a:extLst>
                  <a:ext uri="{FF2B5EF4-FFF2-40B4-BE49-F238E27FC236}">
                    <a16:creationId xmlns:a16="http://schemas.microsoft.com/office/drawing/2014/main" id="{AB96DFC5-DFF9-4BF8-B85A-46CA48A55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6687" y="3540125"/>
                <a:ext cx="25400" cy="2540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0"/>
                  </a:cxn>
                  <a:cxn ang="0">
                    <a:pos x="25" y="3"/>
                  </a:cxn>
                  <a:cxn ang="0">
                    <a:pos x="28" y="5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16"/>
                  </a:cxn>
                  <a:cxn ang="0">
                    <a:pos x="30" y="21"/>
                  </a:cxn>
                  <a:cxn ang="0">
                    <a:pos x="26" y="26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29"/>
                  </a:cxn>
                  <a:cxn ang="0">
                    <a:pos x="4" y="26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0"/>
                    </a:lnTo>
                    <a:lnTo>
                      <a:pt x="25" y="3"/>
                    </a:lnTo>
                    <a:lnTo>
                      <a:pt x="28" y="5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16"/>
                    </a:lnTo>
                    <a:lnTo>
                      <a:pt x="30" y="21"/>
                    </a:lnTo>
                    <a:lnTo>
                      <a:pt x="26" y="26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29"/>
                    </a:lnTo>
                    <a:lnTo>
                      <a:pt x="4" y="26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3289">
                <a:extLst>
                  <a:ext uri="{FF2B5EF4-FFF2-40B4-BE49-F238E27FC236}">
                    <a16:creationId xmlns:a16="http://schemas.microsoft.com/office/drawing/2014/main" id="{FC3F72DF-A2FE-4431-8991-299555F6F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1925" y="3535362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4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29" y="43"/>
                  </a:cxn>
                  <a:cxn ang="0">
                    <a:pos x="29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9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4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9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3290">
                <a:extLst>
                  <a:ext uri="{FF2B5EF4-FFF2-40B4-BE49-F238E27FC236}">
                    <a16:creationId xmlns:a16="http://schemas.microsoft.com/office/drawing/2014/main" id="{0BED776B-A623-4CDC-B48C-EA569D391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12" y="3270250"/>
                <a:ext cx="28575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9" y="34"/>
                  </a:cxn>
                  <a:cxn ang="0">
                    <a:pos x="4" y="31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5" y="6"/>
                  </a:cxn>
                  <a:cxn ang="0">
                    <a:pos x="12" y="1"/>
                  </a:cxn>
                  <a:cxn ang="0">
                    <a:pos x="12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3" y="1"/>
                  </a:cxn>
                  <a:cxn ang="0">
                    <a:pos x="28" y="3"/>
                  </a:cxn>
                  <a:cxn ang="0">
                    <a:pos x="33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6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1" y="32"/>
                  </a:cxn>
                  <a:cxn ang="0">
                    <a:pos x="25" y="35"/>
                  </a:cxn>
                  <a:cxn ang="0">
                    <a:pos x="25" y="35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6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9" y="34"/>
                    </a:lnTo>
                    <a:lnTo>
                      <a:pt x="4" y="31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5" y="6"/>
                    </a:lnTo>
                    <a:lnTo>
                      <a:pt x="12" y="1"/>
                    </a:lnTo>
                    <a:lnTo>
                      <a:pt x="12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3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6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1" y="32"/>
                    </a:lnTo>
                    <a:lnTo>
                      <a:pt x="25" y="35"/>
                    </a:lnTo>
                    <a:lnTo>
                      <a:pt x="25" y="35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B7998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291">
                <a:extLst>
                  <a:ext uri="{FF2B5EF4-FFF2-40B4-BE49-F238E27FC236}">
                    <a16:creationId xmlns:a16="http://schemas.microsoft.com/office/drawing/2014/main" id="{6F113179-3CA9-44D5-B5DB-E81E41BC53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18037" y="3270250"/>
                <a:ext cx="33338" cy="33338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6" y="7"/>
                  </a:cxn>
                  <a:cxn ang="0">
                    <a:pos x="29" y="8"/>
                  </a:cxn>
                  <a:cxn ang="0">
                    <a:pos x="33" y="11"/>
                  </a:cxn>
                  <a:cxn ang="0">
                    <a:pos x="36" y="15"/>
                  </a:cxn>
                  <a:cxn ang="0">
                    <a:pos x="36" y="15"/>
                  </a:cxn>
                  <a:cxn ang="0">
                    <a:pos x="38" y="21"/>
                  </a:cxn>
                  <a:cxn ang="0">
                    <a:pos x="36" y="26"/>
                  </a:cxn>
                  <a:cxn ang="0">
                    <a:pos x="33" y="33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6"/>
                  </a:cxn>
                  <a:cxn ang="0">
                    <a:pos x="21" y="36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0" y="31"/>
                  </a:cxn>
                  <a:cxn ang="0">
                    <a:pos x="7" y="26"/>
                  </a:cxn>
                  <a:cxn ang="0">
                    <a:pos x="7" y="26"/>
                  </a:cxn>
                  <a:cxn ang="0">
                    <a:pos x="5" y="21"/>
                  </a:cxn>
                  <a:cxn ang="0">
                    <a:pos x="7" y="15"/>
                  </a:cxn>
                  <a:cxn ang="0">
                    <a:pos x="10" y="1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21" y="5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5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6" y="36"/>
                  </a:cxn>
                  <a:cxn ang="0">
                    <a:pos x="41" y="29"/>
                  </a:cxn>
                  <a:cxn ang="0">
                    <a:pos x="41" y="29"/>
                  </a:cxn>
                  <a:cxn ang="0">
                    <a:pos x="42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7"/>
                  </a:cxn>
                  <a:cxn ang="0">
                    <a:pos x="33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2" h="42">
                    <a:moveTo>
                      <a:pt x="21" y="5"/>
                    </a:moveTo>
                    <a:lnTo>
                      <a:pt x="21" y="5"/>
                    </a:lnTo>
                    <a:lnTo>
                      <a:pt x="26" y="7"/>
                    </a:lnTo>
                    <a:lnTo>
                      <a:pt x="29" y="8"/>
                    </a:lnTo>
                    <a:lnTo>
                      <a:pt x="33" y="11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8" y="21"/>
                    </a:lnTo>
                    <a:lnTo>
                      <a:pt x="36" y="26"/>
                    </a:lnTo>
                    <a:lnTo>
                      <a:pt x="33" y="33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6"/>
                    </a:lnTo>
                    <a:lnTo>
                      <a:pt x="21" y="36"/>
                    </a:lnTo>
                    <a:lnTo>
                      <a:pt x="16" y="36"/>
                    </a:lnTo>
                    <a:lnTo>
                      <a:pt x="13" y="34"/>
                    </a:lnTo>
                    <a:lnTo>
                      <a:pt x="10" y="31"/>
                    </a:lnTo>
                    <a:lnTo>
                      <a:pt x="7" y="26"/>
                    </a:lnTo>
                    <a:lnTo>
                      <a:pt x="7" y="26"/>
                    </a:lnTo>
                    <a:lnTo>
                      <a:pt x="5" y="21"/>
                    </a:lnTo>
                    <a:lnTo>
                      <a:pt x="7" y="15"/>
                    </a:lnTo>
                    <a:lnTo>
                      <a:pt x="10" y="10"/>
                    </a:lnTo>
                    <a:lnTo>
                      <a:pt x="15" y="7"/>
                    </a:lnTo>
                    <a:lnTo>
                      <a:pt x="15" y="7"/>
                    </a:lnTo>
                    <a:lnTo>
                      <a:pt x="21" y="5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5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6" y="36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2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7"/>
                    </a:lnTo>
                    <a:lnTo>
                      <a:pt x="33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3292">
                <a:extLst>
                  <a:ext uri="{FF2B5EF4-FFF2-40B4-BE49-F238E27FC236}">
                    <a16:creationId xmlns:a16="http://schemas.microsoft.com/office/drawing/2014/main" id="{E466E703-E5FD-4D5E-86B4-B536C88BD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2800" y="3273425"/>
                <a:ext cx="25400" cy="2381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2"/>
                  </a:cxn>
                  <a:cxn ang="0">
                    <a:pos x="24" y="3"/>
                  </a:cxn>
                  <a:cxn ang="0">
                    <a:pos x="28" y="6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3" y="16"/>
                  </a:cxn>
                  <a:cxn ang="0">
                    <a:pos x="31" y="21"/>
                  </a:cxn>
                  <a:cxn ang="0">
                    <a:pos x="28" y="28"/>
                  </a:cxn>
                  <a:cxn ang="0">
                    <a:pos x="23" y="31"/>
                  </a:cxn>
                  <a:cxn ang="0">
                    <a:pos x="23" y="31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1" y="31"/>
                  </a:cxn>
                  <a:cxn ang="0">
                    <a:pos x="8" y="29"/>
                  </a:cxn>
                  <a:cxn ang="0">
                    <a:pos x="5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2"/>
                    </a:lnTo>
                    <a:lnTo>
                      <a:pt x="24" y="3"/>
                    </a:lnTo>
                    <a:lnTo>
                      <a:pt x="28" y="6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3" y="16"/>
                    </a:lnTo>
                    <a:lnTo>
                      <a:pt x="31" y="21"/>
                    </a:lnTo>
                    <a:lnTo>
                      <a:pt x="28" y="28"/>
                    </a:lnTo>
                    <a:lnTo>
                      <a:pt x="23" y="31"/>
                    </a:lnTo>
                    <a:lnTo>
                      <a:pt x="23" y="31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1" y="31"/>
                    </a:lnTo>
                    <a:lnTo>
                      <a:pt x="8" y="29"/>
                    </a:lnTo>
                    <a:lnTo>
                      <a:pt x="5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3293">
                <a:extLst>
                  <a:ext uri="{FF2B5EF4-FFF2-40B4-BE49-F238E27FC236}">
                    <a16:creationId xmlns:a16="http://schemas.microsoft.com/office/drawing/2014/main" id="{02B0A513-BC9F-49C2-B3A0-14E2DCF1EA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037" y="3270250"/>
                <a:ext cx="33338" cy="3333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5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6" y="36"/>
                  </a:cxn>
                  <a:cxn ang="0">
                    <a:pos x="41" y="29"/>
                  </a:cxn>
                  <a:cxn ang="0">
                    <a:pos x="41" y="29"/>
                  </a:cxn>
                  <a:cxn ang="0">
                    <a:pos x="42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7"/>
                  </a:cxn>
                  <a:cxn ang="0">
                    <a:pos x="33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2" h="42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5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6" y="36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2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7"/>
                    </a:lnTo>
                    <a:lnTo>
                      <a:pt x="33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3294">
                <a:extLst>
                  <a:ext uri="{FF2B5EF4-FFF2-40B4-BE49-F238E27FC236}">
                    <a16:creationId xmlns:a16="http://schemas.microsoft.com/office/drawing/2014/main" id="{52773026-3B2C-4EEF-A64A-A19C24354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475" y="3400425"/>
                <a:ext cx="30163" cy="28575"/>
              </a:xfrm>
              <a:custGeom>
                <a:avLst/>
                <a:gdLst/>
                <a:ahLst/>
                <a:cxnLst>
                  <a:cxn ang="0">
                    <a:pos x="19" y="38"/>
                  </a:cxn>
                  <a:cxn ang="0">
                    <a:pos x="19" y="38"/>
                  </a:cxn>
                  <a:cxn ang="0">
                    <a:pos x="13" y="36"/>
                  </a:cxn>
                  <a:cxn ang="0">
                    <a:pos x="8" y="35"/>
                  </a:cxn>
                  <a:cxn ang="0">
                    <a:pos x="5" y="31"/>
                  </a:cxn>
                  <a:cxn ang="0">
                    <a:pos x="1" y="27"/>
                  </a:cxn>
                  <a:cxn ang="0">
                    <a:pos x="1" y="27"/>
                  </a:cxn>
                  <a:cxn ang="0">
                    <a:pos x="0" y="18"/>
                  </a:cxn>
                  <a:cxn ang="0">
                    <a:pos x="1" y="12"/>
                  </a:cxn>
                  <a:cxn ang="0">
                    <a:pos x="6" y="5"/>
                  </a:cxn>
                  <a:cxn ang="0">
                    <a:pos x="11" y="2"/>
                  </a:cxn>
                  <a:cxn ang="0">
                    <a:pos x="11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4" y="0"/>
                  </a:cxn>
                  <a:cxn ang="0">
                    <a:pos x="29" y="4"/>
                  </a:cxn>
                  <a:cxn ang="0">
                    <a:pos x="34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7" y="18"/>
                  </a:cxn>
                  <a:cxn ang="0">
                    <a:pos x="36" y="27"/>
                  </a:cxn>
                  <a:cxn ang="0">
                    <a:pos x="32" y="31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9" y="38"/>
                  </a:cxn>
                  <a:cxn ang="0">
                    <a:pos x="19" y="38"/>
                  </a:cxn>
                </a:cxnLst>
                <a:rect l="0" t="0" r="r" b="b"/>
                <a:pathLst>
                  <a:path w="37" h="38">
                    <a:moveTo>
                      <a:pt x="19" y="38"/>
                    </a:moveTo>
                    <a:lnTo>
                      <a:pt x="19" y="38"/>
                    </a:lnTo>
                    <a:lnTo>
                      <a:pt x="13" y="36"/>
                    </a:lnTo>
                    <a:lnTo>
                      <a:pt x="8" y="35"/>
                    </a:lnTo>
                    <a:lnTo>
                      <a:pt x="5" y="31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0" y="18"/>
                    </a:lnTo>
                    <a:lnTo>
                      <a:pt x="1" y="12"/>
                    </a:lnTo>
                    <a:lnTo>
                      <a:pt x="6" y="5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29" y="4"/>
                    </a:lnTo>
                    <a:lnTo>
                      <a:pt x="34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7" y="18"/>
                    </a:lnTo>
                    <a:lnTo>
                      <a:pt x="36" y="27"/>
                    </a:lnTo>
                    <a:lnTo>
                      <a:pt x="32" y="31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9" y="38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E3C62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295">
                <a:extLst>
                  <a:ext uri="{FF2B5EF4-FFF2-40B4-BE49-F238E27FC236}">
                    <a16:creationId xmlns:a16="http://schemas.microsoft.com/office/drawing/2014/main" id="{51218E80-B6A1-46D0-911F-367ED4F57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08475" y="3397250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7"/>
                  </a:cxn>
                  <a:cxn ang="0">
                    <a:pos x="30" y="8"/>
                  </a:cxn>
                  <a:cxn ang="0">
                    <a:pos x="33" y="12"/>
                  </a:cxn>
                  <a:cxn ang="0">
                    <a:pos x="36" y="17"/>
                  </a:cxn>
                  <a:cxn ang="0">
                    <a:pos x="36" y="17"/>
                  </a:cxn>
                  <a:cxn ang="0">
                    <a:pos x="36" y="21"/>
                  </a:cxn>
                  <a:cxn ang="0">
                    <a:pos x="36" y="28"/>
                  </a:cxn>
                  <a:cxn ang="0">
                    <a:pos x="33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7" y="36"/>
                  </a:cxn>
                  <a:cxn ang="0">
                    <a:pos x="12" y="34"/>
                  </a:cxn>
                  <a:cxn ang="0">
                    <a:pos x="8" y="31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5" y="21"/>
                  </a:cxn>
                  <a:cxn ang="0">
                    <a:pos x="7" y="17"/>
                  </a:cxn>
                  <a:cxn ang="0">
                    <a:pos x="10" y="1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7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5" y="36"/>
                  </a:cxn>
                  <a:cxn ang="0">
                    <a:pos x="8" y="39"/>
                  </a:cxn>
                  <a:cxn ang="0">
                    <a:pos x="15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3"/>
                  </a:cxn>
                  <a:cxn ang="0">
                    <a:pos x="30" y="43"/>
                  </a:cxn>
                  <a:cxn ang="0">
                    <a:pos x="36" y="38"/>
                  </a:cxn>
                  <a:cxn ang="0">
                    <a:pos x="41" y="30"/>
                  </a:cxn>
                  <a:cxn ang="0">
                    <a:pos x="43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7"/>
                    </a:lnTo>
                    <a:lnTo>
                      <a:pt x="30" y="8"/>
                    </a:lnTo>
                    <a:lnTo>
                      <a:pt x="33" y="12"/>
                    </a:lnTo>
                    <a:lnTo>
                      <a:pt x="36" y="17"/>
                    </a:lnTo>
                    <a:lnTo>
                      <a:pt x="36" y="17"/>
                    </a:lnTo>
                    <a:lnTo>
                      <a:pt x="36" y="21"/>
                    </a:lnTo>
                    <a:lnTo>
                      <a:pt x="36" y="28"/>
                    </a:lnTo>
                    <a:lnTo>
                      <a:pt x="33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7" y="36"/>
                    </a:lnTo>
                    <a:lnTo>
                      <a:pt x="12" y="34"/>
                    </a:lnTo>
                    <a:lnTo>
                      <a:pt x="8" y="31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5" y="21"/>
                    </a:lnTo>
                    <a:lnTo>
                      <a:pt x="7" y="17"/>
                    </a:lnTo>
                    <a:lnTo>
                      <a:pt x="10" y="10"/>
                    </a:lnTo>
                    <a:lnTo>
                      <a:pt x="15" y="7"/>
                    </a:lnTo>
                    <a:lnTo>
                      <a:pt x="15" y="7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7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5" y="36"/>
                    </a:lnTo>
                    <a:lnTo>
                      <a:pt x="8" y="39"/>
                    </a:lnTo>
                    <a:lnTo>
                      <a:pt x="15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36" y="38"/>
                    </a:lnTo>
                    <a:lnTo>
                      <a:pt x="41" y="30"/>
                    </a:lnTo>
                    <a:lnTo>
                      <a:pt x="43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96">
                <a:extLst>
                  <a:ext uri="{FF2B5EF4-FFF2-40B4-BE49-F238E27FC236}">
                    <a16:creationId xmlns:a16="http://schemas.microsoft.com/office/drawing/2014/main" id="{60A0519E-077C-4530-AA15-B5F6E5EF0D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650" y="3402012"/>
                <a:ext cx="25400" cy="254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5" y="1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4"/>
                  </a:cxn>
                  <a:cxn ang="0">
                    <a:pos x="31" y="21"/>
                  </a:cxn>
                  <a:cxn ang="0">
                    <a:pos x="28" y="26"/>
                  </a:cxn>
                  <a:cxn ang="0">
                    <a:pos x="21" y="29"/>
                  </a:cxn>
                  <a:cxn ang="0">
                    <a:pos x="21" y="29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2" y="29"/>
                  </a:cxn>
                  <a:cxn ang="0">
                    <a:pos x="7" y="27"/>
                  </a:cxn>
                  <a:cxn ang="0">
                    <a:pos x="3" y="24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4"/>
                  </a:cxn>
                  <a:cxn ang="0">
                    <a:pos x="2" y="10"/>
                  </a:cxn>
                  <a:cxn ang="0">
                    <a:pos x="5" y="3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6" y="0"/>
                  </a:cxn>
                </a:cxnLst>
                <a:rect l="0" t="0" r="r" b="b"/>
                <a:pathLst>
                  <a:path w="31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0"/>
                    </a:lnTo>
                    <a:lnTo>
                      <a:pt x="25" y="1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4"/>
                    </a:lnTo>
                    <a:lnTo>
                      <a:pt x="31" y="21"/>
                    </a:lnTo>
                    <a:lnTo>
                      <a:pt x="28" y="26"/>
                    </a:lnTo>
                    <a:lnTo>
                      <a:pt x="21" y="29"/>
                    </a:lnTo>
                    <a:lnTo>
                      <a:pt x="21" y="29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2" y="29"/>
                    </a:lnTo>
                    <a:lnTo>
                      <a:pt x="7" y="27"/>
                    </a:lnTo>
                    <a:lnTo>
                      <a:pt x="3" y="24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5" y="3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3297">
                <a:extLst>
                  <a:ext uri="{FF2B5EF4-FFF2-40B4-BE49-F238E27FC236}">
                    <a16:creationId xmlns:a16="http://schemas.microsoft.com/office/drawing/2014/main" id="{F88E3B70-2842-4C3C-BF81-9191B7DA9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475" y="3397250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7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5" y="36"/>
                  </a:cxn>
                  <a:cxn ang="0">
                    <a:pos x="8" y="39"/>
                  </a:cxn>
                  <a:cxn ang="0">
                    <a:pos x="15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3"/>
                  </a:cxn>
                  <a:cxn ang="0">
                    <a:pos x="30" y="43"/>
                  </a:cxn>
                  <a:cxn ang="0">
                    <a:pos x="36" y="38"/>
                  </a:cxn>
                  <a:cxn ang="0">
                    <a:pos x="41" y="30"/>
                  </a:cxn>
                  <a:cxn ang="0">
                    <a:pos x="43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7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5" y="36"/>
                    </a:lnTo>
                    <a:lnTo>
                      <a:pt x="8" y="39"/>
                    </a:lnTo>
                    <a:lnTo>
                      <a:pt x="15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36" y="38"/>
                    </a:lnTo>
                    <a:lnTo>
                      <a:pt x="41" y="30"/>
                    </a:lnTo>
                    <a:lnTo>
                      <a:pt x="43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3298">
                <a:extLst>
                  <a:ext uri="{FF2B5EF4-FFF2-40B4-BE49-F238E27FC236}">
                    <a16:creationId xmlns:a16="http://schemas.microsoft.com/office/drawing/2014/main" id="{EB91DAF4-E724-4597-BB23-4009F7B69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437" y="3367087"/>
                <a:ext cx="30163" cy="28575"/>
              </a:xfrm>
              <a:custGeom>
                <a:avLst/>
                <a:gdLst/>
                <a:ahLst/>
                <a:cxnLst>
                  <a:cxn ang="0">
                    <a:pos x="19" y="38"/>
                  </a:cxn>
                  <a:cxn ang="0">
                    <a:pos x="19" y="38"/>
                  </a:cxn>
                  <a:cxn ang="0">
                    <a:pos x="15" y="38"/>
                  </a:cxn>
                  <a:cxn ang="0">
                    <a:pos x="10" y="34"/>
                  </a:cxn>
                  <a:cxn ang="0">
                    <a:pos x="5" y="31"/>
                  </a:cxn>
                  <a:cxn ang="0">
                    <a:pos x="1" y="26"/>
                  </a:cxn>
                  <a:cxn ang="0">
                    <a:pos x="1" y="26"/>
                  </a:cxn>
                  <a:cxn ang="0">
                    <a:pos x="0" y="18"/>
                  </a:cxn>
                  <a:cxn ang="0">
                    <a:pos x="1" y="12"/>
                  </a:cxn>
                  <a:cxn ang="0">
                    <a:pos x="6" y="5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4" y="2"/>
                  </a:cxn>
                  <a:cxn ang="0">
                    <a:pos x="29" y="3"/>
                  </a:cxn>
                  <a:cxn ang="0">
                    <a:pos x="34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7" y="20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9" y="38"/>
                  </a:cxn>
                  <a:cxn ang="0">
                    <a:pos x="19" y="38"/>
                  </a:cxn>
                </a:cxnLst>
                <a:rect l="0" t="0" r="r" b="b"/>
                <a:pathLst>
                  <a:path w="37" h="38">
                    <a:moveTo>
                      <a:pt x="19" y="38"/>
                    </a:moveTo>
                    <a:lnTo>
                      <a:pt x="19" y="38"/>
                    </a:lnTo>
                    <a:lnTo>
                      <a:pt x="15" y="38"/>
                    </a:lnTo>
                    <a:lnTo>
                      <a:pt x="10" y="34"/>
                    </a:lnTo>
                    <a:lnTo>
                      <a:pt x="5" y="31"/>
                    </a:lnTo>
                    <a:lnTo>
                      <a:pt x="1" y="26"/>
                    </a:lnTo>
                    <a:lnTo>
                      <a:pt x="1" y="26"/>
                    </a:lnTo>
                    <a:lnTo>
                      <a:pt x="0" y="18"/>
                    </a:lnTo>
                    <a:lnTo>
                      <a:pt x="1" y="12"/>
                    </a:lnTo>
                    <a:lnTo>
                      <a:pt x="6" y="5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2"/>
                    </a:lnTo>
                    <a:lnTo>
                      <a:pt x="29" y="3"/>
                    </a:lnTo>
                    <a:lnTo>
                      <a:pt x="34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7" y="20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9" y="38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5699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3299">
                <a:extLst>
                  <a:ext uri="{FF2B5EF4-FFF2-40B4-BE49-F238E27FC236}">
                    <a16:creationId xmlns:a16="http://schemas.microsoft.com/office/drawing/2014/main" id="{58BA16CF-76F1-4842-90A7-D7A5452A31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7850" y="3363912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21" y="6"/>
                  </a:cxn>
                  <a:cxn ang="0">
                    <a:pos x="26" y="6"/>
                  </a:cxn>
                  <a:cxn ang="0">
                    <a:pos x="30" y="8"/>
                  </a:cxn>
                  <a:cxn ang="0">
                    <a:pos x="33" y="11"/>
                  </a:cxn>
                  <a:cxn ang="0">
                    <a:pos x="36" y="16"/>
                  </a:cxn>
                  <a:cxn ang="0">
                    <a:pos x="36" y="16"/>
                  </a:cxn>
                  <a:cxn ang="0">
                    <a:pos x="38" y="23"/>
                  </a:cxn>
                  <a:cxn ang="0">
                    <a:pos x="36" y="28"/>
                  </a:cxn>
                  <a:cxn ang="0">
                    <a:pos x="33" y="32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7"/>
                  </a:cxn>
                  <a:cxn ang="0">
                    <a:pos x="21" y="37"/>
                  </a:cxn>
                  <a:cxn ang="0">
                    <a:pos x="17" y="37"/>
                  </a:cxn>
                  <a:cxn ang="0">
                    <a:pos x="13" y="36"/>
                  </a:cxn>
                  <a:cxn ang="0">
                    <a:pos x="10" y="32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5" y="21"/>
                  </a:cxn>
                  <a:cxn ang="0">
                    <a:pos x="7" y="16"/>
                  </a:cxn>
                  <a:cxn ang="0">
                    <a:pos x="10" y="11"/>
                  </a:cxn>
                  <a:cxn ang="0">
                    <a:pos x="15" y="8"/>
                  </a:cxn>
                  <a:cxn ang="0">
                    <a:pos x="15" y="8"/>
                  </a:cxn>
                  <a:cxn ang="0">
                    <a:pos x="21" y="6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6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1"/>
                  </a:cxn>
                  <a:cxn ang="0">
                    <a:pos x="2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5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36" y="37"/>
                  </a:cxn>
                  <a:cxn ang="0">
                    <a:pos x="41" y="31"/>
                  </a:cxn>
                  <a:cxn ang="0">
                    <a:pos x="41" y="31"/>
                  </a:cxn>
                  <a:cxn ang="0">
                    <a:pos x="43" y="23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6"/>
                    </a:moveTo>
                    <a:lnTo>
                      <a:pt x="21" y="6"/>
                    </a:lnTo>
                    <a:lnTo>
                      <a:pt x="26" y="6"/>
                    </a:lnTo>
                    <a:lnTo>
                      <a:pt x="30" y="8"/>
                    </a:lnTo>
                    <a:lnTo>
                      <a:pt x="33" y="11"/>
                    </a:lnTo>
                    <a:lnTo>
                      <a:pt x="36" y="16"/>
                    </a:lnTo>
                    <a:lnTo>
                      <a:pt x="36" y="16"/>
                    </a:lnTo>
                    <a:lnTo>
                      <a:pt x="38" y="23"/>
                    </a:lnTo>
                    <a:lnTo>
                      <a:pt x="36" y="28"/>
                    </a:lnTo>
                    <a:lnTo>
                      <a:pt x="33" y="32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7"/>
                    </a:lnTo>
                    <a:lnTo>
                      <a:pt x="21" y="37"/>
                    </a:lnTo>
                    <a:lnTo>
                      <a:pt x="17" y="37"/>
                    </a:lnTo>
                    <a:lnTo>
                      <a:pt x="13" y="36"/>
                    </a:lnTo>
                    <a:lnTo>
                      <a:pt x="10" y="32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5" y="21"/>
                    </a:lnTo>
                    <a:lnTo>
                      <a:pt x="7" y="16"/>
                    </a:lnTo>
                    <a:lnTo>
                      <a:pt x="10" y="11"/>
                    </a:lnTo>
                    <a:lnTo>
                      <a:pt x="15" y="8"/>
                    </a:lnTo>
                    <a:lnTo>
                      <a:pt x="15" y="8"/>
                    </a:lnTo>
                    <a:lnTo>
                      <a:pt x="21" y="6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5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1" y="31"/>
                    </a:lnTo>
                    <a:lnTo>
                      <a:pt x="43" y="23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3300">
                <a:extLst>
                  <a:ext uri="{FF2B5EF4-FFF2-40B4-BE49-F238E27FC236}">
                    <a16:creationId xmlns:a16="http://schemas.microsoft.com/office/drawing/2014/main" id="{0D6A3BFB-E755-4FDB-AEF0-ABA0C80BA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612" y="3368675"/>
                <a:ext cx="25400" cy="254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5" y="2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3" y="17"/>
                  </a:cxn>
                  <a:cxn ang="0">
                    <a:pos x="31" y="22"/>
                  </a:cxn>
                  <a:cxn ang="0">
                    <a:pos x="28" y="26"/>
                  </a:cxn>
                  <a:cxn ang="0">
                    <a:pos x="23" y="30"/>
                  </a:cxn>
                  <a:cxn ang="0">
                    <a:pos x="23" y="30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2" y="31"/>
                  </a:cxn>
                  <a:cxn ang="0">
                    <a:pos x="8" y="30"/>
                  </a:cxn>
                  <a:cxn ang="0">
                    <a:pos x="5" y="26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0" y="15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3" y="17"/>
                    </a:lnTo>
                    <a:lnTo>
                      <a:pt x="31" y="22"/>
                    </a:lnTo>
                    <a:lnTo>
                      <a:pt x="28" y="26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2" y="31"/>
                    </a:lnTo>
                    <a:lnTo>
                      <a:pt x="8" y="30"/>
                    </a:lnTo>
                    <a:lnTo>
                      <a:pt x="5" y="26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0" y="15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301">
                <a:extLst>
                  <a:ext uri="{FF2B5EF4-FFF2-40B4-BE49-F238E27FC236}">
                    <a16:creationId xmlns:a16="http://schemas.microsoft.com/office/drawing/2014/main" id="{3AE54620-6C76-4215-9A0D-B349EF3F6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850" y="3363912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6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1"/>
                  </a:cxn>
                  <a:cxn ang="0">
                    <a:pos x="2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5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36" y="37"/>
                  </a:cxn>
                  <a:cxn ang="0">
                    <a:pos x="41" y="31"/>
                  </a:cxn>
                  <a:cxn ang="0">
                    <a:pos x="41" y="31"/>
                  </a:cxn>
                  <a:cxn ang="0">
                    <a:pos x="43" y="23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5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1" y="31"/>
                    </a:lnTo>
                    <a:lnTo>
                      <a:pt x="43" y="23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3302">
                <a:extLst>
                  <a:ext uri="{FF2B5EF4-FFF2-40B4-BE49-F238E27FC236}">
                    <a16:creationId xmlns:a16="http://schemas.microsoft.com/office/drawing/2014/main" id="{A2E0553C-074A-4874-9027-6E39198B1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8137" y="3465512"/>
                <a:ext cx="30163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0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1"/>
                  </a:cxn>
                  <a:cxn ang="0">
                    <a:pos x="11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1"/>
                  </a:cxn>
                  <a:cxn ang="0">
                    <a:pos x="29" y="3"/>
                  </a:cxn>
                  <a:cxn ang="0">
                    <a:pos x="32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2"/>
                  </a:cxn>
                  <a:cxn ang="0">
                    <a:pos x="26" y="35"/>
                  </a:cxn>
                  <a:cxn ang="0">
                    <a:pos x="26" y="35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0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1"/>
                    </a:lnTo>
                    <a:lnTo>
                      <a:pt x="11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1"/>
                    </a:lnTo>
                    <a:lnTo>
                      <a:pt x="29" y="3"/>
                    </a:lnTo>
                    <a:lnTo>
                      <a:pt x="32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2"/>
                    </a:lnTo>
                    <a:lnTo>
                      <a:pt x="26" y="35"/>
                    </a:lnTo>
                    <a:lnTo>
                      <a:pt x="26" y="35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D3B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3303">
                <a:extLst>
                  <a:ext uri="{FF2B5EF4-FFF2-40B4-BE49-F238E27FC236}">
                    <a16:creationId xmlns:a16="http://schemas.microsoft.com/office/drawing/2014/main" id="{9293AB4D-70A4-433F-8B9B-CFBC063A60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46550" y="3463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8"/>
                  </a:cxn>
                  <a:cxn ang="0">
                    <a:pos x="31" y="10"/>
                  </a:cxn>
                  <a:cxn ang="0">
                    <a:pos x="34" y="13"/>
                  </a:cxn>
                  <a:cxn ang="0">
                    <a:pos x="35" y="17"/>
                  </a:cxn>
                  <a:cxn ang="0">
                    <a:pos x="35" y="17"/>
                  </a:cxn>
                  <a:cxn ang="0">
                    <a:pos x="37" y="23"/>
                  </a:cxn>
                  <a:cxn ang="0">
                    <a:pos x="35" y="28"/>
                  </a:cxn>
                  <a:cxn ang="0">
                    <a:pos x="32" y="34"/>
                  </a:cxn>
                  <a:cxn ang="0">
                    <a:pos x="27" y="38"/>
                  </a:cxn>
                  <a:cxn ang="0">
                    <a:pos x="27" y="38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8" y="38"/>
                  </a:cxn>
                  <a:cxn ang="0">
                    <a:pos x="13" y="36"/>
                  </a:cxn>
                  <a:cxn ang="0">
                    <a:pos x="9" y="33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6" y="23"/>
                  </a:cxn>
                  <a:cxn ang="0">
                    <a:pos x="8" y="17"/>
                  </a:cxn>
                  <a:cxn ang="0">
                    <a:pos x="11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1"/>
                  </a:cxn>
                  <a:cxn ang="0">
                    <a:pos x="16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3"/>
                  </a:cxn>
                  <a:cxn ang="0">
                    <a:pos x="31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8"/>
                    </a:lnTo>
                    <a:lnTo>
                      <a:pt x="31" y="10"/>
                    </a:lnTo>
                    <a:lnTo>
                      <a:pt x="34" y="13"/>
                    </a:lnTo>
                    <a:lnTo>
                      <a:pt x="35" y="17"/>
                    </a:lnTo>
                    <a:lnTo>
                      <a:pt x="35" y="17"/>
                    </a:lnTo>
                    <a:lnTo>
                      <a:pt x="37" y="23"/>
                    </a:lnTo>
                    <a:lnTo>
                      <a:pt x="35" y="28"/>
                    </a:lnTo>
                    <a:lnTo>
                      <a:pt x="32" y="34"/>
                    </a:lnTo>
                    <a:lnTo>
                      <a:pt x="27" y="38"/>
                    </a:lnTo>
                    <a:lnTo>
                      <a:pt x="27" y="38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8" y="38"/>
                    </a:lnTo>
                    <a:lnTo>
                      <a:pt x="13" y="36"/>
                    </a:lnTo>
                    <a:lnTo>
                      <a:pt x="9" y="33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6" y="23"/>
                    </a:lnTo>
                    <a:lnTo>
                      <a:pt x="8" y="17"/>
                    </a:lnTo>
                    <a:lnTo>
                      <a:pt x="11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1"/>
                    </a:lnTo>
                    <a:lnTo>
                      <a:pt x="16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3"/>
                    </a:lnTo>
                    <a:lnTo>
                      <a:pt x="31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3304">
                <a:extLst>
                  <a:ext uri="{FF2B5EF4-FFF2-40B4-BE49-F238E27FC236}">
                    <a16:creationId xmlns:a16="http://schemas.microsoft.com/office/drawing/2014/main" id="{7CFE8644-8C1B-44B6-BDE5-C83E0016D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312" y="3468687"/>
                <a:ext cx="25400" cy="2381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1"/>
                  </a:cxn>
                  <a:cxn ang="0">
                    <a:pos x="25" y="3"/>
                  </a:cxn>
                  <a:cxn ang="0">
                    <a:pos x="28" y="6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1"/>
                  </a:cxn>
                  <a:cxn ang="0">
                    <a:pos x="26" y="27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29"/>
                  </a:cxn>
                  <a:cxn ang="0">
                    <a:pos x="3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1"/>
                  </a:cxn>
                  <a:cxn ang="0">
                    <a:pos x="10" y="1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1"/>
                    </a:lnTo>
                    <a:lnTo>
                      <a:pt x="25" y="3"/>
                    </a:lnTo>
                    <a:lnTo>
                      <a:pt x="28" y="6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1"/>
                    </a:lnTo>
                    <a:lnTo>
                      <a:pt x="26" y="27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29"/>
                    </a:lnTo>
                    <a:lnTo>
                      <a:pt x="3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1"/>
                    </a:lnTo>
                    <a:lnTo>
                      <a:pt x="10" y="1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3305">
                <a:extLst>
                  <a:ext uri="{FF2B5EF4-FFF2-40B4-BE49-F238E27FC236}">
                    <a16:creationId xmlns:a16="http://schemas.microsoft.com/office/drawing/2014/main" id="{41196F48-4D5D-4331-8EE8-3DACAD0CE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6550" y="3463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1"/>
                  </a:cxn>
                  <a:cxn ang="0">
                    <a:pos x="16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3"/>
                  </a:cxn>
                  <a:cxn ang="0">
                    <a:pos x="31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1"/>
                    </a:lnTo>
                    <a:lnTo>
                      <a:pt x="16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3"/>
                    </a:lnTo>
                    <a:lnTo>
                      <a:pt x="31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3306">
                <a:extLst>
                  <a:ext uri="{FF2B5EF4-FFF2-40B4-BE49-F238E27FC236}">
                    <a16:creationId xmlns:a16="http://schemas.microsoft.com/office/drawing/2014/main" id="{2B54132B-AEA7-43E0-A8AA-6BEC77764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750" y="3487737"/>
                <a:ext cx="30163" cy="30163"/>
              </a:xfrm>
              <a:custGeom>
                <a:avLst/>
                <a:gdLst/>
                <a:ahLst/>
                <a:cxnLst>
                  <a:cxn ang="0">
                    <a:pos x="20" y="38"/>
                  </a:cxn>
                  <a:cxn ang="0">
                    <a:pos x="20" y="38"/>
                  </a:cxn>
                  <a:cxn ang="0">
                    <a:pos x="13" y="38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7" y="7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5" y="2"/>
                  </a:cxn>
                  <a:cxn ang="0">
                    <a:pos x="29" y="3"/>
                  </a:cxn>
                  <a:cxn ang="0">
                    <a:pos x="33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8" y="20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3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20" y="38"/>
                  </a:cxn>
                  <a:cxn ang="0">
                    <a:pos x="20" y="38"/>
                  </a:cxn>
                </a:cxnLst>
                <a:rect l="0" t="0" r="r" b="b"/>
                <a:pathLst>
                  <a:path w="38" h="38">
                    <a:moveTo>
                      <a:pt x="20" y="38"/>
                    </a:moveTo>
                    <a:lnTo>
                      <a:pt x="20" y="38"/>
                    </a:lnTo>
                    <a:lnTo>
                      <a:pt x="13" y="38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7" y="7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5" y="2"/>
                    </a:lnTo>
                    <a:lnTo>
                      <a:pt x="29" y="3"/>
                    </a:lnTo>
                    <a:lnTo>
                      <a:pt x="33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8" y="20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3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20" y="38"/>
                    </a:lnTo>
                    <a:close/>
                  </a:path>
                </a:pathLst>
              </a:custGeom>
              <a:solidFill>
                <a:srgbClr val="E2967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307">
                <a:extLst>
                  <a:ext uri="{FF2B5EF4-FFF2-40B4-BE49-F238E27FC236}">
                    <a16:creationId xmlns:a16="http://schemas.microsoft.com/office/drawing/2014/main" id="{6F9092B7-DF43-4854-A9C6-00923BC7BC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92575" y="3484562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6"/>
                  </a:cxn>
                  <a:cxn ang="0">
                    <a:pos x="23" y="6"/>
                  </a:cxn>
                  <a:cxn ang="0">
                    <a:pos x="26" y="6"/>
                  </a:cxn>
                  <a:cxn ang="0">
                    <a:pos x="31" y="10"/>
                  </a:cxn>
                  <a:cxn ang="0">
                    <a:pos x="34" y="11"/>
                  </a:cxn>
                  <a:cxn ang="0">
                    <a:pos x="37" y="16"/>
                  </a:cxn>
                  <a:cxn ang="0">
                    <a:pos x="37" y="16"/>
                  </a:cxn>
                  <a:cxn ang="0">
                    <a:pos x="37" y="23"/>
                  </a:cxn>
                  <a:cxn ang="0">
                    <a:pos x="37" y="28"/>
                  </a:cxn>
                  <a:cxn ang="0">
                    <a:pos x="34" y="33"/>
                  </a:cxn>
                  <a:cxn ang="0">
                    <a:pos x="28" y="37"/>
                  </a:cxn>
                  <a:cxn ang="0">
                    <a:pos x="28" y="37"/>
                  </a:cxn>
                  <a:cxn ang="0">
                    <a:pos x="23" y="37"/>
                  </a:cxn>
                  <a:cxn ang="0">
                    <a:pos x="23" y="37"/>
                  </a:cxn>
                  <a:cxn ang="0">
                    <a:pos x="18" y="37"/>
                  </a:cxn>
                  <a:cxn ang="0">
                    <a:pos x="13" y="36"/>
                  </a:cxn>
                  <a:cxn ang="0">
                    <a:pos x="10" y="33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6" y="23"/>
                  </a:cxn>
                  <a:cxn ang="0">
                    <a:pos x="8" y="16"/>
                  </a:cxn>
                  <a:cxn ang="0">
                    <a:pos x="11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3" y="6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15" y="2"/>
                  </a:cxn>
                  <a:cxn ang="0">
                    <a:pos x="15" y="2"/>
                  </a:cxn>
                  <a:cxn ang="0">
                    <a:pos x="6" y="6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6" y="42"/>
                  </a:cxn>
                  <a:cxn ang="0">
                    <a:pos x="23" y="44"/>
                  </a:cxn>
                  <a:cxn ang="0">
                    <a:pos x="23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9" y="2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44" h="44">
                    <a:moveTo>
                      <a:pt x="23" y="6"/>
                    </a:moveTo>
                    <a:lnTo>
                      <a:pt x="23" y="6"/>
                    </a:lnTo>
                    <a:lnTo>
                      <a:pt x="26" y="6"/>
                    </a:lnTo>
                    <a:lnTo>
                      <a:pt x="31" y="10"/>
                    </a:lnTo>
                    <a:lnTo>
                      <a:pt x="34" y="11"/>
                    </a:lnTo>
                    <a:lnTo>
                      <a:pt x="37" y="16"/>
                    </a:lnTo>
                    <a:lnTo>
                      <a:pt x="37" y="16"/>
                    </a:lnTo>
                    <a:lnTo>
                      <a:pt x="37" y="23"/>
                    </a:lnTo>
                    <a:lnTo>
                      <a:pt x="37" y="28"/>
                    </a:lnTo>
                    <a:lnTo>
                      <a:pt x="34" y="33"/>
                    </a:lnTo>
                    <a:lnTo>
                      <a:pt x="28" y="37"/>
                    </a:lnTo>
                    <a:lnTo>
                      <a:pt x="28" y="37"/>
                    </a:lnTo>
                    <a:lnTo>
                      <a:pt x="23" y="37"/>
                    </a:lnTo>
                    <a:lnTo>
                      <a:pt x="23" y="37"/>
                    </a:lnTo>
                    <a:lnTo>
                      <a:pt x="18" y="37"/>
                    </a:lnTo>
                    <a:lnTo>
                      <a:pt x="13" y="36"/>
                    </a:lnTo>
                    <a:lnTo>
                      <a:pt x="10" y="33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6" y="23"/>
                    </a:lnTo>
                    <a:lnTo>
                      <a:pt x="8" y="16"/>
                    </a:lnTo>
                    <a:lnTo>
                      <a:pt x="11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3" y="6"/>
                    </a:lnTo>
                    <a:close/>
                    <a:moveTo>
                      <a:pt x="23" y="0"/>
                    </a:moveTo>
                    <a:lnTo>
                      <a:pt x="23" y="0"/>
                    </a:lnTo>
                    <a:lnTo>
                      <a:pt x="15" y="2"/>
                    </a:lnTo>
                    <a:lnTo>
                      <a:pt x="15" y="2"/>
                    </a:lnTo>
                    <a:lnTo>
                      <a:pt x="6" y="6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6" y="42"/>
                    </a:lnTo>
                    <a:lnTo>
                      <a:pt x="23" y="44"/>
                    </a:lnTo>
                    <a:lnTo>
                      <a:pt x="23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9" y="2"/>
                    </a:lnTo>
                    <a:lnTo>
                      <a:pt x="23" y="0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308">
                <a:extLst>
                  <a:ext uri="{FF2B5EF4-FFF2-40B4-BE49-F238E27FC236}">
                    <a16:creationId xmlns:a16="http://schemas.microsoft.com/office/drawing/2014/main" id="{7D9FA8F3-DEA0-4FC7-ABAE-BB61FE489C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8925" y="3490912"/>
                <a:ext cx="23813" cy="2381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7" y="0"/>
                  </a:cxn>
                  <a:cxn ang="0">
                    <a:pos x="20" y="0"/>
                  </a:cxn>
                  <a:cxn ang="0">
                    <a:pos x="25" y="4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7"/>
                  </a:cxn>
                  <a:cxn ang="0">
                    <a:pos x="31" y="22"/>
                  </a:cxn>
                  <a:cxn ang="0">
                    <a:pos x="28" y="27"/>
                  </a:cxn>
                  <a:cxn ang="0">
                    <a:pos x="22" y="31"/>
                  </a:cxn>
                  <a:cxn ang="0">
                    <a:pos x="22" y="31"/>
                  </a:cxn>
                  <a:cxn ang="0">
                    <a:pos x="17" y="31"/>
                  </a:cxn>
                  <a:cxn ang="0">
                    <a:pos x="17" y="31"/>
                  </a:cxn>
                  <a:cxn ang="0">
                    <a:pos x="12" y="31"/>
                  </a:cxn>
                  <a:cxn ang="0">
                    <a:pos x="7" y="30"/>
                  </a:cxn>
                  <a:cxn ang="0">
                    <a:pos x="4" y="27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0" y="17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7" y="0"/>
                  </a:cxn>
                </a:cxnLst>
                <a:rect l="0" t="0" r="r" b="b"/>
                <a:pathLst>
                  <a:path w="31" h="31">
                    <a:moveTo>
                      <a:pt x="17" y="0"/>
                    </a:moveTo>
                    <a:lnTo>
                      <a:pt x="17" y="0"/>
                    </a:lnTo>
                    <a:lnTo>
                      <a:pt x="20" y="0"/>
                    </a:lnTo>
                    <a:lnTo>
                      <a:pt x="25" y="4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7"/>
                    </a:lnTo>
                    <a:lnTo>
                      <a:pt x="31" y="22"/>
                    </a:lnTo>
                    <a:lnTo>
                      <a:pt x="28" y="27"/>
                    </a:lnTo>
                    <a:lnTo>
                      <a:pt x="22" y="31"/>
                    </a:lnTo>
                    <a:lnTo>
                      <a:pt x="22" y="31"/>
                    </a:lnTo>
                    <a:lnTo>
                      <a:pt x="17" y="31"/>
                    </a:lnTo>
                    <a:lnTo>
                      <a:pt x="17" y="31"/>
                    </a:lnTo>
                    <a:lnTo>
                      <a:pt x="12" y="31"/>
                    </a:lnTo>
                    <a:lnTo>
                      <a:pt x="7" y="30"/>
                    </a:lnTo>
                    <a:lnTo>
                      <a:pt x="4" y="27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3309">
                <a:extLst>
                  <a:ext uri="{FF2B5EF4-FFF2-40B4-BE49-F238E27FC236}">
                    <a16:creationId xmlns:a16="http://schemas.microsoft.com/office/drawing/2014/main" id="{CDEC3FCD-AEA6-44F2-8010-981613386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575" y="3484562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3" y="0"/>
                  </a:cxn>
                  <a:cxn ang="0">
                    <a:pos x="15" y="2"/>
                  </a:cxn>
                  <a:cxn ang="0">
                    <a:pos x="15" y="2"/>
                  </a:cxn>
                  <a:cxn ang="0">
                    <a:pos x="6" y="6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6" y="42"/>
                  </a:cxn>
                  <a:cxn ang="0">
                    <a:pos x="23" y="44"/>
                  </a:cxn>
                  <a:cxn ang="0">
                    <a:pos x="23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9" y="2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44" h="44">
                    <a:moveTo>
                      <a:pt x="23" y="0"/>
                    </a:moveTo>
                    <a:lnTo>
                      <a:pt x="23" y="0"/>
                    </a:lnTo>
                    <a:lnTo>
                      <a:pt x="15" y="2"/>
                    </a:lnTo>
                    <a:lnTo>
                      <a:pt x="15" y="2"/>
                    </a:lnTo>
                    <a:lnTo>
                      <a:pt x="6" y="6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6" y="42"/>
                    </a:lnTo>
                    <a:lnTo>
                      <a:pt x="23" y="44"/>
                    </a:lnTo>
                    <a:lnTo>
                      <a:pt x="23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9" y="2"/>
                    </a:lnTo>
                    <a:lnTo>
                      <a:pt x="23" y="0"/>
                    </a:lnTo>
                    <a:lnTo>
                      <a:pt x="2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3310">
                <a:extLst>
                  <a:ext uri="{FF2B5EF4-FFF2-40B4-BE49-F238E27FC236}">
                    <a16:creationId xmlns:a16="http://schemas.microsoft.com/office/drawing/2014/main" id="{BC9EB93F-04E9-4EF8-AFB0-32853F9E0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525" y="3338512"/>
                <a:ext cx="30163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2"/>
                  </a:cxn>
                  <a:cxn ang="0">
                    <a:pos x="11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2"/>
                  </a:cxn>
                  <a:cxn ang="0">
                    <a:pos x="29" y="3"/>
                  </a:cxn>
                  <a:cxn ang="0">
                    <a:pos x="32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2"/>
                    </a:lnTo>
                    <a:lnTo>
                      <a:pt x="29" y="3"/>
                    </a:lnTo>
                    <a:lnTo>
                      <a:pt x="32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7AC1A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3311">
                <a:extLst>
                  <a:ext uri="{FF2B5EF4-FFF2-40B4-BE49-F238E27FC236}">
                    <a16:creationId xmlns:a16="http://schemas.microsoft.com/office/drawing/2014/main" id="{A40BE964-425E-4EBB-8AE6-CF5057848B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52937" y="3336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21" y="6"/>
                  </a:cxn>
                  <a:cxn ang="0">
                    <a:pos x="26" y="6"/>
                  </a:cxn>
                  <a:cxn ang="0">
                    <a:pos x="31" y="9"/>
                  </a:cxn>
                  <a:cxn ang="0">
                    <a:pos x="34" y="11"/>
                  </a:cxn>
                  <a:cxn ang="0">
                    <a:pos x="35" y="16"/>
                  </a:cxn>
                  <a:cxn ang="0">
                    <a:pos x="35" y="16"/>
                  </a:cxn>
                  <a:cxn ang="0">
                    <a:pos x="37" y="22"/>
                  </a:cxn>
                  <a:cxn ang="0">
                    <a:pos x="35" y="27"/>
                  </a:cxn>
                  <a:cxn ang="0">
                    <a:pos x="32" y="32"/>
                  </a:cxn>
                  <a:cxn ang="0">
                    <a:pos x="27" y="37"/>
                  </a:cxn>
                  <a:cxn ang="0">
                    <a:pos x="27" y="37"/>
                  </a:cxn>
                  <a:cxn ang="0">
                    <a:pos x="21" y="37"/>
                  </a:cxn>
                  <a:cxn ang="0">
                    <a:pos x="21" y="37"/>
                  </a:cxn>
                  <a:cxn ang="0">
                    <a:pos x="18" y="37"/>
                  </a:cxn>
                  <a:cxn ang="0">
                    <a:pos x="13" y="36"/>
                  </a:cxn>
                  <a:cxn ang="0">
                    <a:pos x="9" y="32"/>
                  </a:cxn>
                  <a:cxn ang="0">
                    <a:pos x="8" y="27"/>
                  </a:cxn>
                  <a:cxn ang="0">
                    <a:pos x="8" y="27"/>
                  </a:cxn>
                  <a:cxn ang="0">
                    <a:pos x="6" y="22"/>
                  </a:cxn>
                  <a:cxn ang="0">
                    <a:pos x="8" y="16"/>
                  </a:cxn>
                  <a:cxn ang="0">
                    <a:pos x="11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1" y="6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6" y="6"/>
                  </a:cxn>
                  <a:cxn ang="0">
                    <a:pos x="1" y="14"/>
                  </a:cxn>
                  <a:cxn ang="0">
                    <a:pos x="0" y="22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0"/>
                  </a:cxn>
                  <a:cxn ang="0">
                    <a:pos x="16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2"/>
                  </a:cxn>
                  <a:cxn ang="0">
                    <a:pos x="42" y="14"/>
                  </a:cxn>
                  <a:cxn ang="0">
                    <a:pos x="42" y="14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1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6"/>
                    </a:moveTo>
                    <a:lnTo>
                      <a:pt x="21" y="6"/>
                    </a:lnTo>
                    <a:lnTo>
                      <a:pt x="26" y="6"/>
                    </a:lnTo>
                    <a:lnTo>
                      <a:pt x="31" y="9"/>
                    </a:lnTo>
                    <a:lnTo>
                      <a:pt x="34" y="11"/>
                    </a:lnTo>
                    <a:lnTo>
                      <a:pt x="35" y="16"/>
                    </a:lnTo>
                    <a:lnTo>
                      <a:pt x="35" y="16"/>
                    </a:lnTo>
                    <a:lnTo>
                      <a:pt x="37" y="22"/>
                    </a:lnTo>
                    <a:lnTo>
                      <a:pt x="35" y="27"/>
                    </a:lnTo>
                    <a:lnTo>
                      <a:pt x="32" y="32"/>
                    </a:lnTo>
                    <a:lnTo>
                      <a:pt x="27" y="37"/>
                    </a:lnTo>
                    <a:lnTo>
                      <a:pt x="27" y="37"/>
                    </a:lnTo>
                    <a:lnTo>
                      <a:pt x="21" y="37"/>
                    </a:lnTo>
                    <a:lnTo>
                      <a:pt x="21" y="37"/>
                    </a:lnTo>
                    <a:lnTo>
                      <a:pt x="18" y="37"/>
                    </a:lnTo>
                    <a:lnTo>
                      <a:pt x="13" y="36"/>
                    </a:lnTo>
                    <a:lnTo>
                      <a:pt x="9" y="32"/>
                    </a:lnTo>
                    <a:lnTo>
                      <a:pt x="8" y="27"/>
                    </a:lnTo>
                    <a:lnTo>
                      <a:pt x="8" y="27"/>
                    </a:lnTo>
                    <a:lnTo>
                      <a:pt x="6" y="22"/>
                    </a:lnTo>
                    <a:lnTo>
                      <a:pt x="8" y="16"/>
                    </a:lnTo>
                    <a:lnTo>
                      <a:pt x="11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1" y="6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0"/>
                    </a:lnTo>
                    <a:lnTo>
                      <a:pt x="16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2"/>
                    </a:lnTo>
                    <a:lnTo>
                      <a:pt x="42" y="14"/>
                    </a:lnTo>
                    <a:lnTo>
                      <a:pt x="42" y="14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1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3312">
                <a:extLst>
                  <a:ext uri="{FF2B5EF4-FFF2-40B4-BE49-F238E27FC236}">
                    <a16:creationId xmlns:a16="http://schemas.microsoft.com/office/drawing/2014/main" id="{3C34BD01-4FD3-4178-B337-963C7DFAD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700" y="3341687"/>
                <a:ext cx="25400" cy="2540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0"/>
                  </a:cxn>
                  <a:cxn ang="0">
                    <a:pos x="25" y="3"/>
                  </a:cxn>
                  <a:cxn ang="0">
                    <a:pos x="28" y="5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1"/>
                  </a:cxn>
                  <a:cxn ang="0">
                    <a:pos x="26" y="26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30"/>
                  </a:cxn>
                  <a:cxn ang="0">
                    <a:pos x="3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0"/>
                    </a:lnTo>
                    <a:lnTo>
                      <a:pt x="25" y="3"/>
                    </a:lnTo>
                    <a:lnTo>
                      <a:pt x="28" y="5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1"/>
                    </a:lnTo>
                    <a:lnTo>
                      <a:pt x="26" y="26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30"/>
                    </a:lnTo>
                    <a:lnTo>
                      <a:pt x="3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3313">
                <a:extLst>
                  <a:ext uri="{FF2B5EF4-FFF2-40B4-BE49-F238E27FC236}">
                    <a16:creationId xmlns:a16="http://schemas.microsoft.com/office/drawing/2014/main" id="{D052CF33-4B9F-49E2-B98E-0A5F61B7E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937" y="3336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6" y="6"/>
                  </a:cxn>
                  <a:cxn ang="0">
                    <a:pos x="1" y="14"/>
                  </a:cxn>
                  <a:cxn ang="0">
                    <a:pos x="0" y="22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0"/>
                  </a:cxn>
                  <a:cxn ang="0">
                    <a:pos x="16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2"/>
                  </a:cxn>
                  <a:cxn ang="0">
                    <a:pos x="42" y="14"/>
                  </a:cxn>
                  <a:cxn ang="0">
                    <a:pos x="42" y="14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1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0"/>
                    </a:lnTo>
                    <a:lnTo>
                      <a:pt x="16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2"/>
                    </a:lnTo>
                    <a:lnTo>
                      <a:pt x="42" y="14"/>
                    </a:lnTo>
                    <a:lnTo>
                      <a:pt x="42" y="14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1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3314">
                <a:extLst>
                  <a:ext uri="{FF2B5EF4-FFF2-40B4-BE49-F238E27FC236}">
                    <a16:creationId xmlns:a16="http://schemas.microsoft.com/office/drawing/2014/main" id="{2EB6A135-D77D-47F4-8C69-6FD2851AC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612" y="3313112"/>
                <a:ext cx="30163" cy="28575"/>
              </a:xfrm>
              <a:custGeom>
                <a:avLst/>
                <a:gdLst/>
                <a:ahLst/>
                <a:cxnLst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6"/>
                  </a:cxn>
                  <a:cxn ang="0">
                    <a:pos x="8" y="35"/>
                  </a:cxn>
                  <a:cxn ang="0">
                    <a:pos x="4" y="30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0" y="18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5" y="5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5" y="0"/>
                  </a:cxn>
                  <a:cxn ang="0">
                    <a:pos x="30" y="2"/>
                  </a:cxn>
                  <a:cxn ang="0">
                    <a:pos x="33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8" y="18"/>
                  </a:cxn>
                  <a:cxn ang="0">
                    <a:pos x="36" y="25"/>
                  </a:cxn>
                  <a:cxn ang="0">
                    <a:pos x="36" y="25"/>
                  </a:cxn>
                  <a:cxn ang="0">
                    <a:pos x="31" y="31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6"/>
                  </a:cxn>
                  <a:cxn ang="0">
                    <a:pos x="18" y="36"/>
                  </a:cxn>
                </a:cxnLst>
                <a:rect l="0" t="0" r="r" b="b"/>
                <a:pathLst>
                  <a:path w="38" h="36">
                    <a:moveTo>
                      <a:pt x="18" y="36"/>
                    </a:moveTo>
                    <a:lnTo>
                      <a:pt x="18" y="36"/>
                    </a:lnTo>
                    <a:lnTo>
                      <a:pt x="13" y="36"/>
                    </a:lnTo>
                    <a:lnTo>
                      <a:pt x="8" y="35"/>
                    </a:lnTo>
                    <a:lnTo>
                      <a:pt x="4" y="30"/>
                    </a:lnTo>
                    <a:lnTo>
                      <a:pt x="2" y="25"/>
                    </a:lnTo>
                    <a:lnTo>
                      <a:pt x="2" y="25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5" y="5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5" y="0"/>
                    </a:lnTo>
                    <a:lnTo>
                      <a:pt x="30" y="2"/>
                    </a:lnTo>
                    <a:lnTo>
                      <a:pt x="33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8" y="18"/>
                    </a:lnTo>
                    <a:lnTo>
                      <a:pt x="36" y="25"/>
                    </a:lnTo>
                    <a:lnTo>
                      <a:pt x="36" y="25"/>
                    </a:lnTo>
                    <a:lnTo>
                      <a:pt x="31" y="31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6"/>
                    </a:lnTo>
                    <a:lnTo>
                      <a:pt x="18" y="36"/>
                    </a:lnTo>
                    <a:close/>
                  </a:path>
                </a:pathLst>
              </a:custGeom>
              <a:solidFill>
                <a:srgbClr val="8765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3315">
                <a:extLst>
                  <a:ext uri="{FF2B5EF4-FFF2-40B4-BE49-F238E27FC236}">
                    <a16:creationId xmlns:a16="http://schemas.microsoft.com/office/drawing/2014/main" id="{1B6E56C5-4E79-4533-B308-EBD7ABB59C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18025" y="3311525"/>
                <a:ext cx="34925" cy="33338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6" y="7"/>
                  </a:cxn>
                  <a:cxn ang="0">
                    <a:pos x="31" y="8"/>
                  </a:cxn>
                  <a:cxn ang="0">
                    <a:pos x="34" y="12"/>
                  </a:cxn>
                  <a:cxn ang="0">
                    <a:pos x="36" y="15"/>
                  </a:cxn>
                  <a:cxn ang="0">
                    <a:pos x="36" y="15"/>
                  </a:cxn>
                  <a:cxn ang="0">
                    <a:pos x="38" y="21"/>
                  </a:cxn>
                  <a:cxn ang="0">
                    <a:pos x="36" y="28"/>
                  </a:cxn>
                  <a:cxn ang="0">
                    <a:pos x="33" y="33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0" y="31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7" y="21"/>
                  </a:cxn>
                  <a:cxn ang="0">
                    <a:pos x="7" y="15"/>
                  </a:cxn>
                  <a:cxn ang="0">
                    <a:pos x="10" y="10"/>
                  </a:cxn>
                  <a:cxn ang="0">
                    <a:pos x="16" y="7"/>
                  </a:cxn>
                  <a:cxn ang="0">
                    <a:pos x="16" y="7"/>
                  </a:cxn>
                  <a:cxn ang="0">
                    <a:pos x="21" y="5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8" y="36"/>
                  </a:cxn>
                  <a:cxn ang="0">
                    <a:pos x="42" y="29"/>
                  </a:cxn>
                  <a:cxn ang="0">
                    <a:pos x="42" y="29"/>
                  </a:cxn>
                  <a:cxn ang="0">
                    <a:pos x="44" y="21"/>
                  </a:cxn>
                  <a:cxn ang="0">
                    <a:pos x="42" y="13"/>
                  </a:cxn>
                  <a:cxn ang="0">
                    <a:pos x="42" y="13"/>
                  </a:cxn>
                  <a:cxn ang="0">
                    <a:pos x="38" y="8"/>
                  </a:cxn>
                  <a:cxn ang="0">
                    <a:pos x="34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2">
                    <a:moveTo>
                      <a:pt x="21" y="5"/>
                    </a:moveTo>
                    <a:lnTo>
                      <a:pt x="21" y="5"/>
                    </a:lnTo>
                    <a:lnTo>
                      <a:pt x="26" y="7"/>
                    </a:lnTo>
                    <a:lnTo>
                      <a:pt x="31" y="8"/>
                    </a:lnTo>
                    <a:lnTo>
                      <a:pt x="34" y="12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8" y="21"/>
                    </a:lnTo>
                    <a:lnTo>
                      <a:pt x="36" y="28"/>
                    </a:lnTo>
                    <a:lnTo>
                      <a:pt x="33" y="33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6" y="36"/>
                    </a:lnTo>
                    <a:lnTo>
                      <a:pt x="13" y="34"/>
                    </a:lnTo>
                    <a:lnTo>
                      <a:pt x="10" y="31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7" y="21"/>
                    </a:lnTo>
                    <a:lnTo>
                      <a:pt x="7" y="15"/>
                    </a:lnTo>
                    <a:lnTo>
                      <a:pt x="10" y="10"/>
                    </a:lnTo>
                    <a:lnTo>
                      <a:pt x="16" y="7"/>
                    </a:lnTo>
                    <a:lnTo>
                      <a:pt x="16" y="7"/>
                    </a:lnTo>
                    <a:lnTo>
                      <a:pt x="21" y="5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8" y="36"/>
                    </a:lnTo>
                    <a:lnTo>
                      <a:pt x="42" y="29"/>
                    </a:lnTo>
                    <a:lnTo>
                      <a:pt x="42" y="29"/>
                    </a:lnTo>
                    <a:lnTo>
                      <a:pt x="44" y="21"/>
                    </a:lnTo>
                    <a:lnTo>
                      <a:pt x="42" y="13"/>
                    </a:lnTo>
                    <a:lnTo>
                      <a:pt x="42" y="13"/>
                    </a:lnTo>
                    <a:lnTo>
                      <a:pt x="38" y="8"/>
                    </a:lnTo>
                    <a:lnTo>
                      <a:pt x="34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3316">
                <a:extLst>
                  <a:ext uri="{FF2B5EF4-FFF2-40B4-BE49-F238E27FC236}">
                    <a16:creationId xmlns:a16="http://schemas.microsoft.com/office/drawing/2014/main" id="{48C34496-8720-43C8-B208-68A84E229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787" y="3314700"/>
                <a:ext cx="23813" cy="254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4" y="0"/>
                  </a:cxn>
                  <a:cxn ang="0">
                    <a:pos x="19" y="2"/>
                  </a:cxn>
                  <a:cxn ang="0">
                    <a:pos x="24" y="3"/>
                  </a:cxn>
                  <a:cxn ang="0">
                    <a:pos x="27" y="7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3"/>
                  </a:cxn>
                  <a:cxn ang="0">
                    <a:pos x="26" y="28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4" y="33"/>
                  </a:cxn>
                  <a:cxn ang="0">
                    <a:pos x="14" y="33"/>
                  </a:cxn>
                  <a:cxn ang="0">
                    <a:pos x="9" y="31"/>
                  </a:cxn>
                  <a:cxn ang="0">
                    <a:pos x="6" y="29"/>
                  </a:cxn>
                  <a:cxn ang="0">
                    <a:pos x="3" y="26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3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14" y="0"/>
                  </a:cxn>
                </a:cxnLst>
                <a:rect l="0" t="0" r="r" b="b"/>
                <a:pathLst>
                  <a:path w="31" h="33">
                    <a:moveTo>
                      <a:pt x="14" y="0"/>
                    </a:moveTo>
                    <a:lnTo>
                      <a:pt x="14" y="0"/>
                    </a:lnTo>
                    <a:lnTo>
                      <a:pt x="19" y="2"/>
                    </a:lnTo>
                    <a:lnTo>
                      <a:pt x="24" y="3"/>
                    </a:lnTo>
                    <a:lnTo>
                      <a:pt x="27" y="7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3"/>
                    </a:lnTo>
                    <a:lnTo>
                      <a:pt x="26" y="28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4" y="33"/>
                    </a:lnTo>
                    <a:lnTo>
                      <a:pt x="14" y="33"/>
                    </a:lnTo>
                    <a:lnTo>
                      <a:pt x="9" y="31"/>
                    </a:lnTo>
                    <a:lnTo>
                      <a:pt x="6" y="29"/>
                    </a:lnTo>
                    <a:lnTo>
                      <a:pt x="3" y="26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14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3317">
                <a:extLst>
                  <a:ext uri="{FF2B5EF4-FFF2-40B4-BE49-F238E27FC236}">
                    <a16:creationId xmlns:a16="http://schemas.microsoft.com/office/drawing/2014/main" id="{3A5DB208-0963-4E09-BD5E-3C1024787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5" y="3311525"/>
                <a:ext cx="34925" cy="3333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8" y="36"/>
                  </a:cxn>
                  <a:cxn ang="0">
                    <a:pos x="42" y="29"/>
                  </a:cxn>
                  <a:cxn ang="0">
                    <a:pos x="42" y="29"/>
                  </a:cxn>
                  <a:cxn ang="0">
                    <a:pos x="44" y="21"/>
                  </a:cxn>
                  <a:cxn ang="0">
                    <a:pos x="42" y="13"/>
                  </a:cxn>
                  <a:cxn ang="0">
                    <a:pos x="42" y="13"/>
                  </a:cxn>
                  <a:cxn ang="0">
                    <a:pos x="38" y="8"/>
                  </a:cxn>
                  <a:cxn ang="0">
                    <a:pos x="34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2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8" y="36"/>
                    </a:lnTo>
                    <a:lnTo>
                      <a:pt x="42" y="29"/>
                    </a:lnTo>
                    <a:lnTo>
                      <a:pt x="42" y="29"/>
                    </a:lnTo>
                    <a:lnTo>
                      <a:pt x="44" y="21"/>
                    </a:lnTo>
                    <a:lnTo>
                      <a:pt x="42" y="13"/>
                    </a:lnTo>
                    <a:lnTo>
                      <a:pt x="42" y="13"/>
                    </a:lnTo>
                    <a:lnTo>
                      <a:pt x="38" y="8"/>
                    </a:lnTo>
                    <a:lnTo>
                      <a:pt x="34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3318">
                <a:extLst>
                  <a:ext uri="{FF2B5EF4-FFF2-40B4-BE49-F238E27FC236}">
                    <a16:creationId xmlns:a16="http://schemas.microsoft.com/office/drawing/2014/main" id="{1852563B-01A2-4507-BBA9-CCCA39544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8912" y="3556000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4"/>
                  </a:cxn>
                  <a:cxn ang="0">
                    <a:pos x="0" y="19"/>
                  </a:cxn>
                  <a:cxn ang="0">
                    <a:pos x="11" y="47"/>
                  </a:cxn>
                  <a:cxn ang="0">
                    <a:pos x="47" y="131"/>
                  </a:cxn>
                  <a:cxn ang="0">
                    <a:pos x="160" y="86"/>
                  </a:cxn>
                  <a:cxn ang="0">
                    <a:pos x="124" y="0"/>
                  </a:cxn>
                  <a:cxn ang="0">
                    <a:pos x="42" y="34"/>
                  </a:cxn>
                </a:cxnLst>
                <a:rect l="0" t="0" r="r" b="b"/>
                <a:pathLst>
                  <a:path w="160" h="131">
                    <a:moveTo>
                      <a:pt x="42" y="34"/>
                    </a:moveTo>
                    <a:lnTo>
                      <a:pt x="0" y="19"/>
                    </a:lnTo>
                    <a:lnTo>
                      <a:pt x="11" y="47"/>
                    </a:lnTo>
                    <a:lnTo>
                      <a:pt x="47" y="131"/>
                    </a:lnTo>
                    <a:lnTo>
                      <a:pt x="160" y="86"/>
                    </a:lnTo>
                    <a:lnTo>
                      <a:pt x="124" y="0"/>
                    </a:lnTo>
                    <a:lnTo>
                      <a:pt x="42" y="34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319">
                <a:extLst>
                  <a:ext uri="{FF2B5EF4-FFF2-40B4-BE49-F238E27FC236}">
                    <a16:creationId xmlns:a16="http://schemas.microsoft.com/office/drawing/2014/main" id="{2D4902B3-BA77-4510-AC32-2B0B3EAC5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582987"/>
                <a:ext cx="52388" cy="53975"/>
              </a:xfrm>
              <a:custGeom>
                <a:avLst/>
                <a:gdLst/>
                <a:ahLst/>
                <a:cxnLst>
                  <a:cxn ang="0">
                    <a:pos x="5" y="50"/>
                  </a:cxn>
                  <a:cxn ang="0">
                    <a:pos x="5" y="50"/>
                  </a:cxn>
                  <a:cxn ang="0">
                    <a:pos x="2" y="44"/>
                  </a:cxn>
                  <a:cxn ang="0">
                    <a:pos x="0" y="39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4" y="16"/>
                  </a:cxn>
                  <a:cxn ang="0">
                    <a:pos x="8" y="8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30" y="0"/>
                  </a:cxn>
                  <a:cxn ang="0">
                    <a:pos x="38" y="1"/>
                  </a:cxn>
                  <a:cxn ang="0">
                    <a:pos x="46" y="5"/>
                  </a:cxn>
                  <a:cxn ang="0">
                    <a:pos x="51" y="10"/>
                  </a:cxn>
                  <a:cxn ang="0">
                    <a:pos x="56" y="14"/>
                  </a:cxn>
                  <a:cxn ang="0">
                    <a:pos x="59" y="21"/>
                  </a:cxn>
                  <a:cxn ang="0">
                    <a:pos x="61" y="26"/>
                  </a:cxn>
                  <a:cxn ang="0">
                    <a:pos x="61" y="26"/>
                  </a:cxn>
                  <a:cxn ang="0">
                    <a:pos x="62" y="26"/>
                  </a:cxn>
                  <a:cxn ang="0">
                    <a:pos x="64" y="29"/>
                  </a:cxn>
                  <a:cxn ang="0">
                    <a:pos x="67" y="36"/>
                  </a:cxn>
                  <a:cxn ang="0">
                    <a:pos x="67" y="36"/>
                  </a:cxn>
                  <a:cxn ang="0">
                    <a:pos x="67" y="40"/>
                  </a:cxn>
                  <a:cxn ang="0">
                    <a:pos x="67" y="44"/>
                  </a:cxn>
                  <a:cxn ang="0">
                    <a:pos x="64" y="47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49" y="16"/>
                  </a:cxn>
                  <a:cxn ang="0">
                    <a:pos x="43" y="10"/>
                  </a:cxn>
                  <a:cxn ang="0">
                    <a:pos x="39" y="8"/>
                  </a:cxn>
                  <a:cxn ang="0">
                    <a:pos x="33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15" y="11"/>
                  </a:cxn>
                  <a:cxn ang="0">
                    <a:pos x="10" y="16"/>
                  </a:cxn>
                  <a:cxn ang="0">
                    <a:pos x="7" y="21"/>
                  </a:cxn>
                  <a:cxn ang="0">
                    <a:pos x="5" y="26"/>
                  </a:cxn>
                  <a:cxn ang="0">
                    <a:pos x="5" y="34"/>
                  </a:cxn>
                  <a:cxn ang="0">
                    <a:pos x="5" y="37"/>
                  </a:cxn>
                  <a:cxn ang="0">
                    <a:pos x="18" y="67"/>
                  </a:cxn>
                  <a:cxn ang="0">
                    <a:pos x="18" y="67"/>
                  </a:cxn>
                  <a:cxn ang="0">
                    <a:pos x="15" y="67"/>
                  </a:cxn>
                  <a:cxn ang="0">
                    <a:pos x="12" y="65"/>
                  </a:cxn>
                  <a:cxn ang="0">
                    <a:pos x="8" y="62"/>
                  </a:cxn>
                  <a:cxn ang="0">
                    <a:pos x="5" y="53"/>
                  </a:cxn>
                  <a:cxn ang="0">
                    <a:pos x="5" y="53"/>
                  </a:cxn>
                  <a:cxn ang="0">
                    <a:pos x="4" y="52"/>
                  </a:cxn>
                  <a:cxn ang="0">
                    <a:pos x="5" y="50"/>
                  </a:cxn>
                </a:cxnLst>
                <a:rect l="0" t="0" r="r" b="b"/>
                <a:pathLst>
                  <a:path w="67" h="67">
                    <a:moveTo>
                      <a:pt x="5" y="50"/>
                    </a:moveTo>
                    <a:lnTo>
                      <a:pt x="5" y="50"/>
                    </a:lnTo>
                    <a:lnTo>
                      <a:pt x="2" y="44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23"/>
                    </a:lnTo>
                    <a:lnTo>
                      <a:pt x="4" y="16"/>
                    </a:lnTo>
                    <a:lnTo>
                      <a:pt x="8" y="8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30" y="0"/>
                    </a:lnTo>
                    <a:lnTo>
                      <a:pt x="38" y="1"/>
                    </a:lnTo>
                    <a:lnTo>
                      <a:pt x="46" y="5"/>
                    </a:lnTo>
                    <a:lnTo>
                      <a:pt x="51" y="10"/>
                    </a:lnTo>
                    <a:lnTo>
                      <a:pt x="56" y="14"/>
                    </a:lnTo>
                    <a:lnTo>
                      <a:pt x="59" y="21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2" y="26"/>
                    </a:lnTo>
                    <a:lnTo>
                      <a:pt x="64" y="29"/>
                    </a:lnTo>
                    <a:lnTo>
                      <a:pt x="67" y="36"/>
                    </a:lnTo>
                    <a:lnTo>
                      <a:pt x="67" y="36"/>
                    </a:lnTo>
                    <a:lnTo>
                      <a:pt x="67" y="40"/>
                    </a:lnTo>
                    <a:lnTo>
                      <a:pt x="67" y="44"/>
                    </a:lnTo>
                    <a:lnTo>
                      <a:pt x="64" y="47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9" y="16"/>
                    </a:lnTo>
                    <a:lnTo>
                      <a:pt x="43" y="10"/>
                    </a:lnTo>
                    <a:lnTo>
                      <a:pt x="39" y="8"/>
                    </a:lnTo>
                    <a:lnTo>
                      <a:pt x="33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5" y="11"/>
                    </a:lnTo>
                    <a:lnTo>
                      <a:pt x="10" y="16"/>
                    </a:lnTo>
                    <a:lnTo>
                      <a:pt x="7" y="21"/>
                    </a:lnTo>
                    <a:lnTo>
                      <a:pt x="5" y="26"/>
                    </a:lnTo>
                    <a:lnTo>
                      <a:pt x="5" y="34"/>
                    </a:lnTo>
                    <a:lnTo>
                      <a:pt x="5" y="37"/>
                    </a:lnTo>
                    <a:lnTo>
                      <a:pt x="18" y="67"/>
                    </a:lnTo>
                    <a:lnTo>
                      <a:pt x="18" y="67"/>
                    </a:lnTo>
                    <a:lnTo>
                      <a:pt x="15" y="67"/>
                    </a:lnTo>
                    <a:lnTo>
                      <a:pt x="12" y="65"/>
                    </a:lnTo>
                    <a:lnTo>
                      <a:pt x="8" y="62"/>
                    </a:lnTo>
                    <a:lnTo>
                      <a:pt x="5" y="53"/>
                    </a:lnTo>
                    <a:lnTo>
                      <a:pt x="5" y="53"/>
                    </a:lnTo>
                    <a:lnTo>
                      <a:pt x="4" y="52"/>
                    </a:lnTo>
                    <a:lnTo>
                      <a:pt x="5" y="5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3320">
                <a:extLst>
                  <a:ext uri="{FF2B5EF4-FFF2-40B4-BE49-F238E27FC236}">
                    <a16:creationId xmlns:a16="http://schemas.microsoft.com/office/drawing/2014/main" id="{8F0D78B2-4B1B-438B-A593-CA61BE858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582987"/>
                <a:ext cx="52388" cy="53975"/>
              </a:xfrm>
              <a:custGeom>
                <a:avLst/>
                <a:gdLst/>
                <a:ahLst/>
                <a:cxnLst>
                  <a:cxn ang="0">
                    <a:pos x="5" y="50"/>
                  </a:cxn>
                  <a:cxn ang="0">
                    <a:pos x="5" y="50"/>
                  </a:cxn>
                  <a:cxn ang="0">
                    <a:pos x="2" y="44"/>
                  </a:cxn>
                  <a:cxn ang="0">
                    <a:pos x="0" y="39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4" y="16"/>
                  </a:cxn>
                  <a:cxn ang="0">
                    <a:pos x="8" y="8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30" y="0"/>
                  </a:cxn>
                  <a:cxn ang="0">
                    <a:pos x="38" y="1"/>
                  </a:cxn>
                  <a:cxn ang="0">
                    <a:pos x="46" y="5"/>
                  </a:cxn>
                  <a:cxn ang="0">
                    <a:pos x="51" y="10"/>
                  </a:cxn>
                  <a:cxn ang="0">
                    <a:pos x="56" y="14"/>
                  </a:cxn>
                  <a:cxn ang="0">
                    <a:pos x="59" y="21"/>
                  </a:cxn>
                  <a:cxn ang="0">
                    <a:pos x="61" y="26"/>
                  </a:cxn>
                  <a:cxn ang="0">
                    <a:pos x="61" y="26"/>
                  </a:cxn>
                  <a:cxn ang="0">
                    <a:pos x="62" y="26"/>
                  </a:cxn>
                  <a:cxn ang="0">
                    <a:pos x="64" y="29"/>
                  </a:cxn>
                  <a:cxn ang="0">
                    <a:pos x="67" y="36"/>
                  </a:cxn>
                  <a:cxn ang="0">
                    <a:pos x="67" y="36"/>
                  </a:cxn>
                  <a:cxn ang="0">
                    <a:pos x="67" y="40"/>
                  </a:cxn>
                  <a:cxn ang="0">
                    <a:pos x="67" y="44"/>
                  </a:cxn>
                  <a:cxn ang="0">
                    <a:pos x="64" y="47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49" y="16"/>
                  </a:cxn>
                  <a:cxn ang="0">
                    <a:pos x="43" y="10"/>
                  </a:cxn>
                  <a:cxn ang="0">
                    <a:pos x="39" y="8"/>
                  </a:cxn>
                  <a:cxn ang="0">
                    <a:pos x="33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15" y="11"/>
                  </a:cxn>
                  <a:cxn ang="0">
                    <a:pos x="10" y="16"/>
                  </a:cxn>
                  <a:cxn ang="0">
                    <a:pos x="7" y="21"/>
                  </a:cxn>
                  <a:cxn ang="0">
                    <a:pos x="5" y="26"/>
                  </a:cxn>
                  <a:cxn ang="0">
                    <a:pos x="5" y="34"/>
                  </a:cxn>
                  <a:cxn ang="0">
                    <a:pos x="5" y="37"/>
                  </a:cxn>
                  <a:cxn ang="0">
                    <a:pos x="18" y="67"/>
                  </a:cxn>
                  <a:cxn ang="0">
                    <a:pos x="18" y="67"/>
                  </a:cxn>
                  <a:cxn ang="0">
                    <a:pos x="15" y="67"/>
                  </a:cxn>
                  <a:cxn ang="0">
                    <a:pos x="12" y="65"/>
                  </a:cxn>
                  <a:cxn ang="0">
                    <a:pos x="8" y="62"/>
                  </a:cxn>
                  <a:cxn ang="0">
                    <a:pos x="5" y="53"/>
                  </a:cxn>
                  <a:cxn ang="0">
                    <a:pos x="5" y="53"/>
                  </a:cxn>
                  <a:cxn ang="0">
                    <a:pos x="4" y="52"/>
                  </a:cxn>
                  <a:cxn ang="0">
                    <a:pos x="5" y="50"/>
                  </a:cxn>
                </a:cxnLst>
                <a:rect l="0" t="0" r="r" b="b"/>
                <a:pathLst>
                  <a:path w="67" h="67">
                    <a:moveTo>
                      <a:pt x="5" y="50"/>
                    </a:moveTo>
                    <a:lnTo>
                      <a:pt x="5" y="50"/>
                    </a:lnTo>
                    <a:lnTo>
                      <a:pt x="2" y="44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23"/>
                    </a:lnTo>
                    <a:lnTo>
                      <a:pt x="4" y="16"/>
                    </a:lnTo>
                    <a:lnTo>
                      <a:pt x="8" y="8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30" y="0"/>
                    </a:lnTo>
                    <a:lnTo>
                      <a:pt x="38" y="1"/>
                    </a:lnTo>
                    <a:lnTo>
                      <a:pt x="46" y="5"/>
                    </a:lnTo>
                    <a:lnTo>
                      <a:pt x="51" y="10"/>
                    </a:lnTo>
                    <a:lnTo>
                      <a:pt x="56" y="14"/>
                    </a:lnTo>
                    <a:lnTo>
                      <a:pt x="59" y="21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2" y="26"/>
                    </a:lnTo>
                    <a:lnTo>
                      <a:pt x="64" y="29"/>
                    </a:lnTo>
                    <a:lnTo>
                      <a:pt x="67" y="36"/>
                    </a:lnTo>
                    <a:lnTo>
                      <a:pt x="67" y="36"/>
                    </a:lnTo>
                    <a:lnTo>
                      <a:pt x="67" y="40"/>
                    </a:lnTo>
                    <a:lnTo>
                      <a:pt x="67" y="44"/>
                    </a:lnTo>
                    <a:lnTo>
                      <a:pt x="64" y="47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9" y="16"/>
                    </a:lnTo>
                    <a:lnTo>
                      <a:pt x="43" y="10"/>
                    </a:lnTo>
                    <a:lnTo>
                      <a:pt x="39" y="8"/>
                    </a:lnTo>
                    <a:lnTo>
                      <a:pt x="33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5" y="11"/>
                    </a:lnTo>
                    <a:lnTo>
                      <a:pt x="10" y="16"/>
                    </a:lnTo>
                    <a:lnTo>
                      <a:pt x="7" y="21"/>
                    </a:lnTo>
                    <a:lnTo>
                      <a:pt x="5" y="26"/>
                    </a:lnTo>
                    <a:lnTo>
                      <a:pt x="5" y="34"/>
                    </a:lnTo>
                    <a:lnTo>
                      <a:pt x="5" y="37"/>
                    </a:lnTo>
                    <a:lnTo>
                      <a:pt x="18" y="67"/>
                    </a:lnTo>
                    <a:lnTo>
                      <a:pt x="18" y="67"/>
                    </a:lnTo>
                    <a:lnTo>
                      <a:pt x="15" y="67"/>
                    </a:lnTo>
                    <a:lnTo>
                      <a:pt x="12" y="65"/>
                    </a:lnTo>
                    <a:lnTo>
                      <a:pt x="8" y="62"/>
                    </a:lnTo>
                    <a:lnTo>
                      <a:pt x="5" y="53"/>
                    </a:lnTo>
                    <a:lnTo>
                      <a:pt x="5" y="53"/>
                    </a:lnTo>
                    <a:lnTo>
                      <a:pt x="4" y="52"/>
                    </a:lnTo>
                    <a:lnTo>
                      <a:pt x="5" y="5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321">
                <a:extLst>
                  <a:ext uri="{FF2B5EF4-FFF2-40B4-BE49-F238E27FC236}">
                    <a16:creationId xmlns:a16="http://schemas.microsoft.com/office/drawing/2014/main" id="{B53BE24D-8C6E-44E7-B9E5-16DC30BC1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300" y="3614737"/>
                <a:ext cx="14288" cy="22225"/>
              </a:xfrm>
              <a:custGeom>
                <a:avLst/>
                <a:gdLst/>
                <a:ahLst/>
                <a:cxnLst>
                  <a:cxn ang="0">
                    <a:pos x="18" y="23"/>
                  </a:cxn>
                  <a:cxn ang="0">
                    <a:pos x="18" y="23"/>
                  </a:cxn>
                  <a:cxn ang="0">
                    <a:pos x="18" y="24"/>
                  </a:cxn>
                  <a:cxn ang="0">
                    <a:pos x="18" y="26"/>
                  </a:cxn>
                  <a:cxn ang="0">
                    <a:pos x="11" y="28"/>
                  </a:cxn>
                  <a:cxn ang="0">
                    <a:pos x="11" y="28"/>
                  </a:cxn>
                  <a:cxn ang="0">
                    <a:pos x="10" y="28"/>
                  </a:cxn>
                  <a:cxn ang="0">
                    <a:pos x="8" y="2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10" y="1"/>
                  </a:cxn>
                  <a:cxn ang="0">
                    <a:pos x="18" y="23"/>
                  </a:cxn>
                </a:cxnLst>
                <a:rect l="0" t="0" r="r" b="b"/>
                <a:pathLst>
                  <a:path w="18" h="28">
                    <a:moveTo>
                      <a:pt x="18" y="23"/>
                    </a:moveTo>
                    <a:lnTo>
                      <a:pt x="18" y="23"/>
                    </a:lnTo>
                    <a:lnTo>
                      <a:pt x="18" y="24"/>
                    </a:lnTo>
                    <a:lnTo>
                      <a:pt x="18" y="26"/>
                    </a:lnTo>
                    <a:lnTo>
                      <a:pt x="11" y="28"/>
                    </a:lnTo>
                    <a:lnTo>
                      <a:pt x="11" y="28"/>
                    </a:lnTo>
                    <a:lnTo>
                      <a:pt x="10" y="28"/>
                    </a:lnTo>
                    <a:lnTo>
                      <a:pt x="8" y="2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18" y="23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3322">
                <a:extLst>
                  <a:ext uri="{FF2B5EF4-FFF2-40B4-BE49-F238E27FC236}">
                    <a16:creationId xmlns:a16="http://schemas.microsoft.com/office/drawing/2014/main" id="{CE73EB8B-47CD-4F7B-8B68-B0B26BE38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700" y="3603625"/>
                <a:ext cx="15875" cy="22225"/>
              </a:xfrm>
              <a:custGeom>
                <a:avLst/>
                <a:gdLst/>
                <a:ahLst/>
                <a:cxnLst>
                  <a:cxn ang="0">
                    <a:pos x="19" y="23"/>
                  </a:cxn>
                  <a:cxn ang="0">
                    <a:pos x="19" y="23"/>
                  </a:cxn>
                  <a:cxn ang="0">
                    <a:pos x="19" y="24"/>
                  </a:cxn>
                  <a:cxn ang="0">
                    <a:pos x="18" y="26"/>
                  </a:cxn>
                  <a:cxn ang="0">
                    <a:pos x="11" y="27"/>
                  </a:cxn>
                  <a:cxn ang="0">
                    <a:pos x="11" y="27"/>
                  </a:cxn>
                  <a:cxn ang="0">
                    <a:pos x="9" y="27"/>
                  </a:cxn>
                  <a:cxn ang="0">
                    <a:pos x="8" y="27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9" y="1"/>
                  </a:cxn>
                  <a:cxn ang="0">
                    <a:pos x="19" y="23"/>
                  </a:cxn>
                </a:cxnLst>
                <a:rect l="0" t="0" r="r" b="b"/>
                <a:pathLst>
                  <a:path w="19" h="27">
                    <a:moveTo>
                      <a:pt x="19" y="23"/>
                    </a:moveTo>
                    <a:lnTo>
                      <a:pt x="19" y="23"/>
                    </a:lnTo>
                    <a:lnTo>
                      <a:pt x="19" y="24"/>
                    </a:lnTo>
                    <a:lnTo>
                      <a:pt x="18" y="26"/>
                    </a:lnTo>
                    <a:lnTo>
                      <a:pt x="11" y="27"/>
                    </a:lnTo>
                    <a:lnTo>
                      <a:pt x="11" y="27"/>
                    </a:lnTo>
                    <a:lnTo>
                      <a:pt x="9" y="27"/>
                    </a:lnTo>
                    <a:lnTo>
                      <a:pt x="8" y="27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9" y="1"/>
                    </a:lnTo>
                    <a:lnTo>
                      <a:pt x="19" y="23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3323">
                <a:extLst>
                  <a:ext uri="{FF2B5EF4-FFF2-40B4-BE49-F238E27FC236}">
                    <a16:creationId xmlns:a16="http://schemas.microsoft.com/office/drawing/2014/main" id="{9802861B-BBEF-40A4-8336-A746F48BC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625850"/>
                <a:ext cx="4763" cy="63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4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5" h="9">
                    <a:moveTo>
                      <a:pt x="2" y="0"/>
                    </a:moveTo>
                    <a:lnTo>
                      <a:pt x="5" y="9"/>
                    </a:lnTo>
                    <a:lnTo>
                      <a:pt x="5" y="9"/>
                    </a:lnTo>
                    <a:lnTo>
                      <a:pt x="3" y="9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3324">
                <a:extLst>
                  <a:ext uri="{FF2B5EF4-FFF2-40B4-BE49-F238E27FC236}">
                    <a16:creationId xmlns:a16="http://schemas.microsoft.com/office/drawing/2014/main" id="{7A93E215-28D6-4502-8466-27712D702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575" y="3605212"/>
                <a:ext cx="4763" cy="79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10"/>
                  </a:cxn>
                  <a:cxn ang="0">
                    <a:pos x="3" y="10"/>
                  </a:cxn>
                  <a:cxn ang="0">
                    <a:pos x="5" y="9"/>
                  </a:cxn>
                  <a:cxn ang="0">
                    <a:pos x="5" y="7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3" y="2"/>
                  </a:cxn>
                  <a:cxn ang="0">
                    <a:pos x="1" y="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10">
                    <a:moveTo>
                      <a:pt x="0" y="0"/>
                    </a:moveTo>
                    <a:lnTo>
                      <a:pt x="3" y="10"/>
                    </a:lnTo>
                    <a:lnTo>
                      <a:pt x="3" y="10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4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3325">
                <a:extLst>
                  <a:ext uri="{FF2B5EF4-FFF2-40B4-BE49-F238E27FC236}">
                    <a16:creationId xmlns:a16="http://schemas.microsoft.com/office/drawing/2014/main" id="{2418AFAD-218F-47E5-B8D6-3A541ACB4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3537" y="3484562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5"/>
                  </a:cxn>
                  <a:cxn ang="0">
                    <a:pos x="0" y="20"/>
                  </a:cxn>
                  <a:cxn ang="0">
                    <a:pos x="11" y="48"/>
                  </a:cxn>
                  <a:cxn ang="0">
                    <a:pos x="47" y="132"/>
                  </a:cxn>
                  <a:cxn ang="0">
                    <a:pos x="159" y="87"/>
                  </a:cxn>
                  <a:cxn ang="0">
                    <a:pos x="124" y="0"/>
                  </a:cxn>
                  <a:cxn ang="0">
                    <a:pos x="42" y="35"/>
                  </a:cxn>
                </a:cxnLst>
                <a:rect l="0" t="0" r="r" b="b"/>
                <a:pathLst>
                  <a:path w="159" h="132">
                    <a:moveTo>
                      <a:pt x="42" y="35"/>
                    </a:moveTo>
                    <a:lnTo>
                      <a:pt x="0" y="20"/>
                    </a:lnTo>
                    <a:lnTo>
                      <a:pt x="11" y="48"/>
                    </a:lnTo>
                    <a:lnTo>
                      <a:pt x="47" y="132"/>
                    </a:lnTo>
                    <a:lnTo>
                      <a:pt x="159" y="87"/>
                    </a:lnTo>
                    <a:lnTo>
                      <a:pt x="124" y="0"/>
                    </a:lnTo>
                    <a:lnTo>
                      <a:pt x="42" y="35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3326">
                <a:extLst>
                  <a:ext uri="{FF2B5EF4-FFF2-40B4-BE49-F238E27FC236}">
                    <a16:creationId xmlns:a16="http://schemas.microsoft.com/office/drawing/2014/main" id="{A84836B1-8537-4C2A-8225-06E656C555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2112" y="3513137"/>
                <a:ext cx="71438" cy="47625"/>
              </a:xfrm>
              <a:custGeom>
                <a:avLst/>
                <a:gdLst/>
                <a:ahLst/>
                <a:cxnLst>
                  <a:cxn ang="0">
                    <a:pos x="45" y="21"/>
                  </a:cxn>
                  <a:cxn ang="0">
                    <a:pos x="45" y="21"/>
                  </a:cxn>
                  <a:cxn ang="0">
                    <a:pos x="34" y="24"/>
                  </a:cxn>
                  <a:cxn ang="0">
                    <a:pos x="0" y="37"/>
                  </a:cxn>
                  <a:cxn ang="0">
                    <a:pos x="3" y="42"/>
                  </a:cxn>
                  <a:cxn ang="0">
                    <a:pos x="9" y="45"/>
                  </a:cxn>
                  <a:cxn ang="0">
                    <a:pos x="16" y="55"/>
                  </a:cxn>
                  <a:cxn ang="0">
                    <a:pos x="26" y="58"/>
                  </a:cxn>
                  <a:cxn ang="0">
                    <a:pos x="37" y="55"/>
                  </a:cxn>
                  <a:cxn ang="0">
                    <a:pos x="45" y="47"/>
                  </a:cxn>
                  <a:cxn ang="0">
                    <a:pos x="45" y="34"/>
                  </a:cxn>
                  <a:cxn ang="0">
                    <a:pos x="49" y="27"/>
                  </a:cxn>
                  <a:cxn ang="0">
                    <a:pos x="52" y="27"/>
                  </a:cxn>
                  <a:cxn ang="0">
                    <a:pos x="55" y="31"/>
                  </a:cxn>
                  <a:cxn ang="0">
                    <a:pos x="65" y="39"/>
                  </a:cxn>
                  <a:cxn ang="0">
                    <a:pos x="81" y="37"/>
                  </a:cxn>
                  <a:cxn ang="0">
                    <a:pos x="89" y="29"/>
                  </a:cxn>
                  <a:cxn ang="0">
                    <a:pos x="91" y="16"/>
                  </a:cxn>
                  <a:cxn ang="0">
                    <a:pos x="89" y="10"/>
                  </a:cxn>
                  <a:cxn ang="0">
                    <a:pos x="91" y="6"/>
                  </a:cxn>
                  <a:cxn ang="0">
                    <a:pos x="76" y="5"/>
                  </a:cxn>
                  <a:cxn ang="0">
                    <a:pos x="50" y="19"/>
                  </a:cxn>
                  <a:cxn ang="0">
                    <a:pos x="5" y="39"/>
                  </a:cxn>
                  <a:cxn ang="0">
                    <a:pos x="5" y="37"/>
                  </a:cxn>
                  <a:cxn ang="0">
                    <a:pos x="6" y="37"/>
                  </a:cxn>
                  <a:cxn ang="0">
                    <a:pos x="44" y="39"/>
                  </a:cxn>
                  <a:cxn ang="0">
                    <a:pos x="40" y="47"/>
                  </a:cxn>
                  <a:cxn ang="0">
                    <a:pos x="34" y="54"/>
                  </a:cxn>
                  <a:cxn ang="0">
                    <a:pos x="19" y="54"/>
                  </a:cxn>
                  <a:cxn ang="0">
                    <a:pos x="11" y="42"/>
                  </a:cxn>
                  <a:cxn ang="0">
                    <a:pos x="18" y="32"/>
                  </a:cxn>
                  <a:cxn ang="0">
                    <a:pos x="36" y="27"/>
                  </a:cxn>
                  <a:cxn ang="0">
                    <a:pos x="39" y="29"/>
                  </a:cxn>
                  <a:cxn ang="0">
                    <a:pos x="44" y="39"/>
                  </a:cxn>
                  <a:cxn ang="0">
                    <a:pos x="78" y="34"/>
                  </a:cxn>
                  <a:cxn ang="0">
                    <a:pos x="68" y="36"/>
                  </a:cxn>
                  <a:cxn ang="0">
                    <a:pos x="60" y="32"/>
                  </a:cxn>
                  <a:cxn ang="0">
                    <a:pos x="57" y="19"/>
                  </a:cxn>
                  <a:cxn ang="0">
                    <a:pos x="68" y="11"/>
                  </a:cxn>
                  <a:cxn ang="0">
                    <a:pos x="79" y="8"/>
                  </a:cxn>
                  <a:cxn ang="0">
                    <a:pos x="86" y="11"/>
                  </a:cxn>
                  <a:cxn ang="0">
                    <a:pos x="86" y="29"/>
                  </a:cxn>
                  <a:cxn ang="0">
                    <a:pos x="88" y="6"/>
                  </a:cxn>
                  <a:cxn ang="0">
                    <a:pos x="88" y="5"/>
                  </a:cxn>
                  <a:cxn ang="0">
                    <a:pos x="89" y="5"/>
                  </a:cxn>
                </a:cxnLst>
                <a:rect l="0" t="0" r="r" b="b"/>
                <a:pathLst>
                  <a:path w="91" h="58">
                    <a:moveTo>
                      <a:pt x="50" y="19"/>
                    </a:moveTo>
                    <a:lnTo>
                      <a:pt x="50" y="19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2" y="23"/>
                    </a:lnTo>
                    <a:lnTo>
                      <a:pt x="42" y="23"/>
                    </a:lnTo>
                    <a:lnTo>
                      <a:pt x="34" y="24"/>
                    </a:lnTo>
                    <a:lnTo>
                      <a:pt x="26" y="26"/>
                    </a:lnTo>
                    <a:lnTo>
                      <a:pt x="13" y="31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3" y="42"/>
                    </a:lnTo>
                    <a:lnTo>
                      <a:pt x="3" y="42"/>
                    </a:lnTo>
                    <a:lnTo>
                      <a:pt x="6" y="42"/>
                    </a:lnTo>
                    <a:lnTo>
                      <a:pt x="8" y="44"/>
                    </a:lnTo>
                    <a:lnTo>
                      <a:pt x="9" y="45"/>
                    </a:lnTo>
                    <a:lnTo>
                      <a:pt x="9" y="45"/>
                    </a:lnTo>
                    <a:lnTo>
                      <a:pt x="11" y="50"/>
                    </a:lnTo>
                    <a:lnTo>
                      <a:pt x="16" y="55"/>
                    </a:lnTo>
                    <a:lnTo>
                      <a:pt x="16" y="55"/>
                    </a:lnTo>
                    <a:lnTo>
                      <a:pt x="21" y="58"/>
                    </a:lnTo>
                    <a:lnTo>
                      <a:pt x="26" y="58"/>
                    </a:lnTo>
                    <a:lnTo>
                      <a:pt x="32" y="57"/>
                    </a:lnTo>
                    <a:lnTo>
                      <a:pt x="32" y="57"/>
                    </a:lnTo>
                    <a:lnTo>
                      <a:pt x="37" y="55"/>
                    </a:lnTo>
                    <a:lnTo>
                      <a:pt x="40" y="52"/>
                    </a:lnTo>
                    <a:lnTo>
                      <a:pt x="45" y="47"/>
                    </a:lnTo>
                    <a:lnTo>
                      <a:pt x="45" y="47"/>
                    </a:lnTo>
                    <a:lnTo>
                      <a:pt x="47" y="42"/>
                    </a:lnTo>
                    <a:lnTo>
                      <a:pt x="45" y="34"/>
                    </a:lnTo>
                    <a:lnTo>
                      <a:pt x="45" y="34"/>
                    </a:lnTo>
                    <a:lnTo>
                      <a:pt x="45" y="31"/>
                    </a:lnTo>
                    <a:lnTo>
                      <a:pt x="47" y="29"/>
                    </a:lnTo>
                    <a:lnTo>
                      <a:pt x="49" y="27"/>
                    </a:lnTo>
                    <a:lnTo>
                      <a:pt x="49" y="27"/>
                    </a:lnTo>
                    <a:lnTo>
                      <a:pt x="49" y="27"/>
                    </a:lnTo>
                    <a:lnTo>
                      <a:pt x="52" y="27"/>
                    </a:lnTo>
                    <a:lnTo>
                      <a:pt x="53" y="27"/>
                    </a:lnTo>
                    <a:lnTo>
                      <a:pt x="55" y="31"/>
                    </a:lnTo>
                    <a:lnTo>
                      <a:pt x="55" y="31"/>
                    </a:lnTo>
                    <a:lnTo>
                      <a:pt x="60" y="36"/>
                    </a:lnTo>
                    <a:lnTo>
                      <a:pt x="65" y="39"/>
                    </a:lnTo>
                    <a:lnTo>
                      <a:pt x="65" y="39"/>
                    </a:lnTo>
                    <a:lnTo>
                      <a:pt x="71" y="41"/>
                    </a:lnTo>
                    <a:lnTo>
                      <a:pt x="76" y="39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6" y="34"/>
                    </a:lnTo>
                    <a:lnTo>
                      <a:pt x="89" y="29"/>
                    </a:lnTo>
                    <a:lnTo>
                      <a:pt x="91" y="24"/>
                    </a:lnTo>
                    <a:lnTo>
                      <a:pt x="91" y="24"/>
                    </a:lnTo>
                    <a:lnTo>
                      <a:pt x="91" y="16"/>
                    </a:lnTo>
                    <a:lnTo>
                      <a:pt x="89" y="13"/>
                    </a:lnTo>
                    <a:lnTo>
                      <a:pt x="89" y="13"/>
                    </a:lnTo>
                    <a:lnTo>
                      <a:pt x="89" y="10"/>
                    </a:lnTo>
                    <a:lnTo>
                      <a:pt x="89" y="8"/>
                    </a:lnTo>
                    <a:lnTo>
                      <a:pt x="91" y="6"/>
                    </a:lnTo>
                    <a:lnTo>
                      <a:pt x="91" y="6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76" y="5"/>
                    </a:lnTo>
                    <a:lnTo>
                      <a:pt x="63" y="10"/>
                    </a:lnTo>
                    <a:lnTo>
                      <a:pt x="57" y="14"/>
                    </a:lnTo>
                    <a:lnTo>
                      <a:pt x="50" y="19"/>
                    </a:lnTo>
                    <a:lnTo>
                      <a:pt x="50" y="19"/>
                    </a:lnTo>
                    <a:close/>
                    <a:moveTo>
                      <a:pt x="5" y="39"/>
                    </a:moveTo>
                    <a:lnTo>
                      <a:pt x="5" y="39"/>
                    </a:lnTo>
                    <a:lnTo>
                      <a:pt x="3" y="39"/>
                    </a:lnTo>
                    <a:lnTo>
                      <a:pt x="3" y="39"/>
                    </a:lnTo>
                    <a:lnTo>
                      <a:pt x="5" y="37"/>
                    </a:lnTo>
                    <a:lnTo>
                      <a:pt x="5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5" y="39"/>
                    </a:lnTo>
                    <a:lnTo>
                      <a:pt x="5" y="39"/>
                    </a:lnTo>
                    <a:close/>
                    <a:moveTo>
                      <a:pt x="44" y="39"/>
                    </a:moveTo>
                    <a:lnTo>
                      <a:pt x="44" y="39"/>
                    </a:lnTo>
                    <a:lnTo>
                      <a:pt x="44" y="42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37" y="50"/>
                    </a:lnTo>
                    <a:lnTo>
                      <a:pt x="34" y="54"/>
                    </a:lnTo>
                    <a:lnTo>
                      <a:pt x="22" y="55"/>
                    </a:lnTo>
                    <a:lnTo>
                      <a:pt x="22" y="55"/>
                    </a:lnTo>
                    <a:lnTo>
                      <a:pt x="19" y="54"/>
                    </a:lnTo>
                    <a:lnTo>
                      <a:pt x="16" y="52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1" y="37"/>
                    </a:lnTo>
                    <a:lnTo>
                      <a:pt x="13" y="34"/>
                    </a:lnTo>
                    <a:lnTo>
                      <a:pt x="18" y="32"/>
                    </a:lnTo>
                    <a:lnTo>
                      <a:pt x="18" y="32"/>
                    </a:lnTo>
                    <a:lnTo>
                      <a:pt x="22" y="31"/>
                    </a:lnTo>
                    <a:lnTo>
                      <a:pt x="36" y="27"/>
                    </a:lnTo>
                    <a:lnTo>
                      <a:pt x="36" y="27"/>
                    </a:lnTo>
                    <a:lnTo>
                      <a:pt x="37" y="27"/>
                    </a:lnTo>
                    <a:lnTo>
                      <a:pt x="39" y="29"/>
                    </a:lnTo>
                    <a:lnTo>
                      <a:pt x="42" y="32"/>
                    </a:lnTo>
                    <a:lnTo>
                      <a:pt x="44" y="39"/>
                    </a:lnTo>
                    <a:lnTo>
                      <a:pt x="44" y="39"/>
                    </a:lnTo>
                    <a:close/>
                    <a:moveTo>
                      <a:pt x="86" y="29"/>
                    </a:moveTo>
                    <a:lnTo>
                      <a:pt x="86" y="29"/>
                    </a:lnTo>
                    <a:lnTo>
                      <a:pt x="78" y="34"/>
                    </a:lnTo>
                    <a:lnTo>
                      <a:pt x="71" y="36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62" y="34"/>
                    </a:lnTo>
                    <a:lnTo>
                      <a:pt x="60" y="32"/>
                    </a:lnTo>
                    <a:lnTo>
                      <a:pt x="60" y="32"/>
                    </a:lnTo>
                    <a:lnTo>
                      <a:pt x="57" y="26"/>
                    </a:lnTo>
                    <a:lnTo>
                      <a:pt x="55" y="23"/>
                    </a:lnTo>
                    <a:lnTo>
                      <a:pt x="57" y="19"/>
                    </a:lnTo>
                    <a:lnTo>
                      <a:pt x="58" y="18"/>
                    </a:lnTo>
                    <a:lnTo>
                      <a:pt x="58" y="18"/>
                    </a:lnTo>
                    <a:lnTo>
                      <a:pt x="68" y="11"/>
                    </a:lnTo>
                    <a:lnTo>
                      <a:pt x="75" y="8"/>
                    </a:lnTo>
                    <a:lnTo>
                      <a:pt x="75" y="8"/>
                    </a:lnTo>
                    <a:lnTo>
                      <a:pt x="79" y="8"/>
                    </a:lnTo>
                    <a:lnTo>
                      <a:pt x="83" y="8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8" y="21"/>
                    </a:lnTo>
                    <a:lnTo>
                      <a:pt x="88" y="26"/>
                    </a:lnTo>
                    <a:lnTo>
                      <a:pt x="86" y="29"/>
                    </a:lnTo>
                    <a:lnTo>
                      <a:pt x="86" y="29"/>
                    </a:lnTo>
                    <a:close/>
                    <a:moveTo>
                      <a:pt x="88" y="6"/>
                    </a:moveTo>
                    <a:lnTo>
                      <a:pt x="88" y="6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8" y="5"/>
                    </a:lnTo>
                    <a:lnTo>
                      <a:pt x="88" y="5"/>
                    </a:lnTo>
                    <a:lnTo>
                      <a:pt x="89" y="5"/>
                    </a:lnTo>
                    <a:lnTo>
                      <a:pt x="89" y="5"/>
                    </a:lnTo>
                    <a:lnTo>
                      <a:pt x="88" y="6"/>
                    </a:lnTo>
                    <a:lnTo>
                      <a:pt x="88" y="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327">
                <a:extLst>
                  <a:ext uri="{FF2B5EF4-FFF2-40B4-BE49-F238E27FC236}">
                    <a16:creationId xmlns:a16="http://schemas.microsoft.com/office/drawing/2014/main" id="{B3FC5AEE-0617-4D33-B3BC-E6BA977EE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337" y="3392487"/>
                <a:ext cx="127000" cy="104775"/>
              </a:xfrm>
              <a:custGeom>
                <a:avLst/>
                <a:gdLst/>
                <a:ahLst/>
                <a:cxnLst>
                  <a:cxn ang="0">
                    <a:pos x="117" y="97"/>
                  </a:cxn>
                  <a:cxn ang="0">
                    <a:pos x="160" y="112"/>
                  </a:cxn>
                  <a:cxn ang="0">
                    <a:pos x="148" y="84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6" y="132"/>
                  </a:cxn>
                  <a:cxn ang="0">
                    <a:pos x="117" y="97"/>
                  </a:cxn>
                </a:cxnLst>
                <a:rect l="0" t="0" r="r" b="b"/>
                <a:pathLst>
                  <a:path w="160" h="132">
                    <a:moveTo>
                      <a:pt x="117" y="97"/>
                    </a:moveTo>
                    <a:lnTo>
                      <a:pt x="160" y="112"/>
                    </a:lnTo>
                    <a:lnTo>
                      <a:pt x="148" y="84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6" y="132"/>
                    </a:lnTo>
                    <a:lnTo>
                      <a:pt x="117" y="97"/>
                    </a:lnTo>
                    <a:close/>
                  </a:path>
                </a:pathLst>
              </a:custGeom>
              <a:solidFill>
                <a:srgbClr val="FF6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328">
                <a:extLst>
                  <a:ext uri="{FF2B5EF4-FFF2-40B4-BE49-F238E27FC236}">
                    <a16:creationId xmlns:a16="http://schemas.microsoft.com/office/drawing/2014/main" id="{6F9092C8-F831-47D8-801E-7AE4A790A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262" y="3419475"/>
                <a:ext cx="31750" cy="20638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6" y="0"/>
                  </a:cxn>
                  <a:cxn ang="0">
                    <a:pos x="28" y="0"/>
                  </a:cxn>
                  <a:cxn ang="0">
                    <a:pos x="29" y="2"/>
                  </a:cxn>
                  <a:cxn ang="0">
                    <a:pos x="31" y="5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8" y="5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11"/>
                  </a:cxn>
                  <a:cxn ang="0">
                    <a:pos x="3" y="26"/>
                  </a:cxn>
                  <a:cxn ang="0">
                    <a:pos x="3" y="26"/>
                  </a:cxn>
                  <a:cxn ang="0">
                    <a:pos x="2" y="26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6"/>
                  </a:cxn>
                  <a:cxn ang="0">
                    <a:pos x="5" y="15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3" y="10"/>
                  </a:cxn>
                  <a:cxn ang="0">
                    <a:pos x="5" y="8"/>
                  </a:cxn>
                </a:cxnLst>
                <a:rect l="0" t="0" r="r" b="b"/>
                <a:pathLst>
                  <a:path w="39" h="26">
                    <a:moveTo>
                      <a:pt x="5" y="8"/>
                    </a:moveTo>
                    <a:lnTo>
                      <a:pt x="25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29" y="2"/>
                    </a:lnTo>
                    <a:lnTo>
                      <a:pt x="31" y="5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8" y="5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11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3329">
                <a:extLst>
                  <a:ext uri="{FF2B5EF4-FFF2-40B4-BE49-F238E27FC236}">
                    <a16:creationId xmlns:a16="http://schemas.microsoft.com/office/drawing/2014/main" id="{3A53E51C-B230-4884-91C1-95BFF14B0A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262" y="3419475"/>
                <a:ext cx="31750" cy="20638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6" y="0"/>
                  </a:cxn>
                  <a:cxn ang="0">
                    <a:pos x="28" y="0"/>
                  </a:cxn>
                  <a:cxn ang="0">
                    <a:pos x="29" y="2"/>
                  </a:cxn>
                  <a:cxn ang="0">
                    <a:pos x="31" y="5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8" y="5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11"/>
                  </a:cxn>
                  <a:cxn ang="0">
                    <a:pos x="3" y="26"/>
                  </a:cxn>
                  <a:cxn ang="0">
                    <a:pos x="3" y="26"/>
                  </a:cxn>
                  <a:cxn ang="0">
                    <a:pos x="2" y="26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6"/>
                  </a:cxn>
                  <a:cxn ang="0">
                    <a:pos x="5" y="15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3" y="10"/>
                  </a:cxn>
                  <a:cxn ang="0">
                    <a:pos x="5" y="8"/>
                  </a:cxn>
                </a:cxnLst>
                <a:rect l="0" t="0" r="r" b="b"/>
                <a:pathLst>
                  <a:path w="39" h="26">
                    <a:moveTo>
                      <a:pt x="5" y="8"/>
                    </a:moveTo>
                    <a:lnTo>
                      <a:pt x="25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29" y="2"/>
                    </a:lnTo>
                    <a:lnTo>
                      <a:pt x="31" y="5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8" y="5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11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3330">
                <a:extLst>
                  <a:ext uri="{FF2B5EF4-FFF2-40B4-BE49-F238E27FC236}">
                    <a16:creationId xmlns:a16="http://schemas.microsoft.com/office/drawing/2014/main" id="{C4CA3C00-CAE8-4377-A08C-491170D87B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10025" y="3432175"/>
                <a:ext cx="34925" cy="39688"/>
              </a:xfrm>
              <a:custGeom>
                <a:avLst/>
                <a:gdLst/>
                <a:ahLst/>
                <a:cxnLst>
                  <a:cxn ang="0">
                    <a:pos x="35" y="26"/>
                  </a:cxn>
                  <a:cxn ang="0">
                    <a:pos x="16" y="34"/>
                  </a:cxn>
                  <a:cxn ang="0">
                    <a:pos x="9" y="23"/>
                  </a:cxn>
                  <a:cxn ang="0">
                    <a:pos x="32" y="13"/>
                  </a:cxn>
                  <a:cxn ang="0">
                    <a:pos x="35" y="26"/>
                  </a:cxn>
                  <a:cxn ang="0">
                    <a:pos x="32" y="0"/>
                  </a:cxn>
                  <a:cxn ang="0">
                    <a:pos x="0" y="13"/>
                  </a:cxn>
                  <a:cxn ang="0">
                    <a:pos x="19" y="49"/>
                  </a:cxn>
                  <a:cxn ang="0">
                    <a:pos x="19" y="49"/>
                  </a:cxn>
                  <a:cxn ang="0">
                    <a:pos x="19" y="51"/>
                  </a:cxn>
                  <a:cxn ang="0">
                    <a:pos x="21" y="51"/>
                  </a:cxn>
                  <a:cxn ang="0">
                    <a:pos x="22" y="51"/>
                  </a:cxn>
                  <a:cxn ang="0">
                    <a:pos x="44" y="41"/>
                  </a:cxn>
                  <a:cxn ang="0">
                    <a:pos x="44" y="41"/>
                  </a:cxn>
                  <a:cxn ang="0">
                    <a:pos x="44" y="39"/>
                  </a:cxn>
                  <a:cxn ang="0">
                    <a:pos x="44" y="38"/>
                  </a:cxn>
                  <a:cxn ang="0">
                    <a:pos x="32" y="0"/>
                  </a:cxn>
                </a:cxnLst>
                <a:rect l="0" t="0" r="r" b="b"/>
                <a:pathLst>
                  <a:path w="44" h="51">
                    <a:moveTo>
                      <a:pt x="35" y="26"/>
                    </a:moveTo>
                    <a:lnTo>
                      <a:pt x="16" y="34"/>
                    </a:lnTo>
                    <a:lnTo>
                      <a:pt x="9" y="23"/>
                    </a:lnTo>
                    <a:lnTo>
                      <a:pt x="32" y="13"/>
                    </a:lnTo>
                    <a:lnTo>
                      <a:pt x="35" y="26"/>
                    </a:lnTo>
                    <a:close/>
                    <a:moveTo>
                      <a:pt x="32" y="0"/>
                    </a:moveTo>
                    <a:lnTo>
                      <a:pt x="0" y="13"/>
                    </a:lnTo>
                    <a:lnTo>
                      <a:pt x="19" y="49"/>
                    </a:lnTo>
                    <a:lnTo>
                      <a:pt x="19" y="49"/>
                    </a:lnTo>
                    <a:lnTo>
                      <a:pt x="19" y="51"/>
                    </a:lnTo>
                    <a:lnTo>
                      <a:pt x="21" y="51"/>
                    </a:lnTo>
                    <a:lnTo>
                      <a:pt x="22" y="51"/>
                    </a:lnTo>
                    <a:lnTo>
                      <a:pt x="44" y="41"/>
                    </a:lnTo>
                    <a:lnTo>
                      <a:pt x="44" y="41"/>
                    </a:lnTo>
                    <a:lnTo>
                      <a:pt x="44" y="39"/>
                    </a:lnTo>
                    <a:lnTo>
                      <a:pt x="44" y="38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Freeform 3331">
                <a:extLst>
                  <a:ext uri="{FF2B5EF4-FFF2-40B4-BE49-F238E27FC236}">
                    <a16:creationId xmlns:a16="http://schemas.microsoft.com/office/drawing/2014/main" id="{AF8EC2C5-6AC0-430B-9A56-AFF308E20A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412" y="3302000"/>
                <a:ext cx="125413" cy="104775"/>
              </a:xfrm>
              <a:custGeom>
                <a:avLst/>
                <a:gdLst/>
                <a:ahLst/>
                <a:cxnLst>
                  <a:cxn ang="0">
                    <a:pos x="116" y="97"/>
                  </a:cxn>
                  <a:cxn ang="0">
                    <a:pos x="158" y="112"/>
                  </a:cxn>
                  <a:cxn ang="0">
                    <a:pos x="147" y="86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5" y="132"/>
                  </a:cxn>
                  <a:cxn ang="0">
                    <a:pos x="116" y="97"/>
                  </a:cxn>
                </a:cxnLst>
                <a:rect l="0" t="0" r="r" b="b"/>
                <a:pathLst>
                  <a:path w="158" h="132">
                    <a:moveTo>
                      <a:pt x="116" y="97"/>
                    </a:moveTo>
                    <a:lnTo>
                      <a:pt x="158" y="112"/>
                    </a:lnTo>
                    <a:lnTo>
                      <a:pt x="147" y="86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5" y="132"/>
                    </a:lnTo>
                    <a:lnTo>
                      <a:pt x="116" y="97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Freeform 3332">
                <a:extLst>
                  <a:ext uri="{FF2B5EF4-FFF2-40B4-BE49-F238E27FC236}">
                    <a16:creationId xmlns:a16="http://schemas.microsoft.com/office/drawing/2014/main" id="{C3764F03-0E41-4ED6-99D1-02AA6F2E7D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14812" y="3324225"/>
                <a:ext cx="61913" cy="61913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0" y="25"/>
                  </a:cxn>
                  <a:cxn ang="0">
                    <a:pos x="0" y="30"/>
                  </a:cxn>
                  <a:cxn ang="0">
                    <a:pos x="15" y="66"/>
                  </a:cxn>
                  <a:cxn ang="0">
                    <a:pos x="15" y="66"/>
                  </a:cxn>
                  <a:cxn ang="0">
                    <a:pos x="18" y="69"/>
                  </a:cxn>
                  <a:cxn ang="0">
                    <a:pos x="23" y="69"/>
                  </a:cxn>
                  <a:cxn ang="0">
                    <a:pos x="44" y="59"/>
                  </a:cxn>
                  <a:cxn ang="0">
                    <a:pos x="47" y="67"/>
                  </a:cxn>
                  <a:cxn ang="0">
                    <a:pos x="28" y="77"/>
                  </a:cxn>
                  <a:cxn ang="0">
                    <a:pos x="28" y="79"/>
                  </a:cxn>
                  <a:cxn ang="0">
                    <a:pos x="77" y="57"/>
                  </a:cxn>
                  <a:cxn ang="0">
                    <a:pos x="77" y="56"/>
                  </a:cxn>
                  <a:cxn ang="0">
                    <a:pos x="55" y="64"/>
                  </a:cxn>
                  <a:cxn ang="0">
                    <a:pos x="52" y="56"/>
                  </a:cxn>
                  <a:cxn ang="0">
                    <a:pos x="75" y="46"/>
                  </a:cxn>
                  <a:cxn ang="0">
                    <a:pos x="75" y="46"/>
                  </a:cxn>
                  <a:cxn ang="0">
                    <a:pos x="78" y="44"/>
                  </a:cxn>
                  <a:cxn ang="0">
                    <a:pos x="78" y="39"/>
                  </a:cxn>
                  <a:cxn ang="0">
                    <a:pos x="63" y="4"/>
                  </a:cxn>
                  <a:cxn ang="0">
                    <a:pos x="63" y="4"/>
                  </a:cxn>
                  <a:cxn ang="0">
                    <a:pos x="60" y="0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44" y="54"/>
                  </a:cxn>
                  <a:cxn ang="0">
                    <a:pos x="44" y="54"/>
                  </a:cxn>
                  <a:cxn ang="0">
                    <a:pos x="44" y="53"/>
                  </a:cxn>
                  <a:cxn ang="0">
                    <a:pos x="46" y="51"/>
                  </a:cxn>
                  <a:cxn ang="0">
                    <a:pos x="46" y="51"/>
                  </a:cxn>
                  <a:cxn ang="0">
                    <a:pos x="47" y="51"/>
                  </a:cxn>
                  <a:cxn ang="0">
                    <a:pos x="49" y="53"/>
                  </a:cxn>
                  <a:cxn ang="0">
                    <a:pos x="49" y="53"/>
                  </a:cxn>
                  <a:cxn ang="0">
                    <a:pos x="49" y="54"/>
                  </a:cxn>
                  <a:cxn ang="0">
                    <a:pos x="47" y="56"/>
                  </a:cxn>
                  <a:cxn ang="0">
                    <a:pos x="47" y="56"/>
                  </a:cxn>
                  <a:cxn ang="0">
                    <a:pos x="46" y="56"/>
                  </a:cxn>
                  <a:cxn ang="0">
                    <a:pos x="44" y="54"/>
                  </a:cxn>
                  <a:cxn ang="0">
                    <a:pos x="44" y="54"/>
                  </a:cxn>
                  <a:cxn ang="0">
                    <a:pos x="75" y="38"/>
                  </a:cxn>
                  <a:cxn ang="0">
                    <a:pos x="16" y="61"/>
                  </a:cxn>
                  <a:cxn ang="0">
                    <a:pos x="3" y="28"/>
                  </a:cxn>
                  <a:cxn ang="0">
                    <a:pos x="60" y="4"/>
                  </a:cxn>
                  <a:cxn ang="0">
                    <a:pos x="75" y="38"/>
                  </a:cxn>
                </a:cxnLst>
                <a:rect l="0" t="0" r="r" b="b"/>
                <a:pathLst>
                  <a:path w="78" h="79">
                    <a:moveTo>
                      <a:pt x="55" y="0"/>
                    </a:moveTo>
                    <a:lnTo>
                      <a:pt x="3" y="22"/>
                    </a:lnTo>
                    <a:lnTo>
                      <a:pt x="3" y="22"/>
                    </a:lnTo>
                    <a:lnTo>
                      <a:pt x="0" y="25"/>
                    </a:lnTo>
                    <a:lnTo>
                      <a:pt x="0" y="30"/>
                    </a:lnTo>
                    <a:lnTo>
                      <a:pt x="15" y="66"/>
                    </a:lnTo>
                    <a:lnTo>
                      <a:pt x="15" y="66"/>
                    </a:lnTo>
                    <a:lnTo>
                      <a:pt x="18" y="69"/>
                    </a:lnTo>
                    <a:lnTo>
                      <a:pt x="23" y="69"/>
                    </a:lnTo>
                    <a:lnTo>
                      <a:pt x="44" y="59"/>
                    </a:lnTo>
                    <a:lnTo>
                      <a:pt x="47" y="67"/>
                    </a:lnTo>
                    <a:lnTo>
                      <a:pt x="28" y="77"/>
                    </a:lnTo>
                    <a:lnTo>
                      <a:pt x="28" y="79"/>
                    </a:lnTo>
                    <a:lnTo>
                      <a:pt x="77" y="57"/>
                    </a:lnTo>
                    <a:lnTo>
                      <a:pt x="77" y="56"/>
                    </a:lnTo>
                    <a:lnTo>
                      <a:pt x="55" y="64"/>
                    </a:lnTo>
                    <a:lnTo>
                      <a:pt x="52" y="56"/>
                    </a:lnTo>
                    <a:lnTo>
                      <a:pt x="75" y="46"/>
                    </a:lnTo>
                    <a:lnTo>
                      <a:pt x="75" y="46"/>
                    </a:lnTo>
                    <a:lnTo>
                      <a:pt x="78" y="44"/>
                    </a:lnTo>
                    <a:lnTo>
                      <a:pt x="78" y="39"/>
                    </a:lnTo>
                    <a:lnTo>
                      <a:pt x="63" y="4"/>
                    </a:lnTo>
                    <a:lnTo>
                      <a:pt x="63" y="4"/>
                    </a:lnTo>
                    <a:lnTo>
                      <a:pt x="60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  <a:moveTo>
                      <a:pt x="44" y="54"/>
                    </a:moveTo>
                    <a:lnTo>
                      <a:pt x="44" y="54"/>
                    </a:lnTo>
                    <a:lnTo>
                      <a:pt x="44" y="53"/>
                    </a:lnTo>
                    <a:lnTo>
                      <a:pt x="46" y="51"/>
                    </a:lnTo>
                    <a:lnTo>
                      <a:pt x="46" y="51"/>
                    </a:lnTo>
                    <a:lnTo>
                      <a:pt x="47" y="51"/>
                    </a:lnTo>
                    <a:lnTo>
                      <a:pt x="49" y="53"/>
                    </a:lnTo>
                    <a:lnTo>
                      <a:pt x="49" y="53"/>
                    </a:lnTo>
                    <a:lnTo>
                      <a:pt x="49" y="54"/>
                    </a:lnTo>
                    <a:lnTo>
                      <a:pt x="47" y="56"/>
                    </a:lnTo>
                    <a:lnTo>
                      <a:pt x="47" y="56"/>
                    </a:lnTo>
                    <a:lnTo>
                      <a:pt x="46" y="56"/>
                    </a:lnTo>
                    <a:lnTo>
                      <a:pt x="44" y="54"/>
                    </a:lnTo>
                    <a:lnTo>
                      <a:pt x="44" y="54"/>
                    </a:lnTo>
                    <a:close/>
                    <a:moveTo>
                      <a:pt x="75" y="38"/>
                    </a:moveTo>
                    <a:lnTo>
                      <a:pt x="16" y="61"/>
                    </a:lnTo>
                    <a:lnTo>
                      <a:pt x="3" y="28"/>
                    </a:lnTo>
                    <a:lnTo>
                      <a:pt x="60" y="4"/>
                    </a:lnTo>
                    <a:lnTo>
                      <a:pt x="75" y="38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3333">
                <a:extLst>
                  <a:ext uri="{FF2B5EF4-FFF2-40B4-BE49-F238E27FC236}">
                    <a16:creationId xmlns:a16="http://schemas.microsoft.com/office/drawing/2014/main" id="{F05E9259-DAA8-4DE1-9705-79DA903C2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012" y="3390900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4"/>
                  </a:cxn>
                  <a:cxn ang="0">
                    <a:pos x="0" y="20"/>
                  </a:cxn>
                  <a:cxn ang="0">
                    <a:pos x="11" y="47"/>
                  </a:cxn>
                  <a:cxn ang="0">
                    <a:pos x="47" y="132"/>
                  </a:cxn>
                  <a:cxn ang="0">
                    <a:pos x="159" y="85"/>
                  </a:cxn>
                  <a:cxn ang="0">
                    <a:pos x="123" y="0"/>
                  </a:cxn>
                  <a:cxn ang="0">
                    <a:pos x="42" y="34"/>
                  </a:cxn>
                </a:cxnLst>
                <a:rect l="0" t="0" r="r" b="b"/>
                <a:pathLst>
                  <a:path w="159" h="132">
                    <a:moveTo>
                      <a:pt x="42" y="34"/>
                    </a:moveTo>
                    <a:lnTo>
                      <a:pt x="0" y="20"/>
                    </a:lnTo>
                    <a:lnTo>
                      <a:pt x="11" y="47"/>
                    </a:lnTo>
                    <a:lnTo>
                      <a:pt x="47" y="132"/>
                    </a:lnTo>
                    <a:lnTo>
                      <a:pt x="159" y="85"/>
                    </a:lnTo>
                    <a:lnTo>
                      <a:pt x="123" y="0"/>
                    </a:lnTo>
                    <a:lnTo>
                      <a:pt x="42" y="34"/>
                    </a:lnTo>
                    <a:close/>
                  </a:path>
                </a:pathLst>
              </a:custGeom>
              <a:solidFill>
                <a:srgbClr val="FF6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3334">
                <a:extLst>
                  <a:ext uri="{FF2B5EF4-FFF2-40B4-BE49-F238E27FC236}">
                    <a16:creationId xmlns:a16="http://schemas.microsoft.com/office/drawing/2014/main" id="{2334E855-7A5E-4160-8CC5-F618A210E9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62462" y="3413125"/>
                <a:ext cx="47625" cy="603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0" y="13"/>
                  </a:cxn>
                  <a:cxn ang="0">
                    <a:pos x="0" y="18"/>
                  </a:cxn>
                  <a:cxn ang="0">
                    <a:pos x="22" y="75"/>
                  </a:cxn>
                  <a:cxn ang="0">
                    <a:pos x="22" y="75"/>
                  </a:cxn>
                  <a:cxn ang="0">
                    <a:pos x="26" y="76"/>
                  </a:cxn>
                  <a:cxn ang="0">
                    <a:pos x="29" y="76"/>
                  </a:cxn>
                  <a:cxn ang="0">
                    <a:pos x="55" y="67"/>
                  </a:cxn>
                  <a:cxn ang="0">
                    <a:pos x="55" y="67"/>
                  </a:cxn>
                  <a:cxn ang="0">
                    <a:pos x="58" y="63"/>
                  </a:cxn>
                  <a:cxn ang="0">
                    <a:pos x="58" y="60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2" y="0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13" y="13"/>
                  </a:cxn>
                  <a:cxn ang="0">
                    <a:pos x="22" y="8"/>
                  </a:cxn>
                  <a:cxn ang="0">
                    <a:pos x="22" y="8"/>
                  </a:cxn>
                  <a:cxn ang="0">
                    <a:pos x="24" y="10"/>
                  </a:cxn>
                  <a:cxn ang="0">
                    <a:pos x="24" y="10"/>
                  </a:cxn>
                  <a:cxn ang="0">
                    <a:pos x="22" y="11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9" y="70"/>
                  </a:cxn>
                  <a:cxn ang="0">
                    <a:pos x="37" y="67"/>
                  </a:cxn>
                  <a:cxn ang="0">
                    <a:pos x="37" y="67"/>
                  </a:cxn>
                  <a:cxn ang="0">
                    <a:pos x="37" y="63"/>
                  </a:cxn>
                  <a:cxn ang="0">
                    <a:pos x="39" y="62"/>
                  </a:cxn>
                  <a:cxn ang="0">
                    <a:pos x="39" y="62"/>
                  </a:cxn>
                  <a:cxn ang="0">
                    <a:pos x="42" y="62"/>
                  </a:cxn>
                  <a:cxn ang="0">
                    <a:pos x="44" y="63"/>
                  </a:cxn>
                  <a:cxn ang="0">
                    <a:pos x="44" y="63"/>
                  </a:cxn>
                  <a:cxn ang="0">
                    <a:pos x="44" y="67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53" y="55"/>
                  </a:cxn>
                  <a:cxn ang="0">
                    <a:pos x="24" y="67"/>
                  </a:cxn>
                  <a:cxn ang="0">
                    <a:pos x="5" y="23"/>
                  </a:cxn>
                  <a:cxn ang="0">
                    <a:pos x="34" y="10"/>
                  </a:cxn>
                  <a:cxn ang="0">
                    <a:pos x="53" y="55"/>
                  </a:cxn>
                </a:cxnLst>
                <a:rect l="0" t="0" r="r" b="b"/>
                <a:pathLst>
                  <a:path w="58" h="76">
                    <a:moveTo>
                      <a:pt x="27" y="0"/>
                    </a:moveTo>
                    <a:lnTo>
                      <a:pt x="3" y="11"/>
                    </a:lnTo>
                    <a:lnTo>
                      <a:pt x="3" y="11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22" y="75"/>
                    </a:lnTo>
                    <a:lnTo>
                      <a:pt x="22" y="75"/>
                    </a:lnTo>
                    <a:lnTo>
                      <a:pt x="26" y="76"/>
                    </a:lnTo>
                    <a:lnTo>
                      <a:pt x="29" y="76"/>
                    </a:lnTo>
                    <a:lnTo>
                      <a:pt x="55" y="67"/>
                    </a:lnTo>
                    <a:lnTo>
                      <a:pt x="55" y="67"/>
                    </a:lnTo>
                    <a:lnTo>
                      <a:pt x="58" y="63"/>
                    </a:lnTo>
                    <a:lnTo>
                      <a:pt x="58" y="60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13" y="13"/>
                    </a:moveTo>
                    <a:lnTo>
                      <a:pt x="22" y="8"/>
                    </a:lnTo>
                    <a:lnTo>
                      <a:pt x="22" y="8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2" y="11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3" y="13"/>
                    </a:lnTo>
                    <a:close/>
                    <a:moveTo>
                      <a:pt x="42" y="70"/>
                    </a:moveTo>
                    <a:lnTo>
                      <a:pt x="42" y="70"/>
                    </a:lnTo>
                    <a:lnTo>
                      <a:pt x="39" y="70"/>
                    </a:lnTo>
                    <a:lnTo>
                      <a:pt x="37" y="67"/>
                    </a:lnTo>
                    <a:lnTo>
                      <a:pt x="37" y="67"/>
                    </a:lnTo>
                    <a:lnTo>
                      <a:pt x="37" y="63"/>
                    </a:lnTo>
                    <a:lnTo>
                      <a:pt x="39" y="62"/>
                    </a:lnTo>
                    <a:lnTo>
                      <a:pt x="39" y="62"/>
                    </a:lnTo>
                    <a:lnTo>
                      <a:pt x="42" y="62"/>
                    </a:lnTo>
                    <a:lnTo>
                      <a:pt x="44" y="63"/>
                    </a:lnTo>
                    <a:lnTo>
                      <a:pt x="44" y="63"/>
                    </a:lnTo>
                    <a:lnTo>
                      <a:pt x="44" y="67"/>
                    </a:lnTo>
                    <a:lnTo>
                      <a:pt x="42" y="70"/>
                    </a:lnTo>
                    <a:lnTo>
                      <a:pt x="42" y="70"/>
                    </a:lnTo>
                    <a:close/>
                    <a:moveTo>
                      <a:pt x="53" y="55"/>
                    </a:moveTo>
                    <a:lnTo>
                      <a:pt x="24" y="67"/>
                    </a:lnTo>
                    <a:lnTo>
                      <a:pt x="5" y="23"/>
                    </a:lnTo>
                    <a:lnTo>
                      <a:pt x="34" y="10"/>
                    </a:lnTo>
                    <a:lnTo>
                      <a:pt x="53" y="55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3335">
                <a:extLst>
                  <a:ext uri="{FF2B5EF4-FFF2-40B4-BE49-F238E27FC236}">
                    <a16:creationId xmlns:a16="http://schemas.microsoft.com/office/drawing/2014/main" id="{4EDDF75E-D563-4CB0-99C5-310902C992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5" y="3421062"/>
                <a:ext cx="7938" cy="3175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9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" y="3"/>
                  </a:cxn>
                  <a:cxn ang="0">
                    <a:pos x="0" y="4"/>
                  </a:cxn>
                  <a:cxn ang="0">
                    <a:pos x="1" y="4"/>
                  </a:cxn>
                </a:cxnLst>
                <a:rect l="0" t="0" r="r" b="b"/>
                <a:pathLst>
                  <a:path w="9" h="4">
                    <a:moveTo>
                      <a:pt x="1" y="4"/>
                    </a:moveTo>
                    <a:lnTo>
                      <a:pt x="9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3336">
                <a:extLst>
                  <a:ext uri="{FF2B5EF4-FFF2-40B4-BE49-F238E27FC236}">
                    <a16:creationId xmlns:a16="http://schemas.microsoft.com/office/drawing/2014/main" id="{F7AA01A2-2010-49D8-A1DA-0C83B39D0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2" y="3338512"/>
                <a:ext cx="125413" cy="104775"/>
              </a:xfrm>
              <a:custGeom>
                <a:avLst/>
                <a:gdLst/>
                <a:ahLst/>
                <a:cxnLst>
                  <a:cxn ang="0">
                    <a:pos x="42" y="35"/>
                  </a:cxn>
                  <a:cxn ang="0">
                    <a:pos x="0" y="20"/>
                  </a:cxn>
                  <a:cxn ang="0">
                    <a:pos x="11" y="48"/>
                  </a:cxn>
                  <a:cxn ang="0">
                    <a:pos x="46" y="132"/>
                  </a:cxn>
                  <a:cxn ang="0">
                    <a:pos x="158" y="87"/>
                  </a:cxn>
                  <a:cxn ang="0">
                    <a:pos x="124" y="0"/>
                  </a:cxn>
                  <a:cxn ang="0">
                    <a:pos x="42" y="35"/>
                  </a:cxn>
                </a:cxnLst>
                <a:rect l="0" t="0" r="r" b="b"/>
                <a:pathLst>
                  <a:path w="158" h="132">
                    <a:moveTo>
                      <a:pt x="42" y="35"/>
                    </a:moveTo>
                    <a:lnTo>
                      <a:pt x="0" y="20"/>
                    </a:lnTo>
                    <a:lnTo>
                      <a:pt x="11" y="48"/>
                    </a:lnTo>
                    <a:lnTo>
                      <a:pt x="46" y="132"/>
                    </a:lnTo>
                    <a:lnTo>
                      <a:pt x="158" y="87"/>
                    </a:lnTo>
                    <a:lnTo>
                      <a:pt x="124" y="0"/>
                    </a:lnTo>
                    <a:lnTo>
                      <a:pt x="42" y="35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Freeform 3337">
                <a:extLst>
                  <a:ext uri="{FF2B5EF4-FFF2-40B4-BE49-F238E27FC236}">
                    <a16:creationId xmlns:a16="http://schemas.microsoft.com/office/drawing/2014/main" id="{158ED15C-821D-4061-91CF-EDE9D669801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95812" y="3360737"/>
                <a:ext cx="33338" cy="57150"/>
              </a:xfrm>
              <a:custGeom>
                <a:avLst/>
                <a:gdLst/>
                <a:ahLst/>
                <a:cxnLst>
                  <a:cxn ang="0">
                    <a:pos x="10" y="9"/>
                  </a:cxn>
                  <a:cxn ang="0">
                    <a:pos x="10" y="9"/>
                  </a:cxn>
                  <a:cxn ang="0">
                    <a:pos x="13" y="6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2" y="1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5" y="9"/>
                  </a:cxn>
                  <a:cxn ang="0">
                    <a:pos x="10" y="9"/>
                  </a:cxn>
                  <a:cxn ang="0">
                    <a:pos x="10" y="9"/>
                  </a:cxn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8"/>
                  </a:cxn>
                  <a:cxn ang="0">
                    <a:pos x="18" y="8"/>
                  </a:cxn>
                  <a:cxn ang="0">
                    <a:pos x="4" y="14"/>
                  </a:cxn>
                  <a:cxn ang="0">
                    <a:pos x="4" y="14"/>
                  </a:cxn>
                  <a:cxn ang="0">
                    <a:pos x="0" y="18"/>
                  </a:cxn>
                  <a:cxn ang="0">
                    <a:pos x="0" y="22"/>
                  </a:cxn>
                  <a:cxn ang="0">
                    <a:pos x="9" y="42"/>
                  </a:cxn>
                  <a:cxn ang="0">
                    <a:pos x="9" y="42"/>
                  </a:cxn>
                  <a:cxn ang="0">
                    <a:pos x="10" y="44"/>
                  </a:cxn>
                  <a:cxn ang="0">
                    <a:pos x="12" y="44"/>
                  </a:cxn>
                  <a:cxn ang="0">
                    <a:pos x="12" y="44"/>
                  </a:cxn>
                  <a:cxn ang="0">
                    <a:pos x="13" y="42"/>
                  </a:cxn>
                  <a:cxn ang="0">
                    <a:pos x="13" y="40"/>
                  </a:cxn>
                  <a:cxn ang="0">
                    <a:pos x="5" y="22"/>
                  </a:cxn>
                  <a:cxn ang="0">
                    <a:pos x="7" y="21"/>
                  </a:cxn>
                  <a:cxn ang="0">
                    <a:pos x="27" y="70"/>
                  </a:cxn>
                  <a:cxn ang="0">
                    <a:pos x="27" y="70"/>
                  </a:cxn>
                  <a:cxn ang="0">
                    <a:pos x="28" y="71"/>
                  </a:cxn>
                  <a:cxn ang="0">
                    <a:pos x="31" y="71"/>
                  </a:cxn>
                  <a:cxn ang="0">
                    <a:pos x="31" y="71"/>
                  </a:cxn>
                  <a:cxn ang="0">
                    <a:pos x="33" y="70"/>
                  </a:cxn>
                  <a:cxn ang="0">
                    <a:pos x="33" y="66"/>
                  </a:cxn>
                  <a:cxn ang="0">
                    <a:pos x="22" y="40"/>
                  </a:cxn>
                  <a:cxn ang="0">
                    <a:pos x="23" y="40"/>
                  </a:cxn>
                  <a:cxn ang="0">
                    <a:pos x="35" y="66"/>
                  </a:cxn>
                  <a:cxn ang="0">
                    <a:pos x="35" y="66"/>
                  </a:cxn>
                  <a:cxn ang="0">
                    <a:pos x="36" y="68"/>
                  </a:cxn>
                  <a:cxn ang="0">
                    <a:pos x="40" y="68"/>
                  </a:cxn>
                  <a:cxn ang="0">
                    <a:pos x="40" y="68"/>
                  </a:cxn>
                  <a:cxn ang="0">
                    <a:pos x="41" y="66"/>
                  </a:cxn>
                  <a:cxn ang="0">
                    <a:pos x="41" y="63"/>
                  </a:cxn>
                  <a:cxn ang="0">
                    <a:pos x="22" y="16"/>
                  </a:cxn>
                  <a:cxn ang="0">
                    <a:pos x="22" y="14"/>
                  </a:cxn>
                  <a:cxn ang="0">
                    <a:pos x="30" y="32"/>
                  </a:cxn>
                  <a:cxn ang="0">
                    <a:pos x="30" y="32"/>
                  </a:cxn>
                  <a:cxn ang="0">
                    <a:pos x="31" y="34"/>
                  </a:cxn>
                  <a:cxn ang="0">
                    <a:pos x="33" y="34"/>
                  </a:cxn>
                  <a:cxn ang="0">
                    <a:pos x="33" y="34"/>
                  </a:cxn>
                  <a:cxn ang="0">
                    <a:pos x="33" y="32"/>
                  </a:cxn>
                  <a:cxn ang="0">
                    <a:pos x="33" y="31"/>
                  </a:cxn>
                  <a:cxn ang="0">
                    <a:pos x="25" y="11"/>
                  </a:cxn>
                </a:cxnLst>
                <a:rect l="0" t="0" r="r" b="b"/>
                <a:pathLst>
                  <a:path w="41" h="71">
                    <a:moveTo>
                      <a:pt x="10" y="9"/>
                    </a:moveTo>
                    <a:lnTo>
                      <a:pt x="10" y="9"/>
                    </a:lnTo>
                    <a:lnTo>
                      <a:pt x="13" y="6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5" y="9"/>
                    </a:lnTo>
                    <a:lnTo>
                      <a:pt x="10" y="9"/>
                    </a:lnTo>
                    <a:lnTo>
                      <a:pt x="10" y="9"/>
                    </a:lnTo>
                    <a:close/>
                    <a:moveTo>
                      <a:pt x="25" y="11"/>
                    </a:moveTo>
                    <a:lnTo>
                      <a:pt x="25" y="11"/>
                    </a:lnTo>
                    <a:lnTo>
                      <a:pt x="23" y="8"/>
                    </a:lnTo>
                    <a:lnTo>
                      <a:pt x="18" y="8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0" y="18"/>
                    </a:lnTo>
                    <a:lnTo>
                      <a:pt x="0" y="22"/>
                    </a:lnTo>
                    <a:lnTo>
                      <a:pt x="9" y="42"/>
                    </a:lnTo>
                    <a:lnTo>
                      <a:pt x="9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3" y="42"/>
                    </a:lnTo>
                    <a:lnTo>
                      <a:pt x="13" y="40"/>
                    </a:lnTo>
                    <a:lnTo>
                      <a:pt x="5" y="22"/>
                    </a:lnTo>
                    <a:lnTo>
                      <a:pt x="7" y="21"/>
                    </a:lnTo>
                    <a:lnTo>
                      <a:pt x="27" y="70"/>
                    </a:lnTo>
                    <a:lnTo>
                      <a:pt x="27" y="70"/>
                    </a:lnTo>
                    <a:lnTo>
                      <a:pt x="28" y="71"/>
                    </a:lnTo>
                    <a:lnTo>
                      <a:pt x="31" y="71"/>
                    </a:lnTo>
                    <a:lnTo>
                      <a:pt x="31" y="71"/>
                    </a:lnTo>
                    <a:lnTo>
                      <a:pt x="33" y="70"/>
                    </a:lnTo>
                    <a:lnTo>
                      <a:pt x="33" y="66"/>
                    </a:lnTo>
                    <a:lnTo>
                      <a:pt x="22" y="40"/>
                    </a:lnTo>
                    <a:lnTo>
                      <a:pt x="23" y="40"/>
                    </a:lnTo>
                    <a:lnTo>
                      <a:pt x="35" y="66"/>
                    </a:lnTo>
                    <a:lnTo>
                      <a:pt x="35" y="66"/>
                    </a:lnTo>
                    <a:lnTo>
                      <a:pt x="36" y="68"/>
                    </a:lnTo>
                    <a:lnTo>
                      <a:pt x="40" y="68"/>
                    </a:lnTo>
                    <a:lnTo>
                      <a:pt x="40" y="68"/>
                    </a:lnTo>
                    <a:lnTo>
                      <a:pt x="41" y="66"/>
                    </a:lnTo>
                    <a:lnTo>
                      <a:pt x="41" y="63"/>
                    </a:lnTo>
                    <a:lnTo>
                      <a:pt x="22" y="16"/>
                    </a:lnTo>
                    <a:lnTo>
                      <a:pt x="22" y="14"/>
                    </a:lnTo>
                    <a:lnTo>
                      <a:pt x="30" y="32"/>
                    </a:lnTo>
                    <a:lnTo>
                      <a:pt x="30" y="32"/>
                    </a:lnTo>
                    <a:lnTo>
                      <a:pt x="31" y="34"/>
                    </a:lnTo>
                    <a:lnTo>
                      <a:pt x="33" y="34"/>
                    </a:lnTo>
                    <a:lnTo>
                      <a:pt x="33" y="34"/>
                    </a:lnTo>
                    <a:lnTo>
                      <a:pt x="33" y="32"/>
                    </a:lnTo>
                    <a:lnTo>
                      <a:pt x="33" y="31"/>
                    </a:lnTo>
                    <a:lnTo>
                      <a:pt x="25" y="11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Freeform 3338">
                <a:extLst>
                  <a:ext uri="{FF2B5EF4-FFF2-40B4-BE49-F238E27FC236}">
                    <a16:creationId xmlns:a16="http://schemas.microsoft.com/office/drawing/2014/main" id="{D6F37710-CDA8-4770-AF4B-0980B9F74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112" y="3243262"/>
                <a:ext cx="127000" cy="104775"/>
              </a:xfrm>
              <a:custGeom>
                <a:avLst/>
                <a:gdLst/>
                <a:ahLst/>
                <a:cxnLst>
                  <a:cxn ang="0">
                    <a:pos x="117" y="98"/>
                  </a:cxn>
                  <a:cxn ang="0">
                    <a:pos x="160" y="113"/>
                  </a:cxn>
                  <a:cxn ang="0">
                    <a:pos x="148" y="85"/>
                  </a:cxn>
                  <a:cxn ang="0">
                    <a:pos x="112" y="0"/>
                  </a:cxn>
                  <a:cxn ang="0">
                    <a:pos x="0" y="48"/>
                  </a:cxn>
                  <a:cxn ang="0">
                    <a:pos x="36" y="132"/>
                  </a:cxn>
                  <a:cxn ang="0">
                    <a:pos x="117" y="98"/>
                  </a:cxn>
                </a:cxnLst>
                <a:rect l="0" t="0" r="r" b="b"/>
                <a:pathLst>
                  <a:path w="160" h="132">
                    <a:moveTo>
                      <a:pt x="117" y="98"/>
                    </a:moveTo>
                    <a:lnTo>
                      <a:pt x="160" y="113"/>
                    </a:lnTo>
                    <a:lnTo>
                      <a:pt x="148" y="85"/>
                    </a:lnTo>
                    <a:lnTo>
                      <a:pt x="112" y="0"/>
                    </a:lnTo>
                    <a:lnTo>
                      <a:pt x="0" y="48"/>
                    </a:lnTo>
                    <a:lnTo>
                      <a:pt x="36" y="132"/>
                    </a:lnTo>
                    <a:lnTo>
                      <a:pt x="117" y="98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Freeform 3339">
                <a:extLst>
                  <a:ext uri="{FF2B5EF4-FFF2-40B4-BE49-F238E27FC236}">
                    <a16:creationId xmlns:a16="http://schemas.microsoft.com/office/drawing/2014/main" id="{8863C540-8DA9-4E53-A86D-AE4FC9DA9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275" y="3282950"/>
                <a:ext cx="61913" cy="33338"/>
              </a:xfrm>
              <a:custGeom>
                <a:avLst/>
                <a:gdLst/>
                <a:ahLst/>
                <a:cxnLst>
                  <a:cxn ang="0">
                    <a:pos x="36" y="16"/>
                  </a:cxn>
                  <a:cxn ang="0">
                    <a:pos x="46" y="8"/>
                  </a:cxn>
                  <a:cxn ang="0">
                    <a:pos x="54" y="8"/>
                  </a:cxn>
                  <a:cxn ang="0">
                    <a:pos x="67" y="10"/>
                  </a:cxn>
                  <a:cxn ang="0">
                    <a:pos x="74" y="6"/>
                  </a:cxn>
                  <a:cxn ang="0">
                    <a:pos x="74" y="5"/>
                  </a:cxn>
                  <a:cxn ang="0">
                    <a:pos x="70" y="2"/>
                  </a:cxn>
                  <a:cxn ang="0">
                    <a:pos x="69" y="2"/>
                  </a:cxn>
                  <a:cxn ang="0">
                    <a:pos x="66" y="3"/>
                  </a:cxn>
                  <a:cxn ang="0">
                    <a:pos x="69" y="0"/>
                  </a:cxn>
                  <a:cxn ang="0">
                    <a:pos x="72" y="0"/>
                  </a:cxn>
                  <a:cxn ang="0">
                    <a:pos x="77" y="3"/>
                  </a:cxn>
                  <a:cxn ang="0">
                    <a:pos x="79" y="6"/>
                  </a:cxn>
                  <a:cxn ang="0">
                    <a:pos x="77" y="11"/>
                  </a:cxn>
                  <a:cxn ang="0">
                    <a:pos x="67" y="19"/>
                  </a:cxn>
                  <a:cxn ang="0">
                    <a:pos x="59" y="23"/>
                  </a:cxn>
                  <a:cxn ang="0">
                    <a:pos x="43" y="23"/>
                  </a:cxn>
                  <a:cxn ang="0">
                    <a:pos x="39" y="23"/>
                  </a:cxn>
                  <a:cxn ang="0">
                    <a:pos x="39" y="24"/>
                  </a:cxn>
                  <a:cxn ang="0">
                    <a:pos x="26" y="36"/>
                  </a:cxn>
                  <a:cxn ang="0">
                    <a:pos x="17" y="41"/>
                  </a:cxn>
                  <a:cxn ang="0">
                    <a:pos x="9" y="41"/>
                  </a:cxn>
                  <a:cxn ang="0">
                    <a:pos x="4" y="41"/>
                  </a:cxn>
                  <a:cxn ang="0">
                    <a:pos x="0" y="34"/>
                  </a:cxn>
                  <a:cxn ang="0">
                    <a:pos x="2" y="29"/>
                  </a:cxn>
                  <a:cxn ang="0">
                    <a:pos x="7" y="28"/>
                  </a:cxn>
                  <a:cxn ang="0">
                    <a:pos x="4" y="29"/>
                  </a:cxn>
                  <a:cxn ang="0">
                    <a:pos x="4" y="34"/>
                  </a:cxn>
                  <a:cxn ang="0">
                    <a:pos x="5" y="36"/>
                  </a:cxn>
                  <a:cxn ang="0">
                    <a:pos x="9" y="34"/>
                  </a:cxn>
                  <a:cxn ang="0">
                    <a:pos x="17" y="26"/>
                  </a:cxn>
                  <a:cxn ang="0">
                    <a:pos x="23" y="18"/>
                  </a:cxn>
                  <a:cxn ang="0">
                    <a:pos x="28" y="16"/>
                  </a:cxn>
                  <a:cxn ang="0">
                    <a:pos x="36" y="16"/>
                  </a:cxn>
                </a:cxnLst>
                <a:rect l="0" t="0" r="r" b="b"/>
                <a:pathLst>
                  <a:path w="79" h="41">
                    <a:moveTo>
                      <a:pt x="36" y="16"/>
                    </a:moveTo>
                    <a:lnTo>
                      <a:pt x="36" y="16"/>
                    </a:lnTo>
                    <a:lnTo>
                      <a:pt x="41" y="11"/>
                    </a:lnTo>
                    <a:lnTo>
                      <a:pt x="46" y="8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67" y="10"/>
                    </a:lnTo>
                    <a:lnTo>
                      <a:pt x="67" y="10"/>
                    </a:lnTo>
                    <a:lnTo>
                      <a:pt x="70" y="8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5"/>
                    </a:lnTo>
                    <a:lnTo>
                      <a:pt x="74" y="3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2"/>
                    </a:lnTo>
                    <a:lnTo>
                      <a:pt x="66" y="3"/>
                    </a:lnTo>
                    <a:lnTo>
                      <a:pt x="66" y="3"/>
                    </a:lnTo>
                    <a:lnTo>
                      <a:pt x="67" y="2"/>
                    </a:lnTo>
                    <a:lnTo>
                      <a:pt x="69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7" y="3"/>
                    </a:lnTo>
                    <a:lnTo>
                      <a:pt x="79" y="6"/>
                    </a:lnTo>
                    <a:lnTo>
                      <a:pt x="79" y="6"/>
                    </a:lnTo>
                    <a:lnTo>
                      <a:pt x="79" y="8"/>
                    </a:lnTo>
                    <a:lnTo>
                      <a:pt x="77" y="11"/>
                    </a:lnTo>
                    <a:lnTo>
                      <a:pt x="74" y="16"/>
                    </a:lnTo>
                    <a:lnTo>
                      <a:pt x="67" y="19"/>
                    </a:lnTo>
                    <a:lnTo>
                      <a:pt x="67" y="19"/>
                    </a:lnTo>
                    <a:lnTo>
                      <a:pt x="59" y="23"/>
                    </a:lnTo>
                    <a:lnTo>
                      <a:pt x="51" y="24"/>
                    </a:lnTo>
                    <a:lnTo>
                      <a:pt x="43" y="23"/>
                    </a:lnTo>
                    <a:lnTo>
                      <a:pt x="39" y="23"/>
                    </a:lnTo>
                    <a:lnTo>
                      <a:pt x="39" y="23"/>
                    </a:lnTo>
                    <a:lnTo>
                      <a:pt x="39" y="24"/>
                    </a:lnTo>
                    <a:lnTo>
                      <a:pt x="39" y="24"/>
                    </a:lnTo>
                    <a:lnTo>
                      <a:pt x="33" y="31"/>
                    </a:lnTo>
                    <a:lnTo>
                      <a:pt x="26" y="36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2" y="41"/>
                    </a:lnTo>
                    <a:lnTo>
                      <a:pt x="9" y="41"/>
                    </a:lnTo>
                    <a:lnTo>
                      <a:pt x="4" y="41"/>
                    </a:lnTo>
                    <a:lnTo>
                      <a:pt x="4" y="41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8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4" y="29"/>
                    </a:lnTo>
                    <a:lnTo>
                      <a:pt x="4" y="31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5" y="36"/>
                    </a:lnTo>
                    <a:lnTo>
                      <a:pt x="9" y="34"/>
                    </a:lnTo>
                    <a:lnTo>
                      <a:pt x="9" y="34"/>
                    </a:lnTo>
                    <a:lnTo>
                      <a:pt x="10" y="32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8" y="16"/>
                    </a:lnTo>
                    <a:lnTo>
                      <a:pt x="31" y="16"/>
                    </a:lnTo>
                    <a:lnTo>
                      <a:pt x="36" y="1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Freeform 3340">
                <a:extLst>
                  <a:ext uri="{FF2B5EF4-FFF2-40B4-BE49-F238E27FC236}">
                    <a16:creationId xmlns:a16="http://schemas.microsoft.com/office/drawing/2014/main" id="{FB8001A3-E03B-4D29-8235-8F7AD5C59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275" y="3282950"/>
                <a:ext cx="61913" cy="33338"/>
              </a:xfrm>
              <a:custGeom>
                <a:avLst/>
                <a:gdLst/>
                <a:ahLst/>
                <a:cxnLst>
                  <a:cxn ang="0">
                    <a:pos x="36" y="16"/>
                  </a:cxn>
                  <a:cxn ang="0">
                    <a:pos x="46" y="8"/>
                  </a:cxn>
                  <a:cxn ang="0">
                    <a:pos x="54" y="8"/>
                  </a:cxn>
                  <a:cxn ang="0">
                    <a:pos x="67" y="10"/>
                  </a:cxn>
                  <a:cxn ang="0">
                    <a:pos x="74" y="6"/>
                  </a:cxn>
                  <a:cxn ang="0">
                    <a:pos x="74" y="5"/>
                  </a:cxn>
                  <a:cxn ang="0">
                    <a:pos x="70" y="2"/>
                  </a:cxn>
                  <a:cxn ang="0">
                    <a:pos x="69" y="2"/>
                  </a:cxn>
                  <a:cxn ang="0">
                    <a:pos x="66" y="3"/>
                  </a:cxn>
                  <a:cxn ang="0">
                    <a:pos x="69" y="0"/>
                  </a:cxn>
                  <a:cxn ang="0">
                    <a:pos x="72" y="0"/>
                  </a:cxn>
                  <a:cxn ang="0">
                    <a:pos x="77" y="3"/>
                  </a:cxn>
                  <a:cxn ang="0">
                    <a:pos x="79" y="6"/>
                  </a:cxn>
                  <a:cxn ang="0">
                    <a:pos x="77" y="11"/>
                  </a:cxn>
                  <a:cxn ang="0">
                    <a:pos x="67" y="19"/>
                  </a:cxn>
                  <a:cxn ang="0">
                    <a:pos x="59" y="23"/>
                  </a:cxn>
                  <a:cxn ang="0">
                    <a:pos x="43" y="23"/>
                  </a:cxn>
                  <a:cxn ang="0">
                    <a:pos x="39" y="23"/>
                  </a:cxn>
                  <a:cxn ang="0">
                    <a:pos x="39" y="24"/>
                  </a:cxn>
                  <a:cxn ang="0">
                    <a:pos x="26" y="36"/>
                  </a:cxn>
                  <a:cxn ang="0">
                    <a:pos x="17" y="41"/>
                  </a:cxn>
                  <a:cxn ang="0">
                    <a:pos x="9" y="41"/>
                  </a:cxn>
                  <a:cxn ang="0">
                    <a:pos x="4" y="41"/>
                  </a:cxn>
                  <a:cxn ang="0">
                    <a:pos x="0" y="34"/>
                  </a:cxn>
                  <a:cxn ang="0">
                    <a:pos x="2" y="29"/>
                  </a:cxn>
                  <a:cxn ang="0">
                    <a:pos x="7" y="28"/>
                  </a:cxn>
                  <a:cxn ang="0">
                    <a:pos x="4" y="29"/>
                  </a:cxn>
                  <a:cxn ang="0">
                    <a:pos x="4" y="34"/>
                  </a:cxn>
                  <a:cxn ang="0">
                    <a:pos x="5" y="36"/>
                  </a:cxn>
                  <a:cxn ang="0">
                    <a:pos x="9" y="34"/>
                  </a:cxn>
                  <a:cxn ang="0">
                    <a:pos x="17" y="26"/>
                  </a:cxn>
                  <a:cxn ang="0">
                    <a:pos x="23" y="18"/>
                  </a:cxn>
                  <a:cxn ang="0">
                    <a:pos x="28" y="16"/>
                  </a:cxn>
                  <a:cxn ang="0">
                    <a:pos x="36" y="16"/>
                  </a:cxn>
                </a:cxnLst>
                <a:rect l="0" t="0" r="r" b="b"/>
                <a:pathLst>
                  <a:path w="79" h="41">
                    <a:moveTo>
                      <a:pt x="36" y="16"/>
                    </a:moveTo>
                    <a:lnTo>
                      <a:pt x="36" y="16"/>
                    </a:lnTo>
                    <a:lnTo>
                      <a:pt x="41" y="11"/>
                    </a:lnTo>
                    <a:lnTo>
                      <a:pt x="46" y="8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67" y="10"/>
                    </a:lnTo>
                    <a:lnTo>
                      <a:pt x="67" y="10"/>
                    </a:lnTo>
                    <a:lnTo>
                      <a:pt x="70" y="8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5"/>
                    </a:lnTo>
                    <a:lnTo>
                      <a:pt x="74" y="3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2"/>
                    </a:lnTo>
                    <a:lnTo>
                      <a:pt x="66" y="3"/>
                    </a:lnTo>
                    <a:lnTo>
                      <a:pt x="66" y="3"/>
                    </a:lnTo>
                    <a:lnTo>
                      <a:pt x="67" y="2"/>
                    </a:lnTo>
                    <a:lnTo>
                      <a:pt x="69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7" y="3"/>
                    </a:lnTo>
                    <a:lnTo>
                      <a:pt x="79" y="6"/>
                    </a:lnTo>
                    <a:lnTo>
                      <a:pt x="79" y="6"/>
                    </a:lnTo>
                    <a:lnTo>
                      <a:pt x="79" y="8"/>
                    </a:lnTo>
                    <a:lnTo>
                      <a:pt x="77" y="11"/>
                    </a:lnTo>
                    <a:lnTo>
                      <a:pt x="74" y="16"/>
                    </a:lnTo>
                    <a:lnTo>
                      <a:pt x="67" y="19"/>
                    </a:lnTo>
                    <a:lnTo>
                      <a:pt x="67" y="19"/>
                    </a:lnTo>
                    <a:lnTo>
                      <a:pt x="59" y="23"/>
                    </a:lnTo>
                    <a:lnTo>
                      <a:pt x="51" y="24"/>
                    </a:lnTo>
                    <a:lnTo>
                      <a:pt x="43" y="23"/>
                    </a:lnTo>
                    <a:lnTo>
                      <a:pt x="39" y="23"/>
                    </a:lnTo>
                    <a:lnTo>
                      <a:pt x="39" y="23"/>
                    </a:lnTo>
                    <a:lnTo>
                      <a:pt x="39" y="24"/>
                    </a:lnTo>
                    <a:lnTo>
                      <a:pt x="39" y="24"/>
                    </a:lnTo>
                    <a:lnTo>
                      <a:pt x="33" y="31"/>
                    </a:lnTo>
                    <a:lnTo>
                      <a:pt x="26" y="36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2" y="41"/>
                    </a:lnTo>
                    <a:lnTo>
                      <a:pt x="9" y="41"/>
                    </a:lnTo>
                    <a:lnTo>
                      <a:pt x="4" y="41"/>
                    </a:lnTo>
                    <a:lnTo>
                      <a:pt x="4" y="41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8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4" y="29"/>
                    </a:lnTo>
                    <a:lnTo>
                      <a:pt x="4" y="31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5" y="36"/>
                    </a:lnTo>
                    <a:lnTo>
                      <a:pt x="9" y="34"/>
                    </a:lnTo>
                    <a:lnTo>
                      <a:pt x="9" y="34"/>
                    </a:lnTo>
                    <a:lnTo>
                      <a:pt x="10" y="32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8" y="16"/>
                    </a:lnTo>
                    <a:lnTo>
                      <a:pt x="31" y="16"/>
                    </a:lnTo>
                    <a:lnTo>
                      <a:pt x="36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Freeform 3341">
                <a:extLst>
                  <a:ext uri="{FF2B5EF4-FFF2-40B4-BE49-F238E27FC236}">
                    <a16:creationId xmlns:a16="http://schemas.microsoft.com/office/drawing/2014/main" id="{AE246898-CEB6-488B-805C-D4E36DE56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5" y="3176587"/>
                <a:ext cx="125413" cy="104775"/>
              </a:xfrm>
              <a:custGeom>
                <a:avLst/>
                <a:gdLst/>
                <a:ahLst/>
                <a:cxnLst>
                  <a:cxn ang="0">
                    <a:pos x="116" y="97"/>
                  </a:cxn>
                  <a:cxn ang="0">
                    <a:pos x="158" y="112"/>
                  </a:cxn>
                  <a:cxn ang="0">
                    <a:pos x="147" y="84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4" y="132"/>
                  </a:cxn>
                  <a:cxn ang="0">
                    <a:pos x="116" y="97"/>
                  </a:cxn>
                </a:cxnLst>
                <a:rect l="0" t="0" r="r" b="b"/>
                <a:pathLst>
                  <a:path w="158" h="132">
                    <a:moveTo>
                      <a:pt x="116" y="97"/>
                    </a:moveTo>
                    <a:lnTo>
                      <a:pt x="158" y="112"/>
                    </a:lnTo>
                    <a:lnTo>
                      <a:pt x="147" y="84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4" y="132"/>
                    </a:lnTo>
                    <a:lnTo>
                      <a:pt x="116" y="97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Freeform 3342">
                <a:extLst>
                  <a:ext uri="{FF2B5EF4-FFF2-40B4-BE49-F238E27FC236}">
                    <a16:creationId xmlns:a16="http://schemas.microsoft.com/office/drawing/2014/main" id="{E5761139-4CED-46B2-9177-40CB13470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0725" y="3203575"/>
                <a:ext cx="47625" cy="52388"/>
              </a:xfrm>
              <a:custGeom>
                <a:avLst/>
                <a:gdLst/>
                <a:ahLst/>
                <a:cxnLst>
                  <a:cxn ang="0">
                    <a:pos x="49" y="16"/>
                  </a:cxn>
                  <a:cxn ang="0">
                    <a:pos x="49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1"/>
                  </a:cxn>
                  <a:cxn ang="0">
                    <a:pos x="44" y="6"/>
                  </a:cxn>
                  <a:cxn ang="0">
                    <a:pos x="41" y="3"/>
                  </a:cxn>
                  <a:cxn ang="0">
                    <a:pos x="38" y="2"/>
                  </a:cxn>
                  <a:cxn ang="0">
                    <a:pos x="33" y="0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1" y="0"/>
                  </a:cxn>
                  <a:cxn ang="0">
                    <a:pos x="33" y="5"/>
                  </a:cxn>
                  <a:cxn ang="0">
                    <a:pos x="33" y="6"/>
                  </a:cxn>
                  <a:cxn ang="0">
                    <a:pos x="31" y="10"/>
                  </a:cxn>
                  <a:cxn ang="0">
                    <a:pos x="26" y="13"/>
                  </a:cxn>
                  <a:cxn ang="0">
                    <a:pos x="20" y="16"/>
                  </a:cxn>
                  <a:cxn ang="0">
                    <a:pos x="20" y="16"/>
                  </a:cxn>
                  <a:cxn ang="0">
                    <a:pos x="13" y="19"/>
                  </a:cxn>
                  <a:cxn ang="0">
                    <a:pos x="7" y="23"/>
                  </a:cxn>
                  <a:cxn ang="0">
                    <a:pos x="4" y="28"/>
                  </a:cxn>
                  <a:cxn ang="0">
                    <a:pos x="2" y="31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2" y="46"/>
                  </a:cxn>
                  <a:cxn ang="0">
                    <a:pos x="5" y="54"/>
                  </a:cxn>
                  <a:cxn ang="0">
                    <a:pos x="13" y="65"/>
                  </a:cxn>
                  <a:cxn ang="0">
                    <a:pos x="17" y="67"/>
                  </a:cxn>
                  <a:cxn ang="0">
                    <a:pos x="9" y="52"/>
                  </a:cxn>
                  <a:cxn ang="0">
                    <a:pos x="10" y="39"/>
                  </a:cxn>
                  <a:cxn ang="0">
                    <a:pos x="10" y="39"/>
                  </a:cxn>
                  <a:cxn ang="0">
                    <a:pos x="17" y="37"/>
                  </a:cxn>
                  <a:cxn ang="0">
                    <a:pos x="28" y="34"/>
                  </a:cxn>
                  <a:cxn ang="0">
                    <a:pos x="28" y="34"/>
                  </a:cxn>
                  <a:cxn ang="0">
                    <a:pos x="38" y="28"/>
                  </a:cxn>
                  <a:cxn ang="0">
                    <a:pos x="43" y="24"/>
                  </a:cxn>
                  <a:cxn ang="0">
                    <a:pos x="54" y="34"/>
                  </a:cxn>
                  <a:cxn ang="0">
                    <a:pos x="57" y="49"/>
                  </a:cxn>
                  <a:cxn ang="0">
                    <a:pos x="61" y="46"/>
                  </a:cxn>
                  <a:cxn ang="0">
                    <a:pos x="61" y="46"/>
                  </a:cxn>
                  <a:cxn ang="0">
                    <a:pos x="57" y="31"/>
                  </a:cxn>
                  <a:cxn ang="0">
                    <a:pos x="52" y="23"/>
                  </a:cxn>
                  <a:cxn ang="0">
                    <a:pos x="51" y="19"/>
                  </a:cxn>
                  <a:cxn ang="0">
                    <a:pos x="49" y="16"/>
                  </a:cxn>
                  <a:cxn ang="0">
                    <a:pos x="49" y="16"/>
                  </a:cxn>
                </a:cxnLst>
                <a:rect l="0" t="0" r="r" b="b"/>
                <a:pathLst>
                  <a:path w="61" h="67">
                    <a:moveTo>
                      <a:pt x="49" y="16"/>
                    </a:moveTo>
                    <a:lnTo>
                      <a:pt x="49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1"/>
                    </a:lnTo>
                    <a:lnTo>
                      <a:pt x="44" y="6"/>
                    </a:lnTo>
                    <a:lnTo>
                      <a:pt x="41" y="3"/>
                    </a:lnTo>
                    <a:lnTo>
                      <a:pt x="38" y="2"/>
                    </a:lnTo>
                    <a:lnTo>
                      <a:pt x="33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1" y="0"/>
                    </a:lnTo>
                    <a:lnTo>
                      <a:pt x="33" y="5"/>
                    </a:lnTo>
                    <a:lnTo>
                      <a:pt x="33" y="6"/>
                    </a:lnTo>
                    <a:lnTo>
                      <a:pt x="31" y="10"/>
                    </a:lnTo>
                    <a:lnTo>
                      <a:pt x="26" y="13"/>
                    </a:lnTo>
                    <a:lnTo>
                      <a:pt x="20" y="16"/>
                    </a:lnTo>
                    <a:lnTo>
                      <a:pt x="20" y="16"/>
                    </a:lnTo>
                    <a:lnTo>
                      <a:pt x="13" y="19"/>
                    </a:lnTo>
                    <a:lnTo>
                      <a:pt x="7" y="23"/>
                    </a:lnTo>
                    <a:lnTo>
                      <a:pt x="4" y="28"/>
                    </a:lnTo>
                    <a:lnTo>
                      <a:pt x="2" y="31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2" y="46"/>
                    </a:lnTo>
                    <a:lnTo>
                      <a:pt x="5" y="54"/>
                    </a:lnTo>
                    <a:lnTo>
                      <a:pt x="13" y="65"/>
                    </a:lnTo>
                    <a:lnTo>
                      <a:pt x="17" y="67"/>
                    </a:lnTo>
                    <a:lnTo>
                      <a:pt x="9" y="52"/>
                    </a:lnTo>
                    <a:lnTo>
                      <a:pt x="10" y="39"/>
                    </a:lnTo>
                    <a:lnTo>
                      <a:pt x="10" y="39"/>
                    </a:lnTo>
                    <a:lnTo>
                      <a:pt x="17" y="37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8" y="28"/>
                    </a:lnTo>
                    <a:lnTo>
                      <a:pt x="43" y="24"/>
                    </a:lnTo>
                    <a:lnTo>
                      <a:pt x="54" y="34"/>
                    </a:lnTo>
                    <a:lnTo>
                      <a:pt x="57" y="49"/>
                    </a:lnTo>
                    <a:lnTo>
                      <a:pt x="61" y="46"/>
                    </a:lnTo>
                    <a:lnTo>
                      <a:pt x="61" y="46"/>
                    </a:lnTo>
                    <a:lnTo>
                      <a:pt x="57" y="31"/>
                    </a:lnTo>
                    <a:lnTo>
                      <a:pt x="52" y="23"/>
                    </a:lnTo>
                    <a:lnTo>
                      <a:pt x="51" y="19"/>
                    </a:lnTo>
                    <a:lnTo>
                      <a:pt x="49" y="16"/>
                    </a:lnTo>
                    <a:lnTo>
                      <a:pt x="49" y="1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Freeform 3518">
                <a:extLst>
                  <a:ext uri="{FF2B5EF4-FFF2-40B4-BE49-F238E27FC236}">
                    <a16:creationId xmlns:a16="http://schemas.microsoft.com/office/drawing/2014/main" id="{66CA1C8D-D1C7-4385-87CA-C574D4BA1B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33887" y="3633787"/>
                <a:ext cx="677863" cy="477838"/>
              </a:xfrm>
              <a:custGeom>
                <a:avLst/>
                <a:gdLst/>
                <a:ahLst/>
                <a:cxnLst>
                  <a:cxn ang="0">
                    <a:pos x="637" y="306"/>
                  </a:cxn>
                  <a:cxn ang="0">
                    <a:pos x="607" y="355"/>
                  </a:cxn>
                  <a:cxn ang="0">
                    <a:pos x="572" y="401"/>
                  </a:cxn>
                  <a:cxn ang="0">
                    <a:pos x="528" y="442"/>
                  </a:cxn>
                  <a:cxn ang="0">
                    <a:pos x="477" y="474"/>
                  </a:cxn>
                  <a:cxn ang="0">
                    <a:pos x="456" y="484"/>
                  </a:cxn>
                  <a:cxn ang="0">
                    <a:pos x="412" y="502"/>
                  </a:cxn>
                  <a:cxn ang="0">
                    <a:pos x="366" y="513"/>
                  </a:cxn>
                  <a:cxn ang="0">
                    <a:pos x="322" y="518"/>
                  </a:cxn>
                  <a:cxn ang="0">
                    <a:pos x="300" y="520"/>
                  </a:cxn>
                  <a:cxn ang="0">
                    <a:pos x="256" y="517"/>
                  </a:cxn>
                  <a:cxn ang="0">
                    <a:pos x="213" y="510"/>
                  </a:cxn>
                  <a:cxn ang="0">
                    <a:pos x="172" y="497"/>
                  </a:cxn>
                  <a:cxn ang="0">
                    <a:pos x="133" y="481"/>
                  </a:cxn>
                  <a:cxn ang="0">
                    <a:pos x="96" y="460"/>
                  </a:cxn>
                  <a:cxn ang="0">
                    <a:pos x="60" y="433"/>
                  </a:cxn>
                  <a:cxn ang="0">
                    <a:pos x="28" y="404"/>
                  </a:cxn>
                  <a:cxn ang="0">
                    <a:pos x="0" y="370"/>
                  </a:cxn>
                  <a:cxn ang="0">
                    <a:pos x="13" y="401"/>
                  </a:cxn>
                  <a:cxn ang="0">
                    <a:pos x="28" y="424"/>
                  </a:cxn>
                  <a:cxn ang="0">
                    <a:pos x="57" y="466"/>
                  </a:cxn>
                  <a:cxn ang="0">
                    <a:pos x="93" y="503"/>
                  </a:cxn>
                  <a:cxn ang="0">
                    <a:pos x="133" y="536"/>
                  </a:cxn>
                  <a:cxn ang="0">
                    <a:pos x="176" y="560"/>
                  </a:cxn>
                  <a:cxn ang="0">
                    <a:pos x="223" y="580"/>
                  </a:cxn>
                  <a:cxn ang="0">
                    <a:pos x="270" y="593"/>
                  </a:cxn>
                  <a:cxn ang="0">
                    <a:pos x="321" y="601"/>
                  </a:cxn>
                  <a:cxn ang="0">
                    <a:pos x="347" y="601"/>
                  </a:cxn>
                  <a:cxn ang="0">
                    <a:pos x="391" y="600"/>
                  </a:cxn>
                  <a:cxn ang="0">
                    <a:pos x="435" y="591"/>
                  </a:cxn>
                  <a:cxn ang="0">
                    <a:pos x="477" y="577"/>
                  </a:cxn>
                  <a:cxn ang="0">
                    <a:pos x="519" y="559"/>
                  </a:cxn>
                  <a:cxn ang="0">
                    <a:pos x="547" y="543"/>
                  </a:cxn>
                  <a:cxn ang="0">
                    <a:pos x="594" y="507"/>
                  </a:cxn>
                  <a:cxn ang="0">
                    <a:pos x="635" y="466"/>
                  </a:cxn>
                  <a:cxn ang="0">
                    <a:pos x="668" y="419"/>
                  </a:cxn>
                  <a:cxn ang="0">
                    <a:pos x="793" y="427"/>
                  </a:cxn>
                  <a:cxn ang="0">
                    <a:pos x="804" y="429"/>
                  </a:cxn>
                  <a:cxn ang="0">
                    <a:pos x="811" y="429"/>
                  </a:cxn>
                  <a:cxn ang="0">
                    <a:pos x="824" y="425"/>
                  </a:cxn>
                  <a:cxn ang="0">
                    <a:pos x="834" y="417"/>
                  </a:cxn>
                  <a:cxn ang="0">
                    <a:pos x="842" y="407"/>
                  </a:cxn>
                  <a:cxn ang="0">
                    <a:pos x="852" y="378"/>
                  </a:cxn>
                  <a:cxn ang="0">
                    <a:pos x="853" y="370"/>
                  </a:cxn>
                  <a:cxn ang="0">
                    <a:pos x="852" y="355"/>
                  </a:cxn>
                  <a:cxn ang="0">
                    <a:pos x="844" y="341"/>
                  </a:cxn>
                  <a:cxn ang="0">
                    <a:pos x="832" y="331"/>
                  </a:cxn>
                  <a:cxn ang="0">
                    <a:pos x="796" y="318"/>
                  </a:cxn>
                  <a:cxn ang="0">
                    <a:pos x="790" y="328"/>
                  </a:cxn>
                  <a:cxn ang="0">
                    <a:pos x="770" y="339"/>
                  </a:cxn>
                  <a:cxn ang="0">
                    <a:pos x="760" y="341"/>
                  </a:cxn>
                  <a:cxn ang="0">
                    <a:pos x="637" y="306"/>
                  </a:cxn>
                  <a:cxn ang="0">
                    <a:pos x="645" y="0"/>
                  </a:cxn>
                  <a:cxn ang="0">
                    <a:pos x="663" y="51"/>
                  </a:cxn>
                  <a:cxn ang="0">
                    <a:pos x="671" y="103"/>
                  </a:cxn>
                  <a:cxn ang="0">
                    <a:pos x="674" y="155"/>
                  </a:cxn>
                  <a:cxn ang="0">
                    <a:pos x="669" y="205"/>
                  </a:cxn>
                  <a:cxn ang="0">
                    <a:pos x="721" y="222"/>
                  </a:cxn>
                  <a:cxn ang="0">
                    <a:pos x="718" y="179"/>
                  </a:cxn>
                  <a:cxn ang="0">
                    <a:pos x="710" y="135"/>
                  </a:cxn>
                  <a:cxn ang="0">
                    <a:pos x="697" y="93"/>
                  </a:cxn>
                  <a:cxn ang="0">
                    <a:pos x="677" y="52"/>
                  </a:cxn>
                  <a:cxn ang="0">
                    <a:pos x="663" y="25"/>
                  </a:cxn>
                </a:cxnLst>
                <a:rect l="0" t="0" r="r" b="b"/>
                <a:pathLst>
                  <a:path w="853" h="601">
                    <a:moveTo>
                      <a:pt x="637" y="306"/>
                    </a:moveTo>
                    <a:lnTo>
                      <a:pt x="637" y="306"/>
                    </a:lnTo>
                    <a:lnTo>
                      <a:pt x="624" y="331"/>
                    </a:lnTo>
                    <a:lnTo>
                      <a:pt x="607" y="355"/>
                    </a:lnTo>
                    <a:lnTo>
                      <a:pt x="591" y="380"/>
                    </a:lnTo>
                    <a:lnTo>
                      <a:pt x="572" y="401"/>
                    </a:lnTo>
                    <a:lnTo>
                      <a:pt x="550" y="422"/>
                    </a:lnTo>
                    <a:lnTo>
                      <a:pt x="528" y="442"/>
                    </a:lnTo>
                    <a:lnTo>
                      <a:pt x="503" y="458"/>
                    </a:lnTo>
                    <a:lnTo>
                      <a:pt x="477" y="474"/>
                    </a:lnTo>
                    <a:lnTo>
                      <a:pt x="477" y="474"/>
                    </a:lnTo>
                    <a:lnTo>
                      <a:pt x="456" y="484"/>
                    </a:lnTo>
                    <a:lnTo>
                      <a:pt x="433" y="494"/>
                    </a:lnTo>
                    <a:lnTo>
                      <a:pt x="412" y="502"/>
                    </a:lnTo>
                    <a:lnTo>
                      <a:pt x="389" y="508"/>
                    </a:lnTo>
                    <a:lnTo>
                      <a:pt x="366" y="513"/>
                    </a:lnTo>
                    <a:lnTo>
                      <a:pt x="344" y="517"/>
                    </a:lnTo>
                    <a:lnTo>
                      <a:pt x="322" y="518"/>
                    </a:lnTo>
                    <a:lnTo>
                      <a:pt x="300" y="520"/>
                    </a:lnTo>
                    <a:lnTo>
                      <a:pt x="300" y="520"/>
                    </a:lnTo>
                    <a:lnTo>
                      <a:pt x="277" y="518"/>
                    </a:lnTo>
                    <a:lnTo>
                      <a:pt x="256" y="517"/>
                    </a:lnTo>
                    <a:lnTo>
                      <a:pt x="234" y="513"/>
                    </a:lnTo>
                    <a:lnTo>
                      <a:pt x="213" y="510"/>
                    </a:lnTo>
                    <a:lnTo>
                      <a:pt x="194" y="503"/>
                    </a:lnTo>
                    <a:lnTo>
                      <a:pt x="172" y="497"/>
                    </a:lnTo>
                    <a:lnTo>
                      <a:pt x="153" y="489"/>
                    </a:lnTo>
                    <a:lnTo>
                      <a:pt x="133" y="481"/>
                    </a:lnTo>
                    <a:lnTo>
                      <a:pt x="114" y="471"/>
                    </a:lnTo>
                    <a:lnTo>
                      <a:pt x="96" y="460"/>
                    </a:lnTo>
                    <a:lnTo>
                      <a:pt x="78" y="446"/>
                    </a:lnTo>
                    <a:lnTo>
                      <a:pt x="60" y="433"/>
                    </a:lnTo>
                    <a:lnTo>
                      <a:pt x="44" y="419"/>
                    </a:lnTo>
                    <a:lnTo>
                      <a:pt x="28" y="404"/>
                    </a:lnTo>
                    <a:lnTo>
                      <a:pt x="13" y="388"/>
                    </a:lnTo>
                    <a:lnTo>
                      <a:pt x="0" y="370"/>
                    </a:lnTo>
                    <a:lnTo>
                      <a:pt x="0" y="370"/>
                    </a:lnTo>
                    <a:lnTo>
                      <a:pt x="13" y="401"/>
                    </a:lnTo>
                    <a:lnTo>
                      <a:pt x="13" y="401"/>
                    </a:lnTo>
                    <a:lnTo>
                      <a:pt x="28" y="424"/>
                    </a:lnTo>
                    <a:lnTo>
                      <a:pt x="42" y="446"/>
                    </a:lnTo>
                    <a:lnTo>
                      <a:pt x="57" y="466"/>
                    </a:lnTo>
                    <a:lnTo>
                      <a:pt x="75" y="486"/>
                    </a:lnTo>
                    <a:lnTo>
                      <a:pt x="93" y="503"/>
                    </a:lnTo>
                    <a:lnTo>
                      <a:pt x="112" y="520"/>
                    </a:lnTo>
                    <a:lnTo>
                      <a:pt x="133" y="536"/>
                    </a:lnTo>
                    <a:lnTo>
                      <a:pt x="155" y="549"/>
                    </a:lnTo>
                    <a:lnTo>
                      <a:pt x="176" y="560"/>
                    </a:lnTo>
                    <a:lnTo>
                      <a:pt x="199" y="572"/>
                    </a:lnTo>
                    <a:lnTo>
                      <a:pt x="223" y="580"/>
                    </a:lnTo>
                    <a:lnTo>
                      <a:pt x="247" y="588"/>
                    </a:lnTo>
                    <a:lnTo>
                      <a:pt x="270" y="593"/>
                    </a:lnTo>
                    <a:lnTo>
                      <a:pt x="296" y="598"/>
                    </a:lnTo>
                    <a:lnTo>
                      <a:pt x="321" y="601"/>
                    </a:lnTo>
                    <a:lnTo>
                      <a:pt x="347" y="601"/>
                    </a:lnTo>
                    <a:lnTo>
                      <a:pt x="347" y="601"/>
                    </a:lnTo>
                    <a:lnTo>
                      <a:pt x="368" y="601"/>
                    </a:lnTo>
                    <a:lnTo>
                      <a:pt x="391" y="600"/>
                    </a:lnTo>
                    <a:lnTo>
                      <a:pt x="412" y="596"/>
                    </a:lnTo>
                    <a:lnTo>
                      <a:pt x="435" y="591"/>
                    </a:lnTo>
                    <a:lnTo>
                      <a:pt x="456" y="585"/>
                    </a:lnTo>
                    <a:lnTo>
                      <a:pt x="477" y="577"/>
                    </a:lnTo>
                    <a:lnTo>
                      <a:pt x="498" y="569"/>
                    </a:lnTo>
                    <a:lnTo>
                      <a:pt x="519" y="559"/>
                    </a:lnTo>
                    <a:lnTo>
                      <a:pt x="519" y="559"/>
                    </a:lnTo>
                    <a:lnTo>
                      <a:pt x="547" y="543"/>
                    </a:lnTo>
                    <a:lnTo>
                      <a:pt x="572" y="526"/>
                    </a:lnTo>
                    <a:lnTo>
                      <a:pt x="594" y="507"/>
                    </a:lnTo>
                    <a:lnTo>
                      <a:pt x="616" y="487"/>
                    </a:lnTo>
                    <a:lnTo>
                      <a:pt x="635" y="466"/>
                    </a:lnTo>
                    <a:lnTo>
                      <a:pt x="653" y="442"/>
                    </a:lnTo>
                    <a:lnTo>
                      <a:pt x="668" y="419"/>
                    </a:lnTo>
                    <a:lnTo>
                      <a:pt x="682" y="393"/>
                    </a:lnTo>
                    <a:lnTo>
                      <a:pt x="793" y="427"/>
                    </a:lnTo>
                    <a:lnTo>
                      <a:pt x="793" y="427"/>
                    </a:lnTo>
                    <a:lnTo>
                      <a:pt x="804" y="429"/>
                    </a:lnTo>
                    <a:lnTo>
                      <a:pt x="804" y="429"/>
                    </a:lnTo>
                    <a:lnTo>
                      <a:pt x="811" y="429"/>
                    </a:lnTo>
                    <a:lnTo>
                      <a:pt x="817" y="427"/>
                    </a:lnTo>
                    <a:lnTo>
                      <a:pt x="824" y="425"/>
                    </a:lnTo>
                    <a:lnTo>
                      <a:pt x="829" y="422"/>
                    </a:lnTo>
                    <a:lnTo>
                      <a:pt x="834" y="417"/>
                    </a:lnTo>
                    <a:lnTo>
                      <a:pt x="839" y="412"/>
                    </a:lnTo>
                    <a:lnTo>
                      <a:pt x="842" y="407"/>
                    </a:lnTo>
                    <a:lnTo>
                      <a:pt x="844" y="401"/>
                    </a:lnTo>
                    <a:lnTo>
                      <a:pt x="852" y="378"/>
                    </a:lnTo>
                    <a:lnTo>
                      <a:pt x="852" y="378"/>
                    </a:lnTo>
                    <a:lnTo>
                      <a:pt x="853" y="370"/>
                    </a:lnTo>
                    <a:lnTo>
                      <a:pt x="853" y="362"/>
                    </a:lnTo>
                    <a:lnTo>
                      <a:pt x="852" y="355"/>
                    </a:lnTo>
                    <a:lnTo>
                      <a:pt x="848" y="347"/>
                    </a:lnTo>
                    <a:lnTo>
                      <a:pt x="844" y="341"/>
                    </a:lnTo>
                    <a:lnTo>
                      <a:pt x="839" y="336"/>
                    </a:lnTo>
                    <a:lnTo>
                      <a:pt x="832" y="331"/>
                    </a:lnTo>
                    <a:lnTo>
                      <a:pt x="824" y="328"/>
                    </a:lnTo>
                    <a:lnTo>
                      <a:pt x="796" y="318"/>
                    </a:lnTo>
                    <a:lnTo>
                      <a:pt x="796" y="318"/>
                    </a:lnTo>
                    <a:lnTo>
                      <a:pt x="790" y="328"/>
                    </a:lnTo>
                    <a:lnTo>
                      <a:pt x="782" y="336"/>
                    </a:lnTo>
                    <a:lnTo>
                      <a:pt x="770" y="339"/>
                    </a:lnTo>
                    <a:lnTo>
                      <a:pt x="760" y="341"/>
                    </a:lnTo>
                    <a:lnTo>
                      <a:pt x="760" y="341"/>
                    </a:lnTo>
                    <a:lnTo>
                      <a:pt x="747" y="339"/>
                    </a:lnTo>
                    <a:lnTo>
                      <a:pt x="637" y="306"/>
                    </a:lnTo>
                    <a:close/>
                    <a:moveTo>
                      <a:pt x="645" y="0"/>
                    </a:moveTo>
                    <a:lnTo>
                      <a:pt x="645" y="0"/>
                    </a:lnTo>
                    <a:lnTo>
                      <a:pt x="655" y="25"/>
                    </a:lnTo>
                    <a:lnTo>
                      <a:pt x="663" y="51"/>
                    </a:lnTo>
                    <a:lnTo>
                      <a:pt x="668" y="77"/>
                    </a:lnTo>
                    <a:lnTo>
                      <a:pt x="671" y="103"/>
                    </a:lnTo>
                    <a:lnTo>
                      <a:pt x="674" y="129"/>
                    </a:lnTo>
                    <a:lnTo>
                      <a:pt x="674" y="155"/>
                    </a:lnTo>
                    <a:lnTo>
                      <a:pt x="673" y="181"/>
                    </a:lnTo>
                    <a:lnTo>
                      <a:pt x="669" y="205"/>
                    </a:lnTo>
                    <a:lnTo>
                      <a:pt x="721" y="222"/>
                    </a:lnTo>
                    <a:lnTo>
                      <a:pt x="721" y="222"/>
                    </a:lnTo>
                    <a:lnTo>
                      <a:pt x="720" y="201"/>
                    </a:lnTo>
                    <a:lnTo>
                      <a:pt x="718" y="179"/>
                    </a:lnTo>
                    <a:lnTo>
                      <a:pt x="715" y="157"/>
                    </a:lnTo>
                    <a:lnTo>
                      <a:pt x="710" y="135"/>
                    </a:lnTo>
                    <a:lnTo>
                      <a:pt x="703" y="114"/>
                    </a:lnTo>
                    <a:lnTo>
                      <a:pt x="697" y="93"/>
                    </a:lnTo>
                    <a:lnTo>
                      <a:pt x="689" y="72"/>
                    </a:lnTo>
                    <a:lnTo>
                      <a:pt x="677" y="52"/>
                    </a:lnTo>
                    <a:lnTo>
                      <a:pt x="677" y="52"/>
                    </a:lnTo>
                    <a:lnTo>
                      <a:pt x="663" y="25"/>
                    </a:lnTo>
                    <a:lnTo>
                      <a:pt x="645" y="0"/>
                    </a:lnTo>
                    <a:close/>
                  </a:path>
                </a:pathLst>
              </a:custGeom>
              <a:solidFill>
                <a:srgbClr val="ADAD8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Freeform 3519">
                <a:extLst>
                  <a:ext uri="{FF2B5EF4-FFF2-40B4-BE49-F238E27FC236}">
                    <a16:creationId xmlns:a16="http://schemas.microsoft.com/office/drawing/2014/main" id="{AA4C627C-E859-441C-BA61-DF16A2734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887" y="3876675"/>
                <a:ext cx="677863" cy="234950"/>
              </a:xfrm>
              <a:custGeom>
                <a:avLst/>
                <a:gdLst/>
                <a:ahLst/>
                <a:cxnLst>
                  <a:cxn ang="0">
                    <a:pos x="637" y="0"/>
                  </a:cxn>
                  <a:cxn ang="0">
                    <a:pos x="607" y="49"/>
                  </a:cxn>
                  <a:cxn ang="0">
                    <a:pos x="572" y="95"/>
                  </a:cxn>
                  <a:cxn ang="0">
                    <a:pos x="528" y="136"/>
                  </a:cxn>
                  <a:cxn ang="0">
                    <a:pos x="477" y="168"/>
                  </a:cxn>
                  <a:cxn ang="0">
                    <a:pos x="456" y="178"/>
                  </a:cxn>
                  <a:cxn ang="0">
                    <a:pos x="412" y="196"/>
                  </a:cxn>
                  <a:cxn ang="0">
                    <a:pos x="366" y="207"/>
                  </a:cxn>
                  <a:cxn ang="0">
                    <a:pos x="322" y="212"/>
                  </a:cxn>
                  <a:cxn ang="0">
                    <a:pos x="300" y="214"/>
                  </a:cxn>
                  <a:cxn ang="0">
                    <a:pos x="256" y="211"/>
                  </a:cxn>
                  <a:cxn ang="0">
                    <a:pos x="213" y="204"/>
                  </a:cxn>
                  <a:cxn ang="0">
                    <a:pos x="172" y="191"/>
                  </a:cxn>
                  <a:cxn ang="0">
                    <a:pos x="133" y="175"/>
                  </a:cxn>
                  <a:cxn ang="0">
                    <a:pos x="96" y="154"/>
                  </a:cxn>
                  <a:cxn ang="0">
                    <a:pos x="60" y="127"/>
                  </a:cxn>
                  <a:cxn ang="0">
                    <a:pos x="28" y="98"/>
                  </a:cxn>
                  <a:cxn ang="0">
                    <a:pos x="0" y="64"/>
                  </a:cxn>
                  <a:cxn ang="0">
                    <a:pos x="13" y="95"/>
                  </a:cxn>
                  <a:cxn ang="0">
                    <a:pos x="28" y="118"/>
                  </a:cxn>
                  <a:cxn ang="0">
                    <a:pos x="57" y="160"/>
                  </a:cxn>
                  <a:cxn ang="0">
                    <a:pos x="93" y="197"/>
                  </a:cxn>
                  <a:cxn ang="0">
                    <a:pos x="133" y="230"/>
                  </a:cxn>
                  <a:cxn ang="0">
                    <a:pos x="176" y="254"/>
                  </a:cxn>
                  <a:cxn ang="0">
                    <a:pos x="223" y="274"/>
                  </a:cxn>
                  <a:cxn ang="0">
                    <a:pos x="270" y="287"/>
                  </a:cxn>
                  <a:cxn ang="0">
                    <a:pos x="321" y="295"/>
                  </a:cxn>
                  <a:cxn ang="0">
                    <a:pos x="347" y="295"/>
                  </a:cxn>
                  <a:cxn ang="0">
                    <a:pos x="391" y="294"/>
                  </a:cxn>
                  <a:cxn ang="0">
                    <a:pos x="435" y="285"/>
                  </a:cxn>
                  <a:cxn ang="0">
                    <a:pos x="477" y="271"/>
                  </a:cxn>
                  <a:cxn ang="0">
                    <a:pos x="519" y="253"/>
                  </a:cxn>
                  <a:cxn ang="0">
                    <a:pos x="547" y="237"/>
                  </a:cxn>
                  <a:cxn ang="0">
                    <a:pos x="594" y="201"/>
                  </a:cxn>
                  <a:cxn ang="0">
                    <a:pos x="635" y="160"/>
                  </a:cxn>
                  <a:cxn ang="0">
                    <a:pos x="668" y="113"/>
                  </a:cxn>
                  <a:cxn ang="0">
                    <a:pos x="793" y="121"/>
                  </a:cxn>
                  <a:cxn ang="0">
                    <a:pos x="804" y="123"/>
                  </a:cxn>
                  <a:cxn ang="0">
                    <a:pos x="811" y="123"/>
                  </a:cxn>
                  <a:cxn ang="0">
                    <a:pos x="824" y="119"/>
                  </a:cxn>
                  <a:cxn ang="0">
                    <a:pos x="834" y="111"/>
                  </a:cxn>
                  <a:cxn ang="0">
                    <a:pos x="842" y="101"/>
                  </a:cxn>
                  <a:cxn ang="0">
                    <a:pos x="852" y="72"/>
                  </a:cxn>
                  <a:cxn ang="0">
                    <a:pos x="853" y="64"/>
                  </a:cxn>
                  <a:cxn ang="0">
                    <a:pos x="852" y="49"/>
                  </a:cxn>
                  <a:cxn ang="0">
                    <a:pos x="844" y="35"/>
                  </a:cxn>
                  <a:cxn ang="0">
                    <a:pos x="832" y="25"/>
                  </a:cxn>
                  <a:cxn ang="0">
                    <a:pos x="796" y="12"/>
                  </a:cxn>
                  <a:cxn ang="0">
                    <a:pos x="790" y="22"/>
                  </a:cxn>
                  <a:cxn ang="0">
                    <a:pos x="770" y="33"/>
                  </a:cxn>
                  <a:cxn ang="0">
                    <a:pos x="760" y="35"/>
                  </a:cxn>
                  <a:cxn ang="0">
                    <a:pos x="637" y="0"/>
                  </a:cxn>
                </a:cxnLst>
                <a:rect l="0" t="0" r="r" b="b"/>
                <a:pathLst>
                  <a:path w="853" h="295">
                    <a:moveTo>
                      <a:pt x="637" y="0"/>
                    </a:moveTo>
                    <a:lnTo>
                      <a:pt x="637" y="0"/>
                    </a:lnTo>
                    <a:lnTo>
                      <a:pt x="624" y="25"/>
                    </a:lnTo>
                    <a:lnTo>
                      <a:pt x="607" y="49"/>
                    </a:lnTo>
                    <a:lnTo>
                      <a:pt x="591" y="74"/>
                    </a:lnTo>
                    <a:lnTo>
                      <a:pt x="572" y="95"/>
                    </a:lnTo>
                    <a:lnTo>
                      <a:pt x="550" y="116"/>
                    </a:lnTo>
                    <a:lnTo>
                      <a:pt x="528" y="136"/>
                    </a:lnTo>
                    <a:lnTo>
                      <a:pt x="503" y="152"/>
                    </a:lnTo>
                    <a:lnTo>
                      <a:pt x="477" y="168"/>
                    </a:lnTo>
                    <a:lnTo>
                      <a:pt x="477" y="168"/>
                    </a:lnTo>
                    <a:lnTo>
                      <a:pt x="456" y="178"/>
                    </a:lnTo>
                    <a:lnTo>
                      <a:pt x="433" y="188"/>
                    </a:lnTo>
                    <a:lnTo>
                      <a:pt x="412" y="196"/>
                    </a:lnTo>
                    <a:lnTo>
                      <a:pt x="389" y="202"/>
                    </a:lnTo>
                    <a:lnTo>
                      <a:pt x="366" y="207"/>
                    </a:lnTo>
                    <a:lnTo>
                      <a:pt x="344" y="211"/>
                    </a:lnTo>
                    <a:lnTo>
                      <a:pt x="322" y="212"/>
                    </a:lnTo>
                    <a:lnTo>
                      <a:pt x="300" y="214"/>
                    </a:lnTo>
                    <a:lnTo>
                      <a:pt x="300" y="214"/>
                    </a:lnTo>
                    <a:lnTo>
                      <a:pt x="277" y="212"/>
                    </a:lnTo>
                    <a:lnTo>
                      <a:pt x="256" y="211"/>
                    </a:lnTo>
                    <a:lnTo>
                      <a:pt x="234" y="207"/>
                    </a:lnTo>
                    <a:lnTo>
                      <a:pt x="213" y="204"/>
                    </a:lnTo>
                    <a:lnTo>
                      <a:pt x="194" y="197"/>
                    </a:lnTo>
                    <a:lnTo>
                      <a:pt x="172" y="191"/>
                    </a:lnTo>
                    <a:lnTo>
                      <a:pt x="153" y="183"/>
                    </a:lnTo>
                    <a:lnTo>
                      <a:pt x="133" y="175"/>
                    </a:lnTo>
                    <a:lnTo>
                      <a:pt x="114" y="165"/>
                    </a:lnTo>
                    <a:lnTo>
                      <a:pt x="96" y="154"/>
                    </a:lnTo>
                    <a:lnTo>
                      <a:pt x="78" y="140"/>
                    </a:lnTo>
                    <a:lnTo>
                      <a:pt x="60" y="127"/>
                    </a:lnTo>
                    <a:lnTo>
                      <a:pt x="44" y="113"/>
                    </a:lnTo>
                    <a:lnTo>
                      <a:pt x="28" y="98"/>
                    </a:lnTo>
                    <a:lnTo>
                      <a:pt x="13" y="82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3" y="95"/>
                    </a:lnTo>
                    <a:lnTo>
                      <a:pt x="13" y="95"/>
                    </a:lnTo>
                    <a:lnTo>
                      <a:pt x="28" y="118"/>
                    </a:lnTo>
                    <a:lnTo>
                      <a:pt x="42" y="140"/>
                    </a:lnTo>
                    <a:lnTo>
                      <a:pt x="57" y="160"/>
                    </a:lnTo>
                    <a:lnTo>
                      <a:pt x="75" y="180"/>
                    </a:lnTo>
                    <a:lnTo>
                      <a:pt x="93" y="197"/>
                    </a:lnTo>
                    <a:lnTo>
                      <a:pt x="112" y="214"/>
                    </a:lnTo>
                    <a:lnTo>
                      <a:pt x="133" y="230"/>
                    </a:lnTo>
                    <a:lnTo>
                      <a:pt x="155" y="243"/>
                    </a:lnTo>
                    <a:lnTo>
                      <a:pt x="176" y="254"/>
                    </a:lnTo>
                    <a:lnTo>
                      <a:pt x="199" y="266"/>
                    </a:lnTo>
                    <a:lnTo>
                      <a:pt x="223" y="274"/>
                    </a:lnTo>
                    <a:lnTo>
                      <a:pt x="247" y="282"/>
                    </a:lnTo>
                    <a:lnTo>
                      <a:pt x="270" y="287"/>
                    </a:lnTo>
                    <a:lnTo>
                      <a:pt x="296" y="292"/>
                    </a:lnTo>
                    <a:lnTo>
                      <a:pt x="321" y="295"/>
                    </a:lnTo>
                    <a:lnTo>
                      <a:pt x="347" y="295"/>
                    </a:lnTo>
                    <a:lnTo>
                      <a:pt x="347" y="295"/>
                    </a:lnTo>
                    <a:lnTo>
                      <a:pt x="368" y="295"/>
                    </a:lnTo>
                    <a:lnTo>
                      <a:pt x="391" y="294"/>
                    </a:lnTo>
                    <a:lnTo>
                      <a:pt x="412" y="290"/>
                    </a:lnTo>
                    <a:lnTo>
                      <a:pt x="435" y="285"/>
                    </a:lnTo>
                    <a:lnTo>
                      <a:pt x="456" y="279"/>
                    </a:lnTo>
                    <a:lnTo>
                      <a:pt x="477" y="271"/>
                    </a:lnTo>
                    <a:lnTo>
                      <a:pt x="498" y="263"/>
                    </a:lnTo>
                    <a:lnTo>
                      <a:pt x="519" y="253"/>
                    </a:lnTo>
                    <a:lnTo>
                      <a:pt x="519" y="253"/>
                    </a:lnTo>
                    <a:lnTo>
                      <a:pt x="547" y="237"/>
                    </a:lnTo>
                    <a:lnTo>
                      <a:pt x="572" y="220"/>
                    </a:lnTo>
                    <a:lnTo>
                      <a:pt x="594" y="201"/>
                    </a:lnTo>
                    <a:lnTo>
                      <a:pt x="616" y="181"/>
                    </a:lnTo>
                    <a:lnTo>
                      <a:pt x="635" y="160"/>
                    </a:lnTo>
                    <a:lnTo>
                      <a:pt x="653" y="136"/>
                    </a:lnTo>
                    <a:lnTo>
                      <a:pt x="668" y="113"/>
                    </a:lnTo>
                    <a:lnTo>
                      <a:pt x="682" y="87"/>
                    </a:lnTo>
                    <a:lnTo>
                      <a:pt x="793" y="121"/>
                    </a:lnTo>
                    <a:lnTo>
                      <a:pt x="793" y="121"/>
                    </a:lnTo>
                    <a:lnTo>
                      <a:pt x="804" y="123"/>
                    </a:lnTo>
                    <a:lnTo>
                      <a:pt x="804" y="123"/>
                    </a:lnTo>
                    <a:lnTo>
                      <a:pt x="811" y="123"/>
                    </a:lnTo>
                    <a:lnTo>
                      <a:pt x="817" y="121"/>
                    </a:lnTo>
                    <a:lnTo>
                      <a:pt x="824" y="119"/>
                    </a:lnTo>
                    <a:lnTo>
                      <a:pt x="829" y="116"/>
                    </a:lnTo>
                    <a:lnTo>
                      <a:pt x="834" y="111"/>
                    </a:lnTo>
                    <a:lnTo>
                      <a:pt x="839" y="106"/>
                    </a:lnTo>
                    <a:lnTo>
                      <a:pt x="842" y="101"/>
                    </a:lnTo>
                    <a:lnTo>
                      <a:pt x="844" y="95"/>
                    </a:lnTo>
                    <a:lnTo>
                      <a:pt x="852" y="72"/>
                    </a:lnTo>
                    <a:lnTo>
                      <a:pt x="852" y="72"/>
                    </a:lnTo>
                    <a:lnTo>
                      <a:pt x="853" y="64"/>
                    </a:lnTo>
                    <a:lnTo>
                      <a:pt x="853" y="56"/>
                    </a:lnTo>
                    <a:lnTo>
                      <a:pt x="852" y="49"/>
                    </a:lnTo>
                    <a:lnTo>
                      <a:pt x="848" y="41"/>
                    </a:lnTo>
                    <a:lnTo>
                      <a:pt x="844" y="35"/>
                    </a:lnTo>
                    <a:lnTo>
                      <a:pt x="839" y="30"/>
                    </a:lnTo>
                    <a:lnTo>
                      <a:pt x="832" y="25"/>
                    </a:lnTo>
                    <a:lnTo>
                      <a:pt x="824" y="22"/>
                    </a:lnTo>
                    <a:lnTo>
                      <a:pt x="796" y="12"/>
                    </a:lnTo>
                    <a:lnTo>
                      <a:pt x="796" y="12"/>
                    </a:lnTo>
                    <a:lnTo>
                      <a:pt x="790" y="22"/>
                    </a:lnTo>
                    <a:lnTo>
                      <a:pt x="782" y="30"/>
                    </a:lnTo>
                    <a:lnTo>
                      <a:pt x="770" y="33"/>
                    </a:lnTo>
                    <a:lnTo>
                      <a:pt x="760" y="35"/>
                    </a:lnTo>
                    <a:lnTo>
                      <a:pt x="760" y="35"/>
                    </a:lnTo>
                    <a:lnTo>
                      <a:pt x="747" y="33"/>
                    </a:lnTo>
                    <a:lnTo>
                      <a:pt x="63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Freeform 3520">
                <a:extLst>
                  <a:ext uri="{FF2B5EF4-FFF2-40B4-BE49-F238E27FC236}">
                    <a16:creationId xmlns:a16="http://schemas.microsoft.com/office/drawing/2014/main" id="{FFF23C20-34D6-4941-8382-9FB6D36A18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649" y="3633787"/>
                <a:ext cx="60325" cy="1762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25"/>
                  </a:cxn>
                  <a:cxn ang="0">
                    <a:pos x="18" y="51"/>
                  </a:cxn>
                  <a:cxn ang="0">
                    <a:pos x="23" y="77"/>
                  </a:cxn>
                  <a:cxn ang="0">
                    <a:pos x="26" y="103"/>
                  </a:cxn>
                  <a:cxn ang="0">
                    <a:pos x="29" y="129"/>
                  </a:cxn>
                  <a:cxn ang="0">
                    <a:pos x="29" y="155"/>
                  </a:cxn>
                  <a:cxn ang="0">
                    <a:pos x="28" y="181"/>
                  </a:cxn>
                  <a:cxn ang="0">
                    <a:pos x="24" y="205"/>
                  </a:cxn>
                  <a:cxn ang="0">
                    <a:pos x="76" y="222"/>
                  </a:cxn>
                  <a:cxn ang="0">
                    <a:pos x="76" y="222"/>
                  </a:cxn>
                  <a:cxn ang="0">
                    <a:pos x="75" y="201"/>
                  </a:cxn>
                  <a:cxn ang="0">
                    <a:pos x="73" y="179"/>
                  </a:cxn>
                  <a:cxn ang="0">
                    <a:pos x="70" y="157"/>
                  </a:cxn>
                  <a:cxn ang="0">
                    <a:pos x="65" y="135"/>
                  </a:cxn>
                  <a:cxn ang="0">
                    <a:pos x="58" y="114"/>
                  </a:cxn>
                  <a:cxn ang="0">
                    <a:pos x="52" y="93"/>
                  </a:cxn>
                  <a:cxn ang="0">
                    <a:pos x="44" y="72"/>
                  </a:cxn>
                  <a:cxn ang="0">
                    <a:pos x="32" y="52"/>
                  </a:cxn>
                  <a:cxn ang="0">
                    <a:pos x="32" y="52"/>
                  </a:cxn>
                  <a:cxn ang="0">
                    <a:pos x="18" y="25"/>
                  </a:cxn>
                  <a:cxn ang="0">
                    <a:pos x="0" y="0"/>
                  </a:cxn>
                </a:cxnLst>
                <a:rect l="0" t="0" r="r" b="b"/>
                <a:pathLst>
                  <a:path w="76" h="222">
                    <a:moveTo>
                      <a:pt x="0" y="0"/>
                    </a:moveTo>
                    <a:lnTo>
                      <a:pt x="0" y="0"/>
                    </a:lnTo>
                    <a:lnTo>
                      <a:pt x="10" y="25"/>
                    </a:lnTo>
                    <a:lnTo>
                      <a:pt x="18" y="51"/>
                    </a:lnTo>
                    <a:lnTo>
                      <a:pt x="23" y="77"/>
                    </a:lnTo>
                    <a:lnTo>
                      <a:pt x="26" y="103"/>
                    </a:lnTo>
                    <a:lnTo>
                      <a:pt x="29" y="129"/>
                    </a:lnTo>
                    <a:lnTo>
                      <a:pt x="29" y="155"/>
                    </a:lnTo>
                    <a:lnTo>
                      <a:pt x="28" y="181"/>
                    </a:lnTo>
                    <a:lnTo>
                      <a:pt x="24" y="205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5" y="201"/>
                    </a:lnTo>
                    <a:lnTo>
                      <a:pt x="73" y="179"/>
                    </a:lnTo>
                    <a:lnTo>
                      <a:pt x="70" y="157"/>
                    </a:lnTo>
                    <a:lnTo>
                      <a:pt x="65" y="135"/>
                    </a:lnTo>
                    <a:lnTo>
                      <a:pt x="58" y="114"/>
                    </a:lnTo>
                    <a:lnTo>
                      <a:pt x="52" y="93"/>
                    </a:lnTo>
                    <a:lnTo>
                      <a:pt x="44" y="7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18" y="25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Freeform 3521">
                <a:extLst>
                  <a:ext uri="{FF2B5EF4-FFF2-40B4-BE49-F238E27FC236}">
                    <a16:creationId xmlns:a16="http://schemas.microsoft.com/office/drawing/2014/main" id="{64CCF7CD-8327-4FA4-A9B8-72B32CF19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81425"/>
                <a:ext cx="209550" cy="122238"/>
              </a:xfrm>
              <a:custGeom>
                <a:avLst/>
                <a:gdLst/>
                <a:ahLst/>
                <a:cxnLst>
                  <a:cxn ang="0">
                    <a:pos x="29" y="101"/>
                  </a:cxn>
                  <a:cxn ang="0">
                    <a:pos x="29" y="101"/>
                  </a:cxn>
                  <a:cxn ang="0">
                    <a:pos x="21" y="98"/>
                  </a:cxn>
                  <a:cxn ang="0">
                    <a:pos x="15" y="93"/>
                  </a:cxn>
                  <a:cxn ang="0">
                    <a:pos x="10" y="88"/>
                  </a:cxn>
                  <a:cxn ang="0">
                    <a:pos x="5" y="81"/>
                  </a:cxn>
                  <a:cxn ang="0">
                    <a:pos x="1" y="75"/>
                  </a:cxn>
                  <a:cxn ang="0">
                    <a:pos x="0" y="67"/>
                  </a:cxn>
                  <a:cxn ang="0">
                    <a:pos x="0" y="59"/>
                  </a:cxn>
                  <a:cxn ang="0">
                    <a:pos x="1" y="50"/>
                  </a:cxn>
                  <a:cxn ang="0">
                    <a:pos x="3" y="44"/>
                  </a:cxn>
                  <a:cxn ang="0">
                    <a:pos x="3" y="44"/>
                  </a:cxn>
                  <a:cxn ang="0">
                    <a:pos x="6" y="36"/>
                  </a:cxn>
                  <a:cxn ang="0">
                    <a:pos x="11" y="28"/>
                  </a:cxn>
                  <a:cxn ang="0">
                    <a:pos x="18" y="19"/>
                  </a:cxn>
                  <a:cxn ang="0">
                    <a:pos x="26" y="11"/>
                  </a:cxn>
                  <a:cxn ang="0">
                    <a:pos x="34" y="6"/>
                  </a:cxn>
                  <a:cxn ang="0">
                    <a:pos x="42" y="2"/>
                  </a:cxn>
                  <a:cxn ang="0">
                    <a:pos x="50" y="0"/>
                  </a:cxn>
                  <a:cxn ang="0">
                    <a:pos x="58" y="0"/>
                  </a:cxn>
                  <a:cxn ang="0">
                    <a:pos x="234" y="52"/>
                  </a:cxn>
                  <a:cxn ang="0">
                    <a:pos x="234" y="52"/>
                  </a:cxn>
                  <a:cxn ang="0">
                    <a:pos x="241" y="55"/>
                  </a:cxn>
                  <a:cxn ang="0">
                    <a:pos x="249" y="60"/>
                  </a:cxn>
                  <a:cxn ang="0">
                    <a:pos x="254" y="67"/>
                  </a:cxn>
                  <a:cxn ang="0">
                    <a:pos x="259" y="73"/>
                  </a:cxn>
                  <a:cxn ang="0">
                    <a:pos x="262" y="80"/>
                  </a:cxn>
                  <a:cxn ang="0">
                    <a:pos x="264" y="88"/>
                  </a:cxn>
                  <a:cxn ang="0">
                    <a:pos x="264" y="96"/>
                  </a:cxn>
                  <a:cxn ang="0">
                    <a:pos x="262" y="104"/>
                  </a:cxn>
                  <a:cxn ang="0">
                    <a:pos x="256" y="125"/>
                  </a:cxn>
                  <a:cxn ang="0">
                    <a:pos x="256" y="125"/>
                  </a:cxn>
                  <a:cxn ang="0">
                    <a:pos x="252" y="133"/>
                  </a:cxn>
                  <a:cxn ang="0">
                    <a:pos x="247" y="140"/>
                  </a:cxn>
                  <a:cxn ang="0">
                    <a:pos x="243" y="145"/>
                  </a:cxn>
                  <a:cxn ang="0">
                    <a:pos x="236" y="150"/>
                  </a:cxn>
                  <a:cxn ang="0">
                    <a:pos x="228" y="153"/>
                  </a:cxn>
                  <a:cxn ang="0">
                    <a:pos x="220" y="155"/>
                  </a:cxn>
                  <a:cxn ang="0">
                    <a:pos x="212" y="155"/>
                  </a:cxn>
                  <a:cxn ang="0">
                    <a:pos x="203" y="153"/>
                  </a:cxn>
                  <a:cxn ang="0">
                    <a:pos x="29" y="101"/>
                  </a:cxn>
                </a:cxnLst>
                <a:rect l="0" t="0" r="r" b="b"/>
                <a:pathLst>
                  <a:path w="264" h="155">
                    <a:moveTo>
                      <a:pt x="29" y="101"/>
                    </a:moveTo>
                    <a:lnTo>
                      <a:pt x="29" y="101"/>
                    </a:lnTo>
                    <a:lnTo>
                      <a:pt x="21" y="98"/>
                    </a:lnTo>
                    <a:lnTo>
                      <a:pt x="15" y="93"/>
                    </a:lnTo>
                    <a:lnTo>
                      <a:pt x="10" y="88"/>
                    </a:lnTo>
                    <a:lnTo>
                      <a:pt x="5" y="81"/>
                    </a:lnTo>
                    <a:lnTo>
                      <a:pt x="1" y="75"/>
                    </a:lnTo>
                    <a:lnTo>
                      <a:pt x="0" y="67"/>
                    </a:lnTo>
                    <a:lnTo>
                      <a:pt x="0" y="59"/>
                    </a:lnTo>
                    <a:lnTo>
                      <a:pt x="1" y="50"/>
                    </a:lnTo>
                    <a:lnTo>
                      <a:pt x="3" y="44"/>
                    </a:lnTo>
                    <a:lnTo>
                      <a:pt x="3" y="44"/>
                    </a:lnTo>
                    <a:lnTo>
                      <a:pt x="6" y="36"/>
                    </a:lnTo>
                    <a:lnTo>
                      <a:pt x="11" y="28"/>
                    </a:lnTo>
                    <a:lnTo>
                      <a:pt x="18" y="19"/>
                    </a:lnTo>
                    <a:lnTo>
                      <a:pt x="26" y="11"/>
                    </a:lnTo>
                    <a:lnTo>
                      <a:pt x="34" y="6"/>
                    </a:lnTo>
                    <a:lnTo>
                      <a:pt x="42" y="2"/>
                    </a:lnTo>
                    <a:lnTo>
                      <a:pt x="50" y="0"/>
                    </a:lnTo>
                    <a:lnTo>
                      <a:pt x="58" y="0"/>
                    </a:lnTo>
                    <a:lnTo>
                      <a:pt x="234" y="52"/>
                    </a:lnTo>
                    <a:lnTo>
                      <a:pt x="234" y="52"/>
                    </a:lnTo>
                    <a:lnTo>
                      <a:pt x="241" y="55"/>
                    </a:lnTo>
                    <a:lnTo>
                      <a:pt x="249" y="60"/>
                    </a:lnTo>
                    <a:lnTo>
                      <a:pt x="254" y="67"/>
                    </a:lnTo>
                    <a:lnTo>
                      <a:pt x="259" y="73"/>
                    </a:lnTo>
                    <a:lnTo>
                      <a:pt x="262" y="80"/>
                    </a:lnTo>
                    <a:lnTo>
                      <a:pt x="264" y="88"/>
                    </a:lnTo>
                    <a:lnTo>
                      <a:pt x="264" y="96"/>
                    </a:lnTo>
                    <a:lnTo>
                      <a:pt x="262" y="104"/>
                    </a:lnTo>
                    <a:lnTo>
                      <a:pt x="256" y="125"/>
                    </a:lnTo>
                    <a:lnTo>
                      <a:pt x="256" y="125"/>
                    </a:lnTo>
                    <a:lnTo>
                      <a:pt x="252" y="133"/>
                    </a:lnTo>
                    <a:lnTo>
                      <a:pt x="247" y="140"/>
                    </a:lnTo>
                    <a:lnTo>
                      <a:pt x="243" y="145"/>
                    </a:lnTo>
                    <a:lnTo>
                      <a:pt x="236" y="150"/>
                    </a:lnTo>
                    <a:lnTo>
                      <a:pt x="228" y="153"/>
                    </a:lnTo>
                    <a:lnTo>
                      <a:pt x="220" y="155"/>
                    </a:lnTo>
                    <a:lnTo>
                      <a:pt x="212" y="155"/>
                    </a:lnTo>
                    <a:lnTo>
                      <a:pt x="203" y="153"/>
                    </a:lnTo>
                    <a:lnTo>
                      <a:pt x="29" y="101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Freeform 3522">
                <a:extLst>
                  <a:ext uri="{FF2B5EF4-FFF2-40B4-BE49-F238E27FC236}">
                    <a16:creationId xmlns:a16="http://schemas.microsoft.com/office/drawing/2014/main" id="{AD308C4F-A47B-40CC-B0B7-192095C16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81425"/>
                <a:ext cx="209550" cy="122238"/>
              </a:xfrm>
              <a:custGeom>
                <a:avLst/>
                <a:gdLst/>
                <a:ahLst/>
                <a:cxnLst>
                  <a:cxn ang="0">
                    <a:pos x="29" y="101"/>
                  </a:cxn>
                  <a:cxn ang="0">
                    <a:pos x="29" y="101"/>
                  </a:cxn>
                  <a:cxn ang="0">
                    <a:pos x="21" y="98"/>
                  </a:cxn>
                  <a:cxn ang="0">
                    <a:pos x="15" y="93"/>
                  </a:cxn>
                  <a:cxn ang="0">
                    <a:pos x="10" y="88"/>
                  </a:cxn>
                  <a:cxn ang="0">
                    <a:pos x="5" y="81"/>
                  </a:cxn>
                  <a:cxn ang="0">
                    <a:pos x="1" y="75"/>
                  </a:cxn>
                  <a:cxn ang="0">
                    <a:pos x="0" y="67"/>
                  </a:cxn>
                  <a:cxn ang="0">
                    <a:pos x="0" y="59"/>
                  </a:cxn>
                  <a:cxn ang="0">
                    <a:pos x="1" y="50"/>
                  </a:cxn>
                  <a:cxn ang="0">
                    <a:pos x="3" y="44"/>
                  </a:cxn>
                  <a:cxn ang="0">
                    <a:pos x="3" y="44"/>
                  </a:cxn>
                  <a:cxn ang="0">
                    <a:pos x="6" y="36"/>
                  </a:cxn>
                  <a:cxn ang="0">
                    <a:pos x="11" y="28"/>
                  </a:cxn>
                  <a:cxn ang="0">
                    <a:pos x="18" y="19"/>
                  </a:cxn>
                  <a:cxn ang="0">
                    <a:pos x="26" y="11"/>
                  </a:cxn>
                  <a:cxn ang="0">
                    <a:pos x="34" y="6"/>
                  </a:cxn>
                  <a:cxn ang="0">
                    <a:pos x="42" y="2"/>
                  </a:cxn>
                  <a:cxn ang="0">
                    <a:pos x="50" y="0"/>
                  </a:cxn>
                  <a:cxn ang="0">
                    <a:pos x="58" y="0"/>
                  </a:cxn>
                  <a:cxn ang="0">
                    <a:pos x="234" y="52"/>
                  </a:cxn>
                  <a:cxn ang="0">
                    <a:pos x="234" y="52"/>
                  </a:cxn>
                  <a:cxn ang="0">
                    <a:pos x="241" y="55"/>
                  </a:cxn>
                  <a:cxn ang="0">
                    <a:pos x="249" y="60"/>
                  </a:cxn>
                  <a:cxn ang="0">
                    <a:pos x="254" y="67"/>
                  </a:cxn>
                  <a:cxn ang="0">
                    <a:pos x="259" y="73"/>
                  </a:cxn>
                  <a:cxn ang="0">
                    <a:pos x="262" y="80"/>
                  </a:cxn>
                  <a:cxn ang="0">
                    <a:pos x="264" y="88"/>
                  </a:cxn>
                  <a:cxn ang="0">
                    <a:pos x="264" y="96"/>
                  </a:cxn>
                  <a:cxn ang="0">
                    <a:pos x="262" y="104"/>
                  </a:cxn>
                  <a:cxn ang="0">
                    <a:pos x="256" y="125"/>
                  </a:cxn>
                  <a:cxn ang="0">
                    <a:pos x="256" y="125"/>
                  </a:cxn>
                  <a:cxn ang="0">
                    <a:pos x="252" y="133"/>
                  </a:cxn>
                  <a:cxn ang="0">
                    <a:pos x="247" y="140"/>
                  </a:cxn>
                  <a:cxn ang="0">
                    <a:pos x="243" y="145"/>
                  </a:cxn>
                  <a:cxn ang="0">
                    <a:pos x="236" y="150"/>
                  </a:cxn>
                  <a:cxn ang="0">
                    <a:pos x="228" y="153"/>
                  </a:cxn>
                  <a:cxn ang="0">
                    <a:pos x="220" y="155"/>
                  </a:cxn>
                  <a:cxn ang="0">
                    <a:pos x="212" y="155"/>
                  </a:cxn>
                  <a:cxn ang="0">
                    <a:pos x="203" y="153"/>
                  </a:cxn>
                  <a:cxn ang="0">
                    <a:pos x="29" y="101"/>
                  </a:cxn>
                </a:cxnLst>
                <a:rect l="0" t="0" r="r" b="b"/>
                <a:pathLst>
                  <a:path w="264" h="155">
                    <a:moveTo>
                      <a:pt x="29" y="101"/>
                    </a:moveTo>
                    <a:lnTo>
                      <a:pt x="29" y="101"/>
                    </a:lnTo>
                    <a:lnTo>
                      <a:pt x="21" y="98"/>
                    </a:lnTo>
                    <a:lnTo>
                      <a:pt x="15" y="93"/>
                    </a:lnTo>
                    <a:lnTo>
                      <a:pt x="10" y="88"/>
                    </a:lnTo>
                    <a:lnTo>
                      <a:pt x="5" y="81"/>
                    </a:lnTo>
                    <a:lnTo>
                      <a:pt x="1" y="75"/>
                    </a:lnTo>
                    <a:lnTo>
                      <a:pt x="0" y="67"/>
                    </a:lnTo>
                    <a:lnTo>
                      <a:pt x="0" y="59"/>
                    </a:lnTo>
                    <a:lnTo>
                      <a:pt x="1" y="50"/>
                    </a:lnTo>
                    <a:lnTo>
                      <a:pt x="3" y="44"/>
                    </a:lnTo>
                    <a:lnTo>
                      <a:pt x="3" y="44"/>
                    </a:lnTo>
                    <a:lnTo>
                      <a:pt x="6" y="36"/>
                    </a:lnTo>
                    <a:lnTo>
                      <a:pt x="11" y="28"/>
                    </a:lnTo>
                    <a:lnTo>
                      <a:pt x="18" y="19"/>
                    </a:lnTo>
                    <a:lnTo>
                      <a:pt x="26" y="11"/>
                    </a:lnTo>
                    <a:lnTo>
                      <a:pt x="34" y="6"/>
                    </a:lnTo>
                    <a:lnTo>
                      <a:pt x="42" y="2"/>
                    </a:lnTo>
                    <a:lnTo>
                      <a:pt x="50" y="0"/>
                    </a:lnTo>
                    <a:lnTo>
                      <a:pt x="58" y="0"/>
                    </a:lnTo>
                    <a:lnTo>
                      <a:pt x="234" y="52"/>
                    </a:lnTo>
                    <a:lnTo>
                      <a:pt x="234" y="52"/>
                    </a:lnTo>
                    <a:lnTo>
                      <a:pt x="241" y="55"/>
                    </a:lnTo>
                    <a:lnTo>
                      <a:pt x="249" y="60"/>
                    </a:lnTo>
                    <a:lnTo>
                      <a:pt x="254" y="67"/>
                    </a:lnTo>
                    <a:lnTo>
                      <a:pt x="259" y="73"/>
                    </a:lnTo>
                    <a:lnTo>
                      <a:pt x="262" y="80"/>
                    </a:lnTo>
                    <a:lnTo>
                      <a:pt x="264" y="88"/>
                    </a:lnTo>
                    <a:lnTo>
                      <a:pt x="264" y="96"/>
                    </a:lnTo>
                    <a:lnTo>
                      <a:pt x="262" y="104"/>
                    </a:lnTo>
                    <a:lnTo>
                      <a:pt x="256" y="125"/>
                    </a:lnTo>
                    <a:lnTo>
                      <a:pt x="256" y="125"/>
                    </a:lnTo>
                    <a:lnTo>
                      <a:pt x="252" y="133"/>
                    </a:lnTo>
                    <a:lnTo>
                      <a:pt x="247" y="140"/>
                    </a:lnTo>
                    <a:lnTo>
                      <a:pt x="243" y="145"/>
                    </a:lnTo>
                    <a:lnTo>
                      <a:pt x="236" y="150"/>
                    </a:lnTo>
                    <a:lnTo>
                      <a:pt x="228" y="153"/>
                    </a:lnTo>
                    <a:lnTo>
                      <a:pt x="220" y="155"/>
                    </a:lnTo>
                    <a:lnTo>
                      <a:pt x="212" y="155"/>
                    </a:lnTo>
                    <a:lnTo>
                      <a:pt x="203" y="153"/>
                    </a:lnTo>
                    <a:lnTo>
                      <a:pt x="29" y="10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3523">
                <a:extLst>
                  <a:ext uri="{FF2B5EF4-FFF2-40B4-BE49-F238E27FC236}">
                    <a16:creationId xmlns:a16="http://schemas.microsoft.com/office/drawing/2014/main" id="{A3085BBD-C588-4D86-B0A0-90C2F5E77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562" y="3451225"/>
                <a:ext cx="596900" cy="595313"/>
              </a:xfrm>
              <a:custGeom>
                <a:avLst/>
                <a:gdLst/>
                <a:ahLst/>
                <a:cxnLst>
                  <a:cxn ang="0">
                    <a:pos x="554" y="705"/>
                  </a:cxn>
                  <a:cxn ang="0">
                    <a:pos x="520" y="721"/>
                  </a:cxn>
                  <a:cxn ang="0">
                    <a:pos x="448" y="743"/>
                  </a:cxn>
                  <a:cxn ang="0">
                    <a:pos x="375" y="751"/>
                  </a:cxn>
                  <a:cxn ang="0">
                    <a:pos x="303" y="743"/>
                  </a:cxn>
                  <a:cxn ang="0">
                    <a:pos x="235" y="723"/>
                  </a:cxn>
                  <a:cxn ang="0">
                    <a:pos x="171" y="689"/>
                  </a:cxn>
                  <a:cxn ang="0">
                    <a:pos x="114" y="643"/>
                  </a:cxn>
                  <a:cxn ang="0">
                    <a:pos x="65" y="586"/>
                  </a:cxn>
                  <a:cxn ang="0">
                    <a:pos x="46" y="554"/>
                  </a:cxn>
                  <a:cxn ang="0">
                    <a:pos x="36" y="536"/>
                  </a:cxn>
                  <a:cxn ang="0">
                    <a:pos x="17" y="484"/>
                  </a:cxn>
                  <a:cxn ang="0">
                    <a:pos x="2" y="410"/>
                  </a:cxn>
                  <a:cxn ang="0">
                    <a:pos x="2" y="339"/>
                  </a:cxn>
                  <a:cxn ang="0">
                    <a:pos x="17" y="267"/>
                  </a:cxn>
                  <a:cxn ang="0">
                    <a:pos x="43" y="202"/>
                  </a:cxn>
                  <a:cxn ang="0">
                    <a:pos x="83" y="140"/>
                  </a:cxn>
                  <a:cxn ang="0">
                    <a:pos x="134" y="88"/>
                  </a:cxn>
                  <a:cxn ang="0">
                    <a:pos x="179" y="55"/>
                  </a:cxn>
                  <a:cxn ang="0">
                    <a:pos x="197" y="46"/>
                  </a:cxn>
                  <a:cxn ang="0">
                    <a:pos x="232" y="28"/>
                  </a:cxn>
                  <a:cxn ang="0">
                    <a:pos x="303" y="7"/>
                  </a:cxn>
                  <a:cxn ang="0">
                    <a:pos x="377" y="0"/>
                  </a:cxn>
                  <a:cxn ang="0">
                    <a:pos x="448" y="7"/>
                  </a:cxn>
                  <a:cxn ang="0">
                    <a:pos x="517" y="28"/>
                  </a:cxn>
                  <a:cxn ang="0">
                    <a:pos x="580" y="60"/>
                  </a:cxn>
                  <a:cxn ang="0">
                    <a:pos x="637" y="106"/>
                  </a:cxn>
                  <a:cxn ang="0">
                    <a:pos x="686" y="163"/>
                  </a:cxn>
                  <a:cxn ang="0">
                    <a:pos x="706" y="197"/>
                  </a:cxn>
                  <a:cxn ang="0">
                    <a:pos x="714" y="213"/>
                  </a:cxn>
                  <a:cxn ang="0">
                    <a:pos x="735" y="267"/>
                  </a:cxn>
                  <a:cxn ang="0">
                    <a:pos x="750" y="339"/>
                  </a:cxn>
                  <a:cxn ang="0">
                    <a:pos x="750" y="412"/>
                  </a:cxn>
                  <a:cxn ang="0">
                    <a:pos x="735" y="482"/>
                  </a:cxn>
                  <a:cxn ang="0">
                    <a:pos x="709" y="549"/>
                  </a:cxn>
                  <a:cxn ang="0">
                    <a:pos x="668" y="609"/>
                  </a:cxn>
                  <a:cxn ang="0">
                    <a:pos x="618" y="663"/>
                  </a:cxn>
                  <a:cxn ang="0">
                    <a:pos x="570" y="695"/>
                  </a:cxn>
                </a:cxnLst>
                <a:rect l="0" t="0" r="r" b="b"/>
                <a:pathLst>
                  <a:path w="751" h="751">
                    <a:moveTo>
                      <a:pt x="554" y="705"/>
                    </a:moveTo>
                    <a:lnTo>
                      <a:pt x="554" y="705"/>
                    </a:lnTo>
                    <a:lnTo>
                      <a:pt x="536" y="713"/>
                    </a:lnTo>
                    <a:lnTo>
                      <a:pt x="520" y="721"/>
                    </a:lnTo>
                    <a:lnTo>
                      <a:pt x="484" y="734"/>
                    </a:lnTo>
                    <a:lnTo>
                      <a:pt x="448" y="743"/>
                    </a:lnTo>
                    <a:lnTo>
                      <a:pt x="412" y="749"/>
                    </a:lnTo>
                    <a:lnTo>
                      <a:pt x="375" y="751"/>
                    </a:lnTo>
                    <a:lnTo>
                      <a:pt x="339" y="748"/>
                    </a:lnTo>
                    <a:lnTo>
                      <a:pt x="303" y="743"/>
                    </a:lnTo>
                    <a:lnTo>
                      <a:pt x="269" y="734"/>
                    </a:lnTo>
                    <a:lnTo>
                      <a:pt x="235" y="723"/>
                    </a:lnTo>
                    <a:lnTo>
                      <a:pt x="202" y="707"/>
                    </a:lnTo>
                    <a:lnTo>
                      <a:pt x="171" y="689"/>
                    </a:lnTo>
                    <a:lnTo>
                      <a:pt x="140" y="668"/>
                    </a:lnTo>
                    <a:lnTo>
                      <a:pt x="114" y="643"/>
                    </a:lnTo>
                    <a:lnTo>
                      <a:pt x="88" y="616"/>
                    </a:lnTo>
                    <a:lnTo>
                      <a:pt x="65" y="586"/>
                    </a:lnTo>
                    <a:lnTo>
                      <a:pt x="56" y="570"/>
                    </a:lnTo>
                    <a:lnTo>
                      <a:pt x="46" y="554"/>
                    </a:lnTo>
                    <a:lnTo>
                      <a:pt x="46" y="554"/>
                    </a:lnTo>
                    <a:lnTo>
                      <a:pt x="36" y="536"/>
                    </a:lnTo>
                    <a:lnTo>
                      <a:pt x="30" y="520"/>
                    </a:lnTo>
                    <a:lnTo>
                      <a:pt x="17" y="484"/>
                    </a:lnTo>
                    <a:lnTo>
                      <a:pt x="7" y="448"/>
                    </a:lnTo>
                    <a:lnTo>
                      <a:pt x="2" y="410"/>
                    </a:lnTo>
                    <a:lnTo>
                      <a:pt x="0" y="375"/>
                    </a:lnTo>
                    <a:lnTo>
                      <a:pt x="2" y="339"/>
                    </a:lnTo>
                    <a:lnTo>
                      <a:pt x="7" y="303"/>
                    </a:lnTo>
                    <a:lnTo>
                      <a:pt x="17" y="267"/>
                    </a:lnTo>
                    <a:lnTo>
                      <a:pt x="28" y="235"/>
                    </a:lnTo>
                    <a:lnTo>
                      <a:pt x="43" y="202"/>
                    </a:lnTo>
                    <a:lnTo>
                      <a:pt x="61" y="169"/>
                    </a:lnTo>
                    <a:lnTo>
                      <a:pt x="83" y="140"/>
                    </a:lnTo>
                    <a:lnTo>
                      <a:pt x="106" y="112"/>
                    </a:lnTo>
                    <a:lnTo>
                      <a:pt x="134" y="88"/>
                    </a:lnTo>
                    <a:lnTo>
                      <a:pt x="165" y="65"/>
                    </a:lnTo>
                    <a:lnTo>
                      <a:pt x="179" y="55"/>
                    </a:lnTo>
                    <a:lnTo>
                      <a:pt x="197" y="46"/>
                    </a:lnTo>
                    <a:lnTo>
                      <a:pt x="197" y="46"/>
                    </a:lnTo>
                    <a:lnTo>
                      <a:pt x="214" y="36"/>
                    </a:lnTo>
                    <a:lnTo>
                      <a:pt x="232" y="28"/>
                    </a:lnTo>
                    <a:lnTo>
                      <a:pt x="267" y="16"/>
                    </a:lnTo>
                    <a:lnTo>
                      <a:pt x="303" y="7"/>
                    </a:lnTo>
                    <a:lnTo>
                      <a:pt x="339" y="2"/>
                    </a:lnTo>
                    <a:lnTo>
                      <a:pt x="377" y="0"/>
                    </a:lnTo>
                    <a:lnTo>
                      <a:pt x="412" y="2"/>
                    </a:lnTo>
                    <a:lnTo>
                      <a:pt x="448" y="7"/>
                    </a:lnTo>
                    <a:lnTo>
                      <a:pt x="482" y="15"/>
                    </a:lnTo>
                    <a:lnTo>
                      <a:pt x="517" y="28"/>
                    </a:lnTo>
                    <a:lnTo>
                      <a:pt x="549" y="42"/>
                    </a:lnTo>
                    <a:lnTo>
                      <a:pt x="580" y="60"/>
                    </a:lnTo>
                    <a:lnTo>
                      <a:pt x="609" y="81"/>
                    </a:lnTo>
                    <a:lnTo>
                      <a:pt x="637" y="106"/>
                    </a:lnTo>
                    <a:lnTo>
                      <a:pt x="663" y="134"/>
                    </a:lnTo>
                    <a:lnTo>
                      <a:pt x="686" y="163"/>
                    </a:lnTo>
                    <a:lnTo>
                      <a:pt x="696" y="179"/>
                    </a:lnTo>
                    <a:lnTo>
                      <a:pt x="706" y="197"/>
                    </a:lnTo>
                    <a:lnTo>
                      <a:pt x="706" y="197"/>
                    </a:lnTo>
                    <a:lnTo>
                      <a:pt x="714" y="213"/>
                    </a:lnTo>
                    <a:lnTo>
                      <a:pt x="722" y="231"/>
                    </a:lnTo>
                    <a:lnTo>
                      <a:pt x="735" y="267"/>
                    </a:lnTo>
                    <a:lnTo>
                      <a:pt x="743" y="303"/>
                    </a:lnTo>
                    <a:lnTo>
                      <a:pt x="750" y="339"/>
                    </a:lnTo>
                    <a:lnTo>
                      <a:pt x="751" y="375"/>
                    </a:lnTo>
                    <a:lnTo>
                      <a:pt x="750" y="412"/>
                    </a:lnTo>
                    <a:lnTo>
                      <a:pt x="743" y="446"/>
                    </a:lnTo>
                    <a:lnTo>
                      <a:pt x="735" y="482"/>
                    </a:lnTo>
                    <a:lnTo>
                      <a:pt x="723" y="516"/>
                    </a:lnTo>
                    <a:lnTo>
                      <a:pt x="709" y="549"/>
                    </a:lnTo>
                    <a:lnTo>
                      <a:pt x="689" y="580"/>
                    </a:lnTo>
                    <a:lnTo>
                      <a:pt x="668" y="609"/>
                    </a:lnTo>
                    <a:lnTo>
                      <a:pt x="644" y="637"/>
                    </a:lnTo>
                    <a:lnTo>
                      <a:pt x="618" y="663"/>
                    </a:lnTo>
                    <a:lnTo>
                      <a:pt x="587" y="686"/>
                    </a:lnTo>
                    <a:lnTo>
                      <a:pt x="570" y="695"/>
                    </a:lnTo>
                    <a:lnTo>
                      <a:pt x="554" y="705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Freeform 3524">
                <a:extLst>
                  <a:ext uri="{FF2B5EF4-FFF2-40B4-BE49-F238E27FC236}">
                    <a16:creationId xmlns:a16="http://schemas.microsoft.com/office/drawing/2014/main" id="{4689CFF7-B7B6-4DED-98DA-D813362E3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562" y="3451225"/>
                <a:ext cx="596900" cy="595313"/>
              </a:xfrm>
              <a:custGeom>
                <a:avLst/>
                <a:gdLst/>
                <a:ahLst/>
                <a:cxnLst>
                  <a:cxn ang="0">
                    <a:pos x="554" y="705"/>
                  </a:cxn>
                  <a:cxn ang="0">
                    <a:pos x="520" y="721"/>
                  </a:cxn>
                  <a:cxn ang="0">
                    <a:pos x="448" y="743"/>
                  </a:cxn>
                  <a:cxn ang="0">
                    <a:pos x="375" y="751"/>
                  </a:cxn>
                  <a:cxn ang="0">
                    <a:pos x="303" y="743"/>
                  </a:cxn>
                  <a:cxn ang="0">
                    <a:pos x="235" y="723"/>
                  </a:cxn>
                  <a:cxn ang="0">
                    <a:pos x="171" y="689"/>
                  </a:cxn>
                  <a:cxn ang="0">
                    <a:pos x="114" y="643"/>
                  </a:cxn>
                  <a:cxn ang="0">
                    <a:pos x="65" y="586"/>
                  </a:cxn>
                  <a:cxn ang="0">
                    <a:pos x="46" y="554"/>
                  </a:cxn>
                  <a:cxn ang="0">
                    <a:pos x="36" y="536"/>
                  </a:cxn>
                  <a:cxn ang="0">
                    <a:pos x="17" y="484"/>
                  </a:cxn>
                  <a:cxn ang="0">
                    <a:pos x="2" y="410"/>
                  </a:cxn>
                  <a:cxn ang="0">
                    <a:pos x="2" y="339"/>
                  </a:cxn>
                  <a:cxn ang="0">
                    <a:pos x="17" y="267"/>
                  </a:cxn>
                  <a:cxn ang="0">
                    <a:pos x="43" y="202"/>
                  </a:cxn>
                  <a:cxn ang="0">
                    <a:pos x="83" y="140"/>
                  </a:cxn>
                  <a:cxn ang="0">
                    <a:pos x="134" y="88"/>
                  </a:cxn>
                  <a:cxn ang="0">
                    <a:pos x="179" y="55"/>
                  </a:cxn>
                  <a:cxn ang="0">
                    <a:pos x="197" y="46"/>
                  </a:cxn>
                  <a:cxn ang="0">
                    <a:pos x="232" y="28"/>
                  </a:cxn>
                  <a:cxn ang="0">
                    <a:pos x="303" y="7"/>
                  </a:cxn>
                  <a:cxn ang="0">
                    <a:pos x="377" y="0"/>
                  </a:cxn>
                  <a:cxn ang="0">
                    <a:pos x="448" y="7"/>
                  </a:cxn>
                  <a:cxn ang="0">
                    <a:pos x="517" y="28"/>
                  </a:cxn>
                  <a:cxn ang="0">
                    <a:pos x="580" y="60"/>
                  </a:cxn>
                  <a:cxn ang="0">
                    <a:pos x="637" y="106"/>
                  </a:cxn>
                  <a:cxn ang="0">
                    <a:pos x="686" y="163"/>
                  </a:cxn>
                  <a:cxn ang="0">
                    <a:pos x="706" y="197"/>
                  </a:cxn>
                  <a:cxn ang="0">
                    <a:pos x="714" y="213"/>
                  </a:cxn>
                  <a:cxn ang="0">
                    <a:pos x="735" y="267"/>
                  </a:cxn>
                  <a:cxn ang="0">
                    <a:pos x="750" y="339"/>
                  </a:cxn>
                  <a:cxn ang="0">
                    <a:pos x="750" y="412"/>
                  </a:cxn>
                  <a:cxn ang="0">
                    <a:pos x="735" y="482"/>
                  </a:cxn>
                  <a:cxn ang="0">
                    <a:pos x="709" y="549"/>
                  </a:cxn>
                  <a:cxn ang="0">
                    <a:pos x="668" y="609"/>
                  </a:cxn>
                  <a:cxn ang="0">
                    <a:pos x="618" y="663"/>
                  </a:cxn>
                  <a:cxn ang="0">
                    <a:pos x="570" y="695"/>
                  </a:cxn>
                </a:cxnLst>
                <a:rect l="0" t="0" r="r" b="b"/>
                <a:pathLst>
                  <a:path w="751" h="751">
                    <a:moveTo>
                      <a:pt x="554" y="705"/>
                    </a:moveTo>
                    <a:lnTo>
                      <a:pt x="554" y="705"/>
                    </a:lnTo>
                    <a:lnTo>
                      <a:pt x="536" y="713"/>
                    </a:lnTo>
                    <a:lnTo>
                      <a:pt x="520" y="721"/>
                    </a:lnTo>
                    <a:lnTo>
                      <a:pt x="484" y="734"/>
                    </a:lnTo>
                    <a:lnTo>
                      <a:pt x="448" y="743"/>
                    </a:lnTo>
                    <a:lnTo>
                      <a:pt x="412" y="749"/>
                    </a:lnTo>
                    <a:lnTo>
                      <a:pt x="375" y="751"/>
                    </a:lnTo>
                    <a:lnTo>
                      <a:pt x="339" y="748"/>
                    </a:lnTo>
                    <a:lnTo>
                      <a:pt x="303" y="743"/>
                    </a:lnTo>
                    <a:lnTo>
                      <a:pt x="269" y="734"/>
                    </a:lnTo>
                    <a:lnTo>
                      <a:pt x="235" y="723"/>
                    </a:lnTo>
                    <a:lnTo>
                      <a:pt x="202" y="707"/>
                    </a:lnTo>
                    <a:lnTo>
                      <a:pt x="171" y="689"/>
                    </a:lnTo>
                    <a:lnTo>
                      <a:pt x="140" y="668"/>
                    </a:lnTo>
                    <a:lnTo>
                      <a:pt x="114" y="643"/>
                    </a:lnTo>
                    <a:lnTo>
                      <a:pt x="88" y="616"/>
                    </a:lnTo>
                    <a:lnTo>
                      <a:pt x="65" y="586"/>
                    </a:lnTo>
                    <a:lnTo>
                      <a:pt x="56" y="570"/>
                    </a:lnTo>
                    <a:lnTo>
                      <a:pt x="46" y="554"/>
                    </a:lnTo>
                    <a:lnTo>
                      <a:pt x="46" y="554"/>
                    </a:lnTo>
                    <a:lnTo>
                      <a:pt x="36" y="536"/>
                    </a:lnTo>
                    <a:lnTo>
                      <a:pt x="30" y="520"/>
                    </a:lnTo>
                    <a:lnTo>
                      <a:pt x="17" y="484"/>
                    </a:lnTo>
                    <a:lnTo>
                      <a:pt x="7" y="448"/>
                    </a:lnTo>
                    <a:lnTo>
                      <a:pt x="2" y="410"/>
                    </a:lnTo>
                    <a:lnTo>
                      <a:pt x="0" y="375"/>
                    </a:lnTo>
                    <a:lnTo>
                      <a:pt x="2" y="339"/>
                    </a:lnTo>
                    <a:lnTo>
                      <a:pt x="7" y="303"/>
                    </a:lnTo>
                    <a:lnTo>
                      <a:pt x="17" y="267"/>
                    </a:lnTo>
                    <a:lnTo>
                      <a:pt x="28" y="235"/>
                    </a:lnTo>
                    <a:lnTo>
                      <a:pt x="43" y="202"/>
                    </a:lnTo>
                    <a:lnTo>
                      <a:pt x="61" y="169"/>
                    </a:lnTo>
                    <a:lnTo>
                      <a:pt x="83" y="140"/>
                    </a:lnTo>
                    <a:lnTo>
                      <a:pt x="106" y="112"/>
                    </a:lnTo>
                    <a:lnTo>
                      <a:pt x="134" y="88"/>
                    </a:lnTo>
                    <a:lnTo>
                      <a:pt x="165" y="65"/>
                    </a:lnTo>
                    <a:lnTo>
                      <a:pt x="179" y="55"/>
                    </a:lnTo>
                    <a:lnTo>
                      <a:pt x="197" y="46"/>
                    </a:lnTo>
                    <a:lnTo>
                      <a:pt x="197" y="46"/>
                    </a:lnTo>
                    <a:lnTo>
                      <a:pt x="214" y="36"/>
                    </a:lnTo>
                    <a:lnTo>
                      <a:pt x="232" y="28"/>
                    </a:lnTo>
                    <a:lnTo>
                      <a:pt x="267" y="16"/>
                    </a:lnTo>
                    <a:lnTo>
                      <a:pt x="303" y="7"/>
                    </a:lnTo>
                    <a:lnTo>
                      <a:pt x="339" y="2"/>
                    </a:lnTo>
                    <a:lnTo>
                      <a:pt x="377" y="0"/>
                    </a:lnTo>
                    <a:lnTo>
                      <a:pt x="412" y="2"/>
                    </a:lnTo>
                    <a:lnTo>
                      <a:pt x="448" y="7"/>
                    </a:lnTo>
                    <a:lnTo>
                      <a:pt x="482" y="15"/>
                    </a:lnTo>
                    <a:lnTo>
                      <a:pt x="517" y="28"/>
                    </a:lnTo>
                    <a:lnTo>
                      <a:pt x="549" y="42"/>
                    </a:lnTo>
                    <a:lnTo>
                      <a:pt x="580" y="60"/>
                    </a:lnTo>
                    <a:lnTo>
                      <a:pt x="609" y="81"/>
                    </a:lnTo>
                    <a:lnTo>
                      <a:pt x="637" y="106"/>
                    </a:lnTo>
                    <a:lnTo>
                      <a:pt x="663" y="134"/>
                    </a:lnTo>
                    <a:lnTo>
                      <a:pt x="686" y="163"/>
                    </a:lnTo>
                    <a:lnTo>
                      <a:pt x="696" y="179"/>
                    </a:lnTo>
                    <a:lnTo>
                      <a:pt x="706" y="197"/>
                    </a:lnTo>
                    <a:lnTo>
                      <a:pt x="706" y="197"/>
                    </a:lnTo>
                    <a:lnTo>
                      <a:pt x="714" y="213"/>
                    </a:lnTo>
                    <a:lnTo>
                      <a:pt x="722" y="231"/>
                    </a:lnTo>
                    <a:lnTo>
                      <a:pt x="735" y="267"/>
                    </a:lnTo>
                    <a:lnTo>
                      <a:pt x="743" y="303"/>
                    </a:lnTo>
                    <a:lnTo>
                      <a:pt x="750" y="339"/>
                    </a:lnTo>
                    <a:lnTo>
                      <a:pt x="751" y="375"/>
                    </a:lnTo>
                    <a:lnTo>
                      <a:pt x="750" y="412"/>
                    </a:lnTo>
                    <a:lnTo>
                      <a:pt x="743" y="446"/>
                    </a:lnTo>
                    <a:lnTo>
                      <a:pt x="735" y="482"/>
                    </a:lnTo>
                    <a:lnTo>
                      <a:pt x="723" y="516"/>
                    </a:lnTo>
                    <a:lnTo>
                      <a:pt x="709" y="549"/>
                    </a:lnTo>
                    <a:lnTo>
                      <a:pt x="689" y="580"/>
                    </a:lnTo>
                    <a:lnTo>
                      <a:pt x="668" y="609"/>
                    </a:lnTo>
                    <a:lnTo>
                      <a:pt x="644" y="637"/>
                    </a:lnTo>
                    <a:lnTo>
                      <a:pt x="618" y="663"/>
                    </a:lnTo>
                    <a:lnTo>
                      <a:pt x="587" y="686"/>
                    </a:lnTo>
                    <a:lnTo>
                      <a:pt x="570" y="695"/>
                    </a:lnTo>
                    <a:lnTo>
                      <a:pt x="554" y="70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3525">
                <a:extLst>
                  <a:ext uri="{FF2B5EF4-FFF2-40B4-BE49-F238E27FC236}">
                    <a16:creationId xmlns:a16="http://schemas.microsoft.com/office/drawing/2014/main" id="{F46C238B-2A07-4FF1-B741-66CBD2CB0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237" y="3516312"/>
                <a:ext cx="463550" cy="463550"/>
              </a:xfrm>
              <a:custGeom>
                <a:avLst/>
                <a:gdLst/>
                <a:ahLst/>
                <a:cxnLst>
                  <a:cxn ang="0">
                    <a:pos x="432" y="549"/>
                  </a:cxn>
                  <a:cxn ang="0">
                    <a:pos x="377" y="572"/>
                  </a:cxn>
                  <a:cxn ang="0">
                    <a:pos x="321" y="583"/>
                  </a:cxn>
                  <a:cxn ang="0">
                    <a:pos x="264" y="583"/>
                  </a:cxn>
                  <a:cxn ang="0">
                    <a:pos x="209" y="572"/>
                  </a:cxn>
                  <a:cxn ang="0">
                    <a:pos x="157" y="551"/>
                  </a:cxn>
                  <a:cxn ang="0">
                    <a:pos x="109" y="520"/>
                  </a:cxn>
                  <a:cxn ang="0">
                    <a:pos x="69" y="480"/>
                  </a:cxn>
                  <a:cxn ang="0">
                    <a:pos x="36" y="432"/>
                  </a:cxn>
                  <a:cxn ang="0">
                    <a:pos x="23" y="404"/>
                  </a:cxn>
                  <a:cxn ang="0">
                    <a:pos x="5" y="349"/>
                  </a:cxn>
                  <a:cxn ang="0">
                    <a:pos x="0" y="292"/>
                  </a:cxn>
                  <a:cxn ang="0">
                    <a:pos x="5" y="236"/>
                  </a:cxn>
                  <a:cxn ang="0">
                    <a:pos x="22" y="182"/>
                  </a:cxn>
                  <a:cxn ang="0">
                    <a:pos x="48" y="132"/>
                  </a:cxn>
                  <a:cxn ang="0">
                    <a:pos x="83" y="88"/>
                  </a:cxn>
                  <a:cxn ang="0">
                    <a:pos x="127" y="51"/>
                  </a:cxn>
                  <a:cxn ang="0">
                    <a:pos x="153" y="34"/>
                  </a:cxn>
                  <a:cxn ang="0">
                    <a:pos x="209" y="11"/>
                  </a:cxn>
                  <a:cxn ang="0">
                    <a:pos x="264" y="2"/>
                  </a:cxn>
                  <a:cxn ang="0">
                    <a:pos x="321" y="2"/>
                  </a:cxn>
                  <a:cxn ang="0">
                    <a:pos x="377" y="11"/>
                  </a:cxn>
                  <a:cxn ang="0">
                    <a:pos x="429" y="33"/>
                  </a:cxn>
                  <a:cxn ang="0">
                    <a:pos x="476" y="64"/>
                  </a:cxn>
                  <a:cxn ang="0">
                    <a:pos x="517" y="104"/>
                  </a:cxn>
                  <a:cxn ang="0">
                    <a:pos x="549" y="153"/>
                  </a:cxn>
                  <a:cxn ang="0">
                    <a:pos x="562" y="179"/>
                  </a:cxn>
                  <a:cxn ang="0">
                    <a:pos x="580" y="236"/>
                  </a:cxn>
                  <a:cxn ang="0">
                    <a:pos x="585" y="292"/>
                  </a:cxn>
                  <a:cxn ang="0">
                    <a:pos x="580" y="349"/>
                  </a:cxn>
                  <a:cxn ang="0">
                    <a:pos x="564" y="402"/>
                  </a:cxn>
                  <a:cxn ang="0">
                    <a:pos x="538" y="451"/>
                  </a:cxn>
                  <a:cxn ang="0">
                    <a:pos x="502" y="497"/>
                  </a:cxn>
                  <a:cxn ang="0">
                    <a:pos x="458" y="533"/>
                  </a:cxn>
                </a:cxnLst>
                <a:rect l="0" t="0" r="r" b="b"/>
                <a:pathLst>
                  <a:path w="585" h="585">
                    <a:moveTo>
                      <a:pt x="432" y="549"/>
                    </a:moveTo>
                    <a:lnTo>
                      <a:pt x="432" y="549"/>
                    </a:lnTo>
                    <a:lnTo>
                      <a:pt x="404" y="562"/>
                    </a:lnTo>
                    <a:lnTo>
                      <a:pt x="377" y="572"/>
                    </a:lnTo>
                    <a:lnTo>
                      <a:pt x="349" y="578"/>
                    </a:lnTo>
                    <a:lnTo>
                      <a:pt x="321" y="583"/>
                    </a:lnTo>
                    <a:lnTo>
                      <a:pt x="292" y="585"/>
                    </a:lnTo>
                    <a:lnTo>
                      <a:pt x="264" y="583"/>
                    </a:lnTo>
                    <a:lnTo>
                      <a:pt x="237" y="578"/>
                    </a:lnTo>
                    <a:lnTo>
                      <a:pt x="209" y="572"/>
                    </a:lnTo>
                    <a:lnTo>
                      <a:pt x="183" y="564"/>
                    </a:lnTo>
                    <a:lnTo>
                      <a:pt x="157" y="551"/>
                    </a:lnTo>
                    <a:lnTo>
                      <a:pt x="132" y="537"/>
                    </a:lnTo>
                    <a:lnTo>
                      <a:pt x="109" y="520"/>
                    </a:lnTo>
                    <a:lnTo>
                      <a:pt x="88" y="502"/>
                    </a:lnTo>
                    <a:lnTo>
                      <a:pt x="69" y="480"/>
                    </a:lnTo>
                    <a:lnTo>
                      <a:pt x="51" y="456"/>
                    </a:lnTo>
                    <a:lnTo>
                      <a:pt x="36" y="432"/>
                    </a:lnTo>
                    <a:lnTo>
                      <a:pt x="36" y="432"/>
                    </a:lnTo>
                    <a:lnTo>
                      <a:pt x="23" y="404"/>
                    </a:lnTo>
                    <a:lnTo>
                      <a:pt x="13" y="376"/>
                    </a:lnTo>
                    <a:lnTo>
                      <a:pt x="5" y="349"/>
                    </a:lnTo>
                    <a:lnTo>
                      <a:pt x="2" y="319"/>
                    </a:lnTo>
                    <a:lnTo>
                      <a:pt x="0" y="292"/>
                    </a:lnTo>
                    <a:lnTo>
                      <a:pt x="2" y="264"/>
                    </a:lnTo>
                    <a:lnTo>
                      <a:pt x="5" y="236"/>
                    </a:lnTo>
                    <a:lnTo>
                      <a:pt x="12" y="209"/>
                    </a:lnTo>
                    <a:lnTo>
                      <a:pt x="22" y="182"/>
                    </a:lnTo>
                    <a:lnTo>
                      <a:pt x="33" y="156"/>
                    </a:lnTo>
                    <a:lnTo>
                      <a:pt x="48" y="132"/>
                    </a:lnTo>
                    <a:lnTo>
                      <a:pt x="64" y="109"/>
                    </a:lnTo>
                    <a:lnTo>
                      <a:pt x="83" y="88"/>
                    </a:lnTo>
                    <a:lnTo>
                      <a:pt x="105" y="68"/>
                    </a:lnTo>
                    <a:lnTo>
                      <a:pt x="127" y="51"/>
                    </a:lnTo>
                    <a:lnTo>
                      <a:pt x="153" y="34"/>
                    </a:lnTo>
                    <a:lnTo>
                      <a:pt x="153" y="34"/>
                    </a:lnTo>
                    <a:lnTo>
                      <a:pt x="181" y="21"/>
                    </a:lnTo>
                    <a:lnTo>
                      <a:pt x="209" y="11"/>
                    </a:lnTo>
                    <a:lnTo>
                      <a:pt x="237" y="5"/>
                    </a:lnTo>
                    <a:lnTo>
                      <a:pt x="264" y="2"/>
                    </a:lnTo>
                    <a:lnTo>
                      <a:pt x="294" y="0"/>
                    </a:lnTo>
                    <a:lnTo>
                      <a:pt x="321" y="2"/>
                    </a:lnTo>
                    <a:lnTo>
                      <a:pt x="349" y="5"/>
                    </a:lnTo>
                    <a:lnTo>
                      <a:pt x="377" y="11"/>
                    </a:lnTo>
                    <a:lnTo>
                      <a:pt x="403" y="21"/>
                    </a:lnTo>
                    <a:lnTo>
                      <a:pt x="429" y="33"/>
                    </a:lnTo>
                    <a:lnTo>
                      <a:pt x="452" y="47"/>
                    </a:lnTo>
                    <a:lnTo>
                      <a:pt x="476" y="64"/>
                    </a:lnTo>
                    <a:lnTo>
                      <a:pt x="497" y="83"/>
                    </a:lnTo>
                    <a:lnTo>
                      <a:pt x="517" y="104"/>
                    </a:lnTo>
                    <a:lnTo>
                      <a:pt x="535" y="127"/>
                    </a:lnTo>
                    <a:lnTo>
                      <a:pt x="549" y="153"/>
                    </a:lnTo>
                    <a:lnTo>
                      <a:pt x="549" y="153"/>
                    </a:lnTo>
                    <a:lnTo>
                      <a:pt x="562" y="179"/>
                    </a:lnTo>
                    <a:lnTo>
                      <a:pt x="572" y="207"/>
                    </a:lnTo>
                    <a:lnTo>
                      <a:pt x="580" y="236"/>
                    </a:lnTo>
                    <a:lnTo>
                      <a:pt x="583" y="264"/>
                    </a:lnTo>
                    <a:lnTo>
                      <a:pt x="585" y="292"/>
                    </a:lnTo>
                    <a:lnTo>
                      <a:pt x="583" y="321"/>
                    </a:lnTo>
                    <a:lnTo>
                      <a:pt x="580" y="349"/>
                    </a:lnTo>
                    <a:lnTo>
                      <a:pt x="572" y="375"/>
                    </a:lnTo>
                    <a:lnTo>
                      <a:pt x="564" y="402"/>
                    </a:lnTo>
                    <a:lnTo>
                      <a:pt x="551" y="427"/>
                    </a:lnTo>
                    <a:lnTo>
                      <a:pt x="538" y="451"/>
                    </a:lnTo>
                    <a:lnTo>
                      <a:pt x="522" y="474"/>
                    </a:lnTo>
                    <a:lnTo>
                      <a:pt x="502" y="497"/>
                    </a:lnTo>
                    <a:lnTo>
                      <a:pt x="481" y="516"/>
                    </a:lnTo>
                    <a:lnTo>
                      <a:pt x="458" y="533"/>
                    </a:lnTo>
                    <a:lnTo>
                      <a:pt x="432" y="549"/>
                    </a:lnTo>
                    <a:close/>
                  </a:path>
                </a:pathLst>
              </a:custGeom>
              <a:solidFill>
                <a:srgbClr val="C69C6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3526">
                <a:extLst>
                  <a:ext uri="{FF2B5EF4-FFF2-40B4-BE49-F238E27FC236}">
                    <a16:creationId xmlns:a16="http://schemas.microsoft.com/office/drawing/2014/main" id="{63DADFB5-47C1-4CC9-B6F4-9AC5AB1F9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237" y="3516312"/>
                <a:ext cx="463550" cy="463550"/>
              </a:xfrm>
              <a:custGeom>
                <a:avLst/>
                <a:gdLst/>
                <a:ahLst/>
                <a:cxnLst>
                  <a:cxn ang="0">
                    <a:pos x="432" y="549"/>
                  </a:cxn>
                  <a:cxn ang="0">
                    <a:pos x="377" y="572"/>
                  </a:cxn>
                  <a:cxn ang="0">
                    <a:pos x="321" y="583"/>
                  </a:cxn>
                  <a:cxn ang="0">
                    <a:pos x="264" y="583"/>
                  </a:cxn>
                  <a:cxn ang="0">
                    <a:pos x="209" y="572"/>
                  </a:cxn>
                  <a:cxn ang="0">
                    <a:pos x="157" y="551"/>
                  </a:cxn>
                  <a:cxn ang="0">
                    <a:pos x="109" y="520"/>
                  </a:cxn>
                  <a:cxn ang="0">
                    <a:pos x="69" y="480"/>
                  </a:cxn>
                  <a:cxn ang="0">
                    <a:pos x="36" y="432"/>
                  </a:cxn>
                  <a:cxn ang="0">
                    <a:pos x="23" y="404"/>
                  </a:cxn>
                  <a:cxn ang="0">
                    <a:pos x="5" y="349"/>
                  </a:cxn>
                  <a:cxn ang="0">
                    <a:pos x="0" y="292"/>
                  </a:cxn>
                  <a:cxn ang="0">
                    <a:pos x="5" y="236"/>
                  </a:cxn>
                  <a:cxn ang="0">
                    <a:pos x="22" y="182"/>
                  </a:cxn>
                  <a:cxn ang="0">
                    <a:pos x="48" y="132"/>
                  </a:cxn>
                  <a:cxn ang="0">
                    <a:pos x="83" y="88"/>
                  </a:cxn>
                  <a:cxn ang="0">
                    <a:pos x="127" y="51"/>
                  </a:cxn>
                  <a:cxn ang="0">
                    <a:pos x="153" y="34"/>
                  </a:cxn>
                  <a:cxn ang="0">
                    <a:pos x="209" y="11"/>
                  </a:cxn>
                  <a:cxn ang="0">
                    <a:pos x="264" y="2"/>
                  </a:cxn>
                  <a:cxn ang="0">
                    <a:pos x="321" y="2"/>
                  </a:cxn>
                  <a:cxn ang="0">
                    <a:pos x="377" y="11"/>
                  </a:cxn>
                  <a:cxn ang="0">
                    <a:pos x="429" y="33"/>
                  </a:cxn>
                  <a:cxn ang="0">
                    <a:pos x="476" y="64"/>
                  </a:cxn>
                  <a:cxn ang="0">
                    <a:pos x="517" y="104"/>
                  </a:cxn>
                  <a:cxn ang="0">
                    <a:pos x="549" y="153"/>
                  </a:cxn>
                  <a:cxn ang="0">
                    <a:pos x="562" y="179"/>
                  </a:cxn>
                  <a:cxn ang="0">
                    <a:pos x="580" y="236"/>
                  </a:cxn>
                  <a:cxn ang="0">
                    <a:pos x="585" y="292"/>
                  </a:cxn>
                  <a:cxn ang="0">
                    <a:pos x="580" y="349"/>
                  </a:cxn>
                  <a:cxn ang="0">
                    <a:pos x="564" y="402"/>
                  </a:cxn>
                  <a:cxn ang="0">
                    <a:pos x="538" y="451"/>
                  </a:cxn>
                  <a:cxn ang="0">
                    <a:pos x="502" y="497"/>
                  </a:cxn>
                  <a:cxn ang="0">
                    <a:pos x="458" y="533"/>
                  </a:cxn>
                </a:cxnLst>
                <a:rect l="0" t="0" r="r" b="b"/>
                <a:pathLst>
                  <a:path w="585" h="585">
                    <a:moveTo>
                      <a:pt x="432" y="549"/>
                    </a:moveTo>
                    <a:lnTo>
                      <a:pt x="432" y="549"/>
                    </a:lnTo>
                    <a:lnTo>
                      <a:pt x="404" y="562"/>
                    </a:lnTo>
                    <a:lnTo>
                      <a:pt x="377" y="572"/>
                    </a:lnTo>
                    <a:lnTo>
                      <a:pt x="349" y="578"/>
                    </a:lnTo>
                    <a:lnTo>
                      <a:pt x="321" y="583"/>
                    </a:lnTo>
                    <a:lnTo>
                      <a:pt x="292" y="585"/>
                    </a:lnTo>
                    <a:lnTo>
                      <a:pt x="264" y="583"/>
                    </a:lnTo>
                    <a:lnTo>
                      <a:pt x="237" y="578"/>
                    </a:lnTo>
                    <a:lnTo>
                      <a:pt x="209" y="572"/>
                    </a:lnTo>
                    <a:lnTo>
                      <a:pt x="183" y="564"/>
                    </a:lnTo>
                    <a:lnTo>
                      <a:pt x="157" y="551"/>
                    </a:lnTo>
                    <a:lnTo>
                      <a:pt x="132" y="537"/>
                    </a:lnTo>
                    <a:lnTo>
                      <a:pt x="109" y="520"/>
                    </a:lnTo>
                    <a:lnTo>
                      <a:pt x="88" y="502"/>
                    </a:lnTo>
                    <a:lnTo>
                      <a:pt x="69" y="480"/>
                    </a:lnTo>
                    <a:lnTo>
                      <a:pt x="51" y="456"/>
                    </a:lnTo>
                    <a:lnTo>
                      <a:pt x="36" y="432"/>
                    </a:lnTo>
                    <a:lnTo>
                      <a:pt x="36" y="432"/>
                    </a:lnTo>
                    <a:lnTo>
                      <a:pt x="23" y="404"/>
                    </a:lnTo>
                    <a:lnTo>
                      <a:pt x="13" y="376"/>
                    </a:lnTo>
                    <a:lnTo>
                      <a:pt x="5" y="349"/>
                    </a:lnTo>
                    <a:lnTo>
                      <a:pt x="2" y="319"/>
                    </a:lnTo>
                    <a:lnTo>
                      <a:pt x="0" y="292"/>
                    </a:lnTo>
                    <a:lnTo>
                      <a:pt x="2" y="264"/>
                    </a:lnTo>
                    <a:lnTo>
                      <a:pt x="5" y="236"/>
                    </a:lnTo>
                    <a:lnTo>
                      <a:pt x="12" y="209"/>
                    </a:lnTo>
                    <a:lnTo>
                      <a:pt x="22" y="182"/>
                    </a:lnTo>
                    <a:lnTo>
                      <a:pt x="33" y="156"/>
                    </a:lnTo>
                    <a:lnTo>
                      <a:pt x="48" y="132"/>
                    </a:lnTo>
                    <a:lnTo>
                      <a:pt x="64" y="109"/>
                    </a:lnTo>
                    <a:lnTo>
                      <a:pt x="83" y="88"/>
                    </a:lnTo>
                    <a:lnTo>
                      <a:pt x="105" y="68"/>
                    </a:lnTo>
                    <a:lnTo>
                      <a:pt x="127" y="51"/>
                    </a:lnTo>
                    <a:lnTo>
                      <a:pt x="153" y="34"/>
                    </a:lnTo>
                    <a:lnTo>
                      <a:pt x="153" y="34"/>
                    </a:lnTo>
                    <a:lnTo>
                      <a:pt x="181" y="21"/>
                    </a:lnTo>
                    <a:lnTo>
                      <a:pt x="209" y="11"/>
                    </a:lnTo>
                    <a:lnTo>
                      <a:pt x="237" y="5"/>
                    </a:lnTo>
                    <a:lnTo>
                      <a:pt x="264" y="2"/>
                    </a:lnTo>
                    <a:lnTo>
                      <a:pt x="294" y="0"/>
                    </a:lnTo>
                    <a:lnTo>
                      <a:pt x="321" y="2"/>
                    </a:lnTo>
                    <a:lnTo>
                      <a:pt x="349" y="5"/>
                    </a:lnTo>
                    <a:lnTo>
                      <a:pt x="377" y="11"/>
                    </a:lnTo>
                    <a:lnTo>
                      <a:pt x="403" y="21"/>
                    </a:lnTo>
                    <a:lnTo>
                      <a:pt x="429" y="33"/>
                    </a:lnTo>
                    <a:lnTo>
                      <a:pt x="452" y="47"/>
                    </a:lnTo>
                    <a:lnTo>
                      <a:pt x="476" y="64"/>
                    </a:lnTo>
                    <a:lnTo>
                      <a:pt x="497" y="83"/>
                    </a:lnTo>
                    <a:lnTo>
                      <a:pt x="517" y="104"/>
                    </a:lnTo>
                    <a:lnTo>
                      <a:pt x="535" y="127"/>
                    </a:lnTo>
                    <a:lnTo>
                      <a:pt x="549" y="153"/>
                    </a:lnTo>
                    <a:lnTo>
                      <a:pt x="549" y="153"/>
                    </a:lnTo>
                    <a:lnTo>
                      <a:pt x="562" y="179"/>
                    </a:lnTo>
                    <a:lnTo>
                      <a:pt x="572" y="207"/>
                    </a:lnTo>
                    <a:lnTo>
                      <a:pt x="580" y="236"/>
                    </a:lnTo>
                    <a:lnTo>
                      <a:pt x="583" y="264"/>
                    </a:lnTo>
                    <a:lnTo>
                      <a:pt x="585" y="292"/>
                    </a:lnTo>
                    <a:lnTo>
                      <a:pt x="583" y="321"/>
                    </a:lnTo>
                    <a:lnTo>
                      <a:pt x="580" y="349"/>
                    </a:lnTo>
                    <a:lnTo>
                      <a:pt x="572" y="375"/>
                    </a:lnTo>
                    <a:lnTo>
                      <a:pt x="564" y="402"/>
                    </a:lnTo>
                    <a:lnTo>
                      <a:pt x="551" y="427"/>
                    </a:lnTo>
                    <a:lnTo>
                      <a:pt x="538" y="451"/>
                    </a:lnTo>
                    <a:lnTo>
                      <a:pt x="522" y="474"/>
                    </a:lnTo>
                    <a:lnTo>
                      <a:pt x="502" y="497"/>
                    </a:lnTo>
                    <a:lnTo>
                      <a:pt x="481" y="516"/>
                    </a:lnTo>
                    <a:lnTo>
                      <a:pt x="458" y="533"/>
                    </a:lnTo>
                    <a:lnTo>
                      <a:pt x="432" y="549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3527">
                <a:extLst>
                  <a:ext uri="{FF2B5EF4-FFF2-40B4-BE49-F238E27FC236}">
                    <a16:creationId xmlns:a16="http://schemas.microsoft.com/office/drawing/2014/main" id="{AD4350BC-86AE-40E9-A14A-7D33D04F47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4" y="3570287"/>
                <a:ext cx="358775" cy="360363"/>
              </a:xfrm>
              <a:custGeom>
                <a:avLst/>
                <a:gdLst/>
                <a:ahLst/>
                <a:cxnLst>
                  <a:cxn ang="0">
                    <a:pos x="334" y="426"/>
                  </a:cxn>
                  <a:cxn ang="0">
                    <a:pos x="292" y="443"/>
                  </a:cxn>
                  <a:cxn ang="0">
                    <a:pos x="248" y="452"/>
                  </a:cxn>
                  <a:cxn ang="0">
                    <a:pos x="205" y="452"/>
                  </a:cxn>
                  <a:cxn ang="0">
                    <a:pos x="161" y="443"/>
                  </a:cxn>
                  <a:cxn ang="0">
                    <a:pos x="122" y="427"/>
                  </a:cxn>
                  <a:cxn ang="0">
                    <a:pos x="85" y="403"/>
                  </a:cxn>
                  <a:cxn ang="0">
                    <a:pos x="54" y="372"/>
                  </a:cxn>
                  <a:cxn ang="0">
                    <a:pos x="28" y="334"/>
                  </a:cxn>
                  <a:cxn ang="0">
                    <a:pos x="18" y="313"/>
                  </a:cxn>
                  <a:cxn ang="0">
                    <a:pos x="5" y="271"/>
                  </a:cxn>
                  <a:cxn ang="0">
                    <a:pos x="0" y="227"/>
                  </a:cxn>
                  <a:cxn ang="0">
                    <a:pos x="5" y="183"/>
                  </a:cxn>
                  <a:cxn ang="0">
                    <a:pos x="16" y="142"/>
                  </a:cxn>
                  <a:cxn ang="0">
                    <a:pos x="38" y="103"/>
                  </a:cxn>
                  <a:cxn ang="0">
                    <a:pos x="65" y="69"/>
                  </a:cxn>
                  <a:cxn ang="0">
                    <a:pos x="99" y="40"/>
                  </a:cxn>
                  <a:cxn ang="0">
                    <a:pos x="119" y="28"/>
                  </a:cxn>
                  <a:cxn ang="0">
                    <a:pos x="161" y="10"/>
                  </a:cxn>
                  <a:cxn ang="0">
                    <a:pos x="205" y="2"/>
                  </a:cxn>
                  <a:cxn ang="0">
                    <a:pos x="248" y="2"/>
                  </a:cxn>
                  <a:cxn ang="0">
                    <a:pos x="292" y="10"/>
                  </a:cxn>
                  <a:cxn ang="0">
                    <a:pos x="331" y="27"/>
                  </a:cxn>
                  <a:cxn ang="0">
                    <a:pos x="368" y="49"/>
                  </a:cxn>
                  <a:cxn ang="0">
                    <a:pos x="399" y="80"/>
                  </a:cxn>
                  <a:cxn ang="0">
                    <a:pos x="425" y="119"/>
                  </a:cxn>
                  <a:cxn ang="0">
                    <a:pos x="435" y="141"/>
                  </a:cxn>
                  <a:cxn ang="0">
                    <a:pos x="448" y="183"/>
                  </a:cxn>
                  <a:cxn ang="0">
                    <a:pos x="453" y="227"/>
                  </a:cxn>
                  <a:cxn ang="0">
                    <a:pos x="448" y="269"/>
                  </a:cxn>
                  <a:cxn ang="0">
                    <a:pos x="437" y="312"/>
                  </a:cxn>
                  <a:cxn ang="0">
                    <a:pos x="415" y="351"/>
                  </a:cxn>
                  <a:cxn ang="0">
                    <a:pos x="388" y="385"/>
                  </a:cxn>
                  <a:cxn ang="0">
                    <a:pos x="354" y="412"/>
                  </a:cxn>
                </a:cxnLst>
                <a:rect l="0" t="0" r="r" b="b"/>
                <a:pathLst>
                  <a:path w="453" h="453">
                    <a:moveTo>
                      <a:pt x="334" y="426"/>
                    </a:moveTo>
                    <a:lnTo>
                      <a:pt x="334" y="426"/>
                    </a:lnTo>
                    <a:lnTo>
                      <a:pt x="313" y="435"/>
                    </a:lnTo>
                    <a:lnTo>
                      <a:pt x="292" y="443"/>
                    </a:lnTo>
                    <a:lnTo>
                      <a:pt x="271" y="448"/>
                    </a:lnTo>
                    <a:lnTo>
                      <a:pt x="248" y="452"/>
                    </a:lnTo>
                    <a:lnTo>
                      <a:pt x="227" y="453"/>
                    </a:lnTo>
                    <a:lnTo>
                      <a:pt x="205" y="452"/>
                    </a:lnTo>
                    <a:lnTo>
                      <a:pt x="183" y="448"/>
                    </a:lnTo>
                    <a:lnTo>
                      <a:pt x="161" y="443"/>
                    </a:lnTo>
                    <a:lnTo>
                      <a:pt x="142" y="435"/>
                    </a:lnTo>
                    <a:lnTo>
                      <a:pt x="122" y="427"/>
                    </a:lnTo>
                    <a:lnTo>
                      <a:pt x="103" y="416"/>
                    </a:lnTo>
                    <a:lnTo>
                      <a:pt x="85" y="403"/>
                    </a:lnTo>
                    <a:lnTo>
                      <a:pt x="69" y="388"/>
                    </a:lnTo>
                    <a:lnTo>
                      <a:pt x="54" y="372"/>
                    </a:lnTo>
                    <a:lnTo>
                      <a:pt x="39" y="354"/>
                    </a:lnTo>
                    <a:lnTo>
                      <a:pt x="28" y="334"/>
                    </a:lnTo>
                    <a:lnTo>
                      <a:pt x="28" y="334"/>
                    </a:lnTo>
                    <a:lnTo>
                      <a:pt x="18" y="313"/>
                    </a:lnTo>
                    <a:lnTo>
                      <a:pt x="10" y="292"/>
                    </a:lnTo>
                    <a:lnTo>
                      <a:pt x="5" y="271"/>
                    </a:lnTo>
                    <a:lnTo>
                      <a:pt x="2" y="248"/>
                    </a:lnTo>
                    <a:lnTo>
                      <a:pt x="0" y="227"/>
                    </a:lnTo>
                    <a:lnTo>
                      <a:pt x="2" y="204"/>
                    </a:lnTo>
                    <a:lnTo>
                      <a:pt x="5" y="183"/>
                    </a:lnTo>
                    <a:lnTo>
                      <a:pt x="10" y="162"/>
                    </a:lnTo>
                    <a:lnTo>
                      <a:pt x="16" y="142"/>
                    </a:lnTo>
                    <a:lnTo>
                      <a:pt x="26" y="123"/>
                    </a:lnTo>
                    <a:lnTo>
                      <a:pt x="38" y="103"/>
                    </a:lnTo>
                    <a:lnTo>
                      <a:pt x="51" y="85"/>
                    </a:lnTo>
                    <a:lnTo>
                      <a:pt x="65" y="69"/>
                    </a:lnTo>
                    <a:lnTo>
                      <a:pt x="82" y="54"/>
                    </a:lnTo>
                    <a:lnTo>
                      <a:pt x="99" y="40"/>
                    </a:lnTo>
                    <a:lnTo>
                      <a:pt x="119" y="28"/>
                    </a:lnTo>
                    <a:lnTo>
                      <a:pt x="119" y="28"/>
                    </a:lnTo>
                    <a:lnTo>
                      <a:pt x="140" y="18"/>
                    </a:lnTo>
                    <a:lnTo>
                      <a:pt x="161" y="10"/>
                    </a:lnTo>
                    <a:lnTo>
                      <a:pt x="183" y="5"/>
                    </a:lnTo>
                    <a:lnTo>
                      <a:pt x="205" y="2"/>
                    </a:lnTo>
                    <a:lnTo>
                      <a:pt x="227" y="0"/>
                    </a:lnTo>
                    <a:lnTo>
                      <a:pt x="248" y="2"/>
                    </a:lnTo>
                    <a:lnTo>
                      <a:pt x="271" y="5"/>
                    </a:lnTo>
                    <a:lnTo>
                      <a:pt x="292" y="10"/>
                    </a:lnTo>
                    <a:lnTo>
                      <a:pt x="311" y="17"/>
                    </a:lnTo>
                    <a:lnTo>
                      <a:pt x="331" y="27"/>
                    </a:lnTo>
                    <a:lnTo>
                      <a:pt x="350" y="38"/>
                    </a:lnTo>
                    <a:lnTo>
                      <a:pt x="368" y="49"/>
                    </a:lnTo>
                    <a:lnTo>
                      <a:pt x="385" y="64"/>
                    </a:lnTo>
                    <a:lnTo>
                      <a:pt x="399" y="80"/>
                    </a:lnTo>
                    <a:lnTo>
                      <a:pt x="414" y="100"/>
                    </a:lnTo>
                    <a:lnTo>
                      <a:pt x="425" y="119"/>
                    </a:lnTo>
                    <a:lnTo>
                      <a:pt x="425" y="119"/>
                    </a:lnTo>
                    <a:lnTo>
                      <a:pt x="435" y="141"/>
                    </a:lnTo>
                    <a:lnTo>
                      <a:pt x="443" y="162"/>
                    </a:lnTo>
                    <a:lnTo>
                      <a:pt x="448" y="183"/>
                    </a:lnTo>
                    <a:lnTo>
                      <a:pt x="451" y="204"/>
                    </a:lnTo>
                    <a:lnTo>
                      <a:pt x="453" y="227"/>
                    </a:lnTo>
                    <a:lnTo>
                      <a:pt x="451" y="248"/>
                    </a:lnTo>
                    <a:lnTo>
                      <a:pt x="448" y="269"/>
                    </a:lnTo>
                    <a:lnTo>
                      <a:pt x="443" y="290"/>
                    </a:lnTo>
                    <a:lnTo>
                      <a:pt x="437" y="312"/>
                    </a:lnTo>
                    <a:lnTo>
                      <a:pt x="427" y="331"/>
                    </a:lnTo>
                    <a:lnTo>
                      <a:pt x="415" y="351"/>
                    </a:lnTo>
                    <a:lnTo>
                      <a:pt x="402" y="369"/>
                    </a:lnTo>
                    <a:lnTo>
                      <a:pt x="388" y="385"/>
                    </a:lnTo>
                    <a:lnTo>
                      <a:pt x="371" y="399"/>
                    </a:lnTo>
                    <a:lnTo>
                      <a:pt x="354" y="412"/>
                    </a:lnTo>
                    <a:lnTo>
                      <a:pt x="334" y="426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Freeform 3528">
                <a:extLst>
                  <a:ext uri="{FF2B5EF4-FFF2-40B4-BE49-F238E27FC236}">
                    <a16:creationId xmlns:a16="http://schemas.microsoft.com/office/drawing/2014/main" id="{17CD127F-32BD-44C6-AF57-018898A1D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4" y="3570287"/>
                <a:ext cx="358775" cy="360363"/>
              </a:xfrm>
              <a:custGeom>
                <a:avLst/>
                <a:gdLst/>
                <a:ahLst/>
                <a:cxnLst>
                  <a:cxn ang="0">
                    <a:pos x="334" y="426"/>
                  </a:cxn>
                  <a:cxn ang="0">
                    <a:pos x="292" y="443"/>
                  </a:cxn>
                  <a:cxn ang="0">
                    <a:pos x="248" y="452"/>
                  </a:cxn>
                  <a:cxn ang="0">
                    <a:pos x="205" y="452"/>
                  </a:cxn>
                  <a:cxn ang="0">
                    <a:pos x="161" y="443"/>
                  </a:cxn>
                  <a:cxn ang="0">
                    <a:pos x="122" y="427"/>
                  </a:cxn>
                  <a:cxn ang="0">
                    <a:pos x="85" y="403"/>
                  </a:cxn>
                  <a:cxn ang="0">
                    <a:pos x="54" y="372"/>
                  </a:cxn>
                  <a:cxn ang="0">
                    <a:pos x="28" y="334"/>
                  </a:cxn>
                  <a:cxn ang="0">
                    <a:pos x="18" y="313"/>
                  </a:cxn>
                  <a:cxn ang="0">
                    <a:pos x="5" y="271"/>
                  </a:cxn>
                  <a:cxn ang="0">
                    <a:pos x="0" y="227"/>
                  </a:cxn>
                  <a:cxn ang="0">
                    <a:pos x="5" y="183"/>
                  </a:cxn>
                  <a:cxn ang="0">
                    <a:pos x="16" y="142"/>
                  </a:cxn>
                  <a:cxn ang="0">
                    <a:pos x="38" y="103"/>
                  </a:cxn>
                  <a:cxn ang="0">
                    <a:pos x="65" y="69"/>
                  </a:cxn>
                  <a:cxn ang="0">
                    <a:pos x="99" y="40"/>
                  </a:cxn>
                  <a:cxn ang="0">
                    <a:pos x="119" y="28"/>
                  </a:cxn>
                  <a:cxn ang="0">
                    <a:pos x="161" y="10"/>
                  </a:cxn>
                  <a:cxn ang="0">
                    <a:pos x="205" y="2"/>
                  </a:cxn>
                  <a:cxn ang="0">
                    <a:pos x="248" y="2"/>
                  </a:cxn>
                  <a:cxn ang="0">
                    <a:pos x="292" y="10"/>
                  </a:cxn>
                  <a:cxn ang="0">
                    <a:pos x="331" y="27"/>
                  </a:cxn>
                  <a:cxn ang="0">
                    <a:pos x="368" y="49"/>
                  </a:cxn>
                  <a:cxn ang="0">
                    <a:pos x="399" y="80"/>
                  </a:cxn>
                  <a:cxn ang="0">
                    <a:pos x="425" y="119"/>
                  </a:cxn>
                  <a:cxn ang="0">
                    <a:pos x="435" y="141"/>
                  </a:cxn>
                  <a:cxn ang="0">
                    <a:pos x="448" y="183"/>
                  </a:cxn>
                  <a:cxn ang="0">
                    <a:pos x="453" y="227"/>
                  </a:cxn>
                  <a:cxn ang="0">
                    <a:pos x="448" y="269"/>
                  </a:cxn>
                  <a:cxn ang="0">
                    <a:pos x="437" y="312"/>
                  </a:cxn>
                  <a:cxn ang="0">
                    <a:pos x="415" y="351"/>
                  </a:cxn>
                  <a:cxn ang="0">
                    <a:pos x="388" y="385"/>
                  </a:cxn>
                  <a:cxn ang="0">
                    <a:pos x="354" y="412"/>
                  </a:cxn>
                </a:cxnLst>
                <a:rect l="0" t="0" r="r" b="b"/>
                <a:pathLst>
                  <a:path w="453" h="453">
                    <a:moveTo>
                      <a:pt x="334" y="426"/>
                    </a:moveTo>
                    <a:lnTo>
                      <a:pt x="334" y="426"/>
                    </a:lnTo>
                    <a:lnTo>
                      <a:pt x="313" y="435"/>
                    </a:lnTo>
                    <a:lnTo>
                      <a:pt x="292" y="443"/>
                    </a:lnTo>
                    <a:lnTo>
                      <a:pt x="271" y="448"/>
                    </a:lnTo>
                    <a:lnTo>
                      <a:pt x="248" y="452"/>
                    </a:lnTo>
                    <a:lnTo>
                      <a:pt x="227" y="453"/>
                    </a:lnTo>
                    <a:lnTo>
                      <a:pt x="205" y="452"/>
                    </a:lnTo>
                    <a:lnTo>
                      <a:pt x="183" y="448"/>
                    </a:lnTo>
                    <a:lnTo>
                      <a:pt x="161" y="443"/>
                    </a:lnTo>
                    <a:lnTo>
                      <a:pt x="142" y="435"/>
                    </a:lnTo>
                    <a:lnTo>
                      <a:pt x="122" y="427"/>
                    </a:lnTo>
                    <a:lnTo>
                      <a:pt x="103" y="416"/>
                    </a:lnTo>
                    <a:lnTo>
                      <a:pt x="85" y="403"/>
                    </a:lnTo>
                    <a:lnTo>
                      <a:pt x="69" y="388"/>
                    </a:lnTo>
                    <a:lnTo>
                      <a:pt x="54" y="372"/>
                    </a:lnTo>
                    <a:lnTo>
                      <a:pt x="39" y="354"/>
                    </a:lnTo>
                    <a:lnTo>
                      <a:pt x="28" y="334"/>
                    </a:lnTo>
                    <a:lnTo>
                      <a:pt x="28" y="334"/>
                    </a:lnTo>
                    <a:lnTo>
                      <a:pt x="18" y="313"/>
                    </a:lnTo>
                    <a:lnTo>
                      <a:pt x="10" y="292"/>
                    </a:lnTo>
                    <a:lnTo>
                      <a:pt x="5" y="271"/>
                    </a:lnTo>
                    <a:lnTo>
                      <a:pt x="2" y="248"/>
                    </a:lnTo>
                    <a:lnTo>
                      <a:pt x="0" y="227"/>
                    </a:lnTo>
                    <a:lnTo>
                      <a:pt x="2" y="204"/>
                    </a:lnTo>
                    <a:lnTo>
                      <a:pt x="5" y="183"/>
                    </a:lnTo>
                    <a:lnTo>
                      <a:pt x="10" y="162"/>
                    </a:lnTo>
                    <a:lnTo>
                      <a:pt x="16" y="142"/>
                    </a:lnTo>
                    <a:lnTo>
                      <a:pt x="26" y="123"/>
                    </a:lnTo>
                    <a:lnTo>
                      <a:pt x="38" y="103"/>
                    </a:lnTo>
                    <a:lnTo>
                      <a:pt x="51" y="85"/>
                    </a:lnTo>
                    <a:lnTo>
                      <a:pt x="65" y="69"/>
                    </a:lnTo>
                    <a:lnTo>
                      <a:pt x="82" y="54"/>
                    </a:lnTo>
                    <a:lnTo>
                      <a:pt x="99" y="40"/>
                    </a:lnTo>
                    <a:lnTo>
                      <a:pt x="119" y="28"/>
                    </a:lnTo>
                    <a:lnTo>
                      <a:pt x="119" y="28"/>
                    </a:lnTo>
                    <a:lnTo>
                      <a:pt x="140" y="18"/>
                    </a:lnTo>
                    <a:lnTo>
                      <a:pt x="161" y="10"/>
                    </a:lnTo>
                    <a:lnTo>
                      <a:pt x="183" y="5"/>
                    </a:lnTo>
                    <a:lnTo>
                      <a:pt x="205" y="2"/>
                    </a:lnTo>
                    <a:lnTo>
                      <a:pt x="227" y="0"/>
                    </a:lnTo>
                    <a:lnTo>
                      <a:pt x="248" y="2"/>
                    </a:lnTo>
                    <a:lnTo>
                      <a:pt x="271" y="5"/>
                    </a:lnTo>
                    <a:lnTo>
                      <a:pt x="292" y="10"/>
                    </a:lnTo>
                    <a:lnTo>
                      <a:pt x="311" y="17"/>
                    </a:lnTo>
                    <a:lnTo>
                      <a:pt x="331" y="27"/>
                    </a:lnTo>
                    <a:lnTo>
                      <a:pt x="350" y="38"/>
                    </a:lnTo>
                    <a:lnTo>
                      <a:pt x="368" y="49"/>
                    </a:lnTo>
                    <a:lnTo>
                      <a:pt x="385" y="64"/>
                    </a:lnTo>
                    <a:lnTo>
                      <a:pt x="399" y="80"/>
                    </a:lnTo>
                    <a:lnTo>
                      <a:pt x="414" y="100"/>
                    </a:lnTo>
                    <a:lnTo>
                      <a:pt x="425" y="119"/>
                    </a:lnTo>
                    <a:lnTo>
                      <a:pt x="425" y="119"/>
                    </a:lnTo>
                    <a:lnTo>
                      <a:pt x="435" y="141"/>
                    </a:lnTo>
                    <a:lnTo>
                      <a:pt x="443" y="162"/>
                    </a:lnTo>
                    <a:lnTo>
                      <a:pt x="448" y="183"/>
                    </a:lnTo>
                    <a:lnTo>
                      <a:pt x="451" y="204"/>
                    </a:lnTo>
                    <a:lnTo>
                      <a:pt x="453" y="227"/>
                    </a:lnTo>
                    <a:lnTo>
                      <a:pt x="451" y="248"/>
                    </a:lnTo>
                    <a:lnTo>
                      <a:pt x="448" y="269"/>
                    </a:lnTo>
                    <a:lnTo>
                      <a:pt x="443" y="290"/>
                    </a:lnTo>
                    <a:lnTo>
                      <a:pt x="437" y="312"/>
                    </a:lnTo>
                    <a:lnTo>
                      <a:pt x="427" y="331"/>
                    </a:lnTo>
                    <a:lnTo>
                      <a:pt x="415" y="351"/>
                    </a:lnTo>
                    <a:lnTo>
                      <a:pt x="402" y="369"/>
                    </a:lnTo>
                    <a:lnTo>
                      <a:pt x="388" y="385"/>
                    </a:lnTo>
                    <a:lnTo>
                      <a:pt x="371" y="399"/>
                    </a:lnTo>
                    <a:lnTo>
                      <a:pt x="354" y="412"/>
                    </a:lnTo>
                    <a:lnTo>
                      <a:pt x="334" y="42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3529">
                <a:extLst>
                  <a:ext uri="{FF2B5EF4-FFF2-40B4-BE49-F238E27FC236}">
                    <a16:creationId xmlns:a16="http://schemas.microsoft.com/office/drawing/2014/main" id="{34390255-0AD6-4796-951B-2C6C99575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656012"/>
                <a:ext cx="160338" cy="20161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77" y="0"/>
                  </a:cxn>
                  <a:cxn ang="0">
                    <a:pos x="70" y="3"/>
                  </a:cxn>
                  <a:cxn ang="0">
                    <a:pos x="70" y="3"/>
                  </a:cxn>
                  <a:cxn ang="0">
                    <a:pos x="59" y="11"/>
                  </a:cxn>
                  <a:cxn ang="0">
                    <a:pos x="48" y="19"/>
                  </a:cxn>
                  <a:cxn ang="0">
                    <a:pos x="38" y="28"/>
                  </a:cxn>
                  <a:cxn ang="0">
                    <a:pos x="30" y="37"/>
                  </a:cxn>
                  <a:cxn ang="0">
                    <a:pos x="22" y="49"/>
                  </a:cxn>
                  <a:cxn ang="0">
                    <a:pos x="15" y="59"/>
                  </a:cxn>
                  <a:cxn ang="0">
                    <a:pos x="10" y="70"/>
                  </a:cxn>
                  <a:cxn ang="0">
                    <a:pos x="5" y="83"/>
                  </a:cxn>
                  <a:cxn ang="0">
                    <a:pos x="4" y="94"/>
                  </a:cxn>
                  <a:cxn ang="0">
                    <a:pos x="0" y="107"/>
                  </a:cxn>
                  <a:cxn ang="0">
                    <a:pos x="0" y="120"/>
                  </a:cxn>
                  <a:cxn ang="0">
                    <a:pos x="0" y="133"/>
                  </a:cxn>
                  <a:cxn ang="0">
                    <a:pos x="2" y="147"/>
                  </a:cxn>
                  <a:cxn ang="0">
                    <a:pos x="5" y="160"/>
                  </a:cxn>
                  <a:cxn ang="0">
                    <a:pos x="10" y="173"/>
                  </a:cxn>
                  <a:cxn ang="0">
                    <a:pos x="17" y="184"/>
                  </a:cxn>
                  <a:cxn ang="0">
                    <a:pos x="17" y="184"/>
                  </a:cxn>
                  <a:cxn ang="0">
                    <a:pos x="26" y="200"/>
                  </a:cxn>
                  <a:cxn ang="0">
                    <a:pos x="38" y="213"/>
                  </a:cxn>
                  <a:cxn ang="0">
                    <a:pos x="51" y="226"/>
                  </a:cxn>
                  <a:cxn ang="0">
                    <a:pos x="66" y="236"/>
                  </a:cxn>
                  <a:cxn ang="0">
                    <a:pos x="82" y="244"/>
                  </a:cxn>
                  <a:cxn ang="0">
                    <a:pos x="98" y="249"/>
                  </a:cxn>
                  <a:cxn ang="0">
                    <a:pos x="116" y="252"/>
                  </a:cxn>
                  <a:cxn ang="0">
                    <a:pos x="134" y="254"/>
                  </a:cxn>
                  <a:cxn ang="0">
                    <a:pos x="134" y="254"/>
                  </a:cxn>
                  <a:cxn ang="0">
                    <a:pos x="150" y="252"/>
                  </a:cxn>
                  <a:cxn ang="0">
                    <a:pos x="165" y="249"/>
                  </a:cxn>
                  <a:cxn ang="0">
                    <a:pos x="181" y="244"/>
                  </a:cxn>
                  <a:cxn ang="0">
                    <a:pos x="197" y="238"/>
                  </a:cxn>
                  <a:cxn ang="0">
                    <a:pos x="197" y="238"/>
                  </a:cxn>
                  <a:cxn ang="0">
                    <a:pos x="204" y="234"/>
                  </a:cxn>
                  <a:cxn ang="0">
                    <a:pos x="77" y="0"/>
                  </a:cxn>
                </a:cxnLst>
                <a:rect l="0" t="0" r="r" b="b"/>
                <a:pathLst>
                  <a:path w="204" h="254">
                    <a:moveTo>
                      <a:pt x="77" y="0"/>
                    </a:moveTo>
                    <a:lnTo>
                      <a:pt x="77" y="0"/>
                    </a:lnTo>
                    <a:lnTo>
                      <a:pt x="70" y="3"/>
                    </a:lnTo>
                    <a:lnTo>
                      <a:pt x="70" y="3"/>
                    </a:lnTo>
                    <a:lnTo>
                      <a:pt x="59" y="11"/>
                    </a:lnTo>
                    <a:lnTo>
                      <a:pt x="48" y="19"/>
                    </a:lnTo>
                    <a:lnTo>
                      <a:pt x="38" y="28"/>
                    </a:lnTo>
                    <a:lnTo>
                      <a:pt x="30" y="37"/>
                    </a:lnTo>
                    <a:lnTo>
                      <a:pt x="22" y="49"/>
                    </a:lnTo>
                    <a:lnTo>
                      <a:pt x="15" y="59"/>
                    </a:lnTo>
                    <a:lnTo>
                      <a:pt x="10" y="70"/>
                    </a:lnTo>
                    <a:lnTo>
                      <a:pt x="5" y="83"/>
                    </a:lnTo>
                    <a:lnTo>
                      <a:pt x="4" y="94"/>
                    </a:lnTo>
                    <a:lnTo>
                      <a:pt x="0" y="107"/>
                    </a:lnTo>
                    <a:lnTo>
                      <a:pt x="0" y="120"/>
                    </a:lnTo>
                    <a:lnTo>
                      <a:pt x="0" y="133"/>
                    </a:lnTo>
                    <a:lnTo>
                      <a:pt x="2" y="147"/>
                    </a:lnTo>
                    <a:lnTo>
                      <a:pt x="5" y="160"/>
                    </a:lnTo>
                    <a:lnTo>
                      <a:pt x="10" y="173"/>
                    </a:lnTo>
                    <a:lnTo>
                      <a:pt x="17" y="184"/>
                    </a:lnTo>
                    <a:lnTo>
                      <a:pt x="17" y="184"/>
                    </a:lnTo>
                    <a:lnTo>
                      <a:pt x="26" y="200"/>
                    </a:lnTo>
                    <a:lnTo>
                      <a:pt x="38" y="213"/>
                    </a:lnTo>
                    <a:lnTo>
                      <a:pt x="51" y="226"/>
                    </a:lnTo>
                    <a:lnTo>
                      <a:pt x="66" y="236"/>
                    </a:lnTo>
                    <a:lnTo>
                      <a:pt x="82" y="244"/>
                    </a:lnTo>
                    <a:lnTo>
                      <a:pt x="98" y="249"/>
                    </a:lnTo>
                    <a:lnTo>
                      <a:pt x="116" y="252"/>
                    </a:lnTo>
                    <a:lnTo>
                      <a:pt x="134" y="254"/>
                    </a:lnTo>
                    <a:lnTo>
                      <a:pt x="134" y="254"/>
                    </a:lnTo>
                    <a:lnTo>
                      <a:pt x="150" y="252"/>
                    </a:lnTo>
                    <a:lnTo>
                      <a:pt x="165" y="249"/>
                    </a:lnTo>
                    <a:lnTo>
                      <a:pt x="181" y="244"/>
                    </a:lnTo>
                    <a:lnTo>
                      <a:pt x="197" y="238"/>
                    </a:lnTo>
                    <a:lnTo>
                      <a:pt x="197" y="238"/>
                    </a:lnTo>
                    <a:lnTo>
                      <a:pt x="204" y="23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3530">
                <a:extLst>
                  <a:ext uri="{FF2B5EF4-FFF2-40B4-BE49-F238E27FC236}">
                    <a16:creationId xmlns:a16="http://schemas.microsoft.com/office/drawing/2014/main" id="{505AF1BE-A658-4C13-9C89-0D9729A54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656012"/>
                <a:ext cx="160338" cy="20161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77" y="0"/>
                  </a:cxn>
                  <a:cxn ang="0">
                    <a:pos x="70" y="3"/>
                  </a:cxn>
                  <a:cxn ang="0">
                    <a:pos x="70" y="3"/>
                  </a:cxn>
                  <a:cxn ang="0">
                    <a:pos x="59" y="11"/>
                  </a:cxn>
                  <a:cxn ang="0">
                    <a:pos x="48" y="19"/>
                  </a:cxn>
                  <a:cxn ang="0">
                    <a:pos x="38" y="28"/>
                  </a:cxn>
                  <a:cxn ang="0">
                    <a:pos x="30" y="37"/>
                  </a:cxn>
                  <a:cxn ang="0">
                    <a:pos x="22" y="49"/>
                  </a:cxn>
                  <a:cxn ang="0">
                    <a:pos x="15" y="59"/>
                  </a:cxn>
                  <a:cxn ang="0">
                    <a:pos x="10" y="70"/>
                  </a:cxn>
                  <a:cxn ang="0">
                    <a:pos x="5" y="83"/>
                  </a:cxn>
                  <a:cxn ang="0">
                    <a:pos x="4" y="94"/>
                  </a:cxn>
                  <a:cxn ang="0">
                    <a:pos x="0" y="107"/>
                  </a:cxn>
                  <a:cxn ang="0">
                    <a:pos x="0" y="120"/>
                  </a:cxn>
                  <a:cxn ang="0">
                    <a:pos x="0" y="133"/>
                  </a:cxn>
                  <a:cxn ang="0">
                    <a:pos x="2" y="147"/>
                  </a:cxn>
                  <a:cxn ang="0">
                    <a:pos x="5" y="160"/>
                  </a:cxn>
                  <a:cxn ang="0">
                    <a:pos x="10" y="173"/>
                  </a:cxn>
                  <a:cxn ang="0">
                    <a:pos x="17" y="184"/>
                  </a:cxn>
                  <a:cxn ang="0">
                    <a:pos x="17" y="184"/>
                  </a:cxn>
                  <a:cxn ang="0">
                    <a:pos x="26" y="200"/>
                  </a:cxn>
                  <a:cxn ang="0">
                    <a:pos x="38" y="213"/>
                  </a:cxn>
                  <a:cxn ang="0">
                    <a:pos x="51" y="226"/>
                  </a:cxn>
                  <a:cxn ang="0">
                    <a:pos x="66" y="236"/>
                  </a:cxn>
                  <a:cxn ang="0">
                    <a:pos x="82" y="244"/>
                  </a:cxn>
                  <a:cxn ang="0">
                    <a:pos x="98" y="249"/>
                  </a:cxn>
                  <a:cxn ang="0">
                    <a:pos x="116" y="252"/>
                  </a:cxn>
                  <a:cxn ang="0">
                    <a:pos x="134" y="254"/>
                  </a:cxn>
                  <a:cxn ang="0">
                    <a:pos x="134" y="254"/>
                  </a:cxn>
                  <a:cxn ang="0">
                    <a:pos x="150" y="252"/>
                  </a:cxn>
                  <a:cxn ang="0">
                    <a:pos x="165" y="249"/>
                  </a:cxn>
                  <a:cxn ang="0">
                    <a:pos x="181" y="244"/>
                  </a:cxn>
                  <a:cxn ang="0">
                    <a:pos x="197" y="238"/>
                  </a:cxn>
                  <a:cxn ang="0">
                    <a:pos x="197" y="238"/>
                  </a:cxn>
                  <a:cxn ang="0">
                    <a:pos x="204" y="234"/>
                  </a:cxn>
                  <a:cxn ang="0">
                    <a:pos x="77" y="0"/>
                  </a:cxn>
                </a:cxnLst>
                <a:rect l="0" t="0" r="r" b="b"/>
                <a:pathLst>
                  <a:path w="204" h="254">
                    <a:moveTo>
                      <a:pt x="77" y="0"/>
                    </a:moveTo>
                    <a:lnTo>
                      <a:pt x="77" y="0"/>
                    </a:lnTo>
                    <a:lnTo>
                      <a:pt x="70" y="3"/>
                    </a:lnTo>
                    <a:lnTo>
                      <a:pt x="70" y="3"/>
                    </a:lnTo>
                    <a:lnTo>
                      <a:pt x="59" y="11"/>
                    </a:lnTo>
                    <a:lnTo>
                      <a:pt x="48" y="19"/>
                    </a:lnTo>
                    <a:lnTo>
                      <a:pt x="38" y="28"/>
                    </a:lnTo>
                    <a:lnTo>
                      <a:pt x="30" y="37"/>
                    </a:lnTo>
                    <a:lnTo>
                      <a:pt x="22" y="49"/>
                    </a:lnTo>
                    <a:lnTo>
                      <a:pt x="15" y="59"/>
                    </a:lnTo>
                    <a:lnTo>
                      <a:pt x="10" y="70"/>
                    </a:lnTo>
                    <a:lnTo>
                      <a:pt x="5" y="83"/>
                    </a:lnTo>
                    <a:lnTo>
                      <a:pt x="4" y="94"/>
                    </a:lnTo>
                    <a:lnTo>
                      <a:pt x="0" y="107"/>
                    </a:lnTo>
                    <a:lnTo>
                      <a:pt x="0" y="120"/>
                    </a:lnTo>
                    <a:lnTo>
                      <a:pt x="0" y="133"/>
                    </a:lnTo>
                    <a:lnTo>
                      <a:pt x="2" y="147"/>
                    </a:lnTo>
                    <a:lnTo>
                      <a:pt x="5" y="160"/>
                    </a:lnTo>
                    <a:lnTo>
                      <a:pt x="10" y="173"/>
                    </a:lnTo>
                    <a:lnTo>
                      <a:pt x="17" y="184"/>
                    </a:lnTo>
                    <a:lnTo>
                      <a:pt x="17" y="184"/>
                    </a:lnTo>
                    <a:lnTo>
                      <a:pt x="26" y="200"/>
                    </a:lnTo>
                    <a:lnTo>
                      <a:pt x="38" y="213"/>
                    </a:lnTo>
                    <a:lnTo>
                      <a:pt x="51" y="226"/>
                    </a:lnTo>
                    <a:lnTo>
                      <a:pt x="66" y="236"/>
                    </a:lnTo>
                    <a:lnTo>
                      <a:pt x="82" y="244"/>
                    </a:lnTo>
                    <a:lnTo>
                      <a:pt x="98" y="249"/>
                    </a:lnTo>
                    <a:lnTo>
                      <a:pt x="116" y="252"/>
                    </a:lnTo>
                    <a:lnTo>
                      <a:pt x="134" y="254"/>
                    </a:lnTo>
                    <a:lnTo>
                      <a:pt x="134" y="254"/>
                    </a:lnTo>
                    <a:lnTo>
                      <a:pt x="150" y="252"/>
                    </a:lnTo>
                    <a:lnTo>
                      <a:pt x="165" y="249"/>
                    </a:lnTo>
                    <a:lnTo>
                      <a:pt x="181" y="244"/>
                    </a:lnTo>
                    <a:lnTo>
                      <a:pt x="197" y="238"/>
                    </a:lnTo>
                    <a:lnTo>
                      <a:pt x="197" y="238"/>
                    </a:lnTo>
                    <a:lnTo>
                      <a:pt x="204" y="234"/>
                    </a:lnTo>
                    <a:lnTo>
                      <a:pt x="7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3531">
                <a:extLst>
                  <a:ext uri="{FF2B5EF4-FFF2-40B4-BE49-F238E27FC236}">
                    <a16:creationId xmlns:a16="http://schemas.microsoft.com/office/drawing/2014/main" id="{5E2B4E84-BF41-4458-8A39-CAED53492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559175"/>
                <a:ext cx="19050" cy="17463"/>
              </a:xfrm>
              <a:custGeom>
                <a:avLst/>
                <a:gdLst/>
                <a:ahLst/>
                <a:cxnLst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7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4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4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0"/>
                  </a:cxn>
                  <a:cxn ang="0">
                    <a:pos x="22" y="3"/>
                  </a:cxn>
                  <a:cxn ang="0">
                    <a:pos x="23" y="6"/>
                  </a:cxn>
                  <a:cxn ang="0">
                    <a:pos x="25" y="11"/>
                  </a:cxn>
                </a:cxnLst>
                <a:rect l="0" t="0" r="r" b="b"/>
                <a:pathLst>
                  <a:path w="25" h="23">
                    <a:moveTo>
                      <a:pt x="25" y="11"/>
                    </a:moveTo>
                    <a:lnTo>
                      <a:pt x="25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7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4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4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22" y="3"/>
                    </a:lnTo>
                    <a:lnTo>
                      <a:pt x="23" y="6"/>
                    </a:lnTo>
                    <a:lnTo>
                      <a:pt x="25" y="1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3532">
                <a:extLst>
                  <a:ext uri="{FF2B5EF4-FFF2-40B4-BE49-F238E27FC236}">
                    <a16:creationId xmlns:a16="http://schemas.microsoft.com/office/drawing/2014/main" id="{0C4F7C43-8D30-46A9-A8B9-1BC25F730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559175"/>
                <a:ext cx="19050" cy="17463"/>
              </a:xfrm>
              <a:custGeom>
                <a:avLst/>
                <a:gdLst/>
                <a:ahLst/>
                <a:cxnLst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7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4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4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0"/>
                  </a:cxn>
                  <a:cxn ang="0">
                    <a:pos x="22" y="3"/>
                  </a:cxn>
                  <a:cxn ang="0">
                    <a:pos x="23" y="6"/>
                  </a:cxn>
                  <a:cxn ang="0">
                    <a:pos x="25" y="11"/>
                  </a:cxn>
                </a:cxnLst>
                <a:rect l="0" t="0" r="r" b="b"/>
                <a:pathLst>
                  <a:path w="25" h="23">
                    <a:moveTo>
                      <a:pt x="25" y="11"/>
                    </a:moveTo>
                    <a:lnTo>
                      <a:pt x="25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7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4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4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22" y="3"/>
                    </a:lnTo>
                    <a:lnTo>
                      <a:pt x="23" y="6"/>
                    </a:lnTo>
                    <a:lnTo>
                      <a:pt x="25" y="1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3533">
                <a:extLst>
                  <a:ext uri="{FF2B5EF4-FFF2-40B4-BE49-F238E27FC236}">
                    <a16:creationId xmlns:a16="http://schemas.microsoft.com/office/drawing/2014/main" id="{BCAB5727-3F5C-4E18-9693-A0312FF0C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4" y="3600450"/>
                <a:ext cx="20638" cy="19050"/>
              </a:xfrm>
              <a:custGeom>
                <a:avLst/>
                <a:gdLst/>
                <a:ahLst/>
                <a:cxnLst>
                  <a:cxn ang="0">
                    <a:pos x="24" y="13"/>
                  </a:cxn>
                  <a:cxn ang="0">
                    <a:pos x="24" y="13"/>
                  </a:cxn>
                  <a:cxn ang="0">
                    <a:pos x="23" y="16"/>
                  </a:cxn>
                  <a:cxn ang="0">
                    <a:pos x="21" y="21"/>
                  </a:cxn>
                  <a:cxn ang="0">
                    <a:pos x="16" y="23"/>
                  </a:cxn>
                  <a:cxn ang="0">
                    <a:pos x="11" y="24"/>
                  </a:cxn>
                  <a:cxn ang="0">
                    <a:pos x="11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6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8"/>
                  </a:cxn>
                  <a:cxn ang="0">
                    <a:pos x="3" y="3"/>
                  </a:cxn>
                  <a:cxn ang="0">
                    <a:pos x="8" y="2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2"/>
                  </a:cxn>
                  <a:cxn ang="0">
                    <a:pos x="21" y="3"/>
                  </a:cxn>
                  <a:cxn ang="0">
                    <a:pos x="23" y="8"/>
                  </a:cxn>
                  <a:cxn ang="0">
                    <a:pos x="24" y="13"/>
                  </a:cxn>
                  <a:cxn ang="0">
                    <a:pos x="24" y="13"/>
                  </a:cxn>
                </a:cxnLst>
                <a:rect l="0" t="0" r="r" b="b"/>
                <a:pathLst>
                  <a:path w="24" h="24">
                    <a:moveTo>
                      <a:pt x="24" y="13"/>
                    </a:moveTo>
                    <a:lnTo>
                      <a:pt x="24" y="13"/>
                    </a:lnTo>
                    <a:lnTo>
                      <a:pt x="23" y="16"/>
                    </a:lnTo>
                    <a:lnTo>
                      <a:pt x="21" y="21"/>
                    </a:lnTo>
                    <a:lnTo>
                      <a:pt x="16" y="23"/>
                    </a:lnTo>
                    <a:lnTo>
                      <a:pt x="11" y="24"/>
                    </a:lnTo>
                    <a:lnTo>
                      <a:pt x="11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6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8"/>
                    </a:lnTo>
                    <a:lnTo>
                      <a:pt x="3" y="3"/>
                    </a:lnTo>
                    <a:lnTo>
                      <a:pt x="8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2"/>
                    </a:lnTo>
                    <a:lnTo>
                      <a:pt x="21" y="3"/>
                    </a:lnTo>
                    <a:lnTo>
                      <a:pt x="23" y="8"/>
                    </a:lnTo>
                    <a:lnTo>
                      <a:pt x="24" y="13"/>
                    </a:lnTo>
                    <a:lnTo>
                      <a:pt x="24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3534">
                <a:extLst>
                  <a:ext uri="{FF2B5EF4-FFF2-40B4-BE49-F238E27FC236}">
                    <a16:creationId xmlns:a16="http://schemas.microsoft.com/office/drawing/2014/main" id="{5F0DA4AD-7C17-4529-9590-B4D9C6CF9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49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3535">
                <a:extLst>
                  <a:ext uri="{FF2B5EF4-FFF2-40B4-BE49-F238E27FC236}">
                    <a16:creationId xmlns:a16="http://schemas.microsoft.com/office/drawing/2014/main" id="{58BAB312-FA64-4AE9-9BE3-71152BB40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49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3536">
                <a:extLst>
                  <a:ext uri="{FF2B5EF4-FFF2-40B4-BE49-F238E27FC236}">
                    <a16:creationId xmlns:a16="http://schemas.microsoft.com/office/drawing/2014/main" id="{995D7467-AA11-488B-AF66-A9C1C2978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5" y="14"/>
                  </a:cxn>
                  <a:cxn ang="0">
                    <a:pos x="13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7" y="16"/>
                  </a:cxn>
                  <a:cxn ang="0">
                    <a:pos x="3" y="14"/>
                  </a:cxn>
                  <a:cxn ang="0">
                    <a:pos x="2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1"/>
                  </a:cxn>
                  <a:cxn ang="0">
                    <a:pos x="7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0"/>
                  </a:cxn>
                  <a:cxn ang="0">
                    <a:pos x="15" y="1"/>
                  </a:cxn>
                  <a:cxn ang="0">
                    <a:pos x="18" y="5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6">
                    <a:moveTo>
                      <a:pt x="18" y="8"/>
                    </a:moveTo>
                    <a:lnTo>
                      <a:pt x="18" y="8"/>
                    </a:lnTo>
                    <a:lnTo>
                      <a:pt x="18" y="11"/>
                    </a:lnTo>
                    <a:lnTo>
                      <a:pt x="15" y="14"/>
                    </a:lnTo>
                    <a:lnTo>
                      <a:pt x="13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7" y="16"/>
                    </a:lnTo>
                    <a:lnTo>
                      <a:pt x="3" y="14"/>
                    </a:lnTo>
                    <a:lnTo>
                      <a:pt x="2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1"/>
                    </a:lnTo>
                    <a:lnTo>
                      <a:pt x="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5" y="1"/>
                    </a:lnTo>
                    <a:lnTo>
                      <a:pt x="18" y="5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3537">
                <a:extLst>
                  <a:ext uri="{FF2B5EF4-FFF2-40B4-BE49-F238E27FC236}">
                    <a16:creationId xmlns:a16="http://schemas.microsoft.com/office/drawing/2014/main" id="{99F37F1F-20CB-4DFF-84AA-23B7925E5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4" y="14"/>
                  </a:cxn>
                  <a:cxn ang="0">
                    <a:pos x="13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3" y="14"/>
                  </a:cxn>
                  <a:cxn ang="0">
                    <a:pos x="1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3" y="3"/>
                  </a:cxn>
                  <a:cxn ang="0">
                    <a:pos x="5" y="1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1"/>
                  </a:cxn>
                  <a:cxn ang="0">
                    <a:pos x="14" y="3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8">
                    <a:moveTo>
                      <a:pt x="18" y="8"/>
                    </a:moveTo>
                    <a:lnTo>
                      <a:pt x="18" y="8"/>
                    </a:lnTo>
                    <a:lnTo>
                      <a:pt x="16" y="11"/>
                    </a:lnTo>
                    <a:lnTo>
                      <a:pt x="14" y="14"/>
                    </a:lnTo>
                    <a:lnTo>
                      <a:pt x="13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3" y="14"/>
                    </a:lnTo>
                    <a:lnTo>
                      <a:pt x="1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1"/>
                    </a:lnTo>
                    <a:lnTo>
                      <a:pt x="14" y="3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3538">
                <a:extLst>
                  <a:ext uri="{FF2B5EF4-FFF2-40B4-BE49-F238E27FC236}">
                    <a16:creationId xmlns:a16="http://schemas.microsoft.com/office/drawing/2014/main" id="{3ADEF09B-4FD8-4744-8014-E2C962429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09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3" y="5"/>
                  </a:cxn>
                  <a:cxn ang="0">
                    <a:pos x="23" y="5"/>
                  </a:cxn>
                  <a:cxn ang="0">
                    <a:pos x="25" y="10"/>
                  </a:cxn>
                  <a:cxn ang="0">
                    <a:pos x="25" y="13"/>
                  </a:cxn>
                  <a:cxn ang="0">
                    <a:pos x="23" y="18"/>
                  </a:cxn>
                  <a:cxn ang="0">
                    <a:pos x="18" y="21"/>
                  </a:cxn>
                  <a:cxn ang="0">
                    <a:pos x="18" y="21"/>
                  </a:cxn>
                  <a:cxn ang="0">
                    <a:pos x="15" y="23"/>
                  </a:cxn>
                  <a:cxn ang="0">
                    <a:pos x="10" y="23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10" y="0"/>
                  </a:cxn>
                  <a:cxn ang="0">
                    <a:pos x="15" y="0"/>
                  </a:cxn>
                  <a:cxn ang="0">
                    <a:pos x="18" y="1"/>
                  </a:cxn>
                  <a:cxn ang="0">
                    <a:pos x="23" y="5"/>
                  </a:cxn>
                  <a:cxn ang="0">
                    <a:pos x="23" y="5"/>
                  </a:cxn>
                </a:cxnLst>
                <a:rect l="0" t="0" r="r" b="b"/>
                <a:pathLst>
                  <a:path w="25" h="23">
                    <a:moveTo>
                      <a:pt x="23" y="5"/>
                    </a:moveTo>
                    <a:lnTo>
                      <a:pt x="23" y="5"/>
                    </a:lnTo>
                    <a:lnTo>
                      <a:pt x="25" y="10"/>
                    </a:lnTo>
                    <a:lnTo>
                      <a:pt x="25" y="13"/>
                    </a:lnTo>
                    <a:lnTo>
                      <a:pt x="23" y="18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15" y="23"/>
                    </a:lnTo>
                    <a:lnTo>
                      <a:pt x="10" y="23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5" y="0"/>
                    </a:lnTo>
                    <a:lnTo>
                      <a:pt x="18" y="1"/>
                    </a:lnTo>
                    <a:lnTo>
                      <a:pt x="23" y="5"/>
                    </a:lnTo>
                    <a:lnTo>
                      <a:pt x="23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3539">
                <a:extLst>
                  <a:ext uri="{FF2B5EF4-FFF2-40B4-BE49-F238E27FC236}">
                    <a16:creationId xmlns:a16="http://schemas.microsoft.com/office/drawing/2014/main" id="{06730CAF-4C8B-43A9-8898-0B3D90DEE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224" y="3700462"/>
                <a:ext cx="17463" cy="17463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2" y="10"/>
                  </a:cxn>
                  <a:cxn ang="0">
                    <a:pos x="22" y="15"/>
                  </a:cxn>
                  <a:cxn ang="0">
                    <a:pos x="21" y="18"/>
                  </a:cxn>
                  <a:cxn ang="0">
                    <a:pos x="17" y="21"/>
                  </a:cxn>
                  <a:cxn ang="0">
                    <a:pos x="17" y="21"/>
                  </a:cxn>
                  <a:cxn ang="0">
                    <a:pos x="14" y="23"/>
                  </a:cxn>
                  <a:cxn ang="0">
                    <a:pos x="9" y="23"/>
                  </a:cxn>
                  <a:cxn ang="0">
                    <a:pos x="4" y="21"/>
                  </a:cxn>
                  <a:cxn ang="0">
                    <a:pos x="1" y="18"/>
                  </a:cxn>
                  <a:cxn ang="0">
                    <a:pos x="1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1" y="5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7" y="2"/>
                  </a:cxn>
                  <a:cxn ang="0">
                    <a:pos x="21" y="5"/>
                  </a:cxn>
                  <a:cxn ang="0">
                    <a:pos x="21" y="5"/>
                  </a:cxn>
                </a:cxnLst>
                <a:rect l="0" t="0" r="r" b="b"/>
                <a:pathLst>
                  <a:path w="22" h="23">
                    <a:moveTo>
                      <a:pt x="21" y="5"/>
                    </a:moveTo>
                    <a:lnTo>
                      <a:pt x="21" y="5"/>
                    </a:lnTo>
                    <a:lnTo>
                      <a:pt x="22" y="10"/>
                    </a:lnTo>
                    <a:lnTo>
                      <a:pt x="22" y="15"/>
                    </a:lnTo>
                    <a:lnTo>
                      <a:pt x="21" y="18"/>
                    </a:lnTo>
                    <a:lnTo>
                      <a:pt x="17" y="21"/>
                    </a:lnTo>
                    <a:lnTo>
                      <a:pt x="17" y="21"/>
                    </a:lnTo>
                    <a:lnTo>
                      <a:pt x="14" y="23"/>
                    </a:lnTo>
                    <a:lnTo>
                      <a:pt x="9" y="23"/>
                    </a:lnTo>
                    <a:lnTo>
                      <a:pt x="4" y="21"/>
                    </a:lnTo>
                    <a:lnTo>
                      <a:pt x="1" y="18"/>
                    </a:lnTo>
                    <a:lnTo>
                      <a:pt x="1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1" y="5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9" y="0"/>
                    </a:lnTo>
                    <a:lnTo>
                      <a:pt x="14" y="0"/>
                    </a:lnTo>
                    <a:lnTo>
                      <a:pt x="17" y="2"/>
                    </a:lnTo>
                    <a:lnTo>
                      <a:pt x="21" y="5"/>
                    </a:ln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540">
                <a:extLst>
                  <a:ext uri="{FF2B5EF4-FFF2-40B4-BE49-F238E27FC236}">
                    <a16:creationId xmlns:a16="http://schemas.microsoft.com/office/drawing/2014/main" id="{0D5F67B6-0B02-4CF8-9851-315CD6F0A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5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3" y="15"/>
                  </a:cxn>
                  <a:cxn ang="0">
                    <a:pos x="13" y="15"/>
                  </a:cxn>
                  <a:cxn ang="0">
                    <a:pos x="10" y="17"/>
                  </a:cxn>
                  <a:cxn ang="0">
                    <a:pos x="6" y="17"/>
                  </a:cxn>
                  <a:cxn ang="0">
                    <a:pos x="5" y="15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18" h="17">
                    <a:moveTo>
                      <a:pt x="16" y="3"/>
                    </a:moveTo>
                    <a:lnTo>
                      <a:pt x="16" y="3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3" y="15"/>
                    </a:lnTo>
                    <a:lnTo>
                      <a:pt x="13" y="15"/>
                    </a:lnTo>
                    <a:lnTo>
                      <a:pt x="10" y="17"/>
                    </a:lnTo>
                    <a:lnTo>
                      <a:pt x="6" y="17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541">
                <a:extLst>
                  <a:ext uri="{FF2B5EF4-FFF2-40B4-BE49-F238E27FC236}">
                    <a16:creationId xmlns:a16="http://schemas.microsoft.com/office/drawing/2014/main" id="{062E7BE1-7A6D-4893-B8F0-4F8BC2366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4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3" y="15"/>
                  </a:cxn>
                  <a:cxn ang="0">
                    <a:pos x="13" y="15"/>
                  </a:cxn>
                  <a:cxn ang="0">
                    <a:pos x="9" y="16"/>
                  </a:cxn>
                  <a:cxn ang="0">
                    <a:pos x="6" y="16"/>
                  </a:cxn>
                  <a:cxn ang="0">
                    <a:pos x="3" y="15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3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16" h="16">
                    <a:moveTo>
                      <a:pt x="16" y="3"/>
                    </a:moveTo>
                    <a:lnTo>
                      <a:pt x="16" y="3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3" y="15"/>
                    </a:lnTo>
                    <a:lnTo>
                      <a:pt x="13" y="15"/>
                    </a:lnTo>
                    <a:lnTo>
                      <a:pt x="9" y="16"/>
                    </a:lnTo>
                    <a:lnTo>
                      <a:pt x="6" y="16"/>
                    </a:lnTo>
                    <a:lnTo>
                      <a:pt x="3" y="15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3542">
                <a:extLst>
                  <a:ext uri="{FF2B5EF4-FFF2-40B4-BE49-F238E27FC236}">
                    <a16:creationId xmlns:a16="http://schemas.microsoft.com/office/drawing/2014/main" id="{DC1B20A0-A041-47CB-961C-488F6A2CE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5162" y="3679825"/>
                <a:ext cx="14288" cy="1270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6" y="4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0" y="17"/>
                  </a:cxn>
                  <a:cxn ang="0">
                    <a:pos x="6" y="17"/>
                  </a:cxn>
                  <a:cxn ang="0">
                    <a:pos x="3" y="1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4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4"/>
                  </a:cxn>
                  <a:cxn ang="0">
                    <a:pos x="16" y="4"/>
                  </a:cxn>
                </a:cxnLst>
                <a:rect l="0" t="0" r="r" b="b"/>
                <a:pathLst>
                  <a:path w="16" h="17">
                    <a:moveTo>
                      <a:pt x="16" y="4"/>
                    </a:moveTo>
                    <a:lnTo>
                      <a:pt x="16" y="4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0" y="17"/>
                    </a:lnTo>
                    <a:lnTo>
                      <a:pt x="6" y="17"/>
                    </a:lnTo>
                    <a:lnTo>
                      <a:pt x="3" y="1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3543">
                <a:extLst>
                  <a:ext uri="{FF2B5EF4-FFF2-40B4-BE49-F238E27FC236}">
                    <a16:creationId xmlns:a16="http://schemas.microsoft.com/office/drawing/2014/main" id="{28BD378F-5BE2-4301-A392-A22A9E9E3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18" y="2"/>
                  </a:cxn>
                  <a:cxn ang="0">
                    <a:pos x="21" y="5"/>
                  </a:cxn>
                  <a:cxn ang="0">
                    <a:pos x="23" y="8"/>
                  </a:cxn>
                  <a:cxn ang="0">
                    <a:pos x="24" y="13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19" y="21"/>
                  </a:cxn>
                  <a:cxn ang="0">
                    <a:pos x="16" y="23"/>
                  </a:cxn>
                  <a:cxn ang="0">
                    <a:pos x="11" y="24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3" y="20"/>
                  </a:cxn>
                  <a:cxn ang="0">
                    <a:pos x="0" y="15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5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18" y="2"/>
                  </a:cxn>
                </a:cxnLst>
                <a:rect l="0" t="0" r="r" b="b"/>
                <a:pathLst>
                  <a:path w="24" h="24">
                    <a:moveTo>
                      <a:pt x="18" y="2"/>
                    </a:moveTo>
                    <a:lnTo>
                      <a:pt x="18" y="2"/>
                    </a:lnTo>
                    <a:lnTo>
                      <a:pt x="21" y="5"/>
                    </a:lnTo>
                    <a:lnTo>
                      <a:pt x="23" y="8"/>
                    </a:lnTo>
                    <a:lnTo>
                      <a:pt x="24" y="13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19" y="21"/>
                    </a:lnTo>
                    <a:lnTo>
                      <a:pt x="16" y="23"/>
                    </a:lnTo>
                    <a:lnTo>
                      <a:pt x="11" y="24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3" y="20"/>
                    </a:lnTo>
                    <a:lnTo>
                      <a:pt x="0" y="15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3544">
                <a:extLst>
                  <a:ext uri="{FF2B5EF4-FFF2-40B4-BE49-F238E27FC236}">
                    <a16:creationId xmlns:a16="http://schemas.microsoft.com/office/drawing/2014/main" id="{CF5EB96F-2C5F-4FE0-8D3D-769DE2F50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1512" y="3817937"/>
                <a:ext cx="17463" cy="190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17" y="1"/>
                  </a:cxn>
                  <a:cxn ang="0">
                    <a:pos x="22" y="4"/>
                  </a:cxn>
                  <a:cxn ang="0">
                    <a:pos x="23" y="9"/>
                  </a:cxn>
                  <a:cxn ang="0">
                    <a:pos x="23" y="13"/>
                  </a:cxn>
                  <a:cxn ang="0">
                    <a:pos x="22" y="17"/>
                  </a:cxn>
                  <a:cxn ang="0">
                    <a:pos x="22" y="17"/>
                  </a:cxn>
                  <a:cxn ang="0">
                    <a:pos x="18" y="21"/>
                  </a:cxn>
                  <a:cxn ang="0">
                    <a:pos x="15" y="24"/>
                  </a:cxn>
                  <a:cxn ang="0">
                    <a:pos x="10" y="24"/>
                  </a:cxn>
                  <a:cxn ang="0">
                    <a:pos x="5" y="22"/>
                  </a:cxn>
                  <a:cxn ang="0">
                    <a:pos x="5" y="22"/>
                  </a:cxn>
                  <a:cxn ang="0">
                    <a:pos x="2" y="19"/>
                  </a:cxn>
                  <a:cxn ang="0">
                    <a:pos x="0" y="16"/>
                  </a:cxn>
                  <a:cxn ang="0">
                    <a:pos x="0" y="11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9" y="1"/>
                  </a:cxn>
                  <a:cxn ang="0">
                    <a:pos x="14" y="0"/>
                  </a:cxn>
                  <a:cxn ang="0">
                    <a:pos x="17" y="1"/>
                  </a:cxn>
                  <a:cxn ang="0">
                    <a:pos x="17" y="1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lnTo>
                      <a:pt x="17" y="1"/>
                    </a:lnTo>
                    <a:lnTo>
                      <a:pt x="22" y="4"/>
                    </a:lnTo>
                    <a:lnTo>
                      <a:pt x="23" y="9"/>
                    </a:lnTo>
                    <a:lnTo>
                      <a:pt x="23" y="13"/>
                    </a:lnTo>
                    <a:lnTo>
                      <a:pt x="22" y="17"/>
                    </a:lnTo>
                    <a:lnTo>
                      <a:pt x="22" y="17"/>
                    </a:lnTo>
                    <a:lnTo>
                      <a:pt x="18" y="21"/>
                    </a:lnTo>
                    <a:lnTo>
                      <a:pt x="15" y="24"/>
                    </a:lnTo>
                    <a:lnTo>
                      <a:pt x="10" y="24"/>
                    </a:lnTo>
                    <a:lnTo>
                      <a:pt x="5" y="22"/>
                    </a:lnTo>
                    <a:lnTo>
                      <a:pt x="5" y="22"/>
                    </a:lnTo>
                    <a:lnTo>
                      <a:pt x="2" y="19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4" y="3"/>
                    </a:lnTo>
                    <a:lnTo>
                      <a:pt x="9" y="1"/>
                    </a:lnTo>
                    <a:lnTo>
                      <a:pt x="14" y="0"/>
                    </a:lnTo>
                    <a:lnTo>
                      <a:pt x="17" y="1"/>
                    </a:lnTo>
                    <a:lnTo>
                      <a:pt x="17" y="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3545">
                <a:extLst>
                  <a:ext uri="{FF2B5EF4-FFF2-40B4-BE49-F238E27FC236}">
                    <a16:creationId xmlns:a16="http://schemas.microsoft.com/office/drawing/2014/main" id="{05FC61D4-7017-4535-86E1-09D00283EE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4" y="3735387"/>
                <a:ext cx="14288" cy="1428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6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3" y="2"/>
                  </a:cxn>
                </a:cxnLst>
                <a:rect l="0" t="0" r="r" b="b"/>
                <a:pathLst>
                  <a:path w="18" h="18">
                    <a:moveTo>
                      <a:pt x="13" y="2"/>
                    </a:moveTo>
                    <a:lnTo>
                      <a:pt x="13" y="2"/>
                    </a:lnTo>
                    <a:lnTo>
                      <a:pt x="16" y="3"/>
                    </a:lnTo>
                    <a:lnTo>
                      <a:pt x="16" y="6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1" y="5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3546">
                <a:extLst>
                  <a:ext uri="{FF2B5EF4-FFF2-40B4-BE49-F238E27FC236}">
                    <a16:creationId xmlns:a16="http://schemas.microsoft.com/office/drawing/2014/main" id="{7EB94B2A-60AE-48E2-9C3D-47FFED06E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3" y="2"/>
                  </a:cxn>
                  <a:cxn ang="0">
                    <a:pos x="16" y="4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5" y="15"/>
                  </a:cxn>
                  <a:cxn ang="0">
                    <a:pos x="11" y="17"/>
                  </a:cxn>
                  <a:cxn ang="0">
                    <a:pos x="8" y="17"/>
                  </a:cxn>
                  <a:cxn ang="0">
                    <a:pos x="5" y="17"/>
                  </a:cxn>
                  <a:cxn ang="0">
                    <a:pos x="5" y="17"/>
                  </a:cxn>
                  <a:cxn ang="0">
                    <a:pos x="2" y="13"/>
                  </a:cxn>
                  <a:cxn ang="0">
                    <a:pos x="2" y="12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3" y="2"/>
                  </a:cxn>
                </a:cxnLst>
                <a:rect l="0" t="0" r="r" b="b"/>
                <a:pathLst>
                  <a:path w="18" h="17">
                    <a:moveTo>
                      <a:pt x="13" y="2"/>
                    </a:moveTo>
                    <a:lnTo>
                      <a:pt x="13" y="2"/>
                    </a:lnTo>
                    <a:lnTo>
                      <a:pt x="16" y="4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5" y="15"/>
                    </a:lnTo>
                    <a:lnTo>
                      <a:pt x="11" y="17"/>
                    </a:lnTo>
                    <a:lnTo>
                      <a:pt x="8" y="17"/>
                    </a:lnTo>
                    <a:lnTo>
                      <a:pt x="5" y="17"/>
                    </a:lnTo>
                    <a:lnTo>
                      <a:pt x="5" y="17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3547">
                <a:extLst>
                  <a:ext uri="{FF2B5EF4-FFF2-40B4-BE49-F238E27FC236}">
                    <a16:creationId xmlns:a16="http://schemas.microsoft.com/office/drawing/2014/main" id="{B5FF29B9-24CE-428D-BC47-DA64649097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8337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15" y="4"/>
                  </a:cxn>
                  <a:cxn ang="0">
                    <a:pos x="17" y="7"/>
                  </a:cxn>
                  <a:cxn ang="0">
                    <a:pos x="17" y="10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3" y="17"/>
                  </a:cxn>
                  <a:cxn ang="0">
                    <a:pos x="10" y="17"/>
                  </a:cxn>
                  <a:cxn ang="0">
                    <a:pos x="7" y="18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2" y="15"/>
                  </a:cxn>
                  <a:cxn ang="0">
                    <a:pos x="0" y="12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17" h="18">
                    <a:moveTo>
                      <a:pt x="12" y="2"/>
                    </a:moveTo>
                    <a:lnTo>
                      <a:pt x="12" y="2"/>
                    </a:lnTo>
                    <a:lnTo>
                      <a:pt x="15" y="4"/>
                    </a:lnTo>
                    <a:lnTo>
                      <a:pt x="17" y="7"/>
                    </a:lnTo>
                    <a:lnTo>
                      <a:pt x="17" y="10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3" y="17"/>
                    </a:lnTo>
                    <a:lnTo>
                      <a:pt x="10" y="17"/>
                    </a:lnTo>
                    <a:lnTo>
                      <a:pt x="7" y="18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2" y="15"/>
                    </a:lnTo>
                    <a:lnTo>
                      <a:pt x="0" y="12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3548">
                <a:extLst>
                  <a:ext uri="{FF2B5EF4-FFF2-40B4-BE49-F238E27FC236}">
                    <a16:creationId xmlns:a16="http://schemas.microsoft.com/office/drawing/2014/main" id="{048329DE-9D45-4EA0-A830-71DADFBEC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387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20" y="3"/>
                  </a:cxn>
                  <a:cxn ang="0">
                    <a:pos x="23" y="7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15"/>
                  </a:cxn>
                  <a:cxn ang="0">
                    <a:pos x="21" y="20"/>
                  </a:cxn>
                  <a:cxn ang="0">
                    <a:pos x="1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3" y="3"/>
                  </a:cxn>
                  <a:cxn ang="0">
                    <a:pos x="7" y="2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16" y="0"/>
                    </a:lnTo>
                    <a:lnTo>
                      <a:pt x="20" y="3"/>
                    </a:lnTo>
                    <a:lnTo>
                      <a:pt x="23" y="7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15"/>
                    </a:lnTo>
                    <a:lnTo>
                      <a:pt x="21" y="20"/>
                    </a:lnTo>
                    <a:lnTo>
                      <a:pt x="1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3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3549">
                <a:extLst>
                  <a:ext uri="{FF2B5EF4-FFF2-40B4-BE49-F238E27FC236}">
                    <a16:creationId xmlns:a16="http://schemas.microsoft.com/office/drawing/2014/main" id="{3B220454-FB55-4EEC-86CB-6FA99DD32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24" y="3910012"/>
                <a:ext cx="17463" cy="2063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9" y="3"/>
                  </a:cxn>
                  <a:cxn ang="0">
                    <a:pos x="22" y="6"/>
                  </a:cxn>
                  <a:cxn ang="0">
                    <a:pos x="22" y="11"/>
                  </a:cxn>
                  <a:cxn ang="0">
                    <a:pos x="22" y="11"/>
                  </a:cxn>
                  <a:cxn ang="0">
                    <a:pos x="22" y="14"/>
                  </a:cxn>
                  <a:cxn ang="0">
                    <a:pos x="21" y="19"/>
                  </a:cxn>
                  <a:cxn ang="0">
                    <a:pos x="1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3" y="5"/>
                  </a:cxn>
                  <a:cxn ang="0">
                    <a:pos x="6" y="1"/>
                  </a:cxn>
                  <a:cxn ang="0">
                    <a:pos x="9" y="0"/>
                  </a:cxn>
                  <a:cxn ang="0">
                    <a:pos x="9" y="0"/>
                  </a:cxn>
                </a:cxnLst>
                <a:rect l="0" t="0" r="r" b="b"/>
                <a:pathLst>
                  <a:path w="22" h="24">
                    <a:moveTo>
                      <a:pt x="9" y="0"/>
                    </a:moveTo>
                    <a:lnTo>
                      <a:pt x="9" y="0"/>
                    </a:lnTo>
                    <a:lnTo>
                      <a:pt x="14" y="0"/>
                    </a:lnTo>
                    <a:lnTo>
                      <a:pt x="19" y="3"/>
                    </a:lnTo>
                    <a:lnTo>
                      <a:pt x="22" y="6"/>
                    </a:lnTo>
                    <a:lnTo>
                      <a:pt x="22" y="11"/>
                    </a:lnTo>
                    <a:lnTo>
                      <a:pt x="22" y="11"/>
                    </a:lnTo>
                    <a:lnTo>
                      <a:pt x="22" y="14"/>
                    </a:lnTo>
                    <a:lnTo>
                      <a:pt x="21" y="19"/>
                    </a:lnTo>
                    <a:lnTo>
                      <a:pt x="1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5"/>
                    </a:lnTo>
                    <a:lnTo>
                      <a:pt x="6" y="1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3550">
                <a:extLst>
                  <a:ext uri="{FF2B5EF4-FFF2-40B4-BE49-F238E27FC236}">
                    <a16:creationId xmlns:a16="http://schemas.microsoft.com/office/drawing/2014/main" id="{7457391C-A35E-461D-844A-FF186CA63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037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1"/>
                  </a:cxn>
                  <a:cxn ang="0">
                    <a:pos x="16" y="4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3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4" y="16"/>
                  </a:cxn>
                  <a:cxn ang="0">
                    <a:pos x="3" y="14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1" y="3"/>
                  </a:cxn>
                  <a:cxn ang="0">
                    <a:pos x="3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6">
                    <a:moveTo>
                      <a:pt x="6" y="0"/>
                    </a:moveTo>
                    <a:lnTo>
                      <a:pt x="6" y="0"/>
                    </a:lnTo>
                    <a:lnTo>
                      <a:pt x="9" y="0"/>
                    </a:lnTo>
                    <a:lnTo>
                      <a:pt x="13" y="1"/>
                    </a:lnTo>
                    <a:lnTo>
                      <a:pt x="16" y="4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3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4" y="16"/>
                    </a:lnTo>
                    <a:lnTo>
                      <a:pt x="3" y="14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1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3551">
                <a:extLst>
                  <a:ext uri="{FF2B5EF4-FFF2-40B4-BE49-F238E27FC236}">
                    <a16:creationId xmlns:a16="http://schemas.microsoft.com/office/drawing/2014/main" id="{47FE9EC3-6410-47FD-90EF-3E075871F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499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4" y="2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6" y="15"/>
                  </a:cxn>
                  <a:cxn ang="0">
                    <a:pos x="13" y="16"/>
                  </a:cxn>
                  <a:cxn ang="0">
                    <a:pos x="9" y="18"/>
                  </a:cxn>
                  <a:cxn ang="0">
                    <a:pos x="9" y="18"/>
                  </a:cxn>
                  <a:cxn ang="0">
                    <a:pos x="6" y="16"/>
                  </a:cxn>
                  <a:cxn ang="0">
                    <a:pos x="3" y="15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1" y="7"/>
                  </a:cxn>
                  <a:cxn ang="0">
                    <a:pos x="3" y="3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11" y="0"/>
                    </a:lnTo>
                    <a:lnTo>
                      <a:pt x="14" y="2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8" y="11"/>
                    </a:lnTo>
                    <a:lnTo>
                      <a:pt x="16" y="15"/>
                    </a:lnTo>
                    <a:lnTo>
                      <a:pt x="13" y="16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6" y="16"/>
                    </a:lnTo>
                    <a:lnTo>
                      <a:pt x="3" y="15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1" y="7"/>
                    </a:lnTo>
                    <a:lnTo>
                      <a:pt x="3" y="3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3552">
                <a:extLst>
                  <a:ext uri="{FF2B5EF4-FFF2-40B4-BE49-F238E27FC236}">
                    <a16:creationId xmlns:a16="http://schemas.microsoft.com/office/drawing/2014/main" id="{0119032A-F585-403B-B3B6-021958397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9137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1"/>
                  </a:cxn>
                  <a:cxn ang="0">
                    <a:pos x="14" y="5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1" y="3"/>
                  </a:cxn>
                  <a:cxn ang="0">
                    <a:pos x="3" y="1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8">
                    <a:moveTo>
                      <a:pt x="6" y="0"/>
                    </a:moveTo>
                    <a:lnTo>
                      <a:pt x="6" y="0"/>
                    </a:lnTo>
                    <a:lnTo>
                      <a:pt x="10" y="0"/>
                    </a:lnTo>
                    <a:lnTo>
                      <a:pt x="13" y="1"/>
                    </a:lnTo>
                    <a:lnTo>
                      <a:pt x="14" y="5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3553">
                <a:extLst>
                  <a:ext uri="{FF2B5EF4-FFF2-40B4-BE49-F238E27FC236}">
                    <a16:creationId xmlns:a16="http://schemas.microsoft.com/office/drawing/2014/main" id="{04B0169A-9851-4EDF-BBAC-3010520BE8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</a:cxnLst>
                <a:rect l="0" t="0" r="r" b="b"/>
                <a:pathLst>
                  <a:path w="24" h="23">
                    <a:moveTo>
                      <a:pt x="0" y="11"/>
                    </a:move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3554">
                <a:extLst>
                  <a:ext uri="{FF2B5EF4-FFF2-40B4-BE49-F238E27FC236}">
                    <a16:creationId xmlns:a16="http://schemas.microsoft.com/office/drawing/2014/main" id="{A08FD49B-87A4-48F8-BC25-E860A5A19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</a:cxnLst>
                <a:rect l="0" t="0" r="r" b="b"/>
                <a:pathLst>
                  <a:path w="24" h="23">
                    <a:moveTo>
                      <a:pt x="0" y="11"/>
                    </a:move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3555">
                <a:extLst>
                  <a:ext uri="{FF2B5EF4-FFF2-40B4-BE49-F238E27FC236}">
                    <a16:creationId xmlns:a16="http://schemas.microsoft.com/office/drawing/2014/main" id="{6E5A7BED-9624-41C0-9CF8-C294EF713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</a:cxnLst>
                <a:rect l="0" t="0" r="r" b="b"/>
                <a:pathLst>
                  <a:path w="24" h="24">
                    <a:moveTo>
                      <a:pt x="0" y="13"/>
                    </a:move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3556">
                <a:extLst>
                  <a:ext uri="{FF2B5EF4-FFF2-40B4-BE49-F238E27FC236}">
                    <a16:creationId xmlns:a16="http://schemas.microsoft.com/office/drawing/2014/main" id="{B0466B0A-DFFE-40E8-BC44-30661556E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</a:cxnLst>
                <a:rect l="0" t="0" r="r" b="b"/>
                <a:pathLst>
                  <a:path w="24" h="24">
                    <a:moveTo>
                      <a:pt x="0" y="13"/>
                    </a:move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3557">
                <a:extLst>
                  <a:ext uri="{FF2B5EF4-FFF2-40B4-BE49-F238E27FC236}">
                    <a16:creationId xmlns:a16="http://schemas.microsoft.com/office/drawing/2014/main" id="{33D724D9-005D-4F4A-A835-544834002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7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3558">
                <a:extLst>
                  <a:ext uri="{FF2B5EF4-FFF2-40B4-BE49-F238E27FC236}">
                    <a16:creationId xmlns:a16="http://schemas.microsoft.com/office/drawing/2014/main" id="{A890C988-3CBC-4879-80FF-4ED84D112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7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3559">
                <a:extLst>
                  <a:ext uri="{FF2B5EF4-FFF2-40B4-BE49-F238E27FC236}">
                    <a16:creationId xmlns:a16="http://schemas.microsoft.com/office/drawing/2014/main" id="{72EEDF17-A83D-423A-91A4-5B1B61C58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3560">
                <a:extLst>
                  <a:ext uri="{FF2B5EF4-FFF2-40B4-BE49-F238E27FC236}">
                    <a16:creationId xmlns:a16="http://schemas.microsoft.com/office/drawing/2014/main" id="{402A9A69-84F9-489E-9B03-E54FB2E13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3561">
                <a:extLst>
                  <a:ext uri="{FF2B5EF4-FFF2-40B4-BE49-F238E27FC236}">
                    <a16:creationId xmlns:a16="http://schemas.microsoft.com/office/drawing/2014/main" id="{BC868583-BA03-40AD-949E-B2C8CF056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8">
                    <a:moveTo>
                      <a:pt x="0" y="8"/>
                    </a:move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3562">
                <a:extLst>
                  <a:ext uri="{FF2B5EF4-FFF2-40B4-BE49-F238E27FC236}">
                    <a16:creationId xmlns:a16="http://schemas.microsoft.com/office/drawing/2014/main" id="{AE71411C-8CE6-4272-B6EC-50664E34D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8">
                    <a:moveTo>
                      <a:pt x="0" y="8"/>
                    </a:move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3563">
                <a:extLst>
                  <a:ext uri="{FF2B5EF4-FFF2-40B4-BE49-F238E27FC236}">
                    <a16:creationId xmlns:a16="http://schemas.microsoft.com/office/drawing/2014/main" id="{24C43E71-F71E-46CF-AD95-9E29CCF8C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10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2" y="5"/>
                  </a:cxn>
                </a:cxnLst>
                <a:rect l="0" t="0" r="r" b="b"/>
                <a:pathLst>
                  <a:path w="25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10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Freeform 3564">
                <a:extLst>
                  <a:ext uri="{FF2B5EF4-FFF2-40B4-BE49-F238E27FC236}">
                    <a16:creationId xmlns:a16="http://schemas.microsoft.com/office/drawing/2014/main" id="{1A02CFB3-6620-4E91-979B-81CFA48BF3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10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2" y="5"/>
                  </a:cxn>
                </a:cxnLst>
                <a:rect l="0" t="0" r="r" b="b"/>
                <a:pathLst>
                  <a:path w="25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10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2" y="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Freeform 3565">
                <a:extLst>
                  <a:ext uri="{FF2B5EF4-FFF2-40B4-BE49-F238E27FC236}">
                    <a16:creationId xmlns:a16="http://schemas.microsoft.com/office/drawing/2014/main" id="{BF1F0324-7CE3-48AC-8078-AC27E7D06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5"/>
                  </a:cxn>
                </a:cxnLst>
                <a:rect l="0" t="0" r="r" b="b"/>
                <a:pathLst>
                  <a:path w="23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Freeform 3566">
                <a:extLst>
                  <a:ext uri="{FF2B5EF4-FFF2-40B4-BE49-F238E27FC236}">
                    <a16:creationId xmlns:a16="http://schemas.microsoft.com/office/drawing/2014/main" id="{2940BC33-6981-45CF-A985-EE176E5F8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5"/>
                  </a:cxn>
                </a:cxnLst>
                <a:rect l="0" t="0" r="r" b="b"/>
                <a:pathLst>
                  <a:path w="23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3567">
                <a:extLst>
                  <a:ext uri="{FF2B5EF4-FFF2-40B4-BE49-F238E27FC236}">
                    <a16:creationId xmlns:a16="http://schemas.microsoft.com/office/drawing/2014/main" id="{D4839201-A113-4111-9F18-441DB8CDFC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8" y="17"/>
                  </a:cxn>
                  <a:cxn ang="0">
                    <a:pos x="11" y="17"/>
                  </a:cxn>
                  <a:cxn ang="0">
                    <a:pos x="13" y="15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3"/>
                  </a:cxn>
                </a:cxnLst>
                <a:rect l="0" t="0" r="r" b="b"/>
                <a:pathLst>
                  <a:path w="18" h="17">
                    <a:moveTo>
                      <a:pt x="2" y="3"/>
                    </a:move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13" y="15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3568">
                <a:extLst>
                  <a:ext uri="{FF2B5EF4-FFF2-40B4-BE49-F238E27FC236}">
                    <a16:creationId xmlns:a16="http://schemas.microsoft.com/office/drawing/2014/main" id="{D88E34B0-3BB6-412E-889F-470853F38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8" y="17"/>
                  </a:cxn>
                  <a:cxn ang="0">
                    <a:pos x="11" y="17"/>
                  </a:cxn>
                  <a:cxn ang="0">
                    <a:pos x="13" y="15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3"/>
                  </a:cxn>
                </a:cxnLst>
                <a:rect l="0" t="0" r="r" b="b"/>
                <a:pathLst>
                  <a:path w="18" h="17">
                    <a:moveTo>
                      <a:pt x="2" y="3"/>
                    </a:move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13" y="15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Freeform 3569">
                <a:extLst>
                  <a:ext uri="{FF2B5EF4-FFF2-40B4-BE49-F238E27FC236}">
                    <a16:creationId xmlns:a16="http://schemas.microsoft.com/office/drawing/2014/main" id="{1AABFBE1-6EED-41E1-BCBA-BDB85216C7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6"/>
                  </a:cxn>
                  <a:cxn ang="0">
                    <a:pos x="13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0" y="3"/>
                  </a:cxn>
                </a:cxnLst>
                <a:rect l="0" t="0" r="r" b="b"/>
                <a:pathLst>
                  <a:path w="16" h="16">
                    <a:moveTo>
                      <a:pt x="0" y="3"/>
                    </a:move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6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Freeform 3570">
                <a:extLst>
                  <a:ext uri="{FF2B5EF4-FFF2-40B4-BE49-F238E27FC236}">
                    <a16:creationId xmlns:a16="http://schemas.microsoft.com/office/drawing/2014/main" id="{AF211584-A714-4550-A203-CE44D1CF4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6"/>
                  </a:cxn>
                  <a:cxn ang="0">
                    <a:pos x="13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0" y="3"/>
                  </a:cxn>
                </a:cxnLst>
                <a:rect l="0" t="0" r="r" b="b"/>
                <a:pathLst>
                  <a:path w="16" h="16">
                    <a:moveTo>
                      <a:pt x="0" y="3"/>
                    </a:move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6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Freeform 3571">
                <a:extLst>
                  <a:ext uri="{FF2B5EF4-FFF2-40B4-BE49-F238E27FC236}">
                    <a16:creationId xmlns:a16="http://schemas.microsoft.com/office/drawing/2014/main" id="{72DC9A71-7A8A-4DE0-A74C-48E5C0432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7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4" y="2"/>
                  </a:cxn>
                  <a:cxn ang="0">
                    <a:pos x="0" y="4"/>
                  </a:cxn>
                </a:cxnLst>
                <a:rect l="0" t="0" r="r" b="b"/>
                <a:pathLst>
                  <a:path w="17" h="17">
                    <a:moveTo>
                      <a:pt x="0" y="4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7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Freeform 3572">
                <a:extLst>
                  <a:ext uri="{FF2B5EF4-FFF2-40B4-BE49-F238E27FC236}">
                    <a16:creationId xmlns:a16="http://schemas.microsoft.com/office/drawing/2014/main" id="{5517BD53-5BE9-4AA4-BFB2-4BE4449FA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7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4" y="2"/>
                  </a:cxn>
                  <a:cxn ang="0">
                    <a:pos x="0" y="4"/>
                  </a:cxn>
                </a:cxnLst>
                <a:rect l="0" t="0" r="r" b="b"/>
                <a:pathLst>
                  <a:path w="17" h="17">
                    <a:moveTo>
                      <a:pt x="0" y="4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7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3573">
                <a:extLst>
                  <a:ext uri="{FF2B5EF4-FFF2-40B4-BE49-F238E27FC236}">
                    <a16:creationId xmlns:a16="http://schemas.microsoft.com/office/drawing/2014/main" id="{9C791D6E-22BC-4478-950E-8A09B3F97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0" y="3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</a:cxnLst>
                <a:rect l="0" t="0" r="r" b="b"/>
                <a:pathLst>
                  <a:path w="23" h="25">
                    <a:moveTo>
                      <a:pt x="2" y="18"/>
                    </a:move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0" y="3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3574">
                <a:extLst>
                  <a:ext uri="{FF2B5EF4-FFF2-40B4-BE49-F238E27FC236}">
                    <a16:creationId xmlns:a16="http://schemas.microsoft.com/office/drawing/2014/main" id="{455BF943-D93C-4DEF-B039-42AB082F8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0" y="3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</a:cxnLst>
                <a:rect l="0" t="0" r="r" b="b"/>
                <a:pathLst>
                  <a:path w="23" h="25">
                    <a:moveTo>
                      <a:pt x="2" y="18"/>
                    </a:move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0" y="3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Freeform 3575">
                <a:extLst>
                  <a:ext uri="{FF2B5EF4-FFF2-40B4-BE49-F238E27FC236}">
                    <a16:creationId xmlns:a16="http://schemas.microsoft.com/office/drawing/2014/main" id="{C08227F3-3472-4E87-97D4-8D93DF2D1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4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2" y="13"/>
                  </a:cxn>
                  <a:cxn ang="0">
                    <a:pos x="3" y="16"/>
                  </a:cxn>
                  <a:cxn ang="0">
                    <a:pos x="7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</a:cxnLst>
                <a:rect l="0" t="0" r="r" b="b"/>
                <a:pathLst>
                  <a:path w="16" h="18">
                    <a:moveTo>
                      <a:pt x="2" y="13"/>
                    </a:moveTo>
                    <a:lnTo>
                      <a:pt x="2" y="13"/>
                    </a:lnTo>
                    <a:lnTo>
                      <a:pt x="3" y="16"/>
                    </a:lnTo>
                    <a:lnTo>
                      <a:pt x="7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3576">
                <a:extLst>
                  <a:ext uri="{FF2B5EF4-FFF2-40B4-BE49-F238E27FC236}">
                    <a16:creationId xmlns:a16="http://schemas.microsoft.com/office/drawing/2014/main" id="{F93825F8-EEE4-4349-B88A-7490DC456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4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2" y="13"/>
                  </a:cxn>
                  <a:cxn ang="0">
                    <a:pos x="3" y="16"/>
                  </a:cxn>
                  <a:cxn ang="0">
                    <a:pos x="7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</a:cxnLst>
                <a:rect l="0" t="0" r="r" b="b"/>
                <a:pathLst>
                  <a:path w="16" h="18">
                    <a:moveTo>
                      <a:pt x="2" y="13"/>
                    </a:moveTo>
                    <a:lnTo>
                      <a:pt x="2" y="13"/>
                    </a:lnTo>
                    <a:lnTo>
                      <a:pt x="3" y="16"/>
                    </a:lnTo>
                    <a:lnTo>
                      <a:pt x="7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9" name="Freeform 3577">
                <a:extLst>
                  <a:ext uri="{FF2B5EF4-FFF2-40B4-BE49-F238E27FC236}">
                    <a16:creationId xmlns:a16="http://schemas.microsoft.com/office/drawing/2014/main" id="{0431DF88-9439-4826-8268-7CC0834FD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4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4" y="17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</a:cxnLst>
                <a:rect l="0" t="0" r="r" b="b"/>
                <a:pathLst>
                  <a:path w="16" h="18">
                    <a:moveTo>
                      <a:pt x="0" y="13"/>
                    </a:moveTo>
                    <a:lnTo>
                      <a:pt x="0" y="13"/>
                    </a:lnTo>
                    <a:lnTo>
                      <a:pt x="3" y="17"/>
                    </a:lnTo>
                    <a:lnTo>
                      <a:pt x="4" y="17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0" name="Freeform 3578">
                <a:extLst>
                  <a:ext uri="{FF2B5EF4-FFF2-40B4-BE49-F238E27FC236}">
                    <a16:creationId xmlns:a16="http://schemas.microsoft.com/office/drawing/2014/main" id="{05571649-49AD-4C90-B4BE-B63E550A9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4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4" y="17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</a:cxnLst>
                <a:rect l="0" t="0" r="r" b="b"/>
                <a:pathLst>
                  <a:path w="16" h="18">
                    <a:moveTo>
                      <a:pt x="0" y="13"/>
                    </a:moveTo>
                    <a:lnTo>
                      <a:pt x="0" y="13"/>
                    </a:lnTo>
                    <a:lnTo>
                      <a:pt x="3" y="17"/>
                    </a:lnTo>
                    <a:lnTo>
                      <a:pt x="4" y="17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1" name="Freeform 3579">
                <a:extLst>
                  <a:ext uri="{FF2B5EF4-FFF2-40B4-BE49-F238E27FC236}">
                    <a16:creationId xmlns:a16="http://schemas.microsoft.com/office/drawing/2014/main" id="{34A16AC5-E741-4D47-AD1B-6214F1E8B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999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1" y="13"/>
                  </a:cxn>
                  <a:cxn ang="0">
                    <a:pos x="1" y="13"/>
                  </a:cxn>
                  <a:cxn ang="0">
                    <a:pos x="3" y="16"/>
                  </a:cxn>
                  <a:cxn ang="0">
                    <a:pos x="6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</a:cxnLst>
                <a:rect l="0" t="0" r="r" b="b"/>
                <a:pathLst>
                  <a:path w="16" h="18">
                    <a:moveTo>
                      <a:pt x="1" y="13"/>
                    </a:moveTo>
                    <a:lnTo>
                      <a:pt x="1" y="13"/>
                    </a:lnTo>
                    <a:lnTo>
                      <a:pt x="3" y="16"/>
                    </a:lnTo>
                    <a:lnTo>
                      <a:pt x="6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2" name="Freeform 3580">
                <a:extLst>
                  <a:ext uri="{FF2B5EF4-FFF2-40B4-BE49-F238E27FC236}">
                    <a16:creationId xmlns:a16="http://schemas.microsoft.com/office/drawing/2014/main" id="{0937B203-9FCA-4211-9C42-CE941DE47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999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1" y="13"/>
                  </a:cxn>
                  <a:cxn ang="0">
                    <a:pos x="1" y="13"/>
                  </a:cxn>
                  <a:cxn ang="0">
                    <a:pos x="3" y="16"/>
                  </a:cxn>
                  <a:cxn ang="0">
                    <a:pos x="6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</a:cxnLst>
                <a:rect l="0" t="0" r="r" b="b"/>
                <a:pathLst>
                  <a:path w="16" h="18">
                    <a:moveTo>
                      <a:pt x="1" y="13"/>
                    </a:moveTo>
                    <a:lnTo>
                      <a:pt x="1" y="13"/>
                    </a:lnTo>
                    <a:lnTo>
                      <a:pt x="3" y="16"/>
                    </a:lnTo>
                    <a:lnTo>
                      <a:pt x="6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3" name="Freeform 3581">
                <a:extLst>
                  <a:ext uri="{FF2B5EF4-FFF2-40B4-BE49-F238E27FC236}">
                    <a16:creationId xmlns:a16="http://schemas.microsoft.com/office/drawing/2014/main" id="{86086232-05FE-44CD-8D85-152B82D00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749" y="3943350"/>
                <a:ext cx="19050" cy="19050"/>
              </a:xfrm>
              <a:custGeom>
                <a:avLst/>
                <a:gdLst/>
                <a:ahLst/>
                <a:cxnLst>
                  <a:cxn ang="0">
                    <a:pos x="25" y="12"/>
                  </a:cxn>
                  <a:cxn ang="0">
                    <a:pos x="25" y="12"/>
                  </a:cxn>
                  <a:cxn ang="0">
                    <a:pos x="23" y="9"/>
                  </a:cxn>
                  <a:cxn ang="0">
                    <a:pos x="20" y="4"/>
                  </a:cxn>
                  <a:cxn ang="0">
                    <a:pos x="17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3" y="4"/>
                  </a:cxn>
                  <a:cxn ang="0">
                    <a:pos x="2" y="9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2" y="18"/>
                  </a:cxn>
                  <a:cxn ang="0">
                    <a:pos x="3" y="22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17" y="23"/>
                  </a:cxn>
                  <a:cxn ang="0">
                    <a:pos x="21" y="22"/>
                  </a:cxn>
                  <a:cxn ang="0">
                    <a:pos x="23" y="17"/>
                  </a:cxn>
                  <a:cxn ang="0">
                    <a:pos x="25" y="12"/>
                  </a:cxn>
                  <a:cxn ang="0">
                    <a:pos x="25" y="12"/>
                  </a:cxn>
                </a:cxnLst>
                <a:rect l="0" t="0" r="r" b="b"/>
                <a:pathLst>
                  <a:path w="25" h="25">
                    <a:moveTo>
                      <a:pt x="25" y="12"/>
                    </a:moveTo>
                    <a:lnTo>
                      <a:pt x="25" y="12"/>
                    </a:lnTo>
                    <a:lnTo>
                      <a:pt x="23" y="9"/>
                    </a:lnTo>
                    <a:lnTo>
                      <a:pt x="20" y="4"/>
                    </a:lnTo>
                    <a:lnTo>
                      <a:pt x="17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7" y="2"/>
                    </a:lnTo>
                    <a:lnTo>
                      <a:pt x="3" y="4"/>
                    </a:lnTo>
                    <a:lnTo>
                      <a:pt x="2" y="9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3" y="22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7" y="23"/>
                    </a:lnTo>
                    <a:lnTo>
                      <a:pt x="21" y="22"/>
                    </a:lnTo>
                    <a:lnTo>
                      <a:pt x="23" y="17"/>
                    </a:lnTo>
                    <a:lnTo>
                      <a:pt x="25" y="12"/>
                    </a:lnTo>
                    <a:lnTo>
                      <a:pt x="25" y="1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" name="Freeform 3582">
                <a:extLst>
                  <a:ext uri="{FF2B5EF4-FFF2-40B4-BE49-F238E27FC236}">
                    <a16:creationId xmlns:a16="http://schemas.microsoft.com/office/drawing/2014/main" id="{3BAC5C62-658E-45FC-90EB-62FF4DE85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149" y="3951287"/>
                <a:ext cx="14288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4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1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5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Freeform 3583">
                <a:extLst>
                  <a:ext uri="{FF2B5EF4-FFF2-40B4-BE49-F238E27FC236}">
                    <a16:creationId xmlns:a16="http://schemas.microsoft.com/office/drawing/2014/main" id="{3DEB82FC-D740-4BF7-8A10-88EEF0F11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874" y="3938587"/>
                <a:ext cx="12700" cy="12700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6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7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6">
                    <a:moveTo>
                      <a:pt x="18" y="8"/>
                    </a:moveTo>
                    <a:lnTo>
                      <a:pt x="18" y="8"/>
                    </a:lnTo>
                    <a:lnTo>
                      <a:pt x="16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7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Freeform 3584">
                <a:extLst>
                  <a:ext uri="{FF2B5EF4-FFF2-40B4-BE49-F238E27FC236}">
                    <a16:creationId xmlns:a16="http://schemas.microsoft.com/office/drawing/2014/main" id="{9110F71F-BA5F-4CF6-B797-23E6EC9260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349" y="3919537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3" y="3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1" y="15"/>
                  </a:cxn>
                  <a:cxn ang="0">
                    <a:pos x="5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</a:cxnLst>
                <a:rect l="0" t="0" r="r" b="b"/>
                <a:pathLst>
                  <a:path w="16" h="18">
                    <a:moveTo>
                      <a:pt x="16" y="10"/>
                    </a:moveTo>
                    <a:lnTo>
                      <a:pt x="16" y="10"/>
                    </a:lnTo>
                    <a:lnTo>
                      <a:pt x="16" y="7"/>
                    </a:lnTo>
                    <a:lnTo>
                      <a:pt x="13" y="3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1" y="15"/>
                    </a:lnTo>
                    <a:lnTo>
                      <a:pt x="5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3585">
                <a:extLst>
                  <a:ext uri="{FF2B5EF4-FFF2-40B4-BE49-F238E27FC236}">
                    <a16:creationId xmlns:a16="http://schemas.microsoft.com/office/drawing/2014/main" id="{77ACED0C-91FA-4411-8FEC-D0533005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7" y="3944937"/>
                <a:ext cx="17463" cy="17463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7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3" y="20"/>
                  </a:cxn>
                  <a:cxn ang="0">
                    <a:pos x="3" y="20"/>
                  </a:cxn>
                  <a:cxn ang="0">
                    <a:pos x="7" y="23"/>
                  </a:cxn>
                  <a:cxn ang="0">
                    <a:pos x="11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1" y="3"/>
                  </a:cxn>
                  <a:cxn ang="0">
                    <a:pos x="21" y="3"/>
                  </a:cxn>
                </a:cxnLst>
                <a:rect l="0" t="0" r="r" b="b"/>
                <a:pathLst>
                  <a:path w="23" h="23">
                    <a:moveTo>
                      <a:pt x="21" y="3"/>
                    </a:move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7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3" y="20"/>
                    </a:lnTo>
                    <a:lnTo>
                      <a:pt x="3" y="20"/>
                    </a:lnTo>
                    <a:lnTo>
                      <a:pt x="7" y="23"/>
                    </a:lnTo>
                    <a:lnTo>
                      <a:pt x="11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1" y="3"/>
                    </a:lnTo>
                    <a:lnTo>
                      <a:pt x="21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3586">
                <a:extLst>
                  <a:ext uri="{FF2B5EF4-FFF2-40B4-BE49-F238E27FC236}">
                    <a16:creationId xmlns:a16="http://schemas.microsoft.com/office/drawing/2014/main" id="{E6EDC7F0-8F28-4E3F-9454-51223C03F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099" y="3937000"/>
                <a:ext cx="12700" cy="1428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4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5"/>
                  </a:cxn>
                  <a:cxn ang="0">
                    <a:pos x="2" y="15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11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5" y="4"/>
                  </a:cxn>
                  <a:cxn ang="0">
                    <a:pos x="15" y="4"/>
                  </a:cxn>
                </a:cxnLst>
                <a:rect l="0" t="0" r="r" b="b"/>
                <a:pathLst>
                  <a:path w="16" h="18">
                    <a:moveTo>
                      <a:pt x="15" y="4"/>
                    </a:moveTo>
                    <a:lnTo>
                      <a:pt x="15" y="4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11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5" y="4"/>
                    </a:ln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3587">
                <a:extLst>
                  <a:ext uri="{FF2B5EF4-FFF2-40B4-BE49-F238E27FC236}">
                    <a16:creationId xmlns:a16="http://schemas.microsoft.com/office/drawing/2014/main" id="{1BC607D7-D9E3-4840-A0B8-C24E09B14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5824" y="3952875"/>
                <a:ext cx="12700" cy="1270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3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5" y="3"/>
                  </a:cxn>
                </a:cxnLst>
                <a:rect l="0" t="0" r="r" b="b"/>
                <a:pathLst>
                  <a:path w="16" h="16">
                    <a:moveTo>
                      <a:pt x="15" y="3"/>
                    </a:moveTo>
                    <a:lnTo>
                      <a:pt x="15" y="3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0" name="Freeform 3588">
                <a:extLst>
                  <a:ext uri="{FF2B5EF4-FFF2-40B4-BE49-F238E27FC236}">
                    <a16:creationId xmlns:a16="http://schemas.microsoft.com/office/drawing/2014/main" id="{EDE5A8BC-A3C2-4A07-A723-2F9DDDEAB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6774" y="3944937"/>
                <a:ext cx="12700" cy="14288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5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8"/>
                  </a:cxn>
                  <a:cxn ang="0">
                    <a:pos x="12" y="18"/>
                  </a:cxn>
                  <a:cxn ang="0">
                    <a:pos x="15" y="16"/>
                  </a:cxn>
                  <a:cxn ang="0">
                    <a:pos x="15" y="16"/>
                  </a:cxn>
                  <a:cxn ang="0">
                    <a:pos x="17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3"/>
                  </a:cxn>
                  <a:cxn ang="0">
                    <a:pos x="15" y="3"/>
                  </a:cxn>
                </a:cxnLst>
                <a:rect l="0" t="0" r="r" b="b"/>
                <a:pathLst>
                  <a:path w="17" h="18">
                    <a:moveTo>
                      <a:pt x="15" y="3"/>
                    </a:move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5" y="16"/>
                    </a:lnTo>
                    <a:lnTo>
                      <a:pt x="15" y="16"/>
                    </a:lnTo>
                    <a:lnTo>
                      <a:pt x="17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3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1" name="Freeform 3589">
                <a:extLst>
                  <a:ext uri="{FF2B5EF4-FFF2-40B4-BE49-F238E27FC236}">
                    <a16:creationId xmlns:a16="http://schemas.microsoft.com/office/drawing/2014/main" id="{157C82BD-CEBA-4093-A504-484721695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7" y="0"/>
                  </a:cxn>
                  <a:cxn ang="0">
                    <a:pos x="12" y="0"/>
                  </a:cxn>
                  <a:cxn ang="0">
                    <a:pos x="7" y="2"/>
                  </a:cxn>
                </a:cxnLst>
                <a:rect l="0" t="0" r="r" b="b"/>
                <a:pathLst>
                  <a:path w="25" h="24">
                    <a:moveTo>
                      <a:pt x="7" y="2"/>
                    </a:move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7" y="0"/>
                    </a:lnTo>
                    <a:lnTo>
                      <a:pt x="12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2" name="Freeform 3590">
                <a:extLst>
                  <a:ext uri="{FF2B5EF4-FFF2-40B4-BE49-F238E27FC236}">
                    <a16:creationId xmlns:a16="http://schemas.microsoft.com/office/drawing/2014/main" id="{FC6A61A0-BFCB-4153-AECF-46BF08F29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7" y="0"/>
                  </a:cxn>
                  <a:cxn ang="0">
                    <a:pos x="12" y="0"/>
                  </a:cxn>
                  <a:cxn ang="0">
                    <a:pos x="7" y="2"/>
                  </a:cxn>
                </a:cxnLst>
                <a:rect l="0" t="0" r="r" b="b"/>
                <a:pathLst>
                  <a:path w="25" h="24">
                    <a:moveTo>
                      <a:pt x="7" y="2"/>
                    </a:move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7" y="0"/>
                    </a:lnTo>
                    <a:lnTo>
                      <a:pt x="12" y="0"/>
                    </a:lnTo>
                    <a:lnTo>
                      <a:pt x="7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3" name="Freeform 3591">
                <a:extLst>
                  <a:ext uri="{FF2B5EF4-FFF2-40B4-BE49-F238E27FC236}">
                    <a16:creationId xmlns:a16="http://schemas.microsoft.com/office/drawing/2014/main" id="{87068FA3-6C7F-4C7B-ABD6-277D96370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1"/>
                  </a:cxn>
                  <a:cxn ang="0">
                    <a:pos x="9" y="24"/>
                  </a:cxn>
                  <a:cxn ang="0">
                    <a:pos x="13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5" y="1"/>
                  </a:cxn>
                  <a:cxn ang="0">
                    <a:pos x="10" y="0"/>
                  </a:cxn>
                  <a:cxn ang="0">
                    <a:pos x="7" y="1"/>
                  </a:cxn>
                </a:cxnLst>
                <a:rect l="0" t="0" r="r" b="b"/>
                <a:pathLst>
                  <a:path w="23" h="24">
                    <a:moveTo>
                      <a:pt x="7" y="1"/>
                    </a:move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1"/>
                    </a:lnTo>
                    <a:lnTo>
                      <a:pt x="9" y="24"/>
                    </a:lnTo>
                    <a:lnTo>
                      <a:pt x="13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5" y="1"/>
                    </a:lnTo>
                    <a:lnTo>
                      <a:pt x="10" y="0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4" name="Freeform 3592">
                <a:extLst>
                  <a:ext uri="{FF2B5EF4-FFF2-40B4-BE49-F238E27FC236}">
                    <a16:creationId xmlns:a16="http://schemas.microsoft.com/office/drawing/2014/main" id="{FC516F5B-7CA0-47EC-8A00-C6AF613A9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1"/>
                  </a:cxn>
                  <a:cxn ang="0">
                    <a:pos x="9" y="24"/>
                  </a:cxn>
                  <a:cxn ang="0">
                    <a:pos x="13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5" y="1"/>
                  </a:cxn>
                  <a:cxn ang="0">
                    <a:pos x="10" y="0"/>
                  </a:cxn>
                  <a:cxn ang="0">
                    <a:pos x="7" y="1"/>
                  </a:cxn>
                </a:cxnLst>
                <a:rect l="0" t="0" r="r" b="b"/>
                <a:pathLst>
                  <a:path w="23" h="24">
                    <a:moveTo>
                      <a:pt x="7" y="1"/>
                    </a:move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1"/>
                    </a:lnTo>
                    <a:lnTo>
                      <a:pt x="9" y="24"/>
                    </a:lnTo>
                    <a:lnTo>
                      <a:pt x="13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5" y="1"/>
                    </a:lnTo>
                    <a:lnTo>
                      <a:pt x="10" y="0"/>
                    </a:lnTo>
                    <a:lnTo>
                      <a:pt x="7" y="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5" name="Freeform 3593">
                <a:extLst>
                  <a:ext uri="{FF2B5EF4-FFF2-40B4-BE49-F238E27FC236}">
                    <a16:creationId xmlns:a16="http://schemas.microsoft.com/office/drawing/2014/main" id="{2920BE27-59F1-4E16-A967-6ACF1718C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5"/>
                  </a:cxn>
                  <a:cxn ang="0">
                    <a:pos x="7" y="16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5"/>
                    </a:lnTo>
                    <a:lnTo>
                      <a:pt x="7" y="16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6" name="Freeform 3594">
                <a:extLst>
                  <a:ext uri="{FF2B5EF4-FFF2-40B4-BE49-F238E27FC236}">
                    <a16:creationId xmlns:a16="http://schemas.microsoft.com/office/drawing/2014/main" id="{6D755D7A-EFF8-4BF4-B12D-101F686EA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5"/>
                  </a:cxn>
                  <a:cxn ang="0">
                    <a:pos x="7" y="16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5"/>
                    </a:lnTo>
                    <a:lnTo>
                      <a:pt x="7" y="16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7" name="Freeform 3595">
                <a:extLst>
                  <a:ext uri="{FF2B5EF4-FFF2-40B4-BE49-F238E27FC236}">
                    <a16:creationId xmlns:a16="http://schemas.microsoft.com/office/drawing/2014/main" id="{FB0C6844-07C5-4AC3-88E9-32D34A79B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3" y="15"/>
                  </a:cxn>
                  <a:cxn ang="0">
                    <a:pos x="6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7">
                    <a:moveTo>
                      <a:pt x="5" y="2"/>
                    </a:move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5"/>
                    </a:lnTo>
                    <a:lnTo>
                      <a:pt x="6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8" name="Freeform 3596">
                <a:extLst>
                  <a:ext uri="{FF2B5EF4-FFF2-40B4-BE49-F238E27FC236}">
                    <a16:creationId xmlns:a16="http://schemas.microsoft.com/office/drawing/2014/main" id="{35EB0F3B-3C40-4975-8D83-85472B999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3" y="15"/>
                  </a:cxn>
                  <a:cxn ang="0">
                    <a:pos x="6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7">
                    <a:moveTo>
                      <a:pt x="5" y="2"/>
                    </a:move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5"/>
                    </a:lnTo>
                    <a:lnTo>
                      <a:pt x="6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9" name="Freeform 3597">
                <a:extLst>
                  <a:ext uri="{FF2B5EF4-FFF2-40B4-BE49-F238E27FC236}">
                    <a16:creationId xmlns:a16="http://schemas.microsoft.com/office/drawing/2014/main" id="{98D53EA0-D660-4ECF-BF2E-07055A6B3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7"/>
                  </a:cxn>
                  <a:cxn ang="0">
                    <a:pos x="7" y="17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6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7"/>
                    </a:lnTo>
                    <a:lnTo>
                      <a:pt x="7" y="17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Freeform 3598">
                <a:extLst>
                  <a:ext uri="{FF2B5EF4-FFF2-40B4-BE49-F238E27FC236}">
                    <a16:creationId xmlns:a16="http://schemas.microsoft.com/office/drawing/2014/main" id="{911FDC3A-6B13-481F-AA26-4CDC132C5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7"/>
                  </a:cxn>
                  <a:cxn ang="0">
                    <a:pos x="7" y="17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6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7"/>
                    </a:lnTo>
                    <a:lnTo>
                      <a:pt x="7" y="17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1" name="Freeform 3599">
                <a:extLst>
                  <a:ext uri="{FF2B5EF4-FFF2-40B4-BE49-F238E27FC236}">
                    <a16:creationId xmlns:a16="http://schemas.microsoft.com/office/drawing/2014/main" id="{6DA8F4C0-D478-4A8A-A78F-F9E386EED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2" name="Freeform 3600">
                <a:extLst>
                  <a:ext uri="{FF2B5EF4-FFF2-40B4-BE49-F238E27FC236}">
                    <a16:creationId xmlns:a16="http://schemas.microsoft.com/office/drawing/2014/main" id="{3A344CAC-C257-4D24-9213-AFA63E1D3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3" name="Freeform 3601">
                <a:extLst>
                  <a:ext uri="{FF2B5EF4-FFF2-40B4-BE49-F238E27FC236}">
                    <a16:creationId xmlns:a16="http://schemas.microsoft.com/office/drawing/2014/main" id="{D14C2DAC-9AF2-48FE-92B5-116366EA6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</a:cxnLst>
                <a:rect l="0" t="0" r="r" b="b"/>
                <a:pathLst>
                  <a:path w="23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4" name="Freeform 3602">
                <a:extLst>
                  <a:ext uri="{FF2B5EF4-FFF2-40B4-BE49-F238E27FC236}">
                    <a16:creationId xmlns:a16="http://schemas.microsoft.com/office/drawing/2014/main" id="{74F79F50-C209-448A-98C5-0D706E6E2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</a:cxnLst>
                <a:rect l="0" t="0" r="r" b="b"/>
                <a:pathLst>
                  <a:path w="23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Freeform 3603">
                <a:extLst>
                  <a:ext uri="{FF2B5EF4-FFF2-40B4-BE49-F238E27FC236}">
                    <a16:creationId xmlns:a16="http://schemas.microsoft.com/office/drawing/2014/main" id="{8EBFDB63-6B79-4520-8A82-054504F83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6" name="Freeform 3604">
                <a:extLst>
                  <a:ext uri="{FF2B5EF4-FFF2-40B4-BE49-F238E27FC236}">
                    <a16:creationId xmlns:a16="http://schemas.microsoft.com/office/drawing/2014/main" id="{21074683-7576-44F0-841E-CAA7CF21A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7" name="Freeform 3605">
                <a:extLst>
                  <a:ext uri="{FF2B5EF4-FFF2-40B4-BE49-F238E27FC236}">
                    <a16:creationId xmlns:a16="http://schemas.microsoft.com/office/drawing/2014/main" id="{0C0F5AD1-EA36-4283-82B5-BBA697100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8" name="Freeform 3606">
                <a:extLst>
                  <a:ext uri="{FF2B5EF4-FFF2-40B4-BE49-F238E27FC236}">
                    <a16:creationId xmlns:a16="http://schemas.microsoft.com/office/drawing/2014/main" id="{0738EF9B-8D4D-49FC-8CEC-C1C95BE45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9" name="Freeform 3607">
                <a:extLst>
                  <a:ext uri="{FF2B5EF4-FFF2-40B4-BE49-F238E27FC236}">
                    <a16:creationId xmlns:a16="http://schemas.microsoft.com/office/drawing/2014/main" id="{4D45F051-0064-4F04-9CD5-EC100C48E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</a:cxnLst>
                <a:rect l="0" t="0" r="r" b="b"/>
                <a:pathLst>
                  <a:path w="16" h="18">
                    <a:moveTo>
                      <a:pt x="9" y="0"/>
                    </a:moveTo>
                    <a:lnTo>
                      <a:pt x="9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Freeform 3608">
                <a:extLst>
                  <a:ext uri="{FF2B5EF4-FFF2-40B4-BE49-F238E27FC236}">
                    <a16:creationId xmlns:a16="http://schemas.microsoft.com/office/drawing/2014/main" id="{AEEC7A4C-89C2-4784-BFAC-E202731C8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</a:cxnLst>
                <a:rect l="0" t="0" r="r" b="b"/>
                <a:pathLst>
                  <a:path w="16" h="18">
                    <a:moveTo>
                      <a:pt x="9" y="0"/>
                    </a:moveTo>
                    <a:lnTo>
                      <a:pt x="9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Freeform 3609">
                <a:extLst>
                  <a:ext uri="{FF2B5EF4-FFF2-40B4-BE49-F238E27FC236}">
                    <a16:creationId xmlns:a16="http://schemas.microsoft.com/office/drawing/2014/main" id="{76ED5588-2430-4877-978C-5CB20CA4D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562350"/>
                <a:ext cx="125413" cy="395288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33" y="0"/>
                  </a:cxn>
                  <a:cxn ang="0">
                    <a:pos x="56" y="21"/>
                  </a:cxn>
                  <a:cxn ang="0">
                    <a:pos x="78" y="42"/>
                  </a:cxn>
                  <a:cxn ang="0">
                    <a:pos x="98" y="68"/>
                  </a:cxn>
                  <a:cxn ang="0">
                    <a:pos x="114" y="96"/>
                  </a:cxn>
                  <a:cxn ang="0">
                    <a:pos x="114" y="96"/>
                  </a:cxn>
                  <a:cxn ang="0">
                    <a:pos x="127" y="122"/>
                  </a:cxn>
                  <a:cxn ang="0">
                    <a:pos x="137" y="150"/>
                  </a:cxn>
                  <a:cxn ang="0">
                    <a:pos x="144" y="178"/>
                  </a:cxn>
                  <a:cxn ang="0">
                    <a:pos x="148" y="205"/>
                  </a:cxn>
                  <a:cxn ang="0">
                    <a:pos x="150" y="235"/>
                  </a:cxn>
                  <a:cxn ang="0">
                    <a:pos x="148" y="262"/>
                  </a:cxn>
                  <a:cxn ang="0">
                    <a:pos x="145" y="290"/>
                  </a:cxn>
                  <a:cxn ang="0">
                    <a:pos x="139" y="316"/>
                  </a:cxn>
                  <a:cxn ang="0">
                    <a:pos x="129" y="342"/>
                  </a:cxn>
                  <a:cxn ang="0">
                    <a:pos x="118" y="368"/>
                  </a:cxn>
                  <a:cxn ang="0">
                    <a:pos x="104" y="393"/>
                  </a:cxn>
                  <a:cxn ang="0">
                    <a:pos x="88" y="415"/>
                  </a:cxn>
                  <a:cxn ang="0">
                    <a:pos x="69" y="437"/>
                  </a:cxn>
                  <a:cxn ang="0">
                    <a:pos x="49" y="456"/>
                  </a:cxn>
                  <a:cxn ang="0">
                    <a:pos x="26" y="474"/>
                  </a:cxn>
                  <a:cxn ang="0">
                    <a:pos x="0" y="490"/>
                  </a:cxn>
                  <a:cxn ang="0">
                    <a:pos x="5" y="498"/>
                  </a:cxn>
                  <a:cxn ang="0">
                    <a:pos x="5" y="498"/>
                  </a:cxn>
                  <a:cxn ang="0">
                    <a:pos x="30" y="482"/>
                  </a:cxn>
                  <a:cxn ang="0">
                    <a:pos x="54" y="464"/>
                  </a:cxn>
                  <a:cxn ang="0">
                    <a:pos x="75" y="445"/>
                  </a:cxn>
                  <a:cxn ang="0">
                    <a:pos x="95" y="423"/>
                  </a:cxn>
                  <a:cxn ang="0">
                    <a:pos x="111" y="401"/>
                  </a:cxn>
                  <a:cxn ang="0">
                    <a:pos x="124" y="376"/>
                  </a:cxn>
                  <a:cxn ang="0">
                    <a:pos x="137" y="350"/>
                  </a:cxn>
                  <a:cxn ang="0">
                    <a:pos x="145" y="324"/>
                  </a:cxn>
                  <a:cxn ang="0">
                    <a:pos x="152" y="296"/>
                  </a:cxn>
                  <a:cxn ang="0">
                    <a:pos x="157" y="269"/>
                  </a:cxn>
                  <a:cxn ang="0">
                    <a:pos x="158" y="241"/>
                  </a:cxn>
                  <a:cxn ang="0">
                    <a:pos x="157" y="213"/>
                  </a:cxn>
                  <a:cxn ang="0">
                    <a:pos x="152" y="184"/>
                  </a:cxn>
                  <a:cxn ang="0">
                    <a:pos x="145" y="156"/>
                  </a:cxn>
                  <a:cxn ang="0">
                    <a:pos x="135" y="129"/>
                  </a:cxn>
                  <a:cxn ang="0">
                    <a:pos x="122" y="101"/>
                  </a:cxn>
                  <a:cxn ang="0">
                    <a:pos x="122" y="101"/>
                  </a:cxn>
                  <a:cxn ang="0">
                    <a:pos x="114" y="86"/>
                  </a:cxn>
                  <a:cxn ang="0">
                    <a:pos x="104" y="72"/>
                  </a:cxn>
                  <a:cxn ang="0">
                    <a:pos x="95" y="59"/>
                  </a:cxn>
                  <a:cxn ang="0">
                    <a:pos x="83" y="46"/>
                  </a:cxn>
                  <a:cxn ang="0">
                    <a:pos x="72" y="33"/>
                  </a:cxn>
                  <a:cxn ang="0">
                    <a:pos x="59" y="21"/>
                  </a:cxn>
                  <a:cxn ang="0">
                    <a:pos x="33" y="0"/>
                  </a:cxn>
                </a:cxnLst>
                <a:rect l="0" t="0" r="r" b="b"/>
                <a:pathLst>
                  <a:path w="158" h="498">
                    <a:moveTo>
                      <a:pt x="33" y="0"/>
                    </a:moveTo>
                    <a:lnTo>
                      <a:pt x="33" y="0"/>
                    </a:lnTo>
                    <a:lnTo>
                      <a:pt x="56" y="21"/>
                    </a:lnTo>
                    <a:lnTo>
                      <a:pt x="78" y="42"/>
                    </a:lnTo>
                    <a:lnTo>
                      <a:pt x="98" y="68"/>
                    </a:lnTo>
                    <a:lnTo>
                      <a:pt x="114" y="96"/>
                    </a:lnTo>
                    <a:lnTo>
                      <a:pt x="114" y="96"/>
                    </a:lnTo>
                    <a:lnTo>
                      <a:pt x="127" y="122"/>
                    </a:lnTo>
                    <a:lnTo>
                      <a:pt x="137" y="150"/>
                    </a:lnTo>
                    <a:lnTo>
                      <a:pt x="144" y="178"/>
                    </a:lnTo>
                    <a:lnTo>
                      <a:pt x="148" y="205"/>
                    </a:lnTo>
                    <a:lnTo>
                      <a:pt x="150" y="235"/>
                    </a:lnTo>
                    <a:lnTo>
                      <a:pt x="148" y="262"/>
                    </a:lnTo>
                    <a:lnTo>
                      <a:pt x="145" y="290"/>
                    </a:lnTo>
                    <a:lnTo>
                      <a:pt x="139" y="316"/>
                    </a:lnTo>
                    <a:lnTo>
                      <a:pt x="129" y="342"/>
                    </a:lnTo>
                    <a:lnTo>
                      <a:pt x="118" y="368"/>
                    </a:lnTo>
                    <a:lnTo>
                      <a:pt x="104" y="393"/>
                    </a:lnTo>
                    <a:lnTo>
                      <a:pt x="88" y="415"/>
                    </a:lnTo>
                    <a:lnTo>
                      <a:pt x="69" y="437"/>
                    </a:lnTo>
                    <a:lnTo>
                      <a:pt x="49" y="456"/>
                    </a:lnTo>
                    <a:lnTo>
                      <a:pt x="26" y="474"/>
                    </a:lnTo>
                    <a:lnTo>
                      <a:pt x="0" y="490"/>
                    </a:lnTo>
                    <a:lnTo>
                      <a:pt x="5" y="498"/>
                    </a:lnTo>
                    <a:lnTo>
                      <a:pt x="5" y="498"/>
                    </a:lnTo>
                    <a:lnTo>
                      <a:pt x="30" y="482"/>
                    </a:lnTo>
                    <a:lnTo>
                      <a:pt x="54" y="464"/>
                    </a:lnTo>
                    <a:lnTo>
                      <a:pt x="75" y="445"/>
                    </a:lnTo>
                    <a:lnTo>
                      <a:pt x="95" y="423"/>
                    </a:lnTo>
                    <a:lnTo>
                      <a:pt x="111" y="401"/>
                    </a:lnTo>
                    <a:lnTo>
                      <a:pt x="124" y="376"/>
                    </a:lnTo>
                    <a:lnTo>
                      <a:pt x="137" y="350"/>
                    </a:lnTo>
                    <a:lnTo>
                      <a:pt x="145" y="324"/>
                    </a:lnTo>
                    <a:lnTo>
                      <a:pt x="152" y="296"/>
                    </a:lnTo>
                    <a:lnTo>
                      <a:pt x="157" y="269"/>
                    </a:lnTo>
                    <a:lnTo>
                      <a:pt x="158" y="241"/>
                    </a:lnTo>
                    <a:lnTo>
                      <a:pt x="157" y="213"/>
                    </a:lnTo>
                    <a:lnTo>
                      <a:pt x="152" y="184"/>
                    </a:lnTo>
                    <a:lnTo>
                      <a:pt x="145" y="156"/>
                    </a:lnTo>
                    <a:lnTo>
                      <a:pt x="135" y="129"/>
                    </a:lnTo>
                    <a:lnTo>
                      <a:pt x="122" y="101"/>
                    </a:lnTo>
                    <a:lnTo>
                      <a:pt x="122" y="101"/>
                    </a:lnTo>
                    <a:lnTo>
                      <a:pt x="114" y="86"/>
                    </a:lnTo>
                    <a:lnTo>
                      <a:pt x="104" y="72"/>
                    </a:lnTo>
                    <a:lnTo>
                      <a:pt x="95" y="59"/>
                    </a:lnTo>
                    <a:lnTo>
                      <a:pt x="83" y="46"/>
                    </a:lnTo>
                    <a:lnTo>
                      <a:pt x="72" y="33"/>
                    </a:lnTo>
                    <a:lnTo>
                      <a:pt x="59" y="2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94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Freeform 3610">
                <a:extLst>
                  <a:ext uri="{FF2B5EF4-FFF2-40B4-BE49-F238E27FC236}">
                    <a16:creationId xmlns:a16="http://schemas.microsoft.com/office/drawing/2014/main" id="{471F59EE-7189-43A9-BD0C-7686F6E6D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562350"/>
                <a:ext cx="125413" cy="395288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33" y="0"/>
                  </a:cxn>
                  <a:cxn ang="0">
                    <a:pos x="56" y="21"/>
                  </a:cxn>
                  <a:cxn ang="0">
                    <a:pos x="78" y="42"/>
                  </a:cxn>
                  <a:cxn ang="0">
                    <a:pos x="98" y="68"/>
                  </a:cxn>
                  <a:cxn ang="0">
                    <a:pos x="114" y="96"/>
                  </a:cxn>
                  <a:cxn ang="0">
                    <a:pos x="114" y="96"/>
                  </a:cxn>
                  <a:cxn ang="0">
                    <a:pos x="127" y="122"/>
                  </a:cxn>
                  <a:cxn ang="0">
                    <a:pos x="137" y="150"/>
                  </a:cxn>
                  <a:cxn ang="0">
                    <a:pos x="144" y="178"/>
                  </a:cxn>
                  <a:cxn ang="0">
                    <a:pos x="148" y="205"/>
                  </a:cxn>
                  <a:cxn ang="0">
                    <a:pos x="150" y="235"/>
                  </a:cxn>
                  <a:cxn ang="0">
                    <a:pos x="148" y="262"/>
                  </a:cxn>
                  <a:cxn ang="0">
                    <a:pos x="145" y="290"/>
                  </a:cxn>
                  <a:cxn ang="0">
                    <a:pos x="139" y="316"/>
                  </a:cxn>
                  <a:cxn ang="0">
                    <a:pos x="129" y="342"/>
                  </a:cxn>
                  <a:cxn ang="0">
                    <a:pos x="118" y="368"/>
                  </a:cxn>
                  <a:cxn ang="0">
                    <a:pos x="104" y="393"/>
                  </a:cxn>
                  <a:cxn ang="0">
                    <a:pos x="88" y="415"/>
                  </a:cxn>
                  <a:cxn ang="0">
                    <a:pos x="69" y="437"/>
                  </a:cxn>
                  <a:cxn ang="0">
                    <a:pos x="49" y="456"/>
                  </a:cxn>
                  <a:cxn ang="0">
                    <a:pos x="26" y="474"/>
                  </a:cxn>
                  <a:cxn ang="0">
                    <a:pos x="0" y="490"/>
                  </a:cxn>
                  <a:cxn ang="0">
                    <a:pos x="5" y="498"/>
                  </a:cxn>
                  <a:cxn ang="0">
                    <a:pos x="5" y="498"/>
                  </a:cxn>
                  <a:cxn ang="0">
                    <a:pos x="30" y="482"/>
                  </a:cxn>
                  <a:cxn ang="0">
                    <a:pos x="54" y="464"/>
                  </a:cxn>
                  <a:cxn ang="0">
                    <a:pos x="75" y="445"/>
                  </a:cxn>
                  <a:cxn ang="0">
                    <a:pos x="95" y="423"/>
                  </a:cxn>
                  <a:cxn ang="0">
                    <a:pos x="111" y="401"/>
                  </a:cxn>
                  <a:cxn ang="0">
                    <a:pos x="124" y="376"/>
                  </a:cxn>
                  <a:cxn ang="0">
                    <a:pos x="137" y="350"/>
                  </a:cxn>
                  <a:cxn ang="0">
                    <a:pos x="145" y="324"/>
                  </a:cxn>
                  <a:cxn ang="0">
                    <a:pos x="152" y="296"/>
                  </a:cxn>
                  <a:cxn ang="0">
                    <a:pos x="157" y="269"/>
                  </a:cxn>
                  <a:cxn ang="0">
                    <a:pos x="158" y="241"/>
                  </a:cxn>
                  <a:cxn ang="0">
                    <a:pos x="157" y="213"/>
                  </a:cxn>
                  <a:cxn ang="0">
                    <a:pos x="152" y="184"/>
                  </a:cxn>
                  <a:cxn ang="0">
                    <a:pos x="145" y="156"/>
                  </a:cxn>
                  <a:cxn ang="0">
                    <a:pos x="135" y="129"/>
                  </a:cxn>
                  <a:cxn ang="0">
                    <a:pos x="122" y="101"/>
                  </a:cxn>
                  <a:cxn ang="0">
                    <a:pos x="122" y="101"/>
                  </a:cxn>
                  <a:cxn ang="0">
                    <a:pos x="114" y="86"/>
                  </a:cxn>
                  <a:cxn ang="0">
                    <a:pos x="104" y="72"/>
                  </a:cxn>
                  <a:cxn ang="0">
                    <a:pos x="95" y="59"/>
                  </a:cxn>
                  <a:cxn ang="0">
                    <a:pos x="83" y="46"/>
                  </a:cxn>
                  <a:cxn ang="0">
                    <a:pos x="72" y="33"/>
                  </a:cxn>
                  <a:cxn ang="0">
                    <a:pos x="59" y="21"/>
                  </a:cxn>
                  <a:cxn ang="0">
                    <a:pos x="33" y="0"/>
                  </a:cxn>
                </a:cxnLst>
                <a:rect l="0" t="0" r="r" b="b"/>
                <a:pathLst>
                  <a:path w="158" h="498">
                    <a:moveTo>
                      <a:pt x="33" y="0"/>
                    </a:moveTo>
                    <a:lnTo>
                      <a:pt x="33" y="0"/>
                    </a:lnTo>
                    <a:lnTo>
                      <a:pt x="56" y="21"/>
                    </a:lnTo>
                    <a:lnTo>
                      <a:pt x="78" y="42"/>
                    </a:lnTo>
                    <a:lnTo>
                      <a:pt x="98" y="68"/>
                    </a:lnTo>
                    <a:lnTo>
                      <a:pt x="114" y="96"/>
                    </a:lnTo>
                    <a:lnTo>
                      <a:pt x="114" y="96"/>
                    </a:lnTo>
                    <a:lnTo>
                      <a:pt x="127" y="122"/>
                    </a:lnTo>
                    <a:lnTo>
                      <a:pt x="137" y="150"/>
                    </a:lnTo>
                    <a:lnTo>
                      <a:pt x="144" y="178"/>
                    </a:lnTo>
                    <a:lnTo>
                      <a:pt x="148" y="205"/>
                    </a:lnTo>
                    <a:lnTo>
                      <a:pt x="150" y="235"/>
                    </a:lnTo>
                    <a:lnTo>
                      <a:pt x="148" y="262"/>
                    </a:lnTo>
                    <a:lnTo>
                      <a:pt x="145" y="290"/>
                    </a:lnTo>
                    <a:lnTo>
                      <a:pt x="139" y="316"/>
                    </a:lnTo>
                    <a:lnTo>
                      <a:pt x="129" y="342"/>
                    </a:lnTo>
                    <a:lnTo>
                      <a:pt x="118" y="368"/>
                    </a:lnTo>
                    <a:lnTo>
                      <a:pt x="104" y="393"/>
                    </a:lnTo>
                    <a:lnTo>
                      <a:pt x="88" y="415"/>
                    </a:lnTo>
                    <a:lnTo>
                      <a:pt x="69" y="437"/>
                    </a:lnTo>
                    <a:lnTo>
                      <a:pt x="49" y="456"/>
                    </a:lnTo>
                    <a:lnTo>
                      <a:pt x="26" y="474"/>
                    </a:lnTo>
                    <a:lnTo>
                      <a:pt x="0" y="490"/>
                    </a:lnTo>
                    <a:lnTo>
                      <a:pt x="5" y="498"/>
                    </a:lnTo>
                    <a:lnTo>
                      <a:pt x="5" y="498"/>
                    </a:lnTo>
                    <a:lnTo>
                      <a:pt x="30" y="482"/>
                    </a:lnTo>
                    <a:lnTo>
                      <a:pt x="54" y="464"/>
                    </a:lnTo>
                    <a:lnTo>
                      <a:pt x="75" y="445"/>
                    </a:lnTo>
                    <a:lnTo>
                      <a:pt x="95" y="423"/>
                    </a:lnTo>
                    <a:lnTo>
                      <a:pt x="111" y="401"/>
                    </a:lnTo>
                    <a:lnTo>
                      <a:pt x="124" y="376"/>
                    </a:lnTo>
                    <a:lnTo>
                      <a:pt x="137" y="350"/>
                    </a:lnTo>
                    <a:lnTo>
                      <a:pt x="145" y="324"/>
                    </a:lnTo>
                    <a:lnTo>
                      <a:pt x="152" y="296"/>
                    </a:lnTo>
                    <a:lnTo>
                      <a:pt x="157" y="269"/>
                    </a:lnTo>
                    <a:lnTo>
                      <a:pt x="158" y="241"/>
                    </a:lnTo>
                    <a:lnTo>
                      <a:pt x="157" y="213"/>
                    </a:lnTo>
                    <a:lnTo>
                      <a:pt x="152" y="184"/>
                    </a:lnTo>
                    <a:lnTo>
                      <a:pt x="145" y="156"/>
                    </a:lnTo>
                    <a:lnTo>
                      <a:pt x="135" y="129"/>
                    </a:lnTo>
                    <a:lnTo>
                      <a:pt x="122" y="101"/>
                    </a:lnTo>
                    <a:lnTo>
                      <a:pt x="122" y="101"/>
                    </a:lnTo>
                    <a:lnTo>
                      <a:pt x="114" y="86"/>
                    </a:lnTo>
                    <a:lnTo>
                      <a:pt x="104" y="72"/>
                    </a:lnTo>
                    <a:lnTo>
                      <a:pt x="95" y="59"/>
                    </a:lnTo>
                    <a:lnTo>
                      <a:pt x="83" y="46"/>
                    </a:lnTo>
                    <a:lnTo>
                      <a:pt x="72" y="33"/>
                    </a:lnTo>
                    <a:lnTo>
                      <a:pt x="59" y="21"/>
                    </a:lnTo>
                    <a:lnTo>
                      <a:pt x="3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Freeform 3611">
                <a:extLst>
                  <a:ext uri="{FF2B5EF4-FFF2-40B4-BE49-F238E27FC236}">
                    <a16:creationId xmlns:a16="http://schemas.microsoft.com/office/drawing/2014/main" id="{C907488E-4CD7-4626-8E86-67F17FB039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67237" y="3519487"/>
                <a:ext cx="336550" cy="431800"/>
              </a:xfrm>
              <a:custGeom>
                <a:avLst/>
                <a:gdLst/>
                <a:ahLst/>
                <a:cxnLst>
                  <a:cxn ang="0">
                    <a:pos x="276" y="495"/>
                  </a:cxn>
                  <a:cxn ang="0">
                    <a:pos x="294" y="510"/>
                  </a:cxn>
                  <a:cxn ang="0">
                    <a:pos x="298" y="482"/>
                  </a:cxn>
                  <a:cxn ang="0">
                    <a:pos x="314" y="480"/>
                  </a:cxn>
                  <a:cxn ang="0">
                    <a:pos x="327" y="480"/>
                  </a:cxn>
                  <a:cxn ang="0">
                    <a:pos x="332" y="464"/>
                  </a:cxn>
                  <a:cxn ang="0">
                    <a:pos x="343" y="461"/>
                  </a:cxn>
                  <a:cxn ang="0">
                    <a:pos x="343" y="438"/>
                  </a:cxn>
                  <a:cxn ang="0">
                    <a:pos x="347" y="461"/>
                  </a:cxn>
                  <a:cxn ang="0">
                    <a:pos x="345" y="418"/>
                  </a:cxn>
                  <a:cxn ang="0">
                    <a:pos x="361" y="422"/>
                  </a:cxn>
                  <a:cxn ang="0">
                    <a:pos x="351" y="384"/>
                  </a:cxn>
                  <a:cxn ang="0">
                    <a:pos x="373" y="394"/>
                  </a:cxn>
                  <a:cxn ang="0">
                    <a:pos x="363" y="352"/>
                  </a:cxn>
                  <a:cxn ang="0">
                    <a:pos x="374" y="365"/>
                  </a:cxn>
                  <a:cxn ang="0">
                    <a:pos x="381" y="329"/>
                  </a:cxn>
                  <a:cxn ang="0">
                    <a:pos x="389" y="344"/>
                  </a:cxn>
                  <a:cxn ang="0">
                    <a:pos x="376" y="300"/>
                  </a:cxn>
                  <a:cxn ang="0">
                    <a:pos x="382" y="322"/>
                  </a:cxn>
                  <a:cxn ang="0">
                    <a:pos x="376" y="272"/>
                  </a:cxn>
                  <a:cxn ang="0">
                    <a:pos x="381" y="249"/>
                  </a:cxn>
                  <a:cxn ang="0">
                    <a:pos x="381" y="226"/>
                  </a:cxn>
                  <a:cxn ang="0">
                    <a:pos x="381" y="249"/>
                  </a:cxn>
                  <a:cxn ang="0">
                    <a:pos x="373" y="200"/>
                  </a:cxn>
                  <a:cxn ang="0">
                    <a:pos x="376" y="190"/>
                  </a:cxn>
                  <a:cxn ang="0">
                    <a:pos x="376" y="174"/>
                  </a:cxn>
                  <a:cxn ang="0">
                    <a:pos x="361" y="173"/>
                  </a:cxn>
                  <a:cxn ang="0">
                    <a:pos x="361" y="150"/>
                  </a:cxn>
                  <a:cxn ang="0">
                    <a:pos x="342" y="147"/>
                  </a:cxn>
                  <a:cxn ang="0">
                    <a:pos x="342" y="130"/>
                  </a:cxn>
                  <a:cxn ang="0">
                    <a:pos x="316" y="125"/>
                  </a:cxn>
                  <a:cxn ang="0">
                    <a:pos x="319" y="103"/>
                  </a:cxn>
                  <a:cxn ang="0">
                    <a:pos x="288" y="101"/>
                  </a:cxn>
                  <a:cxn ang="0">
                    <a:pos x="298" y="88"/>
                  </a:cxn>
                  <a:cxn ang="0">
                    <a:pos x="275" y="76"/>
                  </a:cxn>
                  <a:cxn ang="0">
                    <a:pos x="288" y="67"/>
                  </a:cxn>
                  <a:cxn ang="0">
                    <a:pos x="246" y="65"/>
                  </a:cxn>
                  <a:cxn ang="0">
                    <a:pos x="268" y="60"/>
                  </a:cxn>
                  <a:cxn ang="0">
                    <a:pos x="29" y="52"/>
                  </a:cxn>
                  <a:cxn ang="0">
                    <a:pos x="45" y="52"/>
                  </a:cxn>
                  <a:cxn ang="0">
                    <a:pos x="219" y="52"/>
                  </a:cxn>
                  <a:cxn ang="0">
                    <a:pos x="236" y="55"/>
                  </a:cxn>
                  <a:cxn ang="0">
                    <a:pos x="167" y="34"/>
                  </a:cxn>
                  <a:cxn ang="0">
                    <a:pos x="179" y="47"/>
                  </a:cxn>
                  <a:cxn ang="0">
                    <a:pos x="94" y="28"/>
                  </a:cxn>
                  <a:cxn ang="0">
                    <a:pos x="102" y="42"/>
                  </a:cxn>
                  <a:cxn ang="0">
                    <a:pos x="148" y="18"/>
                  </a:cxn>
                  <a:cxn ang="0">
                    <a:pos x="153" y="34"/>
                  </a:cxn>
                  <a:cxn ang="0">
                    <a:pos x="127" y="16"/>
                  </a:cxn>
                  <a:cxn ang="0">
                    <a:pos x="138" y="0"/>
                  </a:cxn>
                  <a:cxn ang="0">
                    <a:pos x="6" y="49"/>
                  </a:cxn>
                  <a:cxn ang="0">
                    <a:pos x="29" y="88"/>
                  </a:cxn>
                  <a:cxn ang="0">
                    <a:pos x="219" y="81"/>
                  </a:cxn>
                  <a:cxn ang="0">
                    <a:pos x="330" y="182"/>
                  </a:cxn>
                  <a:cxn ang="0">
                    <a:pos x="322" y="410"/>
                  </a:cxn>
                  <a:cxn ang="0">
                    <a:pos x="361" y="467"/>
                  </a:cxn>
                  <a:cxn ang="0">
                    <a:pos x="400" y="174"/>
                  </a:cxn>
                  <a:cxn ang="0">
                    <a:pos x="226" y="15"/>
                  </a:cxn>
                </a:cxnLst>
                <a:rect l="0" t="0" r="r" b="b"/>
                <a:pathLst>
                  <a:path w="423" h="542">
                    <a:moveTo>
                      <a:pt x="285" y="516"/>
                    </a:moveTo>
                    <a:lnTo>
                      <a:pt x="285" y="516"/>
                    </a:lnTo>
                    <a:lnTo>
                      <a:pt x="283" y="516"/>
                    </a:lnTo>
                    <a:lnTo>
                      <a:pt x="283" y="516"/>
                    </a:lnTo>
                    <a:lnTo>
                      <a:pt x="278" y="515"/>
                    </a:lnTo>
                    <a:lnTo>
                      <a:pt x="275" y="511"/>
                    </a:lnTo>
                    <a:lnTo>
                      <a:pt x="273" y="506"/>
                    </a:lnTo>
                    <a:lnTo>
                      <a:pt x="273" y="503"/>
                    </a:lnTo>
                    <a:lnTo>
                      <a:pt x="273" y="503"/>
                    </a:lnTo>
                    <a:lnTo>
                      <a:pt x="273" y="498"/>
                    </a:lnTo>
                    <a:lnTo>
                      <a:pt x="276" y="495"/>
                    </a:lnTo>
                    <a:lnTo>
                      <a:pt x="280" y="492"/>
                    </a:lnTo>
                    <a:lnTo>
                      <a:pt x="285" y="492"/>
                    </a:lnTo>
                    <a:lnTo>
                      <a:pt x="285" y="492"/>
                    </a:lnTo>
                    <a:lnTo>
                      <a:pt x="286" y="492"/>
                    </a:lnTo>
                    <a:lnTo>
                      <a:pt x="286" y="492"/>
                    </a:lnTo>
                    <a:lnTo>
                      <a:pt x="290" y="493"/>
                    </a:lnTo>
                    <a:lnTo>
                      <a:pt x="293" y="497"/>
                    </a:lnTo>
                    <a:lnTo>
                      <a:pt x="296" y="500"/>
                    </a:lnTo>
                    <a:lnTo>
                      <a:pt x="296" y="505"/>
                    </a:lnTo>
                    <a:lnTo>
                      <a:pt x="296" y="505"/>
                    </a:lnTo>
                    <a:lnTo>
                      <a:pt x="294" y="510"/>
                    </a:lnTo>
                    <a:lnTo>
                      <a:pt x="293" y="513"/>
                    </a:lnTo>
                    <a:lnTo>
                      <a:pt x="290" y="515"/>
                    </a:lnTo>
                    <a:lnTo>
                      <a:pt x="285" y="516"/>
                    </a:lnTo>
                    <a:close/>
                    <a:moveTo>
                      <a:pt x="306" y="492"/>
                    </a:moveTo>
                    <a:lnTo>
                      <a:pt x="306" y="492"/>
                    </a:lnTo>
                    <a:lnTo>
                      <a:pt x="306" y="492"/>
                    </a:lnTo>
                    <a:lnTo>
                      <a:pt x="306" y="492"/>
                    </a:lnTo>
                    <a:lnTo>
                      <a:pt x="303" y="490"/>
                    </a:lnTo>
                    <a:lnTo>
                      <a:pt x="299" y="489"/>
                    </a:lnTo>
                    <a:lnTo>
                      <a:pt x="298" y="485"/>
                    </a:lnTo>
                    <a:lnTo>
                      <a:pt x="298" y="482"/>
                    </a:lnTo>
                    <a:lnTo>
                      <a:pt x="298" y="482"/>
                    </a:lnTo>
                    <a:lnTo>
                      <a:pt x="299" y="479"/>
                    </a:lnTo>
                    <a:lnTo>
                      <a:pt x="301" y="475"/>
                    </a:lnTo>
                    <a:lnTo>
                      <a:pt x="303" y="474"/>
                    </a:lnTo>
                    <a:lnTo>
                      <a:pt x="306" y="474"/>
                    </a:lnTo>
                    <a:lnTo>
                      <a:pt x="306" y="474"/>
                    </a:lnTo>
                    <a:lnTo>
                      <a:pt x="307" y="474"/>
                    </a:lnTo>
                    <a:lnTo>
                      <a:pt x="307" y="474"/>
                    </a:lnTo>
                    <a:lnTo>
                      <a:pt x="311" y="475"/>
                    </a:lnTo>
                    <a:lnTo>
                      <a:pt x="312" y="477"/>
                    </a:lnTo>
                    <a:lnTo>
                      <a:pt x="314" y="480"/>
                    </a:lnTo>
                    <a:lnTo>
                      <a:pt x="314" y="484"/>
                    </a:lnTo>
                    <a:lnTo>
                      <a:pt x="314" y="484"/>
                    </a:lnTo>
                    <a:lnTo>
                      <a:pt x="314" y="487"/>
                    </a:lnTo>
                    <a:lnTo>
                      <a:pt x="312" y="489"/>
                    </a:lnTo>
                    <a:lnTo>
                      <a:pt x="309" y="490"/>
                    </a:lnTo>
                    <a:lnTo>
                      <a:pt x="306" y="492"/>
                    </a:lnTo>
                    <a:close/>
                    <a:moveTo>
                      <a:pt x="330" y="482"/>
                    </a:moveTo>
                    <a:lnTo>
                      <a:pt x="330" y="482"/>
                    </a:lnTo>
                    <a:lnTo>
                      <a:pt x="330" y="482"/>
                    </a:lnTo>
                    <a:lnTo>
                      <a:pt x="330" y="482"/>
                    </a:lnTo>
                    <a:lnTo>
                      <a:pt x="327" y="480"/>
                    </a:lnTo>
                    <a:lnTo>
                      <a:pt x="324" y="479"/>
                    </a:lnTo>
                    <a:lnTo>
                      <a:pt x="322" y="475"/>
                    </a:lnTo>
                    <a:lnTo>
                      <a:pt x="322" y="472"/>
                    </a:lnTo>
                    <a:lnTo>
                      <a:pt x="322" y="472"/>
                    </a:lnTo>
                    <a:lnTo>
                      <a:pt x="324" y="469"/>
                    </a:lnTo>
                    <a:lnTo>
                      <a:pt x="325" y="467"/>
                    </a:lnTo>
                    <a:lnTo>
                      <a:pt x="327" y="466"/>
                    </a:lnTo>
                    <a:lnTo>
                      <a:pt x="330" y="464"/>
                    </a:lnTo>
                    <a:lnTo>
                      <a:pt x="330" y="464"/>
                    </a:lnTo>
                    <a:lnTo>
                      <a:pt x="332" y="464"/>
                    </a:lnTo>
                    <a:lnTo>
                      <a:pt x="332" y="464"/>
                    </a:lnTo>
                    <a:lnTo>
                      <a:pt x="335" y="466"/>
                    </a:lnTo>
                    <a:lnTo>
                      <a:pt x="337" y="467"/>
                    </a:lnTo>
                    <a:lnTo>
                      <a:pt x="338" y="471"/>
                    </a:lnTo>
                    <a:lnTo>
                      <a:pt x="340" y="474"/>
                    </a:lnTo>
                    <a:lnTo>
                      <a:pt x="340" y="474"/>
                    </a:lnTo>
                    <a:lnTo>
                      <a:pt x="338" y="477"/>
                    </a:lnTo>
                    <a:lnTo>
                      <a:pt x="337" y="479"/>
                    </a:lnTo>
                    <a:lnTo>
                      <a:pt x="334" y="480"/>
                    </a:lnTo>
                    <a:lnTo>
                      <a:pt x="330" y="482"/>
                    </a:lnTo>
                    <a:close/>
                    <a:moveTo>
                      <a:pt x="343" y="461"/>
                    </a:moveTo>
                    <a:lnTo>
                      <a:pt x="343" y="461"/>
                    </a:lnTo>
                    <a:lnTo>
                      <a:pt x="342" y="461"/>
                    </a:lnTo>
                    <a:lnTo>
                      <a:pt x="342" y="461"/>
                    </a:lnTo>
                    <a:lnTo>
                      <a:pt x="337" y="461"/>
                    </a:lnTo>
                    <a:lnTo>
                      <a:pt x="334" y="458"/>
                    </a:lnTo>
                    <a:lnTo>
                      <a:pt x="332" y="453"/>
                    </a:lnTo>
                    <a:lnTo>
                      <a:pt x="330" y="449"/>
                    </a:lnTo>
                    <a:lnTo>
                      <a:pt x="330" y="449"/>
                    </a:lnTo>
                    <a:lnTo>
                      <a:pt x="332" y="445"/>
                    </a:lnTo>
                    <a:lnTo>
                      <a:pt x="335" y="441"/>
                    </a:lnTo>
                    <a:lnTo>
                      <a:pt x="338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8" y="440"/>
                    </a:lnTo>
                    <a:lnTo>
                      <a:pt x="351" y="441"/>
                    </a:lnTo>
                    <a:lnTo>
                      <a:pt x="355" y="446"/>
                    </a:lnTo>
                    <a:lnTo>
                      <a:pt x="355" y="451"/>
                    </a:lnTo>
                    <a:lnTo>
                      <a:pt x="355" y="451"/>
                    </a:lnTo>
                    <a:lnTo>
                      <a:pt x="353" y="454"/>
                    </a:lnTo>
                    <a:lnTo>
                      <a:pt x="350" y="459"/>
                    </a:lnTo>
                    <a:lnTo>
                      <a:pt x="347" y="461"/>
                    </a:lnTo>
                    <a:lnTo>
                      <a:pt x="343" y="461"/>
                    </a:lnTo>
                    <a:close/>
                    <a:moveTo>
                      <a:pt x="353" y="430"/>
                    </a:moveTo>
                    <a:lnTo>
                      <a:pt x="353" y="430"/>
                    </a:lnTo>
                    <a:lnTo>
                      <a:pt x="353" y="430"/>
                    </a:lnTo>
                    <a:lnTo>
                      <a:pt x="353" y="430"/>
                    </a:lnTo>
                    <a:lnTo>
                      <a:pt x="350" y="430"/>
                    </a:lnTo>
                    <a:lnTo>
                      <a:pt x="347" y="427"/>
                    </a:lnTo>
                    <a:lnTo>
                      <a:pt x="345" y="425"/>
                    </a:lnTo>
                    <a:lnTo>
                      <a:pt x="345" y="422"/>
                    </a:lnTo>
                    <a:lnTo>
                      <a:pt x="345" y="422"/>
                    </a:lnTo>
                    <a:lnTo>
                      <a:pt x="345" y="418"/>
                    </a:lnTo>
                    <a:lnTo>
                      <a:pt x="348" y="415"/>
                    </a:lnTo>
                    <a:lnTo>
                      <a:pt x="350" y="414"/>
                    </a:lnTo>
                    <a:lnTo>
                      <a:pt x="353" y="414"/>
                    </a:lnTo>
                    <a:lnTo>
                      <a:pt x="353" y="414"/>
                    </a:lnTo>
                    <a:lnTo>
                      <a:pt x="355" y="414"/>
                    </a:lnTo>
                    <a:lnTo>
                      <a:pt x="355" y="414"/>
                    </a:lnTo>
                    <a:lnTo>
                      <a:pt x="358" y="414"/>
                    </a:lnTo>
                    <a:lnTo>
                      <a:pt x="360" y="417"/>
                    </a:lnTo>
                    <a:lnTo>
                      <a:pt x="361" y="418"/>
                    </a:lnTo>
                    <a:lnTo>
                      <a:pt x="361" y="422"/>
                    </a:lnTo>
                    <a:lnTo>
                      <a:pt x="361" y="422"/>
                    </a:lnTo>
                    <a:lnTo>
                      <a:pt x="361" y="425"/>
                    </a:lnTo>
                    <a:lnTo>
                      <a:pt x="360" y="428"/>
                    </a:lnTo>
                    <a:lnTo>
                      <a:pt x="356" y="430"/>
                    </a:lnTo>
                    <a:lnTo>
                      <a:pt x="353" y="430"/>
                    </a:lnTo>
                    <a:close/>
                    <a:moveTo>
                      <a:pt x="363" y="399"/>
                    </a:moveTo>
                    <a:lnTo>
                      <a:pt x="363" y="399"/>
                    </a:lnTo>
                    <a:lnTo>
                      <a:pt x="356" y="397"/>
                    </a:lnTo>
                    <a:lnTo>
                      <a:pt x="353" y="392"/>
                    </a:lnTo>
                    <a:lnTo>
                      <a:pt x="353" y="392"/>
                    </a:lnTo>
                    <a:lnTo>
                      <a:pt x="351" y="388"/>
                    </a:lnTo>
                    <a:lnTo>
                      <a:pt x="351" y="384"/>
                    </a:lnTo>
                    <a:lnTo>
                      <a:pt x="353" y="379"/>
                    </a:lnTo>
                    <a:lnTo>
                      <a:pt x="358" y="376"/>
                    </a:lnTo>
                    <a:lnTo>
                      <a:pt x="358" y="376"/>
                    </a:lnTo>
                    <a:lnTo>
                      <a:pt x="363" y="375"/>
                    </a:lnTo>
                    <a:lnTo>
                      <a:pt x="363" y="375"/>
                    </a:lnTo>
                    <a:lnTo>
                      <a:pt x="369" y="376"/>
                    </a:lnTo>
                    <a:lnTo>
                      <a:pt x="374" y="381"/>
                    </a:lnTo>
                    <a:lnTo>
                      <a:pt x="374" y="381"/>
                    </a:lnTo>
                    <a:lnTo>
                      <a:pt x="374" y="386"/>
                    </a:lnTo>
                    <a:lnTo>
                      <a:pt x="374" y="391"/>
                    </a:lnTo>
                    <a:lnTo>
                      <a:pt x="373" y="394"/>
                    </a:lnTo>
                    <a:lnTo>
                      <a:pt x="369" y="397"/>
                    </a:lnTo>
                    <a:lnTo>
                      <a:pt x="369" y="397"/>
                    </a:lnTo>
                    <a:lnTo>
                      <a:pt x="363" y="399"/>
                    </a:lnTo>
                    <a:close/>
                    <a:moveTo>
                      <a:pt x="369" y="366"/>
                    </a:moveTo>
                    <a:lnTo>
                      <a:pt x="369" y="366"/>
                    </a:lnTo>
                    <a:lnTo>
                      <a:pt x="366" y="365"/>
                    </a:lnTo>
                    <a:lnTo>
                      <a:pt x="363" y="361"/>
                    </a:lnTo>
                    <a:lnTo>
                      <a:pt x="363" y="361"/>
                    </a:lnTo>
                    <a:lnTo>
                      <a:pt x="361" y="358"/>
                    </a:lnTo>
                    <a:lnTo>
                      <a:pt x="361" y="355"/>
                    </a:lnTo>
                    <a:lnTo>
                      <a:pt x="363" y="352"/>
                    </a:lnTo>
                    <a:lnTo>
                      <a:pt x="366" y="350"/>
                    </a:lnTo>
                    <a:lnTo>
                      <a:pt x="366" y="350"/>
                    </a:lnTo>
                    <a:lnTo>
                      <a:pt x="369" y="348"/>
                    </a:lnTo>
                    <a:lnTo>
                      <a:pt x="369" y="348"/>
                    </a:lnTo>
                    <a:lnTo>
                      <a:pt x="374" y="350"/>
                    </a:lnTo>
                    <a:lnTo>
                      <a:pt x="377" y="353"/>
                    </a:lnTo>
                    <a:lnTo>
                      <a:pt x="377" y="353"/>
                    </a:lnTo>
                    <a:lnTo>
                      <a:pt x="377" y="357"/>
                    </a:lnTo>
                    <a:lnTo>
                      <a:pt x="377" y="360"/>
                    </a:lnTo>
                    <a:lnTo>
                      <a:pt x="376" y="363"/>
                    </a:lnTo>
                    <a:lnTo>
                      <a:pt x="374" y="365"/>
                    </a:lnTo>
                    <a:lnTo>
                      <a:pt x="374" y="365"/>
                    </a:lnTo>
                    <a:lnTo>
                      <a:pt x="369" y="366"/>
                    </a:lnTo>
                    <a:close/>
                    <a:moveTo>
                      <a:pt x="384" y="344"/>
                    </a:moveTo>
                    <a:lnTo>
                      <a:pt x="384" y="344"/>
                    </a:lnTo>
                    <a:lnTo>
                      <a:pt x="381" y="344"/>
                    </a:lnTo>
                    <a:lnTo>
                      <a:pt x="377" y="340"/>
                    </a:lnTo>
                    <a:lnTo>
                      <a:pt x="377" y="340"/>
                    </a:lnTo>
                    <a:lnTo>
                      <a:pt x="376" y="337"/>
                    </a:lnTo>
                    <a:lnTo>
                      <a:pt x="376" y="334"/>
                    </a:lnTo>
                    <a:lnTo>
                      <a:pt x="377" y="331"/>
                    </a:lnTo>
                    <a:lnTo>
                      <a:pt x="381" y="329"/>
                    </a:lnTo>
                    <a:lnTo>
                      <a:pt x="381" y="329"/>
                    </a:lnTo>
                    <a:lnTo>
                      <a:pt x="384" y="327"/>
                    </a:lnTo>
                    <a:lnTo>
                      <a:pt x="384" y="327"/>
                    </a:lnTo>
                    <a:lnTo>
                      <a:pt x="389" y="329"/>
                    </a:lnTo>
                    <a:lnTo>
                      <a:pt x="392" y="332"/>
                    </a:lnTo>
                    <a:lnTo>
                      <a:pt x="392" y="332"/>
                    </a:lnTo>
                    <a:lnTo>
                      <a:pt x="394" y="335"/>
                    </a:lnTo>
                    <a:lnTo>
                      <a:pt x="392" y="339"/>
                    </a:lnTo>
                    <a:lnTo>
                      <a:pt x="392" y="340"/>
                    </a:lnTo>
                    <a:lnTo>
                      <a:pt x="389" y="344"/>
                    </a:lnTo>
                    <a:lnTo>
                      <a:pt x="389" y="344"/>
                    </a:lnTo>
                    <a:lnTo>
                      <a:pt x="384" y="344"/>
                    </a:lnTo>
                    <a:close/>
                    <a:moveTo>
                      <a:pt x="382" y="322"/>
                    </a:moveTo>
                    <a:lnTo>
                      <a:pt x="382" y="322"/>
                    </a:lnTo>
                    <a:lnTo>
                      <a:pt x="376" y="321"/>
                    </a:lnTo>
                    <a:lnTo>
                      <a:pt x="371" y="316"/>
                    </a:lnTo>
                    <a:lnTo>
                      <a:pt x="371" y="316"/>
                    </a:lnTo>
                    <a:lnTo>
                      <a:pt x="369" y="311"/>
                    </a:lnTo>
                    <a:lnTo>
                      <a:pt x="371" y="306"/>
                    </a:lnTo>
                    <a:lnTo>
                      <a:pt x="373" y="303"/>
                    </a:lnTo>
                    <a:lnTo>
                      <a:pt x="376" y="300"/>
                    </a:lnTo>
                    <a:lnTo>
                      <a:pt x="376" y="300"/>
                    </a:lnTo>
                    <a:lnTo>
                      <a:pt x="382" y="298"/>
                    </a:lnTo>
                    <a:lnTo>
                      <a:pt x="382" y="298"/>
                    </a:lnTo>
                    <a:lnTo>
                      <a:pt x="387" y="300"/>
                    </a:lnTo>
                    <a:lnTo>
                      <a:pt x="392" y="304"/>
                    </a:lnTo>
                    <a:lnTo>
                      <a:pt x="392" y="304"/>
                    </a:lnTo>
                    <a:lnTo>
                      <a:pt x="394" y="309"/>
                    </a:lnTo>
                    <a:lnTo>
                      <a:pt x="394" y="313"/>
                    </a:lnTo>
                    <a:lnTo>
                      <a:pt x="391" y="318"/>
                    </a:lnTo>
                    <a:lnTo>
                      <a:pt x="387" y="321"/>
                    </a:lnTo>
                    <a:lnTo>
                      <a:pt x="387" y="321"/>
                    </a:lnTo>
                    <a:lnTo>
                      <a:pt x="382" y="322"/>
                    </a:lnTo>
                    <a:close/>
                    <a:moveTo>
                      <a:pt x="376" y="290"/>
                    </a:moveTo>
                    <a:lnTo>
                      <a:pt x="376" y="290"/>
                    </a:lnTo>
                    <a:lnTo>
                      <a:pt x="371" y="288"/>
                    </a:lnTo>
                    <a:lnTo>
                      <a:pt x="368" y="285"/>
                    </a:lnTo>
                    <a:lnTo>
                      <a:pt x="368" y="285"/>
                    </a:lnTo>
                    <a:lnTo>
                      <a:pt x="366" y="282"/>
                    </a:lnTo>
                    <a:lnTo>
                      <a:pt x="368" y="278"/>
                    </a:lnTo>
                    <a:lnTo>
                      <a:pt x="368" y="275"/>
                    </a:lnTo>
                    <a:lnTo>
                      <a:pt x="371" y="274"/>
                    </a:lnTo>
                    <a:lnTo>
                      <a:pt x="371" y="274"/>
                    </a:lnTo>
                    <a:lnTo>
                      <a:pt x="376" y="272"/>
                    </a:lnTo>
                    <a:lnTo>
                      <a:pt x="376" y="272"/>
                    </a:lnTo>
                    <a:lnTo>
                      <a:pt x="379" y="274"/>
                    </a:lnTo>
                    <a:lnTo>
                      <a:pt x="382" y="277"/>
                    </a:lnTo>
                    <a:lnTo>
                      <a:pt x="382" y="277"/>
                    </a:lnTo>
                    <a:lnTo>
                      <a:pt x="384" y="280"/>
                    </a:lnTo>
                    <a:lnTo>
                      <a:pt x="384" y="283"/>
                    </a:lnTo>
                    <a:lnTo>
                      <a:pt x="382" y="287"/>
                    </a:lnTo>
                    <a:lnTo>
                      <a:pt x="379" y="288"/>
                    </a:lnTo>
                    <a:lnTo>
                      <a:pt x="379" y="288"/>
                    </a:lnTo>
                    <a:lnTo>
                      <a:pt x="376" y="290"/>
                    </a:lnTo>
                    <a:close/>
                    <a:moveTo>
                      <a:pt x="381" y="249"/>
                    </a:moveTo>
                    <a:lnTo>
                      <a:pt x="381" y="249"/>
                    </a:lnTo>
                    <a:lnTo>
                      <a:pt x="377" y="249"/>
                    </a:lnTo>
                    <a:lnTo>
                      <a:pt x="374" y="247"/>
                    </a:lnTo>
                    <a:lnTo>
                      <a:pt x="374" y="247"/>
                    </a:lnTo>
                    <a:lnTo>
                      <a:pt x="371" y="244"/>
                    </a:lnTo>
                    <a:lnTo>
                      <a:pt x="369" y="241"/>
                    </a:lnTo>
                    <a:lnTo>
                      <a:pt x="369" y="236"/>
                    </a:lnTo>
                    <a:lnTo>
                      <a:pt x="371" y="231"/>
                    </a:lnTo>
                    <a:lnTo>
                      <a:pt x="371" y="231"/>
                    </a:lnTo>
                    <a:lnTo>
                      <a:pt x="374" y="228"/>
                    </a:lnTo>
                    <a:lnTo>
                      <a:pt x="381" y="226"/>
                    </a:lnTo>
                    <a:lnTo>
                      <a:pt x="381" y="226"/>
                    </a:lnTo>
                    <a:lnTo>
                      <a:pt x="384" y="226"/>
                    </a:lnTo>
                    <a:lnTo>
                      <a:pt x="387" y="228"/>
                    </a:lnTo>
                    <a:lnTo>
                      <a:pt x="387" y="228"/>
                    </a:lnTo>
                    <a:lnTo>
                      <a:pt x="391" y="231"/>
                    </a:lnTo>
                    <a:lnTo>
                      <a:pt x="392" y="236"/>
                    </a:lnTo>
                    <a:lnTo>
                      <a:pt x="392" y="239"/>
                    </a:lnTo>
                    <a:lnTo>
                      <a:pt x="391" y="244"/>
                    </a:lnTo>
                    <a:lnTo>
                      <a:pt x="391" y="244"/>
                    </a:lnTo>
                    <a:lnTo>
                      <a:pt x="386" y="249"/>
                    </a:lnTo>
                    <a:lnTo>
                      <a:pt x="381" y="249"/>
                    </a:lnTo>
                    <a:close/>
                    <a:moveTo>
                      <a:pt x="373" y="217"/>
                    </a:moveTo>
                    <a:lnTo>
                      <a:pt x="373" y="217"/>
                    </a:lnTo>
                    <a:lnTo>
                      <a:pt x="368" y="217"/>
                    </a:lnTo>
                    <a:lnTo>
                      <a:pt x="368" y="217"/>
                    </a:lnTo>
                    <a:lnTo>
                      <a:pt x="364" y="213"/>
                    </a:lnTo>
                    <a:lnTo>
                      <a:pt x="364" y="210"/>
                    </a:lnTo>
                    <a:lnTo>
                      <a:pt x="364" y="207"/>
                    </a:lnTo>
                    <a:lnTo>
                      <a:pt x="364" y="204"/>
                    </a:lnTo>
                    <a:lnTo>
                      <a:pt x="364" y="204"/>
                    </a:lnTo>
                    <a:lnTo>
                      <a:pt x="368" y="202"/>
                    </a:lnTo>
                    <a:lnTo>
                      <a:pt x="373" y="200"/>
                    </a:lnTo>
                    <a:lnTo>
                      <a:pt x="373" y="200"/>
                    </a:lnTo>
                    <a:lnTo>
                      <a:pt x="377" y="202"/>
                    </a:lnTo>
                    <a:lnTo>
                      <a:pt x="377" y="202"/>
                    </a:lnTo>
                    <a:lnTo>
                      <a:pt x="379" y="204"/>
                    </a:lnTo>
                    <a:lnTo>
                      <a:pt x="381" y="207"/>
                    </a:lnTo>
                    <a:lnTo>
                      <a:pt x="381" y="210"/>
                    </a:lnTo>
                    <a:lnTo>
                      <a:pt x="379" y="213"/>
                    </a:lnTo>
                    <a:lnTo>
                      <a:pt x="379" y="213"/>
                    </a:lnTo>
                    <a:lnTo>
                      <a:pt x="376" y="217"/>
                    </a:lnTo>
                    <a:lnTo>
                      <a:pt x="373" y="217"/>
                    </a:lnTo>
                    <a:close/>
                    <a:moveTo>
                      <a:pt x="376" y="190"/>
                    </a:moveTo>
                    <a:lnTo>
                      <a:pt x="376" y="190"/>
                    </a:lnTo>
                    <a:lnTo>
                      <a:pt x="371" y="189"/>
                    </a:lnTo>
                    <a:lnTo>
                      <a:pt x="371" y="189"/>
                    </a:lnTo>
                    <a:lnTo>
                      <a:pt x="368" y="187"/>
                    </a:lnTo>
                    <a:lnTo>
                      <a:pt x="368" y="184"/>
                    </a:lnTo>
                    <a:lnTo>
                      <a:pt x="368" y="181"/>
                    </a:lnTo>
                    <a:lnTo>
                      <a:pt x="368" y="177"/>
                    </a:lnTo>
                    <a:lnTo>
                      <a:pt x="368" y="177"/>
                    </a:lnTo>
                    <a:lnTo>
                      <a:pt x="371" y="174"/>
                    </a:lnTo>
                    <a:lnTo>
                      <a:pt x="376" y="174"/>
                    </a:lnTo>
                    <a:lnTo>
                      <a:pt x="376" y="174"/>
                    </a:lnTo>
                    <a:lnTo>
                      <a:pt x="381" y="176"/>
                    </a:lnTo>
                    <a:lnTo>
                      <a:pt x="381" y="176"/>
                    </a:lnTo>
                    <a:lnTo>
                      <a:pt x="382" y="177"/>
                    </a:lnTo>
                    <a:lnTo>
                      <a:pt x="384" y="181"/>
                    </a:lnTo>
                    <a:lnTo>
                      <a:pt x="384" y="184"/>
                    </a:lnTo>
                    <a:lnTo>
                      <a:pt x="382" y="187"/>
                    </a:lnTo>
                    <a:lnTo>
                      <a:pt x="382" y="187"/>
                    </a:lnTo>
                    <a:lnTo>
                      <a:pt x="379" y="190"/>
                    </a:lnTo>
                    <a:lnTo>
                      <a:pt x="376" y="190"/>
                    </a:lnTo>
                    <a:close/>
                    <a:moveTo>
                      <a:pt x="361" y="173"/>
                    </a:moveTo>
                    <a:lnTo>
                      <a:pt x="361" y="173"/>
                    </a:lnTo>
                    <a:lnTo>
                      <a:pt x="356" y="173"/>
                    </a:lnTo>
                    <a:lnTo>
                      <a:pt x="355" y="171"/>
                    </a:lnTo>
                    <a:lnTo>
                      <a:pt x="355" y="171"/>
                    </a:lnTo>
                    <a:lnTo>
                      <a:pt x="350" y="168"/>
                    </a:lnTo>
                    <a:lnTo>
                      <a:pt x="348" y="163"/>
                    </a:lnTo>
                    <a:lnTo>
                      <a:pt x="348" y="160"/>
                    </a:lnTo>
                    <a:lnTo>
                      <a:pt x="350" y="155"/>
                    </a:lnTo>
                    <a:lnTo>
                      <a:pt x="350" y="155"/>
                    </a:lnTo>
                    <a:lnTo>
                      <a:pt x="355" y="151"/>
                    </a:lnTo>
                    <a:lnTo>
                      <a:pt x="361" y="150"/>
                    </a:lnTo>
                    <a:lnTo>
                      <a:pt x="361" y="150"/>
                    </a:lnTo>
                    <a:lnTo>
                      <a:pt x="364" y="150"/>
                    </a:lnTo>
                    <a:lnTo>
                      <a:pt x="368" y="151"/>
                    </a:lnTo>
                    <a:lnTo>
                      <a:pt x="368" y="151"/>
                    </a:lnTo>
                    <a:lnTo>
                      <a:pt x="371" y="155"/>
                    </a:lnTo>
                    <a:lnTo>
                      <a:pt x="373" y="160"/>
                    </a:lnTo>
                    <a:lnTo>
                      <a:pt x="373" y="163"/>
                    </a:lnTo>
                    <a:lnTo>
                      <a:pt x="371" y="168"/>
                    </a:lnTo>
                    <a:lnTo>
                      <a:pt x="371" y="168"/>
                    </a:lnTo>
                    <a:lnTo>
                      <a:pt x="366" y="171"/>
                    </a:lnTo>
                    <a:lnTo>
                      <a:pt x="361" y="173"/>
                    </a:lnTo>
                    <a:close/>
                    <a:moveTo>
                      <a:pt x="342" y="147"/>
                    </a:moveTo>
                    <a:lnTo>
                      <a:pt x="342" y="147"/>
                    </a:lnTo>
                    <a:lnTo>
                      <a:pt x="337" y="145"/>
                    </a:lnTo>
                    <a:lnTo>
                      <a:pt x="337" y="145"/>
                    </a:lnTo>
                    <a:lnTo>
                      <a:pt x="334" y="143"/>
                    </a:lnTo>
                    <a:lnTo>
                      <a:pt x="332" y="140"/>
                    </a:lnTo>
                    <a:lnTo>
                      <a:pt x="332" y="137"/>
                    </a:lnTo>
                    <a:lnTo>
                      <a:pt x="334" y="133"/>
                    </a:lnTo>
                    <a:lnTo>
                      <a:pt x="334" y="133"/>
                    </a:lnTo>
                    <a:lnTo>
                      <a:pt x="337" y="130"/>
                    </a:lnTo>
                    <a:lnTo>
                      <a:pt x="342" y="130"/>
                    </a:lnTo>
                    <a:lnTo>
                      <a:pt x="342" y="130"/>
                    </a:lnTo>
                    <a:lnTo>
                      <a:pt x="345" y="132"/>
                    </a:lnTo>
                    <a:lnTo>
                      <a:pt x="345" y="132"/>
                    </a:lnTo>
                    <a:lnTo>
                      <a:pt x="348" y="133"/>
                    </a:lnTo>
                    <a:lnTo>
                      <a:pt x="350" y="137"/>
                    </a:lnTo>
                    <a:lnTo>
                      <a:pt x="350" y="140"/>
                    </a:lnTo>
                    <a:lnTo>
                      <a:pt x="348" y="143"/>
                    </a:lnTo>
                    <a:lnTo>
                      <a:pt x="348" y="143"/>
                    </a:lnTo>
                    <a:lnTo>
                      <a:pt x="345" y="147"/>
                    </a:lnTo>
                    <a:lnTo>
                      <a:pt x="342" y="147"/>
                    </a:lnTo>
                    <a:close/>
                    <a:moveTo>
                      <a:pt x="316" y="125"/>
                    </a:moveTo>
                    <a:lnTo>
                      <a:pt x="316" y="125"/>
                    </a:lnTo>
                    <a:lnTo>
                      <a:pt x="311" y="124"/>
                    </a:lnTo>
                    <a:lnTo>
                      <a:pt x="306" y="122"/>
                    </a:lnTo>
                    <a:lnTo>
                      <a:pt x="304" y="117"/>
                    </a:lnTo>
                    <a:lnTo>
                      <a:pt x="303" y="114"/>
                    </a:lnTo>
                    <a:lnTo>
                      <a:pt x="303" y="114"/>
                    </a:lnTo>
                    <a:lnTo>
                      <a:pt x="304" y="109"/>
                    </a:lnTo>
                    <a:lnTo>
                      <a:pt x="306" y="104"/>
                    </a:lnTo>
                    <a:lnTo>
                      <a:pt x="311" y="103"/>
                    </a:lnTo>
                    <a:lnTo>
                      <a:pt x="316" y="101"/>
                    </a:lnTo>
                    <a:lnTo>
                      <a:pt x="316" y="101"/>
                    </a:lnTo>
                    <a:lnTo>
                      <a:pt x="319" y="103"/>
                    </a:lnTo>
                    <a:lnTo>
                      <a:pt x="324" y="104"/>
                    </a:lnTo>
                    <a:lnTo>
                      <a:pt x="325" y="109"/>
                    </a:lnTo>
                    <a:lnTo>
                      <a:pt x="327" y="114"/>
                    </a:lnTo>
                    <a:lnTo>
                      <a:pt x="327" y="114"/>
                    </a:lnTo>
                    <a:lnTo>
                      <a:pt x="325" y="117"/>
                    </a:lnTo>
                    <a:lnTo>
                      <a:pt x="324" y="122"/>
                    </a:lnTo>
                    <a:lnTo>
                      <a:pt x="319" y="124"/>
                    </a:lnTo>
                    <a:lnTo>
                      <a:pt x="316" y="125"/>
                    </a:lnTo>
                    <a:close/>
                    <a:moveTo>
                      <a:pt x="293" y="103"/>
                    </a:moveTo>
                    <a:lnTo>
                      <a:pt x="293" y="103"/>
                    </a:lnTo>
                    <a:lnTo>
                      <a:pt x="288" y="101"/>
                    </a:lnTo>
                    <a:lnTo>
                      <a:pt x="286" y="99"/>
                    </a:lnTo>
                    <a:lnTo>
                      <a:pt x="285" y="96"/>
                    </a:lnTo>
                    <a:lnTo>
                      <a:pt x="283" y="93"/>
                    </a:lnTo>
                    <a:lnTo>
                      <a:pt x="283" y="93"/>
                    </a:lnTo>
                    <a:lnTo>
                      <a:pt x="285" y="90"/>
                    </a:lnTo>
                    <a:lnTo>
                      <a:pt x="286" y="88"/>
                    </a:lnTo>
                    <a:lnTo>
                      <a:pt x="288" y="86"/>
                    </a:lnTo>
                    <a:lnTo>
                      <a:pt x="293" y="85"/>
                    </a:lnTo>
                    <a:lnTo>
                      <a:pt x="293" y="85"/>
                    </a:lnTo>
                    <a:lnTo>
                      <a:pt x="296" y="86"/>
                    </a:lnTo>
                    <a:lnTo>
                      <a:pt x="298" y="88"/>
                    </a:lnTo>
                    <a:lnTo>
                      <a:pt x="299" y="90"/>
                    </a:lnTo>
                    <a:lnTo>
                      <a:pt x="301" y="93"/>
                    </a:lnTo>
                    <a:lnTo>
                      <a:pt x="301" y="93"/>
                    </a:lnTo>
                    <a:lnTo>
                      <a:pt x="299" y="96"/>
                    </a:lnTo>
                    <a:lnTo>
                      <a:pt x="298" y="99"/>
                    </a:lnTo>
                    <a:lnTo>
                      <a:pt x="296" y="101"/>
                    </a:lnTo>
                    <a:lnTo>
                      <a:pt x="293" y="103"/>
                    </a:lnTo>
                    <a:close/>
                    <a:moveTo>
                      <a:pt x="280" y="78"/>
                    </a:moveTo>
                    <a:lnTo>
                      <a:pt x="280" y="78"/>
                    </a:lnTo>
                    <a:lnTo>
                      <a:pt x="276" y="78"/>
                    </a:lnTo>
                    <a:lnTo>
                      <a:pt x="275" y="76"/>
                    </a:lnTo>
                    <a:lnTo>
                      <a:pt x="272" y="73"/>
                    </a:lnTo>
                    <a:lnTo>
                      <a:pt x="272" y="70"/>
                    </a:lnTo>
                    <a:lnTo>
                      <a:pt x="272" y="70"/>
                    </a:lnTo>
                    <a:lnTo>
                      <a:pt x="272" y="67"/>
                    </a:lnTo>
                    <a:lnTo>
                      <a:pt x="275" y="63"/>
                    </a:lnTo>
                    <a:lnTo>
                      <a:pt x="276" y="62"/>
                    </a:lnTo>
                    <a:lnTo>
                      <a:pt x="280" y="62"/>
                    </a:lnTo>
                    <a:lnTo>
                      <a:pt x="280" y="62"/>
                    </a:lnTo>
                    <a:lnTo>
                      <a:pt x="283" y="62"/>
                    </a:lnTo>
                    <a:lnTo>
                      <a:pt x="286" y="63"/>
                    </a:lnTo>
                    <a:lnTo>
                      <a:pt x="288" y="67"/>
                    </a:lnTo>
                    <a:lnTo>
                      <a:pt x="290" y="70"/>
                    </a:lnTo>
                    <a:lnTo>
                      <a:pt x="290" y="70"/>
                    </a:lnTo>
                    <a:lnTo>
                      <a:pt x="288" y="73"/>
                    </a:lnTo>
                    <a:lnTo>
                      <a:pt x="286" y="76"/>
                    </a:lnTo>
                    <a:lnTo>
                      <a:pt x="283" y="78"/>
                    </a:lnTo>
                    <a:lnTo>
                      <a:pt x="280" y="78"/>
                    </a:lnTo>
                    <a:close/>
                    <a:moveTo>
                      <a:pt x="255" y="72"/>
                    </a:moveTo>
                    <a:lnTo>
                      <a:pt x="255" y="72"/>
                    </a:lnTo>
                    <a:lnTo>
                      <a:pt x="252" y="72"/>
                    </a:lnTo>
                    <a:lnTo>
                      <a:pt x="247" y="68"/>
                    </a:lnTo>
                    <a:lnTo>
                      <a:pt x="246" y="65"/>
                    </a:lnTo>
                    <a:lnTo>
                      <a:pt x="244" y="60"/>
                    </a:lnTo>
                    <a:lnTo>
                      <a:pt x="244" y="60"/>
                    </a:lnTo>
                    <a:lnTo>
                      <a:pt x="246" y="55"/>
                    </a:lnTo>
                    <a:lnTo>
                      <a:pt x="247" y="52"/>
                    </a:lnTo>
                    <a:lnTo>
                      <a:pt x="252" y="49"/>
                    </a:lnTo>
                    <a:lnTo>
                      <a:pt x="255" y="49"/>
                    </a:lnTo>
                    <a:lnTo>
                      <a:pt x="255" y="49"/>
                    </a:lnTo>
                    <a:lnTo>
                      <a:pt x="260" y="49"/>
                    </a:lnTo>
                    <a:lnTo>
                      <a:pt x="265" y="52"/>
                    </a:lnTo>
                    <a:lnTo>
                      <a:pt x="267" y="55"/>
                    </a:lnTo>
                    <a:lnTo>
                      <a:pt x="268" y="60"/>
                    </a:lnTo>
                    <a:lnTo>
                      <a:pt x="268" y="60"/>
                    </a:lnTo>
                    <a:lnTo>
                      <a:pt x="267" y="65"/>
                    </a:lnTo>
                    <a:lnTo>
                      <a:pt x="265" y="68"/>
                    </a:lnTo>
                    <a:lnTo>
                      <a:pt x="260" y="72"/>
                    </a:lnTo>
                    <a:lnTo>
                      <a:pt x="255" y="72"/>
                    </a:lnTo>
                    <a:close/>
                    <a:moveTo>
                      <a:pt x="37" y="60"/>
                    </a:moveTo>
                    <a:lnTo>
                      <a:pt x="37" y="60"/>
                    </a:lnTo>
                    <a:lnTo>
                      <a:pt x="34" y="60"/>
                    </a:lnTo>
                    <a:lnTo>
                      <a:pt x="32" y="59"/>
                    </a:lnTo>
                    <a:lnTo>
                      <a:pt x="29" y="55"/>
                    </a:lnTo>
                    <a:lnTo>
                      <a:pt x="29" y="52"/>
                    </a:lnTo>
                    <a:lnTo>
                      <a:pt x="29" y="52"/>
                    </a:lnTo>
                    <a:lnTo>
                      <a:pt x="29" y="49"/>
                    </a:lnTo>
                    <a:lnTo>
                      <a:pt x="32" y="46"/>
                    </a:lnTo>
                    <a:lnTo>
                      <a:pt x="34" y="44"/>
                    </a:lnTo>
                    <a:lnTo>
                      <a:pt x="37" y="44"/>
                    </a:lnTo>
                    <a:lnTo>
                      <a:pt x="37" y="44"/>
                    </a:lnTo>
                    <a:lnTo>
                      <a:pt x="40" y="44"/>
                    </a:lnTo>
                    <a:lnTo>
                      <a:pt x="44" y="46"/>
                    </a:lnTo>
                    <a:lnTo>
                      <a:pt x="45" y="49"/>
                    </a:lnTo>
                    <a:lnTo>
                      <a:pt x="45" y="52"/>
                    </a:lnTo>
                    <a:lnTo>
                      <a:pt x="45" y="52"/>
                    </a:lnTo>
                    <a:lnTo>
                      <a:pt x="45" y="55"/>
                    </a:lnTo>
                    <a:lnTo>
                      <a:pt x="44" y="59"/>
                    </a:lnTo>
                    <a:lnTo>
                      <a:pt x="40" y="60"/>
                    </a:lnTo>
                    <a:lnTo>
                      <a:pt x="37" y="60"/>
                    </a:lnTo>
                    <a:close/>
                    <a:moveTo>
                      <a:pt x="228" y="60"/>
                    </a:moveTo>
                    <a:lnTo>
                      <a:pt x="228" y="60"/>
                    </a:lnTo>
                    <a:lnTo>
                      <a:pt x="224" y="60"/>
                    </a:lnTo>
                    <a:lnTo>
                      <a:pt x="221" y="59"/>
                    </a:lnTo>
                    <a:lnTo>
                      <a:pt x="219" y="55"/>
                    </a:lnTo>
                    <a:lnTo>
                      <a:pt x="219" y="52"/>
                    </a:lnTo>
                    <a:lnTo>
                      <a:pt x="219" y="52"/>
                    </a:lnTo>
                    <a:lnTo>
                      <a:pt x="219" y="49"/>
                    </a:lnTo>
                    <a:lnTo>
                      <a:pt x="221" y="46"/>
                    </a:lnTo>
                    <a:lnTo>
                      <a:pt x="224" y="44"/>
                    </a:lnTo>
                    <a:lnTo>
                      <a:pt x="228" y="44"/>
                    </a:lnTo>
                    <a:lnTo>
                      <a:pt x="228" y="44"/>
                    </a:lnTo>
                    <a:lnTo>
                      <a:pt x="231" y="44"/>
                    </a:lnTo>
                    <a:lnTo>
                      <a:pt x="233" y="46"/>
                    </a:lnTo>
                    <a:lnTo>
                      <a:pt x="236" y="49"/>
                    </a:lnTo>
                    <a:lnTo>
                      <a:pt x="236" y="52"/>
                    </a:lnTo>
                    <a:lnTo>
                      <a:pt x="236" y="52"/>
                    </a:lnTo>
                    <a:lnTo>
                      <a:pt x="236" y="55"/>
                    </a:lnTo>
                    <a:lnTo>
                      <a:pt x="233" y="59"/>
                    </a:lnTo>
                    <a:lnTo>
                      <a:pt x="231" y="60"/>
                    </a:lnTo>
                    <a:lnTo>
                      <a:pt x="228" y="60"/>
                    </a:lnTo>
                    <a:close/>
                    <a:moveTo>
                      <a:pt x="174" y="49"/>
                    </a:moveTo>
                    <a:lnTo>
                      <a:pt x="174" y="49"/>
                    </a:lnTo>
                    <a:lnTo>
                      <a:pt x="171" y="47"/>
                    </a:lnTo>
                    <a:lnTo>
                      <a:pt x="167" y="44"/>
                    </a:lnTo>
                    <a:lnTo>
                      <a:pt x="167" y="44"/>
                    </a:lnTo>
                    <a:lnTo>
                      <a:pt x="166" y="41"/>
                    </a:lnTo>
                    <a:lnTo>
                      <a:pt x="166" y="37"/>
                    </a:lnTo>
                    <a:lnTo>
                      <a:pt x="167" y="34"/>
                    </a:lnTo>
                    <a:lnTo>
                      <a:pt x="171" y="33"/>
                    </a:lnTo>
                    <a:lnTo>
                      <a:pt x="171" y="33"/>
                    </a:lnTo>
                    <a:lnTo>
                      <a:pt x="174" y="31"/>
                    </a:lnTo>
                    <a:lnTo>
                      <a:pt x="174" y="31"/>
                    </a:lnTo>
                    <a:lnTo>
                      <a:pt x="179" y="33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9"/>
                    </a:lnTo>
                    <a:lnTo>
                      <a:pt x="182" y="42"/>
                    </a:lnTo>
                    <a:lnTo>
                      <a:pt x="180" y="46"/>
                    </a:lnTo>
                    <a:lnTo>
                      <a:pt x="179" y="47"/>
                    </a:lnTo>
                    <a:lnTo>
                      <a:pt x="179" y="47"/>
                    </a:lnTo>
                    <a:lnTo>
                      <a:pt x="174" y="49"/>
                    </a:lnTo>
                    <a:close/>
                    <a:moveTo>
                      <a:pt x="97" y="44"/>
                    </a:moveTo>
                    <a:lnTo>
                      <a:pt x="97" y="44"/>
                    </a:lnTo>
                    <a:lnTo>
                      <a:pt x="94" y="42"/>
                    </a:lnTo>
                    <a:lnTo>
                      <a:pt x="91" y="39"/>
                    </a:lnTo>
                    <a:lnTo>
                      <a:pt x="91" y="39"/>
                    </a:lnTo>
                    <a:lnTo>
                      <a:pt x="89" y="36"/>
                    </a:lnTo>
                    <a:lnTo>
                      <a:pt x="89" y="33"/>
                    </a:lnTo>
                    <a:lnTo>
                      <a:pt x="91" y="29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7" y="26"/>
                    </a:lnTo>
                    <a:lnTo>
                      <a:pt x="97" y="26"/>
                    </a:lnTo>
                    <a:lnTo>
                      <a:pt x="102" y="28"/>
                    </a:lnTo>
                    <a:lnTo>
                      <a:pt x="105" y="31"/>
                    </a:lnTo>
                    <a:lnTo>
                      <a:pt x="105" y="31"/>
                    </a:lnTo>
                    <a:lnTo>
                      <a:pt x="105" y="34"/>
                    </a:lnTo>
                    <a:lnTo>
                      <a:pt x="105" y="37"/>
                    </a:lnTo>
                    <a:lnTo>
                      <a:pt x="104" y="41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97" y="44"/>
                    </a:lnTo>
                    <a:close/>
                    <a:moveTo>
                      <a:pt x="153" y="34"/>
                    </a:moveTo>
                    <a:lnTo>
                      <a:pt x="153" y="34"/>
                    </a:lnTo>
                    <a:lnTo>
                      <a:pt x="148" y="33"/>
                    </a:lnTo>
                    <a:lnTo>
                      <a:pt x="145" y="29"/>
                    </a:lnTo>
                    <a:lnTo>
                      <a:pt x="145" y="29"/>
                    </a:lnTo>
                    <a:lnTo>
                      <a:pt x="145" y="26"/>
                    </a:lnTo>
                    <a:lnTo>
                      <a:pt x="145" y="23"/>
                    </a:lnTo>
                    <a:lnTo>
                      <a:pt x="146" y="19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3" y="16"/>
                    </a:lnTo>
                    <a:lnTo>
                      <a:pt x="153" y="16"/>
                    </a:lnTo>
                    <a:lnTo>
                      <a:pt x="158" y="18"/>
                    </a:lnTo>
                    <a:lnTo>
                      <a:pt x="159" y="21"/>
                    </a:lnTo>
                    <a:lnTo>
                      <a:pt x="159" y="21"/>
                    </a:lnTo>
                    <a:lnTo>
                      <a:pt x="161" y="24"/>
                    </a:lnTo>
                    <a:lnTo>
                      <a:pt x="161" y="28"/>
                    </a:lnTo>
                    <a:lnTo>
                      <a:pt x="159" y="31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3" y="34"/>
                    </a:lnTo>
                    <a:close/>
                    <a:moveTo>
                      <a:pt x="127" y="41"/>
                    </a:moveTo>
                    <a:lnTo>
                      <a:pt x="127" y="41"/>
                    </a:lnTo>
                    <a:lnTo>
                      <a:pt x="120" y="39"/>
                    </a:lnTo>
                    <a:lnTo>
                      <a:pt x="117" y="34"/>
                    </a:lnTo>
                    <a:lnTo>
                      <a:pt x="117" y="34"/>
                    </a:lnTo>
                    <a:lnTo>
                      <a:pt x="115" y="29"/>
                    </a:lnTo>
                    <a:lnTo>
                      <a:pt x="115" y="24"/>
                    </a:lnTo>
                    <a:lnTo>
                      <a:pt x="117" y="21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27" y="16"/>
                    </a:lnTo>
                    <a:lnTo>
                      <a:pt x="127" y="16"/>
                    </a:lnTo>
                    <a:lnTo>
                      <a:pt x="133" y="18"/>
                    </a:lnTo>
                    <a:lnTo>
                      <a:pt x="136" y="23"/>
                    </a:lnTo>
                    <a:lnTo>
                      <a:pt x="136" y="23"/>
                    </a:lnTo>
                    <a:lnTo>
                      <a:pt x="138" y="28"/>
                    </a:lnTo>
                    <a:lnTo>
                      <a:pt x="138" y="31"/>
                    </a:lnTo>
                    <a:lnTo>
                      <a:pt x="136" y="36"/>
                    </a:lnTo>
                    <a:lnTo>
                      <a:pt x="133" y="39"/>
                    </a:lnTo>
                    <a:lnTo>
                      <a:pt x="133" y="39"/>
                    </a:lnTo>
                    <a:lnTo>
                      <a:pt x="127" y="41"/>
                    </a:lnTo>
                    <a:close/>
                    <a:moveTo>
                      <a:pt x="138" y="0"/>
                    </a:moveTo>
                    <a:lnTo>
                      <a:pt x="138" y="0"/>
                    </a:lnTo>
                    <a:lnTo>
                      <a:pt x="120" y="2"/>
                    </a:lnTo>
                    <a:lnTo>
                      <a:pt x="104" y="3"/>
                    </a:lnTo>
                    <a:lnTo>
                      <a:pt x="86" y="5"/>
                    </a:lnTo>
                    <a:lnTo>
                      <a:pt x="68" y="10"/>
                    </a:lnTo>
                    <a:lnTo>
                      <a:pt x="50" y="15"/>
                    </a:lnTo>
                    <a:lnTo>
                      <a:pt x="34" y="19"/>
                    </a:lnTo>
                    <a:lnTo>
                      <a:pt x="16" y="28"/>
                    </a:lnTo>
                    <a:lnTo>
                      <a:pt x="0" y="36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9" y="49"/>
                    </a:lnTo>
                    <a:lnTo>
                      <a:pt x="9" y="49"/>
                    </a:lnTo>
                    <a:lnTo>
                      <a:pt x="13" y="49"/>
                    </a:lnTo>
                    <a:lnTo>
                      <a:pt x="18" y="52"/>
                    </a:lnTo>
                    <a:lnTo>
                      <a:pt x="19" y="55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19" y="65"/>
                    </a:lnTo>
                    <a:lnTo>
                      <a:pt x="18" y="68"/>
                    </a:lnTo>
                    <a:lnTo>
                      <a:pt x="29" y="88"/>
                    </a:lnTo>
                    <a:lnTo>
                      <a:pt x="29" y="88"/>
                    </a:lnTo>
                    <a:lnTo>
                      <a:pt x="53" y="78"/>
                    </a:lnTo>
                    <a:lnTo>
                      <a:pt x="79" y="70"/>
                    </a:lnTo>
                    <a:lnTo>
                      <a:pt x="105" y="65"/>
                    </a:lnTo>
                    <a:lnTo>
                      <a:pt x="132" y="63"/>
                    </a:lnTo>
                    <a:lnTo>
                      <a:pt x="132" y="63"/>
                    </a:lnTo>
                    <a:lnTo>
                      <a:pt x="146" y="63"/>
                    </a:lnTo>
                    <a:lnTo>
                      <a:pt x="161" y="65"/>
                    </a:lnTo>
                    <a:lnTo>
                      <a:pt x="176" y="68"/>
                    </a:lnTo>
                    <a:lnTo>
                      <a:pt x="190" y="72"/>
                    </a:lnTo>
                    <a:lnTo>
                      <a:pt x="205" y="76"/>
                    </a:lnTo>
                    <a:lnTo>
                      <a:pt x="219" y="81"/>
                    </a:lnTo>
                    <a:lnTo>
                      <a:pt x="233" y="88"/>
                    </a:lnTo>
                    <a:lnTo>
                      <a:pt x="246" y="94"/>
                    </a:lnTo>
                    <a:lnTo>
                      <a:pt x="259" y="103"/>
                    </a:lnTo>
                    <a:lnTo>
                      <a:pt x="270" y="111"/>
                    </a:lnTo>
                    <a:lnTo>
                      <a:pt x="283" y="120"/>
                    </a:lnTo>
                    <a:lnTo>
                      <a:pt x="293" y="132"/>
                    </a:lnTo>
                    <a:lnTo>
                      <a:pt x="304" y="143"/>
                    </a:lnTo>
                    <a:lnTo>
                      <a:pt x="314" y="155"/>
                    </a:lnTo>
                    <a:lnTo>
                      <a:pt x="322" y="168"/>
                    </a:lnTo>
                    <a:lnTo>
                      <a:pt x="330" y="182"/>
                    </a:lnTo>
                    <a:lnTo>
                      <a:pt x="330" y="182"/>
                    </a:lnTo>
                    <a:lnTo>
                      <a:pt x="340" y="202"/>
                    </a:lnTo>
                    <a:lnTo>
                      <a:pt x="348" y="223"/>
                    </a:lnTo>
                    <a:lnTo>
                      <a:pt x="353" y="246"/>
                    </a:lnTo>
                    <a:lnTo>
                      <a:pt x="356" y="267"/>
                    </a:lnTo>
                    <a:lnTo>
                      <a:pt x="358" y="288"/>
                    </a:lnTo>
                    <a:lnTo>
                      <a:pt x="356" y="309"/>
                    </a:lnTo>
                    <a:lnTo>
                      <a:pt x="353" y="331"/>
                    </a:lnTo>
                    <a:lnTo>
                      <a:pt x="348" y="352"/>
                    </a:lnTo>
                    <a:lnTo>
                      <a:pt x="342" y="373"/>
                    </a:lnTo>
                    <a:lnTo>
                      <a:pt x="334" y="392"/>
                    </a:lnTo>
                    <a:lnTo>
                      <a:pt x="322" y="410"/>
                    </a:lnTo>
                    <a:lnTo>
                      <a:pt x="311" y="428"/>
                    </a:lnTo>
                    <a:lnTo>
                      <a:pt x="296" y="445"/>
                    </a:lnTo>
                    <a:lnTo>
                      <a:pt x="280" y="459"/>
                    </a:lnTo>
                    <a:lnTo>
                      <a:pt x="262" y="474"/>
                    </a:lnTo>
                    <a:lnTo>
                      <a:pt x="244" y="485"/>
                    </a:lnTo>
                    <a:lnTo>
                      <a:pt x="273" y="542"/>
                    </a:lnTo>
                    <a:lnTo>
                      <a:pt x="273" y="542"/>
                    </a:lnTo>
                    <a:lnTo>
                      <a:pt x="299" y="526"/>
                    </a:lnTo>
                    <a:lnTo>
                      <a:pt x="322" y="508"/>
                    </a:lnTo>
                    <a:lnTo>
                      <a:pt x="342" y="489"/>
                    </a:lnTo>
                    <a:lnTo>
                      <a:pt x="361" y="467"/>
                    </a:lnTo>
                    <a:lnTo>
                      <a:pt x="377" y="445"/>
                    </a:lnTo>
                    <a:lnTo>
                      <a:pt x="391" y="420"/>
                    </a:lnTo>
                    <a:lnTo>
                      <a:pt x="402" y="394"/>
                    </a:lnTo>
                    <a:lnTo>
                      <a:pt x="412" y="368"/>
                    </a:lnTo>
                    <a:lnTo>
                      <a:pt x="418" y="342"/>
                    </a:lnTo>
                    <a:lnTo>
                      <a:pt x="421" y="314"/>
                    </a:lnTo>
                    <a:lnTo>
                      <a:pt x="423" y="287"/>
                    </a:lnTo>
                    <a:lnTo>
                      <a:pt x="421" y="257"/>
                    </a:lnTo>
                    <a:lnTo>
                      <a:pt x="417" y="230"/>
                    </a:lnTo>
                    <a:lnTo>
                      <a:pt x="410" y="202"/>
                    </a:lnTo>
                    <a:lnTo>
                      <a:pt x="400" y="174"/>
                    </a:lnTo>
                    <a:lnTo>
                      <a:pt x="387" y="148"/>
                    </a:lnTo>
                    <a:lnTo>
                      <a:pt x="387" y="148"/>
                    </a:lnTo>
                    <a:lnTo>
                      <a:pt x="371" y="120"/>
                    </a:lnTo>
                    <a:lnTo>
                      <a:pt x="351" y="94"/>
                    </a:lnTo>
                    <a:lnTo>
                      <a:pt x="329" y="73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286" y="41"/>
                    </a:lnTo>
                    <a:lnTo>
                      <a:pt x="267" y="31"/>
                    </a:lnTo>
                    <a:lnTo>
                      <a:pt x="247" y="21"/>
                    </a:lnTo>
                    <a:lnTo>
                      <a:pt x="226" y="15"/>
                    </a:lnTo>
                    <a:lnTo>
                      <a:pt x="205" y="8"/>
                    </a:lnTo>
                    <a:lnTo>
                      <a:pt x="182" y="3"/>
                    </a:lnTo>
                    <a:lnTo>
                      <a:pt x="161" y="2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D7BA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Freeform 3612">
                <a:extLst>
                  <a:ext uri="{FF2B5EF4-FFF2-40B4-BE49-F238E27FC236}">
                    <a16:creationId xmlns:a16="http://schemas.microsoft.com/office/drawing/2014/main" id="{0FD8F546-1C9D-4732-8937-07E7DCA82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24"/>
                  </a:cxn>
                  <a:cxn ang="0">
                    <a:pos x="12" y="24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5" y="23"/>
                  </a:cxn>
                  <a:cxn ang="0">
                    <a:pos x="2" y="19"/>
                  </a:cxn>
                  <a:cxn ang="0">
                    <a:pos x="0" y="14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6"/>
                  </a:cxn>
                  <a:cxn ang="0">
                    <a:pos x="3" y="3"/>
                  </a:cxn>
                  <a:cxn ang="0">
                    <a:pos x="7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1"/>
                  </a:cxn>
                  <a:cxn ang="0">
                    <a:pos x="20" y="5"/>
                  </a:cxn>
                  <a:cxn ang="0">
                    <a:pos x="23" y="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1" y="18"/>
                  </a:cxn>
                  <a:cxn ang="0">
                    <a:pos x="20" y="21"/>
                  </a:cxn>
                  <a:cxn ang="0">
                    <a:pos x="17" y="23"/>
                  </a:cxn>
                  <a:cxn ang="0">
                    <a:pos x="12" y="24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lnTo>
                      <a:pt x="12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5" y="23"/>
                    </a:lnTo>
                    <a:lnTo>
                      <a:pt x="2" y="19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7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1"/>
                    </a:lnTo>
                    <a:lnTo>
                      <a:pt x="20" y="5"/>
                    </a:lnTo>
                    <a:lnTo>
                      <a:pt x="23" y="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1" y="18"/>
                    </a:lnTo>
                    <a:lnTo>
                      <a:pt x="20" y="21"/>
                    </a:lnTo>
                    <a:lnTo>
                      <a:pt x="17" y="23"/>
                    </a:lnTo>
                    <a:lnTo>
                      <a:pt x="12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Freeform 3613">
                <a:extLst>
                  <a:ext uri="{FF2B5EF4-FFF2-40B4-BE49-F238E27FC236}">
                    <a16:creationId xmlns:a16="http://schemas.microsoft.com/office/drawing/2014/main" id="{65C72468-37C4-463F-8827-40D8B19F6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3" y="1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3" y="1"/>
                  </a:cxn>
                  <a:cxn ang="0">
                    <a:pos x="14" y="3"/>
                  </a:cxn>
                  <a:cxn ang="0">
                    <a:pos x="16" y="6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3" y="1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3" y="1"/>
                    </a:lnTo>
                    <a:lnTo>
                      <a:pt x="14" y="3"/>
                    </a:lnTo>
                    <a:lnTo>
                      <a:pt x="16" y="6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Freeform 3614">
                <a:extLst>
                  <a:ext uri="{FF2B5EF4-FFF2-40B4-BE49-F238E27FC236}">
                    <a16:creationId xmlns:a16="http://schemas.microsoft.com/office/drawing/2014/main" id="{F1F404E0-D4C9-44FB-9FDF-7C01DAA60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3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5" y="3"/>
                  </a:cxn>
                  <a:cxn ang="0">
                    <a:pos x="16" y="7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5" y="15"/>
                  </a:cxn>
                  <a:cxn ang="0">
                    <a:pos x="12" y="16"/>
                  </a:cxn>
                  <a:cxn ang="0">
                    <a:pos x="8" y="18"/>
                  </a:cxn>
                </a:cxnLst>
                <a:rect l="0" t="0" r="r" b="b"/>
                <a:pathLst>
                  <a:path w="18" h="18">
                    <a:moveTo>
                      <a:pt x="8" y="18"/>
                    </a:move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3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5" y="3"/>
                    </a:lnTo>
                    <a:lnTo>
                      <a:pt x="16" y="7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5" y="15"/>
                    </a:lnTo>
                    <a:lnTo>
                      <a:pt x="12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3615">
                <a:extLst>
                  <a:ext uri="{FF2B5EF4-FFF2-40B4-BE49-F238E27FC236}">
                    <a16:creationId xmlns:a16="http://schemas.microsoft.com/office/drawing/2014/main" id="{2052FF47-C31B-41B5-B5C2-7A2FC3AC8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23"/>
                  </a:cxn>
                  <a:cxn ang="0">
                    <a:pos x="13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7" y="23"/>
                  </a:cxn>
                  <a:cxn ang="0">
                    <a:pos x="4" y="20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7"/>
                  </a:cxn>
                  <a:cxn ang="0">
                    <a:pos x="5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21" y="3"/>
                  </a:cxn>
                  <a:cxn ang="0">
                    <a:pos x="25" y="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3" y="16"/>
                  </a:cxn>
                  <a:cxn ang="0">
                    <a:pos x="20" y="21"/>
                  </a:cxn>
                  <a:cxn ang="0">
                    <a:pos x="17" y="23"/>
                  </a:cxn>
                  <a:cxn ang="0">
                    <a:pos x="13" y="23"/>
                  </a:cxn>
                </a:cxnLst>
                <a:rect l="0" t="0" r="r" b="b"/>
                <a:pathLst>
                  <a:path w="25" h="23">
                    <a:moveTo>
                      <a:pt x="13" y="23"/>
                    </a:moveTo>
                    <a:lnTo>
                      <a:pt x="13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7" y="23"/>
                    </a:lnTo>
                    <a:lnTo>
                      <a:pt x="4" y="20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21" y="3"/>
                    </a:lnTo>
                    <a:lnTo>
                      <a:pt x="25" y="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3" y="16"/>
                    </a:lnTo>
                    <a:lnTo>
                      <a:pt x="20" y="21"/>
                    </a:lnTo>
                    <a:lnTo>
                      <a:pt x="17" y="23"/>
                    </a:lnTo>
                    <a:lnTo>
                      <a:pt x="13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3616">
                <a:extLst>
                  <a:ext uri="{FF2B5EF4-FFF2-40B4-BE49-F238E27FC236}">
                    <a16:creationId xmlns:a16="http://schemas.microsoft.com/office/drawing/2014/main" id="{8F069F9E-0104-4B70-8410-50D185AE9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3" y="1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0"/>
                  </a:cxn>
                  <a:cxn ang="0">
                    <a:pos x="15" y="3"/>
                  </a:cxn>
                  <a:cxn ang="0">
                    <a:pos x="16" y="4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4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3" y="1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5" y="3"/>
                    </a:lnTo>
                    <a:lnTo>
                      <a:pt x="16" y="4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4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3617">
                <a:extLst>
                  <a:ext uri="{FF2B5EF4-FFF2-40B4-BE49-F238E27FC236}">
                    <a16:creationId xmlns:a16="http://schemas.microsoft.com/office/drawing/2014/main" id="{6E3C1BF2-A9CF-4792-B5EE-3565DB11E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24"/>
                  </a:cxn>
                  <a:cxn ang="0">
                    <a:pos x="12" y="24"/>
                  </a:cxn>
                  <a:cxn ang="0">
                    <a:pos x="5" y="22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2" y="4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3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12" y="24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lnTo>
                      <a:pt x="12" y="24"/>
                    </a:lnTo>
                    <a:lnTo>
                      <a:pt x="5" y="22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2" y="4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2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3618">
                <a:extLst>
                  <a:ext uri="{FF2B5EF4-FFF2-40B4-BE49-F238E27FC236}">
                    <a16:creationId xmlns:a16="http://schemas.microsoft.com/office/drawing/2014/main" id="{18CF5AAC-89EB-4F1C-AFED-F89F05BF5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4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6" y="12"/>
                  </a:cxn>
                  <a:cxn ang="0">
                    <a:pos x="15" y="15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9"/>
                    </a:lnTo>
                    <a:lnTo>
                      <a:pt x="16" y="12"/>
                    </a:lnTo>
                    <a:lnTo>
                      <a:pt x="15" y="15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3619">
                <a:extLst>
                  <a:ext uri="{FF2B5EF4-FFF2-40B4-BE49-F238E27FC236}">
                    <a16:creationId xmlns:a16="http://schemas.microsoft.com/office/drawing/2014/main" id="{2563D9D2-F215-4A4C-AD68-1FAB73E99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17"/>
                  </a:cxn>
                  <a:cxn ang="0">
                    <a:pos x="8" y="17"/>
                  </a:cxn>
                  <a:cxn ang="0">
                    <a:pos x="5" y="17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4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6" y="12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8" y="17"/>
                  </a:cxn>
                </a:cxnLst>
                <a:rect l="0" t="0" r="r" b="b"/>
                <a:pathLst>
                  <a:path w="18" h="17">
                    <a:moveTo>
                      <a:pt x="8" y="17"/>
                    </a:moveTo>
                    <a:lnTo>
                      <a:pt x="8" y="17"/>
                    </a:lnTo>
                    <a:lnTo>
                      <a:pt x="5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4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6" y="12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8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3620">
                <a:extLst>
                  <a:ext uri="{FF2B5EF4-FFF2-40B4-BE49-F238E27FC236}">
                    <a16:creationId xmlns:a16="http://schemas.microsoft.com/office/drawing/2014/main" id="{FD952749-0DC9-4826-83E0-2E7F12D5A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24"/>
                  </a:cxn>
                  <a:cxn ang="0">
                    <a:pos x="13" y="24"/>
                  </a:cxn>
                  <a:cxn ang="0">
                    <a:pos x="7" y="2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2" y="8"/>
                  </a:cxn>
                  <a:cxn ang="0">
                    <a:pos x="4" y="5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5" y="11"/>
                  </a:cxn>
                  <a:cxn ang="0">
                    <a:pos x="25" y="15"/>
                  </a:cxn>
                  <a:cxn ang="0">
                    <a:pos x="22" y="20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13" y="24"/>
                  </a:cxn>
                </a:cxnLst>
                <a:rect l="0" t="0" r="r" b="b"/>
                <a:pathLst>
                  <a:path w="25" h="24">
                    <a:moveTo>
                      <a:pt x="13" y="24"/>
                    </a:moveTo>
                    <a:lnTo>
                      <a:pt x="13" y="24"/>
                    </a:lnTo>
                    <a:lnTo>
                      <a:pt x="7" y="2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2" y="8"/>
                    </a:lnTo>
                    <a:lnTo>
                      <a:pt x="4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5" y="11"/>
                    </a:lnTo>
                    <a:lnTo>
                      <a:pt x="25" y="15"/>
                    </a:lnTo>
                    <a:lnTo>
                      <a:pt x="22" y="20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3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3621">
                <a:extLst>
                  <a:ext uri="{FF2B5EF4-FFF2-40B4-BE49-F238E27FC236}">
                    <a16:creationId xmlns:a16="http://schemas.microsoft.com/office/drawing/2014/main" id="{4EC53A6A-AF85-4F92-9803-C05B28840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0" y="18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2" y="6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6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11"/>
                    </a:lnTo>
                    <a:lnTo>
                      <a:pt x="16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0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3622">
                <a:extLst>
                  <a:ext uri="{FF2B5EF4-FFF2-40B4-BE49-F238E27FC236}">
                    <a16:creationId xmlns:a16="http://schemas.microsoft.com/office/drawing/2014/main" id="{C08F6EB2-FEEA-4242-91F6-C4683DBCE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12" y="23"/>
                  </a:cxn>
                  <a:cxn ang="0">
                    <a:pos x="8" y="23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0" y="15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5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5" y="0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22" y="5"/>
                  </a:cxn>
                  <a:cxn ang="0">
                    <a:pos x="23" y="10"/>
                  </a:cxn>
                  <a:cxn ang="0">
                    <a:pos x="23" y="1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17" y="23"/>
                  </a:cxn>
                  <a:cxn ang="0">
                    <a:pos x="12" y="23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lnTo>
                      <a:pt x="12" y="23"/>
                    </a:lnTo>
                    <a:lnTo>
                      <a:pt x="8" y="23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5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5" y="0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22" y="5"/>
                    </a:lnTo>
                    <a:lnTo>
                      <a:pt x="23" y="10"/>
                    </a:lnTo>
                    <a:lnTo>
                      <a:pt x="23" y="1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17" y="23"/>
                    </a:lnTo>
                    <a:lnTo>
                      <a:pt x="12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3623">
                <a:extLst>
                  <a:ext uri="{FF2B5EF4-FFF2-40B4-BE49-F238E27FC236}">
                    <a16:creationId xmlns:a16="http://schemas.microsoft.com/office/drawing/2014/main" id="{9757F696-4EE3-47A9-A06C-C3A34F8812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9" y="17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4" y="2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5" y="4"/>
                  </a:cxn>
                  <a:cxn ang="0">
                    <a:pos x="17" y="7"/>
                  </a:cxn>
                  <a:cxn ang="0">
                    <a:pos x="17" y="10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2" y="17"/>
                  </a:cxn>
                  <a:cxn ang="0">
                    <a:pos x="9" y="17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lnTo>
                      <a:pt x="9" y="17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4" y="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5" y="4"/>
                    </a:lnTo>
                    <a:lnTo>
                      <a:pt x="17" y="7"/>
                    </a:lnTo>
                    <a:lnTo>
                      <a:pt x="17" y="10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2" y="17"/>
                    </a:lnTo>
                    <a:lnTo>
                      <a:pt x="9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3624">
                <a:extLst>
                  <a:ext uri="{FF2B5EF4-FFF2-40B4-BE49-F238E27FC236}">
                    <a16:creationId xmlns:a16="http://schemas.microsoft.com/office/drawing/2014/main" id="{3EE71F85-469A-45CF-BC29-A6CD3EC65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4" y="3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4" y="3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3625">
                <a:extLst>
                  <a:ext uri="{FF2B5EF4-FFF2-40B4-BE49-F238E27FC236}">
                    <a16:creationId xmlns:a16="http://schemas.microsoft.com/office/drawing/2014/main" id="{72EF4E3C-2427-46E8-87D4-9D23F9CDF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6" y="0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23" y="5"/>
                  </a:cxn>
                  <a:cxn ang="0">
                    <a:pos x="25" y="10"/>
                  </a:cxn>
                  <a:cxn ang="0">
                    <a:pos x="25" y="13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18" y="21"/>
                  </a:cxn>
                  <a:cxn ang="0">
                    <a:pos x="13" y="23"/>
                  </a:cxn>
                </a:cxnLst>
                <a:rect l="0" t="0" r="r" b="b"/>
                <a:pathLst>
                  <a:path w="25" h="23">
                    <a:moveTo>
                      <a:pt x="13" y="23"/>
                    </a:moveTo>
                    <a:lnTo>
                      <a:pt x="13" y="23"/>
                    </a:lnTo>
                    <a:lnTo>
                      <a:pt x="8" y="23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23" y="5"/>
                    </a:lnTo>
                    <a:lnTo>
                      <a:pt x="25" y="10"/>
                    </a:lnTo>
                    <a:lnTo>
                      <a:pt x="25" y="13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18" y="21"/>
                    </a:lnTo>
                    <a:lnTo>
                      <a:pt x="13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3626">
                <a:extLst>
                  <a:ext uri="{FF2B5EF4-FFF2-40B4-BE49-F238E27FC236}">
                    <a16:creationId xmlns:a16="http://schemas.microsoft.com/office/drawing/2014/main" id="{323ACB40-2DBA-4A6F-B463-0A57316A9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17"/>
                  </a:cxn>
                  <a:cxn ang="0">
                    <a:pos x="10" y="17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0" y="17"/>
                  </a:cxn>
                </a:cxnLst>
                <a:rect l="0" t="0" r="r" b="b"/>
                <a:pathLst>
                  <a:path w="18" h="17">
                    <a:moveTo>
                      <a:pt x="10" y="17"/>
                    </a:moveTo>
                    <a:lnTo>
                      <a:pt x="10" y="17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0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3628">
                <a:extLst>
                  <a:ext uri="{FF2B5EF4-FFF2-40B4-BE49-F238E27FC236}">
                    <a16:creationId xmlns:a16="http://schemas.microsoft.com/office/drawing/2014/main" id="{1A8CB6D3-7DA9-4B07-A2D1-89401074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24"/>
                  </a:cxn>
                  <a:cxn ang="0">
                    <a:pos x="13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6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8"/>
                  </a:cxn>
                  <a:cxn ang="0">
                    <a:pos x="3" y="3"/>
                  </a:cxn>
                  <a:cxn ang="0">
                    <a:pos x="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6" y="2"/>
                  </a:cxn>
                  <a:cxn ang="0">
                    <a:pos x="21" y="3"/>
                  </a:cxn>
                  <a:cxn ang="0">
                    <a:pos x="22" y="8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16"/>
                  </a:cxn>
                  <a:cxn ang="0">
                    <a:pos x="21" y="21"/>
                  </a:cxn>
                  <a:cxn ang="0">
                    <a:pos x="16" y="23"/>
                  </a:cxn>
                  <a:cxn ang="0">
                    <a:pos x="13" y="24"/>
                  </a:cxn>
                </a:cxnLst>
                <a:rect l="0" t="0" r="r" b="b"/>
                <a:pathLst>
                  <a:path w="24" h="24">
                    <a:moveTo>
                      <a:pt x="13" y="24"/>
                    </a:moveTo>
                    <a:lnTo>
                      <a:pt x="13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6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8"/>
                    </a:lnTo>
                    <a:lnTo>
                      <a:pt x="3" y="3"/>
                    </a:lnTo>
                    <a:lnTo>
                      <a:pt x="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2"/>
                    </a:lnTo>
                    <a:lnTo>
                      <a:pt x="21" y="3"/>
                    </a:lnTo>
                    <a:lnTo>
                      <a:pt x="22" y="8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16"/>
                    </a:lnTo>
                    <a:lnTo>
                      <a:pt x="21" y="21"/>
                    </a:lnTo>
                    <a:lnTo>
                      <a:pt x="16" y="23"/>
                    </a:lnTo>
                    <a:lnTo>
                      <a:pt x="13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3629">
                <a:extLst>
                  <a:ext uri="{FF2B5EF4-FFF2-40B4-BE49-F238E27FC236}">
                    <a16:creationId xmlns:a16="http://schemas.microsoft.com/office/drawing/2014/main" id="{A115DDFE-B518-46F3-8EF5-57D49C9E5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0" y="18"/>
                  </a:cxn>
                  <a:cxn ang="0">
                    <a:pos x="5" y="16"/>
                  </a:cxn>
                  <a:cxn ang="0">
                    <a:pos x="3" y="14"/>
                  </a:cxn>
                  <a:cxn ang="0">
                    <a:pos x="2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3"/>
                  </a:cxn>
                  <a:cxn ang="0">
                    <a:pos x="5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1"/>
                  </a:cxn>
                  <a:cxn ang="0">
                    <a:pos x="15" y="3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5" y="14"/>
                  </a:cxn>
                  <a:cxn ang="0">
                    <a:pos x="13" y="16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5" y="16"/>
                    </a:lnTo>
                    <a:lnTo>
                      <a:pt x="3" y="14"/>
                    </a:lnTo>
                    <a:lnTo>
                      <a:pt x="2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1"/>
                    </a:lnTo>
                    <a:lnTo>
                      <a:pt x="15" y="3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11"/>
                    </a:lnTo>
                    <a:lnTo>
                      <a:pt x="15" y="14"/>
                    </a:lnTo>
                    <a:lnTo>
                      <a:pt x="13" y="16"/>
                    </a:lnTo>
                    <a:lnTo>
                      <a:pt x="10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3630">
                <a:extLst>
                  <a:ext uri="{FF2B5EF4-FFF2-40B4-BE49-F238E27FC236}">
                    <a16:creationId xmlns:a16="http://schemas.microsoft.com/office/drawing/2014/main" id="{ABC57E5E-3677-4D41-BFB8-668594D8FC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4" y="16"/>
                  </a:cxn>
                  <a:cxn ang="0">
                    <a:pos x="3" y="14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1"/>
                  </a:cxn>
                  <a:cxn ang="0">
                    <a:pos x="4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4" y="1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4" y="14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8" h="16">
                    <a:moveTo>
                      <a:pt x="8" y="16"/>
                    </a:moveTo>
                    <a:lnTo>
                      <a:pt x="8" y="16"/>
                    </a:lnTo>
                    <a:lnTo>
                      <a:pt x="4" y="16"/>
                    </a:lnTo>
                    <a:lnTo>
                      <a:pt x="3" y="14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1"/>
                    </a:lnTo>
                    <a:lnTo>
                      <a:pt x="4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4" y="1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11"/>
                    </a:lnTo>
                    <a:lnTo>
                      <a:pt x="14" y="14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3631">
                <a:extLst>
                  <a:ext uri="{FF2B5EF4-FFF2-40B4-BE49-F238E27FC236}">
                    <a16:creationId xmlns:a16="http://schemas.microsoft.com/office/drawing/2014/main" id="{F29AD65A-AF7F-48A4-B32D-B8AA69F8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23"/>
                  </a:cxn>
                  <a:cxn ang="0">
                    <a:pos x="11" y="23"/>
                  </a:cxn>
                  <a:cxn ang="0">
                    <a:pos x="8" y="23"/>
                  </a:cxn>
                  <a:cxn ang="0">
                    <a:pos x="3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3" y="3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21" y="3"/>
                  </a:cxn>
                  <a:cxn ang="0">
                    <a:pos x="23" y="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16"/>
                  </a:cxn>
                  <a:cxn ang="0">
                    <a:pos x="21" y="19"/>
                  </a:cxn>
                  <a:cxn ang="0">
                    <a:pos x="16" y="23"/>
                  </a:cxn>
                  <a:cxn ang="0">
                    <a:pos x="11" y="23"/>
                  </a:cxn>
                </a:cxnLst>
                <a:rect l="0" t="0" r="r" b="b"/>
                <a:pathLst>
                  <a:path w="24" h="23">
                    <a:moveTo>
                      <a:pt x="11" y="23"/>
                    </a:moveTo>
                    <a:lnTo>
                      <a:pt x="11" y="23"/>
                    </a:lnTo>
                    <a:lnTo>
                      <a:pt x="8" y="23"/>
                    </a:lnTo>
                    <a:lnTo>
                      <a:pt x="3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3" y="3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0"/>
                    </a:lnTo>
                    <a:lnTo>
                      <a:pt x="21" y="3"/>
                    </a:lnTo>
                    <a:lnTo>
                      <a:pt x="23" y="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16"/>
                    </a:lnTo>
                    <a:lnTo>
                      <a:pt x="21" y="19"/>
                    </a:lnTo>
                    <a:lnTo>
                      <a:pt x="16" y="23"/>
                    </a:lnTo>
                    <a:lnTo>
                      <a:pt x="11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3632">
                <a:extLst>
                  <a:ext uri="{FF2B5EF4-FFF2-40B4-BE49-F238E27FC236}">
                    <a16:creationId xmlns:a16="http://schemas.microsoft.com/office/drawing/2014/main" id="{BF8894BC-3808-47EC-9B36-D1E457EF2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Freeform 3633">
                <a:extLst>
                  <a:ext uri="{FF2B5EF4-FFF2-40B4-BE49-F238E27FC236}">
                    <a16:creationId xmlns:a16="http://schemas.microsoft.com/office/drawing/2014/main" id="{30217B3E-902F-443C-BF3B-D8BF46DEE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16"/>
                  </a:cxn>
                  <a:cxn ang="0">
                    <a:pos x="9" y="16"/>
                  </a:cxn>
                  <a:cxn ang="0">
                    <a:pos x="5" y="16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2" y="2"/>
                  </a:cxn>
                  <a:cxn ang="0">
                    <a:pos x="5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2" y="0"/>
                  </a:cxn>
                  <a:cxn ang="0">
                    <a:pos x="14" y="2"/>
                  </a:cxn>
                  <a:cxn ang="0">
                    <a:pos x="17" y="5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11"/>
                  </a:cxn>
                  <a:cxn ang="0">
                    <a:pos x="14" y="15"/>
                  </a:cxn>
                  <a:cxn ang="0">
                    <a:pos x="12" y="16"/>
                  </a:cxn>
                  <a:cxn ang="0">
                    <a:pos x="9" y="16"/>
                  </a:cxn>
                </a:cxnLst>
                <a:rect l="0" t="0" r="r" b="b"/>
                <a:pathLst>
                  <a:path w="17" h="16">
                    <a:moveTo>
                      <a:pt x="9" y="16"/>
                    </a:moveTo>
                    <a:lnTo>
                      <a:pt x="9" y="16"/>
                    </a:lnTo>
                    <a:lnTo>
                      <a:pt x="5" y="16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4" y="2"/>
                    </a:lnTo>
                    <a:lnTo>
                      <a:pt x="17" y="5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11"/>
                    </a:lnTo>
                    <a:lnTo>
                      <a:pt x="14" y="15"/>
                    </a:lnTo>
                    <a:lnTo>
                      <a:pt x="12" y="16"/>
                    </a:lnTo>
                    <a:lnTo>
                      <a:pt x="9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3634">
                <a:extLst>
                  <a:ext uri="{FF2B5EF4-FFF2-40B4-BE49-F238E27FC236}">
                    <a16:creationId xmlns:a16="http://schemas.microsoft.com/office/drawing/2014/main" id="{82FA537B-2F77-45B3-B5EE-4143A1A869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1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6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Freeform 3635">
                <a:extLst>
                  <a:ext uri="{FF2B5EF4-FFF2-40B4-BE49-F238E27FC236}">
                    <a16:creationId xmlns:a16="http://schemas.microsoft.com/office/drawing/2014/main" id="{F796277E-7C93-4C47-8CC9-C9D13C079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3636">
                <a:extLst>
                  <a:ext uri="{FF2B5EF4-FFF2-40B4-BE49-F238E27FC236}">
                    <a16:creationId xmlns:a16="http://schemas.microsoft.com/office/drawing/2014/main" id="{81BE92CD-59ED-4E5D-90F7-3D2886BED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3" y="1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3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6" y="8"/>
                  </a:cxn>
                  <a:cxn ang="0">
                    <a:pos x="16" y="12"/>
                  </a:cxn>
                  <a:cxn ang="0">
                    <a:pos x="14" y="15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3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6" y="8"/>
                    </a:lnTo>
                    <a:lnTo>
                      <a:pt x="16" y="12"/>
                    </a:lnTo>
                    <a:lnTo>
                      <a:pt x="14" y="15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3637">
                <a:extLst>
                  <a:ext uri="{FF2B5EF4-FFF2-40B4-BE49-F238E27FC236}">
                    <a16:creationId xmlns:a16="http://schemas.microsoft.com/office/drawing/2014/main" id="{ED70A263-CC00-4590-8984-F92641932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25"/>
                  </a:cxn>
                  <a:cxn ang="0">
                    <a:pos x="12" y="25"/>
                  </a:cxn>
                  <a:cxn ang="0">
                    <a:pos x="5" y="2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3" y="12"/>
                  </a:cxn>
                  <a:cxn ang="0">
                    <a:pos x="23" y="15"/>
                  </a:cxn>
                  <a:cxn ang="0">
                    <a:pos x="21" y="20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12" y="25"/>
                  </a:cxn>
                </a:cxnLst>
                <a:rect l="0" t="0" r="r" b="b"/>
                <a:pathLst>
                  <a:path w="23" h="25">
                    <a:moveTo>
                      <a:pt x="12" y="25"/>
                    </a:moveTo>
                    <a:lnTo>
                      <a:pt x="12" y="25"/>
                    </a:lnTo>
                    <a:lnTo>
                      <a:pt x="5" y="2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3" y="12"/>
                    </a:lnTo>
                    <a:lnTo>
                      <a:pt x="23" y="15"/>
                    </a:lnTo>
                    <a:lnTo>
                      <a:pt x="21" y="20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2" y="2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6" name="Freeform 3638">
                <a:extLst>
                  <a:ext uri="{FF2B5EF4-FFF2-40B4-BE49-F238E27FC236}">
                    <a16:creationId xmlns:a16="http://schemas.microsoft.com/office/drawing/2014/main" id="{8B91C8EF-75C3-437F-8F93-8B97EEC85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237" y="3519487"/>
                <a:ext cx="336550" cy="431800"/>
              </a:xfrm>
              <a:custGeom>
                <a:avLst/>
                <a:gdLst/>
                <a:ahLst/>
                <a:cxnLst>
                  <a:cxn ang="0">
                    <a:pos x="138" y="0"/>
                  </a:cxn>
                  <a:cxn ang="0">
                    <a:pos x="104" y="3"/>
                  </a:cxn>
                  <a:cxn ang="0">
                    <a:pos x="68" y="10"/>
                  </a:cxn>
                  <a:cxn ang="0">
                    <a:pos x="34" y="19"/>
                  </a:cxn>
                  <a:cxn ang="0">
                    <a:pos x="0" y="36"/>
                  </a:cxn>
                  <a:cxn ang="0">
                    <a:pos x="6" y="49"/>
                  </a:cxn>
                  <a:cxn ang="0">
                    <a:pos x="9" y="49"/>
                  </a:cxn>
                  <a:cxn ang="0">
                    <a:pos x="18" y="52"/>
                  </a:cxn>
                  <a:cxn ang="0">
                    <a:pos x="21" y="60"/>
                  </a:cxn>
                  <a:cxn ang="0">
                    <a:pos x="19" y="65"/>
                  </a:cxn>
                  <a:cxn ang="0">
                    <a:pos x="29" y="88"/>
                  </a:cxn>
                  <a:cxn ang="0">
                    <a:pos x="53" y="78"/>
                  </a:cxn>
                  <a:cxn ang="0">
                    <a:pos x="105" y="65"/>
                  </a:cxn>
                  <a:cxn ang="0">
                    <a:pos x="132" y="63"/>
                  </a:cxn>
                  <a:cxn ang="0">
                    <a:pos x="161" y="65"/>
                  </a:cxn>
                  <a:cxn ang="0">
                    <a:pos x="190" y="72"/>
                  </a:cxn>
                  <a:cxn ang="0">
                    <a:pos x="219" y="81"/>
                  </a:cxn>
                  <a:cxn ang="0">
                    <a:pos x="246" y="94"/>
                  </a:cxn>
                  <a:cxn ang="0">
                    <a:pos x="270" y="111"/>
                  </a:cxn>
                  <a:cxn ang="0">
                    <a:pos x="293" y="132"/>
                  </a:cxn>
                  <a:cxn ang="0">
                    <a:pos x="314" y="155"/>
                  </a:cxn>
                  <a:cxn ang="0">
                    <a:pos x="330" y="182"/>
                  </a:cxn>
                  <a:cxn ang="0">
                    <a:pos x="340" y="202"/>
                  </a:cxn>
                  <a:cxn ang="0">
                    <a:pos x="353" y="246"/>
                  </a:cxn>
                  <a:cxn ang="0">
                    <a:pos x="358" y="288"/>
                  </a:cxn>
                  <a:cxn ang="0">
                    <a:pos x="353" y="331"/>
                  </a:cxn>
                  <a:cxn ang="0">
                    <a:pos x="342" y="373"/>
                  </a:cxn>
                  <a:cxn ang="0">
                    <a:pos x="322" y="410"/>
                  </a:cxn>
                  <a:cxn ang="0">
                    <a:pos x="296" y="445"/>
                  </a:cxn>
                  <a:cxn ang="0">
                    <a:pos x="262" y="474"/>
                  </a:cxn>
                  <a:cxn ang="0">
                    <a:pos x="273" y="542"/>
                  </a:cxn>
                  <a:cxn ang="0">
                    <a:pos x="299" y="526"/>
                  </a:cxn>
                  <a:cxn ang="0">
                    <a:pos x="342" y="489"/>
                  </a:cxn>
                  <a:cxn ang="0">
                    <a:pos x="377" y="445"/>
                  </a:cxn>
                  <a:cxn ang="0">
                    <a:pos x="402" y="394"/>
                  </a:cxn>
                  <a:cxn ang="0">
                    <a:pos x="418" y="342"/>
                  </a:cxn>
                  <a:cxn ang="0">
                    <a:pos x="423" y="287"/>
                  </a:cxn>
                  <a:cxn ang="0">
                    <a:pos x="417" y="230"/>
                  </a:cxn>
                  <a:cxn ang="0">
                    <a:pos x="400" y="174"/>
                  </a:cxn>
                  <a:cxn ang="0">
                    <a:pos x="387" y="148"/>
                  </a:cxn>
                  <a:cxn ang="0">
                    <a:pos x="351" y="94"/>
                  </a:cxn>
                  <a:cxn ang="0">
                    <a:pos x="306" y="52"/>
                  </a:cxn>
                  <a:cxn ang="0">
                    <a:pos x="286" y="41"/>
                  </a:cxn>
                  <a:cxn ang="0">
                    <a:pos x="247" y="21"/>
                  </a:cxn>
                  <a:cxn ang="0">
                    <a:pos x="205" y="8"/>
                  </a:cxn>
                  <a:cxn ang="0">
                    <a:pos x="161" y="2"/>
                  </a:cxn>
                </a:cxnLst>
                <a:rect l="0" t="0" r="r" b="b"/>
                <a:pathLst>
                  <a:path w="423" h="542">
                    <a:moveTo>
                      <a:pt x="138" y="0"/>
                    </a:moveTo>
                    <a:lnTo>
                      <a:pt x="138" y="0"/>
                    </a:lnTo>
                    <a:lnTo>
                      <a:pt x="120" y="2"/>
                    </a:lnTo>
                    <a:lnTo>
                      <a:pt x="104" y="3"/>
                    </a:lnTo>
                    <a:lnTo>
                      <a:pt x="86" y="5"/>
                    </a:lnTo>
                    <a:lnTo>
                      <a:pt x="68" y="10"/>
                    </a:lnTo>
                    <a:lnTo>
                      <a:pt x="50" y="15"/>
                    </a:lnTo>
                    <a:lnTo>
                      <a:pt x="34" y="19"/>
                    </a:lnTo>
                    <a:lnTo>
                      <a:pt x="16" y="28"/>
                    </a:lnTo>
                    <a:lnTo>
                      <a:pt x="0" y="36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9" y="49"/>
                    </a:lnTo>
                    <a:lnTo>
                      <a:pt x="9" y="49"/>
                    </a:lnTo>
                    <a:lnTo>
                      <a:pt x="13" y="49"/>
                    </a:lnTo>
                    <a:lnTo>
                      <a:pt x="18" y="52"/>
                    </a:lnTo>
                    <a:lnTo>
                      <a:pt x="19" y="55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19" y="65"/>
                    </a:lnTo>
                    <a:lnTo>
                      <a:pt x="18" y="68"/>
                    </a:lnTo>
                    <a:lnTo>
                      <a:pt x="29" y="88"/>
                    </a:lnTo>
                    <a:lnTo>
                      <a:pt x="29" y="88"/>
                    </a:lnTo>
                    <a:lnTo>
                      <a:pt x="53" y="78"/>
                    </a:lnTo>
                    <a:lnTo>
                      <a:pt x="79" y="70"/>
                    </a:lnTo>
                    <a:lnTo>
                      <a:pt x="105" y="65"/>
                    </a:lnTo>
                    <a:lnTo>
                      <a:pt x="132" y="63"/>
                    </a:lnTo>
                    <a:lnTo>
                      <a:pt x="132" y="63"/>
                    </a:lnTo>
                    <a:lnTo>
                      <a:pt x="146" y="63"/>
                    </a:lnTo>
                    <a:lnTo>
                      <a:pt x="161" y="65"/>
                    </a:lnTo>
                    <a:lnTo>
                      <a:pt x="176" y="68"/>
                    </a:lnTo>
                    <a:lnTo>
                      <a:pt x="190" y="72"/>
                    </a:lnTo>
                    <a:lnTo>
                      <a:pt x="205" y="76"/>
                    </a:lnTo>
                    <a:lnTo>
                      <a:pt x="219" y="81"/>
                    </a:lnTo>
                    <a:lnTo>
                      <a:pt x="233" y="88"/>
                    </a:lnTo>
                    <a:lnTo>
                      <a:pt x="246" y="94"/>
                    </a:lnTo>
                    <a:lnTo>
                      <a:pt x="259" y="103"/>
                    </a:lnTo>
                    <a:lnTo>
                      <a:pt x="270" y="111"/>
                    </a:lnTo>
                    <a:lnTo>
                      <a:pt x="283" y="120"/>
                    </a:lnTo>
                    <a:lnTo>
                      <a:pt x="293" y="132"/>
                    </a:lnTo>
                    <a:lnTo>
                      <a:pt x="304" y="143"/>
                    </a:lnTo>
                    <a:lnTo>
                      <a:pt x="314" y="155"/>
                    </a:lnTo>
                    <a:lnTo>
                      <a:pt x="322" y="168"/>
                    </a:lnTo>
                    <a:lnTo>
                      <a:pt x="330" y="182"/>
                    </a:lnTo>
                    <a:lnTo>
                      <a:pt x="330" y="182"/>
                    </a:lnTo>
                    <a:lnTo>
                      <a:pt x="340" y="202"/>
                    </a:lnTo>
                    <a:lnTo>
                      <a:pt x="348" y="223"/>
                    </a:lnTo>
                    <a:lnTo>
                      <a:pt x="353" y="246"/>
                    </a:lnTo>
                    <a:lnTo>
                      <a:pt x="356" y="267"/>
                    </a:lnTo>
                    <a:lnTo>
                      <a:pt x="358" y="288"/>
                    </a:lnTo>
                    <a:lnTo>
                      <a:pt x="356" y="309"/>
                    </a:lnTo>
                    <a:lnTo>
                      <a:pt x="353" y="331"/>
                    </a:lnTo>
                    <a:lnTo>
                      <a:pt x="348" y="352"/>
                    </a:lnTo>
                    <a:lnTo>
                      <a:pt x="342" y="373"/>
                    </a:lnTo>
                    <a:lnTo>
                      <a:pt x="334" y="392"/>
                    </a:lnTo>
                    <a:lnTo>
                      <a:pt x="322" y="410"/>
                    </a:lnTo>
                    <a:lnTo>
                      <a:pt x="311" y="428"/>
                    </a:lnTo>
                    <a:lnTo>
                      <a:pt x="296" y="445"/>
                    </a:lnTo>
                    <a:lnTo>
                      <a:pt x="280" y="459"/>
                    </a:lnTo>
                    <a:lnTo>
                      <a:pt x="262" y="474"/>
                    </a:lnTo>
                    <a:lnTo>
                      <a:pt x="244" y="485"/>
                    </a:lnTo>
                    <a:lnTo>
                      <a:pt x="273" y="542"/>
                    </a:lnTo>
                    <a:lnTo>
                      <a:pt x="273" y="542"/>
                    </a:lnTo>
                    <a:lnTo>
                      <a:pt x="299" y="526"/>
                    </a:lnTo>
                    <a:lnTo>
                      <a:pt x="322" y="508"/>
                    </a:lnTo>
                    <a:lnTo>
                      <a:pt x="342" y="489"/>
                    </a:lnTo>
                    <a:lnTo>
                      <a:pt x="361" y="467"/>
                    </a:lnTo>
                    <a:lnTo>
                      <a:pt x="377" y="445"/>
                    </a:lnTo>
                    <a:lnTo>
                      <a:pt x="391" y="420"/>
                    </a:lnTo>
                    <a:lnTo>
                      <a:pt x="402" y="394"/>
                    </a:lnTo>
                    <a:lnTo>
                      <a:pt x="412" y="368"/>
                    </a:lnTo>
                    <a:lnTo>
                      <a:pt x="418" y="342"/>
                    </a:lnTo>
                    <a:lnTo>
                      <a:pt x="421" y="314"/>
                    </a:lnTo>
                    <a:lnTo>
                      <a:pt x="423" y="287"/>
                    </a:lnTo>
                    <a:lnTo>
                      <a:pt x="421" y="257"/>
                    </a:lnTo>
                    <a:lnTo>
                      <a:pt x="417" y="230"/>
                    </a:lnTo>
                    <a:lnTo>
                      <a:pt x="410" y="202"/>
                    </a:lnTo>
                    <a:lnTo>
                      <a:pt x="400" y="174"/>
                    </a:lnTo>
                    <a:lnTo>
                      <a:pt x="387" y="148"/>
                    </a:lnTo>
                    <a:lnTo>
                      <a:pt x="387" y="148"/>
                    </a:lnTo>
                    <a:lnTo>
                      <a:pt x="371" y="120"/>
                    </a:lnTo>
                    <a:lnTo>
                      <a:pt x="351" y="94"/>
                    </a:lnTo>
                    <a:lnTo>
                      <a:pt x="329" y="73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286" y="41"/>
                    </a:lnTo>
                    <a:lnTo>
                      <a:pt x="267" y="31"/>
                    </a:lnTo>
                    <a:lnTo>
                      <a:pt x="247" y="21"/>
                    </a:lnTo>
                    <a:lnTo>
                      <a:pt x="226" y="15"/>
                    </a:lnTo>
                    <a:lnTo>
                      <a:pt x="205" y="8"/>
                    </a:lnTo>
                    <a:lnTo>
                      <a:pt x="182" y="3"/>
                    </a:lnTo>
                    <a:lnTo>
                      <a:pt x="161" y="2"/>
                    </a:lnTo>
                    <a:lnTo>
                      <a:pt x="13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7" name="Freeform 3639">
                <a:extLst>
                  <a:ext uri="{FF2B5EF4-FFF2-40B4-BE49-F238E27FC236}">
                    <a16:creationId xmlns:a16="http://schemas.microsoft.com/office/drawing/2014/main" id="{B5A4B654-E9C4-47BE-A2CE-D23394C41B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70287"/>
                <a:ext cx="260350" cy="33496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0" y="7"/>
                  </a:cxn>
                  <a:cxn ang="0">
                    <a:pos x="0" y="25"/>
                  </a:cxn>
                  <a:cxn ang="0">
                    <a:pos x="44" y="108"/>
                  </a:cxn>
                  <a:cxn ang="0">
                    <a:pos x="72" y="98"/>
                  </a:cxn>
                  <a:cxn ang="0">
                    <a:pos x="101" y="95"/>
                  </a:cxn>
                  <a:cxn ang="0">
                    <a:pos x="117" y="97"/>
                  </a:cxn>
                  <a:cxn ang="0">
                    <a:pos x="151" y="106"/>
                  </a:cxn>
                  <a:cxn ang="0">
                    <a:pos x="182" y="124"/>
                  </a:cxn>
                  <a:cxn ang="0">
                    <a:pos x="207" y="150"/>
                  </a:cxn>
                  <a:cxn ang="0">
                    <a:pos x="218" y="165"/>
                  </a:cxn>
                  <a:cxn ang="0">
                    <a:pos x="228" y="189"/>
                  </a:cxn>
                  <a:cxn ang="0">
                    <a:pos x="233" y="214"/>
                  </a:cxn>
                  <a:cxn ang="0">
                    <a:pos x="233" y="238"/>
                  </a:cxn>
                  <a:cxn ang="0">
                    <a:pos x="230" y="263"/>
                  </a:cxn>
                  <a:cxn ang="0">
                    <a:pos x="220" y="287"/>
                  </a:cxn>
                  <a:cxn ang="0">
                    <a:pos x="208" y="308"/>
                  </a:cxn>
                  <a:cxn ang="0">
                    <a:pos x="190" y="326"/>
                  </a:cxn>
                  <a:cxn ang="0">
                    <a:pos x="171" y="342"/>
                  </a:cxn>
                  <a:cxn ang="0">
                    <a:pos x="215" y="422"/>
                  </a:cxn>
                  <a:cxn ang="0">
                    <a:pos x="251" y="396"/>
                  </a:cxn>
                  <a:cxn ang="0">
                    <a:pos x="282" y="365"/>
                  </a:cxn>
                  <a:cxn ang="0">
                    <a:pos x="305" y="329"/>
                  </a:cxn>
                  <a:cxn ang="0">
                    <a:pos x="319" y="289"/>
                  </a:cxn>
                  <a:cxn ang="0">
                    <a:pos x="327" y="246"/>
                  </a:cxn>
                  <a:cxn ang="0">
                    <a:pos x="327" y="204"/>
                  </a:cxn>
                  <a:cxn ang="0">
                    <a:pos x="319" y="160"/>
                  </a:cxn>
                  <a:cxn ang="0">
                    <a:pos x="301" y="119"/>
                  </a:cxn>
                  <a:cxn ang="0">
                    <a:pos x="293" y="105"/>
                  </a:cxn>
                  <a:cxn ang="0">
                    <a:pos x="275" y="80"/>
                  </a:cxn>
                  <a:cxn ang="0">
                    <a:pos x="254" y="57"/>
                  </a:cxn>
                  <a:cxn ang="0">
                    <a:pos x="230" y="40"/>
                  </a:cxn>
                  <a:cxn ang="0">
                    <a:pos x="204" y="25"/>
                  </a:cxn>
                  <a:cxn ang="0">
                    <a:pos x="176" y="13"/>
                  </a:cxn>
                  <a:cxn ang="0">
                    <a:pos x="147" y="5"/>
                  </a:cxn>
                  <a:cxn ang="0">
                    <a:pos x="117" y="0"/>
                  </a:cxn>
                </a:cxnLst>
                <a:rect l="0" t="0" r="r" b="b"/>
                <a:pathLst>
                  <a:path w="329" h="422">
                    <a:moveTo>
                      <a:pt x="103" y="0"/>
                    </a:moveTo>
                    <a:lnTo>
                      <a:pt x="103" y="0"/>
                    </a:lnTo>
                    <a:lnTo>
                      <a:pt x="76" y="2"/>
                    </a:lnTo>
                    <a:lnTo>
                      <a:pt x="50" y="7"/>
                    </a:lnTo>
                    <a:lnTo>
                      <a:pt x="24" y="15"/>
                    </a:lnTo>
                    <a:lnTo>
                      <a:pt x="0" y="25"/>
                    </a:lnTo>
                    <a:lnTo>
                      <a:pt x="44" y="108"/>
                    </a:lnTo>
                    <a:lnTo>
                      <a:pt x="44" y="108"/>
                    </a:lnTo>
                    <a:lnTo>
                      <a:pt x="57" y="103"/>
                    </a:lnTo>
                    <a:lnTo>
                      <a:pt x="72" y="98"/>
                    </a:lnTo>
                    <a:lnTo>
                      <a:pt x="86" y="97"/>
                    </a:lnTo>
                    <a:lnTo>
                      <a:pt x="101" y="95"/>
                    </a:lnTo>
                    <a:lnTo>
                      <a:pt x="101" y="95"/>
                    </a:lnTo>
                    <a:lnTo>
                      <a:pt x="117" y="97"/>
                    </a:lnTo>
                    <a:lnTo>
                      <a:pt x="135" y="100"/>
                    </a:lnTo>
                    <a:lnTo>
                      <a:pt x="151" y="106"/>
                    </a:lnTo>
                    <a:lnTo>
                      <a:pt x="168" y="114"/>
                    </a:lnTo>
                    <a:lnTo>
                      <a:pt x="182" y="124"/>
                    </a:lnTo>
                    <a:lnTo>
                      <a:pt x="195" y="136"/>
                    </a:lnTo>
                    <a:lnTo>
                      <a:pt x="207" y="150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3" y="178"/>
                    </a:lnTo>
                    <a:lnTo>
                      <a:pt x="228" y="189"/>
                    </a:lnTo>
                    <a:lnTo>
                      <a:pt x="231" y="202"/>
                    </a:lnTo>
                    <a:lnTo>
                      <a:pt x="233" y="214"/>
                    </a:lnTo>
                    <a:lnTo>
                      <a:pt x="233" y="227"/>
                    </a:lnTo>
                    <a:lnTo>
                      <a:pt x="233" y="238"/>
                    </a:lnTo>
                    <a:lnTo>
                      <a:pt x="231" y="251"/>
                    </a:lnTo>
                    <a:lnTo>
                      <a:pt x="230" y="263"/>
                    </a:lnTo>
                    <a:lnTo>
                      <a:pt x="225" y="276"/>
                    </a:lnTo>
                    <a:lnTo>
                      <a:pt x="220" y="287"/>
                    </a:lnTo>
                    <a:lnTo>
                      <a:pt x="215" y="297"/>
                    </a:lnTo>
                    <a:lnTo>
                      <a:pt x="208" y="308"/>
                    </a:lnTo>
                    <a:lnTo>
                      <a:pt x="200" y="318"/>
                    </a:lnTo>
                    <a:lnTo>
                      <a:pt x="190" y="326"/>
                    </a:lnTo>
                    <a:lnTo>
                      <a:pt x="181" y="334"/>
                    </a:lnTo>
                    <a:lnTo>
                      <a:pt x="171" y="342"/>
                    </a:lnTo>
                    <a:lnTo>
                      <a:pt x="215" y="422"/>
                    </a:lnTo>
                    <a:lnTo>
                      <a:pt x="215" y="422"/>
                    </a:lnTo>
                    <a:lnTo>
                      <a:pt x="233" y="411"/>
                    </a:lnTo>
                    <a:lnTo>
                      <a:pt x="251" y="396"/>
                    </a:lnTo>
                    <a:lnTo>
                      <a:pt x="267" y="382"/>
                    </a:lnTo>
                    <a:lnTo>
                      <a:pt x="282" y="365"/>
                    </a:lnTo>
                    <a:lnTo>
                      <a:pt x="293" y="347"/>
                    </a:lnTo>
                    <a:lnTo>
                      <a:pt x="305" y="329"/>
                    </a:lnTo>
                    <a:lnTo>
                      <a:pt x="313" y="310"/>
                    </a:lnTo>
                    <a:lnTo>
                      <a:pt x="319" y="289"/>
                    </a:lnTo>
                    <a:lnTo>
                      <a:pt x="324" y="268"/>
                    </a:lnTo>
                    <a:lnTo>
                      <a:pt x="327" y="246"/>
                    </a:lnTo>
                    <a:lnTo>
                      <a:pt x="329" y="225"/>
                    </a:lnTo>
                    <a:lnTo>
                      <a:pt x="327" y="204"/>
                    </a:lnTo>
                    <a:lnTo>
                      <a:pt x="324" y="183"/>
                    </a:lnTo>
                    <a:lnTo>
                      <a:pt x="319" y="160"/>
                    </a:lnTo>
                    <a:lnTo>
                      <a:pt x="311" y="139"/>
                    </a:lnTo>
                    <a:lnTo>
                      <a:pt x="301" y="119"/>
                    </a:lnTo>
                    <a:lnTo>
                      <a:pt x="301" y="119"/>
                    </a:lnTo>
                    <a:lnTo>
                      <a:pt x="293" y="105"/>
                    </a:lnTo>
                    <a:lnTo>
                      <a:pt x="285" y="92"/>
                    </a:lnTo>
                    <a:lnTo>
                      <a:pt x="275" y="80"/>
                    </a:lnTo>
                    <a:lnTo>
                      <a:pt x="264" y="69"/>
                    </a:lnTo>
                    <a:lnTo>
                      <a:pt x="254" y="57"/>
                    </a:lnTo>
                    <a:lnTo>
                      <a:pt x="241" y="48"/>
                    </a:lnTo>
                    <a:lnTo>
                      <a:pt x="230" y="40"/>
                    </a:lnTo>
                    <a:lnTo>
                      <a:pt x="217" y="31"/>
                    </a:lnTo>
                    <a:lnTo>
                      <a:pt x="204" y="25"/>
                    </a:lnTo>
                    <a:lnTo>
                      <a:pt x="190" y="18"/>
                    </a:lnTo>
                    <a:lnTo>
                      <a:pt x="176" y="13"/>
                    </a:lnTo>
                    <a:lnTo>
                      <a:pt x="161" y="9"/>
                    </a:lnTo>
                    <a:lnTo>
                      <a:pt x="147" y="5"/>
                    </a:lnTo>
                    <a:lnTo>
                      <a:pt x="132" y="2"/>
                    </a:lnTo>
                    <a:lnTo>
                      <a:pt x="117" y="0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FFFF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8" name="Freeform 3640">
                <a:extLst>
                  <a:ext uri="{FF2B5EF4-FFF2-40B4-BE49-F238E27FC236}">
                    <a16:creationId xmlns:a16="http://schemas.microsoft.com/office/drawing/2014/main" id="{EA1E3D32-1FB4-43BE-9D39-753BF101A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70287"/>
                <a:ext cx="260350" cy="33496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0" y="7"/>
                  </a:cxn>
                  <a:cxn ang="0">
                    <a:pos x="0" y="25"/>
                  </a:cxn>
                  <a:cxn ang="0">
                    <a:pos x="44" y="108"/>
                  </a:cxn>
                  <a:cxn ang="0">
                    <a:pos x="72" y="98"/>
                  </a:cxn>
                  <a:cxn ang="0">
                    <a:pos x="101" y="95"/>
                  </a:cxn>
                  <a:cxn ang="0">
                    <a:pos x="117" y="97"/>
                  </a:cxn>
                  <a:cxn ang="0">
                    <a:pos x="151" y="106"/>
                  </a:cxn>
                  <a:cxn ang="0">
                    <a:pos x="182" y="124"/>
                  </a:cxn>
                  <a:cxn ang="0">
                    <a:pos x="207" y="150"/>
                  </a:cxn>
                  <a:cxn ang="0">
                    <a:pos x="218" y="165"/>
                  </a:cxn>
                  <a:cxn ang="0">
                    <a:pos x="228" y="189"/>
                  </a:cxn>
                  <a:cxn ang="0">
                    <a:pos x="233" y="214"/>
                  </a:cxn>
                  <a:cxn ang="0">
                    <a:pos x="233" y="238"/>
                  </a:cxn>
                  <a:cxn ang="0">
                    <a:pos x="230" y="263"/>
                  </a:cxn>
                  <a:cxn ang="0">
                    <a:pos x="220" y="287"/>
                  </a:cxn>
                  <a:cxn ang="0">
                    <a:pos x="208" y="308"/>
                  </a:cxn>
                  <a:cxn ang="0">
                    <a:pos x="190" y="326"/>
                  </a:cxn>
                  <a:cxn ang="0">
                    <a:pos x="171" y="342"/>
                  </a:cxn>
                  <a:cxn ang="0">
                    <a:pos x="215" y="422"/>
                  </a:cxn>
                  <a:cxn ang="0">
                    <a:pos x="251" y="396"/>
                  </a:cxn>
                  <a:cxn ang="0">
                    <a:pos x="282" y="365"/>
                  </a:cxn>
                  <a:cxn ang="0">
                    <a:pos x="305" y="329"/>
                  </a:cxn>
                  <a:cxn ang="0">
                    <a:pos x="319" y="289"/>
                  </a:cxn>
                  <a:cxn ang="0">
                    <a:pos x="327" y="246"/>
                  </a:cxn>
                  <a:cxn ang="0">
                    <a:pos x="327" y="204"/>
                  </a:cxn>
                  <a:cxn ang="0">
                    <a:pos x="319" y="160"/>
                  </a:cxn>
                  <a:cxn ang="0">
                    <a:pos x="301" y="119"/>
                  </a:cxn>
                  <a:cxn ang="0">
                    <a:pos x="293" y="105"/>
                  </a:cxn>
                  <a:cxn ang="0">
                    <a:pos x="275" y="80"/>
                  </a:cxn>
                  <a:cxn ang="0">
                    <a:pos x="254" y="57"/>
                  </a:cxn>
                  <a:cxn ang="0">
                    <a:pos x="230" y="40"/>
                  </a:cxn>
                  <a:cxn ang="0">
                    <a:pos x="204" y="25"/>
                  </a:cxn>
                  <a:cxn ang="0">
                    <a:pos x="176" y="13"/>
                  </a:cxn>
                  <a:cxn ang="0">
                    <a:pos x="147" y="5"/>
                  </a:cxn>
                  <a:cxn ang="0">
                    <a:pos x="117" y="0"/>
                  </a:cxn>
                </a:cxnLst>
                <a:rect l="0" t="0" r="r" b="b"/>
                <a:pathLst>
                  <a:path w="329" h="422">
                    <a:moveTo>
                      <a:pt x="103" y="0"/>
                    </a:moveTo>
                    <a:lnTo>
                      <a:pt x="103" y="0"/>
                    </a:lnTo>
                    <a:lnTo>
                      <a:pt x="76" y="2"/>
                    </a:lnTo>
                    <a:lnTo>
                      <a:pt x="50" y="7"/>
                    </a:lnTo>
                    <a:lnTo>
                      <a:pt x="24" y="15"/>
                    </a:lnTo>
                    <a:lnTo>
                      <a:pt x="0" y="25"/>
                    </a:lnTo>
                    <a:lnTo>
                      <a:pt x="44" y="108"/>
                    </a:lnTo>
                    <a:lnTo>
                      <a:pt x="44" y="108"/>
                    </a:lnTo>
                    <a:lnTo>
                      <a:pt x="57" y="103"/>
                    </a:lnTo>
                    <a:lnTo>
                      <a:pt x="72" y="98"/>
                    </a:lnTo>
                    <a:lnTo>
                      <a:pt x="86" y="97"/>
                    </a:lnTo>
                    <a:lnTo>
                      <a:pt x="101" y="95"/>
                    </a:lnTo>
                    <a:lnTo>
                      <a:pt x="101" y="95"/>
                    </a:lnTo>
                    <a:lnTo>
                      <a:pt x="117" y="97"/>
                    </a:lnTo>
                    <a:lnTo>
                      <a:pt x="135" y="100"/>
                    </a:lnTo>
                    <a:lnTo>
                      <a:pt x="151" y="106"/>
                    </a:lnTo>
                    <a:lnTo>
                      <a:pt x="168" y="114"/>
                    </a:lnTo>
                    <a:lnTo>
                      <a:pt x="182" y="124"/>
                    </a:lnTo>
                    <a:lnTo>
                      <a:pt x="195" y="136"/>
                    </a:lnTo>
                    <a:lnTo>
                      <a:pt x="207" y="150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3" y="178"/>
                    </a:lnTo>
                    <a:lnTo>
                      <a:pt x="228" y="189"/>
                    </a:lnTo>
                    <a:lnTo>
                      <a:pt x="231" y="202"/>
                    </a:lnTo>
                    <a:lnTo>
                      <a:pt x="233" y="214"/>
                    </a:lnTo>
                    <a:lnTo>
                      <a:pt x="233" y="227"/>
                    </a:lnTo>
                    <a:lnTo>
                      <a:pt x="233" y="238"/>
                    </a:lnTo>
                    <a:lnTo>
                      <a:pt x="231" y="251"/>
                    </a:lnTo>
                    <a:lnTo>
                      <a:pt x="230" y="263"/>
                    </a:lnTo>
                    <a:lnTo>
                      <a:pt x="225" y="276"/>
                    </a:lnTo>
                    <a:lnTo>
                      <a:pt x="220" y="287"/>
                    </a:lnTo>
                    <a:lnTo>
                      <a:pt x="215" y="297"/>
                    </a:lnTo>
                    <a:lnTo>
                      <a:pt x="208" y="308"/>
                    </a:lnTo>
                    <a:lnTo>
                      <a:pt x="200" y="318"/>
                    </a:lnTo>
                    <a:lnTo>
                      <a:pt x="190" y="326"/>
                    </a:lnTo>
                    <a:lnTo>
                      <a:pt x="181" y="334"/>
                    </a:lnTo>
                    <a:lnTo>
                      <a:pt x="171" y="342"/>
                    </a:lnTo>
                    <a:lnTo>
                      <a:pt x="215" y="422"/>
                    </a:lnTo>
                    <a:lnTo>
                      <a:pt x="215" y="422"/>
                    </a:lnTo>
                    <a:lnTo>
                      <a:pt x="233" y="411"/>
                    </a:lnTo>
                    <a:lnTo>
                      <a:pt x="251" y="396"/>
                    </a:lnTo>
                    <a:lnTo>
                      <a:pt x="267" y="382"/>
                    </a:lnTo>
                    <a:lnTo>
                      <a:pt x="282" y="365"/>
                    </a:lnTo>
                    <a:lnTo>
                      <a:pt x="293" y="347"/>
                    </a:lnTo>
                    <a:lnTo>
                      <a:pt x="305" y="329"/>
                    </a:lnTo>
                    <a:lnTo>
                      <a:pt x="313" y="310"/>
                    </a:lnTo>
                    <a:lnTo>
                      <a:pt x="319" y="289"/>
                    </a:lnTo>
                    <a:lnTo>
                      <a:pt x="324" y="268"/>
                    </a:lnTo>
                    <a:lnTo>
                      <a:pt x="327" y="246"/>
                    </a:lnTo>
                    <a:lnTo>
                      <a:pt x="329" y="225"/>
                    </a:lnTo>
                    <a:lnTo>
                      <a:pt x="327" y="204"/>
                    </a:lnTo>
                    <a:lnTo>
                      <a:pt x="324" y="183"/>
                    </a:lnTo>
                    <a:lnTo>
                      <a:pt x="319" y="160"/>
                    </a:lnTo>
                    <a:lnTo>
                      <a:pt x="311" y="139"/>
                    </a:lnTo>
                    <a:lnTo>
                      <a:pt x="301" y="119"/>
                    </a:lnTo>
                    <a:lnTo>
                      <a:pt x="301" y="119"/>
                    </a:lnTo>
                    <a:lnTo>
                      <a:pt x="293" y="105"/>
                    </a:lnTo>
                    <a:lnTo>
                      <a:pt x="285" y="92"/>
                    </a:lnTo>
                    <a:lnTo>
                      <a:pt x="275" y="80"/>
                    </a:lnTo>
                    <a:lnTo>
                      <a:pt x="264" y="69"/>
                    </a:lnTo>
                    <a:lnTo>
                      <a:pt x="254" y="57"/>
                    </a:lnTo>
                    <a:lnTo>
                      <a:pt x="241" y="48"/>
                    </a:lnTo>
                    <a:lnTo>
                      <a:pt x="230" y="40"/>
                    </a:lnTo>
                    <a:lnTo>
                      <a:pt x="217" y="31"/>
                    </a:lnTo>
                    <a:lnTo>
                      <a:pt x="204" y="25"/>
                    </a:lnTo>
                    <a:lnTo>
                      <a:pt x="190" y="18"/>
                    </a:lnTo>
                    <a:lnTo>
                      <a:pt x="176" y="13"/>
                    </a:lnTo>
                    <a:lnTo>
                      <a:pt x="161" y="9"/>
                    </a:lnTo>
                    <a:lnTo>
                      <a:pt x="147" y="5"/>
                    </a:lnTo>
                    <a:lnTo>
                      <a:pt x="132" y="2"/>
                    </a:lnTo>
                    <a:lnTo>
                      <a:pt x="117" y="0"/>
                    </a:lnTo>
                    <a:lnTo>
                      <a:pt x="10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Freeform 3641">
                <a:extLst>
                  <a:ext uri="{FF2B5EF4-FFF2-40B4-BE49-F238E27FC236}">
                    <a16:creationId xmlns:a16="http://schemas.microsoft.com/office/drawing/2014/main" id="{2E9A48FE-72ED-4895-9E6E-8B75CB009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975" y="3644900"/>
                <a:ext cx="149225" cy="19685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42" y="2"/>
                  </a:cxn>
                  <a:cxn ang="0">
                    <a:pos x="28" y="3"/>
                  </a:cxn>
                  <a:cxn ang="0">
                    <a:pos x="13" y="8"/>
                  </a:cxn>
                  <a:cxn ang="0">
                    <a:pos x="0" y="13"/>
                  </a:cxn>
                  <a:cxn ang="0">
                    <a:pos x="127" y="247"/>
                  </a:cxn>
                  <a:cxn ang="0">
                    <a:pos x="127" y="247"/>
                  </a:cxn>
                  <a:cxn ang="0">
                    <a:pos x="137" y="239"/>
                  </a:cxn>
                  <a:cxn ang="0">
                    <a:pos x="146" y="231"/>
                  </a:cxn>
                  <a:cxn ang="0">
                    <a:pos x="156" y="223"/>
                  </a:cxn>
                  <a:cxn ang="0">
                    <a:pos x="164" y="213"/>
                  </a:cxn>
                  <a:cxn ang="0">
                    <a:pos x="171" y="202"/>
                  </a:cxn>
                  <a:cxn ang="0">
                    <a:pos x="176" y="192"/>
                  </a:cxn>
                  <a:cxn ang="0">
                    <a:pos x="181" y="181"/>
                  </a:cxn>
                  <a:cxn ang="0">
                    <a:pos x="186" y="168"/>
                  </a:cxn>
                  <a:cxn ang="0">
                    <a:pos x="187" y="156"/>
                  </a:cxn>
                  <a:cxn ang="0">
                    <a:pos x="189" y="143"/>
                  </a:cxn>
                  <a:cxn ang="0">
                    <a:pos x="189" y="132"/>
                  </a:cxn>
                  <a:cxn ang="0">
                    <a:pos x="189" y="119"/>
                  </a:cxn>
                  <a:cxn ang="0">
                    <a:pos x="187" y="107"/>
                  </a:cxn>
                  <a:cxn ang="0">
                    <a:pos x="184" y="94"/>
                  </a:cxn>
                  <a:cxn ang="0">
                    <a:pos x="179" y="83"/>
                  </a:cxn>
                  <a:cxn ang="0">
                    <a:pos x="174" y="70"/>
                  </a:cxn>
                  <a:cxn ang="0">
                    <a:pos x="174" y="70"/>
                  </a:cxn>
                  <a:cxn ang="0">
                    <a:pos x="163" y="55"/>
                  </a:cxn>
                  <a:cxn ang="0">
                    <a:pos x="151" y="41"/>
                  </a:cxn>
                  <a:cxn ang="0">
                    <a:pos x="138" y="29"/>
                  </a:cxn>
                  <a:cxn ang="0">
                    <a:pos x="124" y="19"/>
                  </a:cxn>
                  <a:cxn ang="0">
                    <a:pos x="107" y="11"/>
                  </a:cxn>
                  <a:cxn ang="0">
                    <a:pos x="91" y="5"/>
                  </a:cxn>
                  <a:cxn ang="0">
                    <a:pos x="73" y="2"/>
                  </a:cxn>
                  <a:cxn ang="0">
                    <a:pos x="57" y="0"/>
                  </a:cxn>
                </a:cxnLst>
                <a:rect l="0" t="0" r="r" b="b"/>
                <a:pathLst>
                  <a:path w="189" h="247">
                    <a:moveTo>
                      <a:pt x="57" y="0"/>
                    </a:moveTo>
                    <a:lnTo>
                      <a:pt x="57" y="0"/>
                    </a:lnTo>
                    <a:lnTo>
                      <a:pt x="42" y="2"/>
                    </a:lnTo>
                    <a:lnTo>
                      <a:pt x="28" y="3"/>
                    </a:lnTo>
                    <a:lnTo>
                      <a:pt x="13" y="8"/>
                    </a:lnTo>
                    <a:lnTo>
                      <a:pt x="0" y="13"/>
                    </a:lnTo>
                    <a:lnTo>
                      <a:pt x="127" y="247"/>
                    </a:lnTo>
                    <a:lnTo>
                      <a:pt x="127" y="247"/>
                    </a:lnTo>
                    <a:lnTo>
                      <a:pt x="137" y="239"/>
                    </a:lnTo>
                    <a:lnTo>
                      <a:pt x="146" y="231"/>
                    </a:lnTo>
                    <a:lnTo>
                      <a:pt x="156" y="223"/>
                    </a:lnTo>
                    <a:lnTo>
                      <a:pt x="164" y="213"/>
                    </a:lnTo>
                    <a:lnTo>
                      <a:pt x="171" y="202"/>
                    </a:lnTo>
                    <a:lnTo>
                      <a:pt x="176" y="192"/>
                    </a:lnTo>
                    <a:lnTo>
                      <a:pt x="181" y="181"/>
                    </a:lnTo>
                    <a:lnTo>
                      <a:pt x="186" y="168"/>
                    </a:lnTo>
                    <a:lnTo>
                      <a:pt x="187" y="156"/>
                    </a:lnTo>
                    <a:lnTo>
                      <a:pt x="189" y="143"/>
                    </a:lnTo>
                    <a:lnTo>
                      <a:pt x="189" y="132"/>
                    </a:lnTo>
                    <a:lnTo>
                      <a:pt x="189" y="119"/>
                    </a:lnTo>
                    <a:lnTo>
                      <a:pt x="187" y="107"/>
                    </a:lnTo>
                    <a:lnTo>
                      <a:pt x="184" y="94"/>
                    </a:lnTo>
                    <a:lnTo>
                      <a:pt x="179" y="83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63" y="55"/>
                    </a:lnTo>
                    <a:lnTo>
                      <a:pt x="151" y="41"/>
                    </a:lnTo>
                    <a:lnTo>
                      <a:pt x="138" y="29"/>
                    </a:lnTo>
                    <a:lnTo>
                      <a:pt x="124" y="19"/>
                    </a:lnTo>
                    <a:lnTo>
                      <a:pt x="107" y="11"/>
                    </a:lnTo>
                    <a:lnTo>
                      <a:pt x="91" y="5"/>
                    </a:lnTo>
                    <a:lnTo>
                      <a:pt x="73" y="2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FFFF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Freeform 3642">
                <a:extLst>
                  <a:ext uri="{FF2B5EF4-FFF2-40B4-BE49-F238E27FC236}">
                    <a16:creationId xmlns:a16="http://schemas.microsoft.com/office/drawing/2014/main" id="{5C4EB9C3-C983-4E00-BA5C-3CDFE9011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975" y="3644900"/>
                <a:ext cx="149225" cy="19685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42" y="2"/>
                  </a:cxn>
                  <a:cxn ang="0">
                    <a:pos x="28" y="3"/>
                  </a:cxn>
                  <a:cxn ang="0">
                    <a:pos x="13" y="8"/>
                  </a:cxn>
                  <a:cxn ang="0">
                    <a:pos x="0" y="13"/>
                  </a:cxn>
                  <a:cxn ang="0">
                    <a:pos x="127" y="247"/>
                  </a:cxn>
                  <a:cxn ang="0">
                    <a:pos x="127" y="247"/>
                  </a:cxn>
                  <a:cxn ang="0">
                    <a:pos x="137" y="239"/>
                  </a:cxn>
                  <a:cxn ang="0">
                    <a:pos x="146" y="231"/>
                  </a:cxn>
                  <a:cxn ang="0">
                    <a:pos x="156" y="223"/>
                  </a:cxn>
                  <a:cxn ang="0">
                    <a:pos x="164" y="213"/>
                  </a:cxn>
                  <a:cxn ang="0">
                    <a:pos x="171" y="202"/>
                  </a:cxn>
                  <a:cxn ang="0">
                    <a:pos x="176" y="192"/>
                  </a:cxn>
                  <a:cxn ang="0">
                    <a:pos x="181" y="181"/>
                  </a:cxn>
                  <a:cxn ang="0">
                    <a:pos x="186" y="168"/>
                  </a:cxn>
                  <a:cxn ang="0">
                    <a:pos x="187" y="156"/>
                  </a:cxn>
                  <a:cxn ang="0">
                    <a:pos x="189" y="143"/>
                  </a:cxn>
                  <a:cxn ang="0">
                    <a:pos x="189" y="132"/>
                  </a:cxn>
                  <a:cxn ang="0">
                    <a:pos x="189" y="119"/>
                  </a:cxn>
                  <a:cxn ang="0">
                    <a:pos x="187" y="107"/>
                  </a:cxn>
                  <a:cxn ang="0">
                    <a:pos x="184" y="94"/>
                  </a:cxn>
                  <a:cxn ang="0">
                    <a:pos x="179" y="83"/>
                  </a:cxn>
                  <a:cxn ang="0">
                    <a:pos x="174" y="70"/>
                  </a:cxn>
                  <a:cxn ang="0">
                    <a:pos x="174" y="70"/>
                  </a:cxn>
                  <a:cxn ang="0">
                    <a:pos x="163" y="55"/>
                  </a:cxn>
                  <a:cxn ang="0">
                    <a:pos x="151" y="41"/>
                  </a:cxn>
                  <a:cxn ang="0">
                    <a:pos x="138" y="29"/>
                  </a:cxn>
                  <a:cxn ang="0">
                    <a:pos x="124" y="19"/>
                  </a:cxn>
                  <a:cxn ang="0">
                    <a:pos x="107" y="11"/>
                  </a:cxn>
                  <a:cxn ang="0">
                    <a:pos x="91" y="5"/>
                  </a:cxn>
                  <a:cxn ang="0">
                    <a:pos x="73" y="2"/>
                  </a:cxn>
                  <a:cxn ang="0">
                    <a:pos x="57" y="0"/>
                  </a:cxn>
                </a:cxnLst>
                <a:rect l="0" t="0" r="r" b="b"/>
                <a:pathLst>
                  <a:path w="189" h="247">
                    <a:moveTo>
                      <a:pt x="57" y="0"/>
                    </a:moveTo>
                    <a:lnTo>
                      <a:pt x="57" y="0"/>
                    </a:lnTo>
                    <a:lnTo>
                      <a:pt x="42" y="2"/>
                    </a:lnTo>
                    <a:lnTo>
                      <a:pt x="28" y="3"/>
                    </a:lnTo>
                    <a:lnTo>
                      <a:pt x="13" y="8"/>
                    </a:lnTo>
                    <a:lnTo>
                      <a:pt x="0" y="13"/>
                    </a:lnTo>
                    <a:lnTo>
                      <a:pt x="127" y="247"/>
                    </a:lnTo>
                    <a:lnTo>
                      <a:pt x="127" y="247"/>
                    </a:lnTo>
                    <a:lnTo>
                      <a:pt x="137" y="239"/>
                    </a:lnTo>
                    <a:lnTo>
                      <a:pt x="146" y="231"/>
                    </a:lnTo>
                    <a:lnTo>
                      <a:pt x="156" y="223"/>
                    </a:lnTo>
                    <a:lnTo>
                      <a:pt x="164" y="213"/>
                    </a:lnTo>
                    <a:lnTo>
                      <a:pt x="171" y="202"/>
                    </a:lnTo>
                    <a:lnTo>
                      <a:pt x="176" y="192"/>
                    </a:lnTo>
                    <a:lnTo>
                      <a:pt x="181" y="181"/>
                    </a:lnTo>
                    <a:lnTo>
                      <a:pt x="186" y="168"/>
                    </a:lnTo>
                    <a:lnTo>
                      <a:pt x="187" y="156"/>
                    </a:lnTo>
                    <a:lnTo>
                      <a:pt x="189" y="143"/>
                    </a:lnTo>
                    <a:lnTo>
                      <a:pt x="189" y="132"/>
                    </a:lnTo>
                    <a:lnTo>
                      <a:pt x="189" y="119"/>
                    </a:lnTo>
                    <a:lnTo>
                      <a:pt x="187" y="107"/>
                    </a:lnTo>
                    <a:lnTo>
                      <a:pt x="184" y="94"/>
                    </a:lnTo>
                    <a:lnTo>
                      <a:pt x="179" y="83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63" y="55"/>
                    </a:lnTo>
                    <a:lnTo>
                      <a:pt x="151" y="41"/>
                    </a:lnTo>
                    <a:lnTo>
                      <a:pt x="138" y="29"/>
                    </a:lnTo>
                    <a:lnTo>
                      <a:pt x="124" y="19"/>
                    </a:lnTo>
                    <a:lnTo>
                      <a:pt x="107" y="11"/>
                    </a:lnTo>
                    <a:lnTo>
                      <a:pt x="91" y="5"/>
                    </a:lnTo>
                    <a:lnTo>
                      <a:pt x="73" y="2"/>
                    </a:lnTo>
                    <a:lnTo>
                      <a:pt x="5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Freeform 3643">
                <a:extLst>
                  <a:ext uri="{FF2B5EF4-FFF2-40B4-BE49-F238E27FC236}">
                    <a16:creationId xmlns:a16="http://schemas.microsoft.com/office/drawing/2014/main" id="{37C735A4-9028-40E3-9238-3D6D635E9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587" y="3559175"/>
                <a:ext cx="11113" cy="158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3" y="16"/>
                  </a:cxn>
                  <a:cxn ang="0">
                    <a:pos x="15" y="11"/>
                  </a:cxn>
                  <a:cxn ang="0">
                    <a:pos x="15" y="11"/>
                  </a:cxn>
                  <a:cxn ang="0">
                    <a:pos x="13" y="6"/>
                  </a:cxn>
                  <a:cxn ang="0">
                    <a:pos x="12" y="3"/>
                  </a:cxn>
                  <a:cxn ang="0">
                    <a:pos x="7" y="0"/>
                  </a:cxn>
                  <a:cxn ang="0">
                    <a:pos x="3" y="0"/>
                  </a:cxn>
                </a:cxnLst>
                <a:rect l="0" t="0" r="r" b="b"/>
                <a:pathLst>
                  <a:path w="15" h="19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13" y="6"/>
                    </a:lnTo>
                    <a:lnTo>
                      <a:pt x="12" y="3"/>
                    </a:lnTo>
                    <a:lnTo>
                      <a:pt x="7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Freeform 3644">
                <a:extLst>
                  <a:ext uri="{FF2B5EF4-FFF2-40B4-BE49-F238E27FC236}">
                    <a16:creationId xmlns:a16="http://schemas.microsoft.com/office/drawing/2014/main" id="{E00D59D2-E086-481E-8F70-42941EFC8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587" y="3559175"/>
                <a:ext cx="11113" cy="158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3" y="16"/>
                  </a:cxn>
                  <a:cxn ang="0">
                    <a:pos x="15" y="11"/>
                  </a:cxn>
                  <a:cxn ang="0">
                    <a:pos x="15" y="11"/>
                  </a:cxn>
                  <a:cxn ang="0">
                    <a:pos x="13" y="6"/>
                  </a:cxn>
                  <a:cxn ang="0">
                    <a:pos x="12" y="3"/>
                  </a:cxn>
                  <a:cxn ang="0">
                    <a:pos x="7" y="0"/>
                  </a:cxn>
                  <a:cxn ang="0">
                    <a:pos x="3" y="0"/>
                  </a:cxn>
                </a:cxnLst>
                <a:rect l="0" t="0" r="r" b="b"/>
                <a:pathLst>
                  <a:path w="15" h="19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13" y="6"/>
                    </a:lnTo>
                    <a:lnTo>
                      <a:pt x="12" y="3"/>
                    </a:lnTo>
                    <a:lnTo>
                      <a:pt x="7" y="0"/>
                    </a:lnTo>
                    <a:lnTo>
                      <a:pt x="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3" name="Freeform 3645">
                <a:extLst>
                  <a:ext uri="{FF2B5EF4-FFF2-40B4-BE49-F238E27FC236}">
                    <a16:creationId xmlns:a16="http://schemas.microsoft.com/office/drawing/2014/main" id="{074C3389-706F-4C1A-BE85-762161CD1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4" name="Freeform 3646">
                <a:extLst>
                  <a:ext uri="{FF2B5EF4-FFF2-40B4-BE49-F238E27FC236}">
                    <a16:creationId xmlns:a16="http://schemas.microsoft.com/office/drawing/2014/main" id="{9BBEAFAD-2B32-40E7-99F0-8A11D5850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Freeform 3647">
                <a:extLst>
                  <a:ext uri="{FF2B5EF4-FFF2-40B4-BE49-F238E27FC236}">
                    <a16:creationId xmlns:a16="http://schemas.microsoft.com/office/drawing/2014/main" id="{E65D06A2-AF1B-49E2-8ACD-02409AF8B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Freeform 3648">
                <a:extLst>
                  <a:ext uri="{FF2B5EF4-FFF2-40B4-BE49-F238E27FC236}">
                    <a16:creationId xmlns:a16="http://schemas.microsoft.com/office/drawing/2014/main" id="{0A4509FD-D9B9-4330-98C1-9543DDE2E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Freeform 3649">
                <a:extLst>
                  <a:ext uri="{FF2B5EF4-FFF2-40B4-BE49-F238E27FC236}">
                    <a16:creationId xmlns:a16="http://schemas.microsoft.com/office/drawing/2014/main" id="{AB3A669A-6EBB-4316-8963-277EDA88A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</a:cxnLst>
                <a:rect l="0" t="0" r="r" b="b"/>
                <a:pathLst>
                  <a:path w="24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Freeform 3650">
                <a:extLst>
                  <a:ext uri="{FF2B5EF4-FFF2-40B4-BE49-F238E27FC236}">
                    <a16:creationId xmlns:a16="http://schemas.microsoft.com/office/drawing/2014/main" id="{51C8F3A5-F145-41A2-BAA0-D035949A48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</a:cxnLst>
                <a:rect l="0" t="0" r="r" b="b"/>
                <a:pathLst>
                  <a:path w="24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Freeform 3651">
                <a:extLst>
                  <a:ext uri="{FF2B5EF4-FFF2-40B4-BE49-F238E27FC236}">
                    <a16:creationId xmlns:a16="http://schemas.microsoft.com/office/drawing/2014/main" id="{BA92EDDE-98DD-4F52-AC86-CB848C291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</a:cxnLst>
                <a:rect l="0" t="0" r="r" b="b"/>
                <a:pathLst>
                  <a:path w="17" h="16">
                    <a:moveTo>
                      <a:pt x="9" y="0"/>
                    </a:move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0" name="Freeform 3652">
                <a:extLst>
                  <a:ext uri="{FF2B5EF4-FFF2-40B4-BE49-F238E27FC236}">
                    <a16:creationId xmlns:a16="http://schemas.microsoft.com/office/drawing/2014/main" id="{79FD81C8-6192-4C8B-B3C6-B5B572EC1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</a:cxnLst>
                <a:rect l="0" t="0" r="r" b="b"/>
                <a:pathLst>
                  <a:path w="17" h="16">
                    <a:moveTo>
                      <a:pt x="9" y="0"/>
                    </a:move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1" name="Freeform 3653">
                <a:extLst>
                  <a:ext uri="{FF2B5EF4-FFF2-40B4-BE49-F238E27FC236}">
                    <a16:creationId xmlns:a16="http://schemas.microsoft.com/office/drawing/2014/main" id="{44933129-1B22-498E-A3B0-8509EE35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2" name="Freeform 3654">
                <a:extLst>
                  <a:ext uri="{FF2B5EF4-FFF2-40B4-BE49-F238E27FC236}">
                    <a16:creationId xmlns:a16="http://schemas.microsoft.com/office/drawing/2014/main" id="{CD1C66E3-0190-437E-8B1B-925466D61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3" name="Freeform 3655">
                <a:extLst>
                  <a:ext uri="{FF2B5EF4-FFF2-40B4-BE49-F238E27FC236}">
                    <a16:creationId xmlns:a16="http://schemas.microsoft.com/office/drawing/2014/main" id="{B5EF286B-EB97-44FB-A186-18E3A9768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4" name="Freeform 3656">
                <a:extLst>
                  <a:ext uri="{FF2B5EF4-FFF2-40B4-BE49-F238E27FC236}">
                    <a16:creationId xmlns:a16="http://schemas.microsoft.com/office/drawing/2014/main" id="{C9B38BEC-7FE7-4398-9DC5-CFAB7B12C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5" name="Freeform 3657">
                <a:extLst>
                  <a:ext uri="{FF2B5EF4-FFF2-40B4-BE49-F238E27FC236}">
                    <a16:creationId xmlns:a16="http://schemas.microsoft.com/office/drawing/2014/main" id="{76E8175F-A459-41AD-B4DF-67922CD18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0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1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6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7" y="1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6" name="Freeform 3658">
                <a:extLst>
                  <a:ext uri="{FF2B5EF4-FFF2-40B4-BE49-F238E27FC236}">
                    <a16:creationId xmlns:a16="http://schemas.microsoft.com/office/drawing/2014/main" id="{74B948EC-6338-4331-962D-EC1CC1086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0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1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6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7" y="1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7" name="Freeform 3659">
                <a:extLst>
                  <a:ext uri="{FF2B5EF4-FFF2-40B4-BE49-F238E27FC236}">
                    <a16:creationId xmlns:a16="http://schemas.microsoft.com/office/drawing/2014/main" id="{10875B35-BE4A-4603-A535-74A63E536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5" y="2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3">
                    <a:moveTo>
                      <a:pt x="12" y="0"/>
                    </a:moveTo>
                    <a:lnTo>
                      <a:pt x="12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8" name="Freeform 3660">
                <a:extLst>
                  <a:ext uri="{FF2B5EF4-FFF2-40B4-BE49-F238E27FC236}">
                    <a16:creationId xmlns:a16="http://schemas.microsoft.com/office/drawing/2014/main" id="{7A306299-1426-4569-9EF2-237CA1C6E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5" y="2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3">
                    <a:moveTo>
                      <a:pt x="12" y="0"/>
                    </a:moveTo>
                    <a:lnTo>
                      <a:pt x="12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9" name="Freeform 3661">
                <a:extLst>
                  <a:ext uri="{FF2B5EF4-FFF2-40B4-BE49-F238E27FC236}">
                    <a16:creationId xmlns:a16="http://schemas.microsoft.com/office/drawing/2014/main" id="{18EAA37D-DAB9-43D4-BB8E-10E5E217D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10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7">
                    <a:moveTo>
                      <a:pt x="10" y="0"/>
                    </a:moveTo>
                    <a:lnTo>
                      <a:pt x="10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10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0" name="Freeform 3662">
                <a:extLst>
                  <a:ext uri="{FF2B5EF4-FFF2-40B4-BE49-F238E27FC236}">
                    <a16:creationId xmlns:a16="http://schemas.microsoft.com/office/drawing/2014/main" id="{1BBCF3FE-BF3A-4CA2-A09B-BE6CABF1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10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7">
                    <a:moveTo>
                      <a:pt x="10" y="0"/>
                    </a:moveTo>
                    <a:lnTo>
                      <a:pt x="10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10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1" name="Freeform 3663">
                <a:extLst>
                  <a:ext uri="{FF2B5EF4-FFF2-40B4-BE49-F238E27FC236}">
                    <a16:creationId xmlns:a16="http://schemas.microsoft.com/office/drawing/2014/main" id="{CD9EB261-6DBA-4E14-89B4-794C104BF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2" name="Freeform 3664">
                <a:extLst>
                  <a:ext uri="{FF2B5EF4-FFF2-40B4-BE49-F238E27FC236}">
                    <a16:creationId xmlns:a16="http://schemas.microsoft.com/office/drawing/2014/main" id="{36677F6E-5410-43CC-9F09-9B41699F7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3" name="Freeform 3665">
                <a:extLst>
                  <a:ext uri="{FF2B5EF4-FFF2-40B4-BE49-F238E27FC236}">
                    <a16:creationId xmlns:a16="http://schemas.microsoft.com/office/drawing/2014/main" id="{AE5576CF-A75F-4841-A1B0-8C8FEAA69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50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9" y="17"/>
                  </a:cxn>
                  <a:cxn ang="0">
                    <a:pos x="9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</a:cxnLst>
                <a:rect l="0" t="0" r="r" b="b"/>
                <a:pathLst>
                  <a:path w="17" h="17">
                    <a:moveTo>
                      <a:pt x="9" y="0"/>
                    </a:move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4" name="Freeform 3666">
                <a:extLst>
                  <a:ext uri="{FF2B5EF4-FFF2-40B4-BE49-F238E27FC236}">
                    <a16:creationId xmlns:a16="http://schemas.microsoft.com/office/drawing/2014/main" id="{2BA68739-4419-4D9B-8DAA-ABED83232A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50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9" y="17"/>
                  </a:cxn>
                  <a:cxn ang="0">
                    <a:pos x="9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</a:cxnLst>
                <a:rect l="0" t="0" r="r" b="b"/>
                <a:pathLst>
                  <a:path w="17" h="17">
                    <a:moveTo>
                      <a:pt x="9" y="0"/>
                    </a:move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5" name="Freeform 3667">
                <a:extLst>
                  <a:ext uri="{FF2B5EF4-FFF2-40B4-BE49-F238E27FC236}">
                    <a16:creationId xmlns:a16="http://schemas.microsoft.com/office/drawing/2014/main" id="{5BDB4CEC-ECEC-4647-8A32-16B0B985E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3"/>
                  </a:cxn>
                  <a:cxn ang="0">
                    <a:pos x="12" y="25"/>
                  </a:cxn>
                  <a:cxn ang="0">
                    <a:pos x="12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18" y="2"/>
                  </a:cxn>
                  <a:cxn ang="0">
                    <a:pos x="12" y="0"/>
                  </a:cxn>
                </a:cxnLst>
                <a:rect l="0" t="0" r="r" b="b"/>
                <a:pathLst>
                  <a:path w="23" h="25">
                    <a:moveTo>
                      <a:pt x="12" y="0"/>
                    </a:moveTo>
                    <a:lnTo>
                      <a:pt x="12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3"/>
                    </a:lnTo>
                    <a:lnTo>
                      <a:pt x="12" y="25"/>
                    </a:lnTo>
                    <a:lnTo>
                      <a:pt x="12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18" y="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6" name="Freeform 3668">
                <a:extLst>
                  <a:ext uri="{FF2B5EF4-FFF2-40B4-BE49-F238E27FC236}">
                    <a16:creationId xmlns:a16="http://schemas.microsoft.com/office/drawing/2014/main" id="{B8F2AB17-3E3F-496C-B2CB-340B756A50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3"/>
                  </a:cxn>
                  <a:cxn ang="0">
                    <a:pos x="12" y="25"/>
                  </a:cxn>
                  <a:cxn ang="0">
                    <a:pos x="12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18" y="2"/>
                  </a:cxn>
                  <a:cxn ang="0">
                    <a:pos x="12" y="0"/>
                  </a:cxn>
                </a:cxnLst>
                <a:rect l="0" t="0" r="r" b="b"/>
                <a:pathLst>
                  <a:path w="23" h="25">
                    <a:moveTo>
                      <a:pt x="12" y="0"/>
                    </a:moveTo>
                    <a:lnTo>
                      <a:pt x="12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3"/>
                    </a:lnTo>
                    <a:lnTo>
                      <a:pt x="12" y="25"/>
                    </a:lnTo>
                    <a:lnTo>
                      <a:pt x="12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18" y="2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7" name="Freeform 3669">
                <a:extLst>
                  <a:ext uri="{FF2B5EF4-FFF2-40B4-BE49-F238E27FC236}">
                    <a16:creationId xmlns:a16="http://schemas.microsoft.com/office/drawing/2014/main" id="{932A37AC-9AEC-4E89-AF06-6A2132F41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8" name="Freeform 3670">
                <a:extLst>
                  <a:ext uri="{FF2B5EF4-FFF2-40B4-BE49-F238E27FC236}">
                    <a16:creationId xmlns:a16="http://schemas.microsoft.com/office/drawing/2014/main" id="{571F854C-3B7D-4035-9465-9E34595850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9" name="Freeform 3671">
                <a:extLst>
                  <a:ext uri="{FF2B5EF4-FFF2-40B4-BE49-F238E27FC236}">
                    <a16:creationId xmlns:a16="http://schemas.microsoft.com/office/drawing/2014/main" id="{88872D84-A537-4356-8F6D-00A360205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3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0" name="Freeform 3672">
                <a:extLst>
                  <a:ext uri="{FF2B5EF4-FFF2-40B4-BE49-F238E27FC236}">
                    <a16:creationId xmlns:a16="http://schemas.microsoft.com/office/drawing/2014/main" id="{DAFE2E1B-3B12-4F3F-90A4-1776F5CB8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3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1" name="Freeform 3673">
                <a:extLst>
                  <a:ext uri="{FF2B5EF4-FFF2-40B4-BE49-F238E27FC236}">
                    <a16:creationId xmlns:a16="http://schemas.microsoft.com/office/drawing/2014/main" id="{E485BBD6-65BA-4F1A-8C08-8D62DA1DE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2" name="Freeform 3674">
                <a:extLst>
                  <a:ext uri="{FF2B5EF4-FFF2-40B4-BE49-F238E27FC236}">
                    <a16:creationId xmlns:a16="http://schemas.microsoft.com/office/drawing/2014/main" id="{D2D46BFA-94F7-480A-815E-F99C0F535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3" name="Freeform 3675">
                <a:extLst>
                  <a:ext uri="{FF2B5EF4-FFF2-40B4-BE49-F238E27FC236}">
                    <a16:creationId xmlns:a16="http://schemas.microsoft.com/office/drawing/2014/main" id="{7A5D7F46-FE79-4EB0-927D-DF471A500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7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4">
                    <a:moveTo>
                      <a:pt x="13" y="0"/>
                    </a:moveTo>
                    <a:lnTo>
                      <a:pt x="13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7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4" name="Freeform 3676">
                <a:extLst>
                  <a:ext uri="{FF2B5EF4-FFF2-40B4-BE49-F238E27FC236}">
                    <a16:creationId xmlns:a16="http://schemas.microsoft.com/office/drawing/2014/main" id="{FC7E8060-F33E-4E62-AAE9-A88FE1632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7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4">
                    <a:moveTo>
                      <a:pt x="13" y="0"/>
                    </a:moveTo>
                    <a:lnTo>
                      <a:pt x="13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7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5" name="Freeform 3677">
                <a:extLst>
                  <a:ext uri="{FF2B5EF4-FFF2-40B4-BE49-F238E27FC236}">
                    <a16:creationId xmlns:a16="http://schemas.microsoft.com/office/drawing/2014/main" id="{B5690F13-C9C1-4EC8-9367-67E3A8CFE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1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6" name="Freeform 3678">
                <a:extLst>
                  <a:ext uri="{FF2B5EF4-FFF2-40B4-BE49-F238E27FC236}">
                    <a16:creationId xmlns:a16="http://schemas.microsoft.com/office/drawing/2014/main" id="{A593210C-2335-42D5-823F-158C659D06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1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1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7" name="Freeform 3679">
                <a:extLst>
                  <a:ext uri="{FF2B5EF4-FFF2-40B4-BE49-F238E27FC236}">
                    <a16:creationId xmlns:a16="http://schemas.microsoft.com/office/drawing/2014/main" id="{868AFBD4-5629-479B-B37A-D6D6B7D9D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8" name="Freeform 3680">
                <a:extLst>
                  <a:ext uri="{FF2B5EF4-FFF2-40B4-BE49-F238E27FC236}">
                    <a16:creationId xmlns:a16="http://schemas.microsoft.com/office/drawing/2014/main" id="{8D1F329F-98F7-4F7E-BB37-2CED759BC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9" name="Freeform 3681">
                <a:extLst>
                  <a:ext uri="{FF2B5EF4-FFF2-40B4-BE49-F238E27FC236}">
                    <a16:creationId xmlns:a16="http://schemas.microsoft.com/office/drawing/2014/main" id="{DA1327C5-B610-459F-93D0-A19637E5A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8" h="17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0" name="Freeform 3682">
                <a:extLst>
                  <a:ext uri="{FF2B5EF4-FFF2-40B4-BE49-F238E27FC236}">
                    <a16:creationId xmlns:a16="http://schemas.microsoft.com/office/drawing/2014/main" id="{3C86A845-66EF-4B33-B501-B611564CE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8" h="17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1" name="Freeform 3683">
                <a:extLst>
                  <a:ext uri="{FF2B5EF4-FFF2-40B4-BE49-F238E27FC236}">
                    <a16:creationId xmlns:a16="http://schemas.microsoft.com/office/drawing/2014/main" id="{9042083C-77BE-48E6-8435-48FC233B4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2" name="Freeform 3684">
                <a:extLst>
                  <a:ext uri="{FF2B5EF4-FFF2-40B4-BE49-F238E27FC236}">
                    <a16:creationId xmlns:a16="http://schemas.microsoft.com/office/drawing/2014/main" id="{4F2353C3-AEF2-4EDE-B2BF-A7D174C90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3" name="Freeform 3685">
                <a:extLst>
                  <a:ext uri="{FF2B5EF4-FFF2-40B4-BE49-F238E27FC236}">
                    <a16:creationId xmlns:a16="http://schemas.microsoft.com/office/drawing/2014/main" id="{48E522E9-C240-4952-AB2A-7765F0723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4" name="Freeform 3686">
                <a:extLst>
                  <a:ext uri="{FF2B5EF4-FFF2-40B4-BE49-F238E27FC236}">
                    <a16:creationId xmlns:a16="http://schemas.microsoft.com/office/drawing/2014/main" id="{714B05D8-3B1D-49A3-93F9-86D0C3479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5" name="Freeform 3687">
                <a:extLst>
                  <a:ext uri="{FF2B5EF4-FFF2-40B4-BE49-F238E27FC236}">
                    <a16:creationId xmlns:a16="http://schemas.microsoft.com/office/drawing/2014/main" id="{CD72DB71-FA03-4D1B-BE2A-9B664726B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5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6" name="Freeform 3688">
                <a:extLst>
                  <a:ext uri="{FF2B5EF4-FFF2-40B4-BE49-F238E27FC236}">
                    <a16:creationId xmlns:a16="http://schemas.microsoft.com/office/drawing/2014/main" id="{4CAFD74C-EC97-49AD-A8AD-43648384A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5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7" name="Freeform 3689">
                <a:extLst>
                  <a:ext uri="{FF2B5EF4-FFF2-40B4-BE49-F238E27FC236}">
                    <a16:creationId xmlns:a16="http://schemas.microsoft.com/office/drawing/2014/main" id="{437F6618-7E9D-4F70-8F3E-F552CA4E7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5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8" name="Freeform 3690">
                <a:extLst>
                  <a:ext uri="{FF2B5EF4-FFF2-40B4-BE49-F238E27FC236}">
                    <a16:creationId xmlns:a16="http://schemas.microsoft.com/office/drawing/2014/main" id="{FAAF3E24-72CF-4C6E-93E6-B6DB55B08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5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9" name="Freeform 3691">
                <a:extLst>
                  <a:ext uri="{FF2B5EF4-FFF2-40B4-BE49-F238E27FC236}">
                    <a16:creationId xmlns:a16="http://schemas.microsoft.com/office/drawing/2014/main" id="{0614B975-58F3-4F21-8B4D-281B721FF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0" name="Freeform 3692">
                <a:extLst>
                  <a:ext uri="{FF2B5EF4-FFF2-40B4-BE49-F238E27FC236}">
                    <a16:creationId xmlns:a16="http://schemas.microsoft.com/office/drawing/2014/main" id="{762A35A2-3951-4D54-8174-984E4F35B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1" name="Freeform 3693">
                <a:extLst>
                  <a:ext uri="{FF2B5EF4-FFF2-40B4-BE49-F238E27FC236}">
                    <a16:creationId xmlns:a16="http://schemas.microsoft.com/office/drawing/2014/main" id="{F80F9461-C31C-46B2-B2B7-20DA571B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2" name="Freeform 3694">
                <a:extLst>
                  <a:ext uri="{FF2B5EF4-FFF2-40B4-BE49-F238E27FC236}">
                    <a16:creationId xmlns:a16="http://schemas.microsoft.com/office/drawing/2014/main" id="{05164070-5553-4CA3-BD7C-60D355300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3" name="Freeform 3695">
                <a:extLst>
                  <a:ext uri="{FF2B5EF4-FFF2-40B4-BE49-F238E27FC236}">
                    <a16:creationId xmlns:a16="http://schemas.microsoft.com/office/drawing/2014/main" id="{AB5C4F13-C745-470A-8F5E-6685035A1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2200" y="3211512"/>
                <a:ext cx="177800" cy="152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49" y="161"/>
                  </a:cxn>
                  <a:cxn ang="0">
                    <a:pos x="175" y="180"/>
                  </a:cxn>
                  <a:cxn ang="0">
                    <a:pos x="188" y="189"/>
                  </a:cxn>
                  <a:cxn ang="0">
                    <a:pos x="188" y="189"/>
                  </a:cxn>
                  <a:cxn ang="0">
                    <a:pos x="193" y="192"/>
                  </a:cxn>
                  <a:cxn ang="0">
                    <a:pos x="198" y="192"/>
                  </a:cxn>
                  <a:cxn ang="0">
                    <a:pos x="198" y="192"/>
                  </a:cxn>
                  <a:cxn ang="0">
                    <a:pos x="202" y="192"/>
                  </a:cxn>
                  <a:cxn ang="0">
                    <a:pos x="206" y="189"/>
                  </a:cxn>
                  <a:cxn ang="0">
                    <a:pos x="222" y="164"/>
                  </a:cxn>
                  <a:cxn ang="0">
                    <a:pos x="222" y="164"/>
                  </a:cxn>
                  <a:cxn ang="0">
                    <a:pos x="224" y="159"/>
                  </a:cxn>
                  <a:cxn ang="0">
                    <a:pos x="224" y="156"/>
                  </a:cxn>
                  <a:cxn ang="0">
                    <a:pos x="220" y="151"/>
                  </a:cxn>
                  <a:cxn ang="0">
                    <a:pos x="215" y="146"/>
                  </a:cxn>
                  <a:cxn ang="0">
                    <a:pos x="202" y="138"/>
                  </a:cxn>
                  <a:cxn ang="0">
                    <a:pos x="176" y="119"/>
                  </a:cxn>
                  <a:cxn ang="0">
                    <a:pos x="0" y="0"/>
                  </a:cxn>
                </a:cxnLst>
                <a:rect l="0" t="0" r="r" b="b"/>
                <a:pathLst>
                  <a:path w="224" h="192">
                    <a:moveTo>
                      <a:pt x="0" y="0"/>
                    </a:moveTo>
                    <a:lnTo>
                      <a:pt x="38" y="86"/>
                    </a:lnTo>
                    <a:lnTo>
                      <a:pt x="149" y="161"/>
                    </a:lnTo>
                    <a:lnTo>
                      <a:pt x="175" y="180"/>
                    </a:lnTo>
                    <a:lnTo>
                      <a:pt x="188" y="189"/>
                    </a:lnTo>
                    <a:lnTo>
                      <a:pt x="188" y="189"/>
                    </a:lnTo>
                    <a:lnTo>
                      <a:pt x="193" y="192"/>
                    </a:lnTo>
                    <a:lnTo>
                      <a:pt x="198" y="192"/>
                    </a:lnTo>
                    <a:lnTo>
                      <a:pt x="198" y="192"/>
                    </a:lnTo>
                    <a:lnTo>
                      <a:pt x="202" y="192"/>
                    </a:lnTo>
                    <a:lnTo>
                      <a:pt x="206" y="189"/>
                    </a:lnTo>
                    <a:lnTo>
                      <a:pt x="222" y="164"/>
                    </a:lnTo>
                    <a:lnTo>
                      <a:pt x="222" y="164"/>
                    </a:lnTo>
                    <a:lnTo>
                      <a:pt x="224" y="159"/>
                    </a:lnTo>
                    <a:lnTo>
                      <a:pt x="224" y="156"/>
                    </a:lnTo>
                    <a:lnTo>
                      <a:pt x="220" y="151"/>
                    </a:lnTo>
                    <a:lnTo>
                      <a:pt x="215" y="146"/>
                    </a:lnTo>
                    <a:lnTo>
                      <a:pt x="202" y="138"/>
                    </a:lnTo>
                    <a:lnTo>
                      <a:pt x="176" y="1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4" name="Freeform 3696">
                <a:extLst>
                  <a:ext uri="{FF2B5EF4-FFF2-40B4-BE49-F238E27FC236}">
                    <a16:creationId xmlns:a16="http://schemas.microsoft.com/office/drawing/2014/main" id="{706CFF71-CA4F-4BE3-890A-5FD1A664B3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2200" y="3211512"/>
                <a:ext cx="177800" cy="152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49" y="161"/>
                  </a:cxn>
                  <a:cxn ang="0">
                    <a:pos x="175" y="180"/>
                  </a:cxn>
                  <a:cxn ang="0">
                    <a:pos x="188" y="189"/>
                  </a:cxn>
                  <a:cxn ang="0">
                    <a:pos x="188" y="189"/>
                  </a:cxn>
                  <a:cxn ang="0">
                    <a:pos x="193" y="192"/>
                  </a:cxn>
                  <a:cxn ang="0">
                    <a:pos x="198" y="192"/>
                  </a:cxn>
                  <a:cxn ang="0">
                    <a:pos x="198" y="192"/>
                  </a:cxn>
                  <a:cxn ang="0">
                    <a:pos x="202" y="192"/>
                  </a:cxn>
                  <a:cxn ang="0">
                    <a:pos x="206" y="189"/>
                  </a:cxn>
                  <a:cxn ang="0">
                    <a:pos x="222" y="164"/>
                  </a:cxn>
                  <a:cxn ang="0">
                    <a:pos x="222" y="164"/>
                  </a:cxn>
                  <a:cxn ang="0">
                    <a:pos x="224" y="159"/>
                  </a:cxn>
                  <a:cxn ang="0">
                    <a:pos x="224" y="156"/>
                  </a:cxn>
                  <a:cxn ang="0">
                    <a:pos x="220" y="151"/>
                  </a:cxn>
                  <a:cxn ang="0">
                    <a:pos x="215" y="146"/>
                  </a:cxn>
                  <a:cxn ang="0">
                    <a:pos x="202" y="138"/>
                  </a:cxn>
                  <a:cxn ang="0">
                    <a:pos x="176" y="119"/>
                  </a:cxn>
                  <a:cxn ang="0">
                    <a:pos x="0" y="0"/>
                  </a:cxn>
                </a:cxnLst>
                <a:rect l="0" t="0" r="r" b="b"/>
                <a:pathLst>
                  <a:path w="224" h="192">
                    <a:moveTo>
                      <a:pt x="0" y="0"/>
                    </a:moveTo>
                    <a:lnTo>
                      <a:pt x="38" y="86"/>
                    </a:lnTo>
                    <a:lnTo>
                      <a:pt x="149" y="161"/>
                    </a:lnTo>
                    <a:lnTo>
                      <a:pt x="175" y="180"/>
                    </a:lnTo>
                    <a:lnTo>
                      <a:pt x="188" y="189"/>
                    </a:lnTo>
                    <a:lnTo>
                      <a:pt x="188" y="189"/>
                    </a:lnTo>
                    <a:lnTo>
                      <a:pt x="193" y="192"/>
                    </a:lnTo>
                    <a:lnTo>
                      <a:pt x="198" y="192"/>
                    </a:lnTo>
                    <a:lnTo>
                      <a:pt x="198" y="192"/>
                    </a:lnTo>
                    <a:lnTo>
                      <a:pt x="202" y="192"/>
                    </a:lnTo>
                    <a:lnTo>
                      <a:pt x="206" y="189"/>
                    </a:lnTo>
                    <a:lnTo>
                      <a:pt x="222" y="164"/>
                    </a:lnTo>
                    <a:lnTo>
                      <a:pt x="222" y="164"/>
                    </a:lnTo>
                    <a:lnTo>
                      <a:pt x="224" y="159"/>
                    </a:lnTo>
                    <a:lnTo>
                      <a:pt x="224" y="156"/>
                    </a:lnTo>
                    <a:lnTo>
                      <a:pt x="220" y="151"/>
                    </a:lnTo>
                    <a:lnTo>
                      <a:pt x="215" y="146"/>
                    </a:lnTo>
                    <a:lnTo>
                      <a:pt x="202" y="138"/>
                    </a:lnTo>
                    <a:lnTo>
                      <a:pt x="176" y="11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5" name="Freeform 3697">
                <a:extLst>
                  <a:ext uri="{FF2B5EF4-FFF2-40B4-BE49-F238E27FC236}">
                    <a16:creationId xmlns:a16="http://schemas.microsoft.com/office/drawing/2014/main" id="{8C49B935-808F-4ED2-8EB5-22E91F18A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837" y="3136900"/>
                <a:ext cx="136525" cy="142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73" y="179"/>
                  </a:cxn>
                  <a:cxn ang="0">
                    <a:pos x="135" y="93"/>
                  </a:cxn>
                  <a:cxn ang="0">
                    <a:pos x="0" y="0"/>
                  </a:cxn>
                </a:cxnLst>
                <a:rect l="0" t="0" r="r" b="b"/>
                <a:pathLst>
                  <a:path w="173" h="179">
                    <a:moveTo>
                      <a:pt x="0" y="0"/>
                    </a:moveTo>
                    <a:lnTo>
                      <a:pt x="38" y="86"/>
                    </a:lnTo>
                    <a:lnTo>
                      <a:pt x="173" y="179"/>
                    </a:lnTo>
                    <a:lnTo>
                      <a:pt x="135" y="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F0F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6" name="Freeform 3698">
                <a:extLst>
                  <a:ext uri="{FF2B5EF4-FFF2-40B4-BE49-F238E27FC236}">
                    <a16:creationId xmlns:a16="http://schemas.microsoft.com/office/drawing/2014/main" id="{2D5A706B-5D41-44E9-A66E-20EE4F3C5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837" y="3136900"/>
                <a:ext cx="136525" cy="142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73" y="179"/>
                  </a:cxn>
                  <a:cxn ang="0">
                    <a:pos x="135" y="93"/>
                  </a:cxn>
                  <a:cxn ang="0">
                    <a:pos x="0" y="0"/>
                  </a:cxn>
                </a:cxnLst>
                <a:rect l="0" t="0" r="r" b="b"/>
                <a:pathLst>
                  <a:path w="173" h="179">
                    <a:moveTo>
                      <a:pt x="0" y="0"/>
                    </a:moveTo>
                    <a:lnTo>
                      <a:pt x="38" y="86"/>
                    </a:lnTo>
                    <a:lnTo>
                      <a:pt x="173" y="179"/>
                    </a:lnTo>
                    <a:lnTo>
                      <a:pt x="135" y="9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7" name="Freeform 3699">
                <a:extLst>
                  <a:ext uri="{FF2B5EF4-FFF2-40B4-BE49-F238E27FC236}">
                    <a16:creationId xmlns:a16="http://schemas.microsoft.com/office/drawing/2014/main" id="{6D3DA86C-B79E-46CE-A693-CFF164C40D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32300" y="2914650"/>
                <a:ext cx="392113" cy="292100"/>
              </a:xfrm>
              <a:custGeom>
                <a:avLst/>
                <a:gdLst/>
                <a:ahLst/>
                <a:cxnLst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0" y="0"/>
                  </a:cxn>
                  <a:cxn ang="0">
                    <a:pos x="35" y="3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104" y="99"/>
                  </a:cxn>
                  <a:cxn ang="0">
                    <a:pos x="104" y="99"/>
                  </a:cxn>
                  <a:cxn ang="0">
                    <a:pos x="495" y="366"/>
                  </a:cxn>
                  <a:cxn ang="0">
                    <a:pos x="457" y="280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5"/>
                  </a:cxn>
                  <a:cxn ang="0">
                    <a:pos x="123" y="55"/>
                  </a:cxn>
                  <a:cxn ang="0">
                    <a:pos x="123" y="55"/>
                  </a:cxn>
                  <a:cxn ang="0">
                    <a:pos x="45" y="21"/>
                  </a:cxn>
                  <a:cxn ang="0">
                    <a:pos x="0" y="0"/>
                  </a:cxn>
                </a:cxnLst>
                <a:rect l="0" t="0" r="r" b="b"/>
                <a:pathLst>
                  <a:path w="495" h="366">
                    <a:moveTo>
                      <a:pt x="109" y="84"/>
                    </a:moveTo>
                    <a:lnTo>
                      <a:pt x="109" y="84"/>
                    </a:lnTo>
                    <a:lnTo>
                      <a:pt x="109" y="84"/>
                    </a:lnTo>
                    <a:lnTo>
                      <a:pt x="109" y="84"/>
                    </a:lnTo>
                    <a:lnTo>
                      <a:pt x="109" y="84"/>
                    </a:lnTo>
                    <a:close/>
                    <a:moveTo>
                      <a:pt x="118" y="71"/>
                    </a:moveTo>
                    <a:lnTo>
                      <a:pt x="118" y="71"/>
                    </a:lnTo>
                    <a:lnTo>
                      <a:pt x="118" y="71"/>
                    </a:lnTo>
                    <a:lnTo>
                      <a:pt x="118" y="71"/>
                    </a:lnTo>
                    <a:lnTo>
                      <a:pt x="118" y="71"/>
                    </a:lnTo>
                    <a:close/>
                    <a:moveTo>
                      <a:pt x="0" y="0"/>
                    </a:moveTo>
                    <a:lnTo>
                      <a:pt x="35" y="3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104" y="99"/>
                    </a:lnTo>
                    <a:lnTo>
                      <a:pt x="104" y="99"/>
                    </a:lnTo>
                    <a:lnTo>
                      <a:pt x="495" y="366"/>
                    </a:lnTo>
                    <a:lnTo>
                      <a:pt x="457" y="280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5"/>
                    </a:lnTo>
                    <a:lnTo>
                      <a:pt x="123" y="55"/>
                    </a:lnTo>
                    <a:lnTo>
                      <a:pt x="123" y="55"/>
                    </a:lnTo>
                    <a:lnTo>
                      <a:pt x="45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9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8" name="Rectangle 3700">
                <a:extLst>
                  <a:ext uri="{FF2B5EF4-FFF2-40B4-BE49-F238E27FC236}">
                    <a16:creationId xmlns:a16="http://schemas.microsoft.com/office/drawing/2014/main" id="{F9011A1E-5951-4179-801A-67A8C30436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8025" y="2982912"/>
                <a:ext cx="1588" cy="15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9" name="Rectangle 3701">
                <a:extLst>
                  <a:ext uri="{FF2B5EF4-FFF2-40B4-BE49-F238E27FC236}">
                    <a16:creationId xmlns:a16="http://schemas.microsoft.com/office/drawing/2014/main" id="{264C78F8-8CF1-4BE8-A2A0-1172874B3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5962" y="2971800"/>
                <a:ext cx="1588" cy="15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0" name="Freeform 3702">
                <a:extLst>
                  <a:ext uri="{FF2B5EF4-FFF2-40B4-BE49-F238E27FC236}">
                    <a16:creationId xmlns:a16="http://schemas.microsoft.com/office/drawing/2014/main" id="{A47D345D-60EC-4AC5-819D-02525F1D1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300" y="2914650"/>
                <a:ext cx="392113" cy="292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5" y="3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104" y="99"/>
                  </a:cxn>
                  <a:cxn ang="0">
                    <a:pos x="104" y="99"/>
                  </a:cxn>
                  <a:cxn ang="0">
                    <a:pos x="495" y="366"/>
                  </a:cxn>
                  <a:cxn ang="0">
                    <a:pos x="457" y="280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5"/>
                  </a:cxn>
                  <a:cxn ang="0">
                    <a:pos x="123" y="55"/>
                  </a:cxn>
                  <a:cxn ang="0">
                    <a:pos x="123" y="55"/>
                  </a:cxn>
                  <a:cxn ang="0">
                    <a:pos x="45" y="21"/>
                  </a:cxn>
                  <a:cxn ang="0">
                    <a:pos x="0" y="0"/>
                  </a:cxn>
                </a:cxnLst>
                <a:rect l="0" t="0" r="r" b="b"/>
                <a:pathLst>
                  <a:path w="495" h="366">
                    <a:moveTo>
                      <a:pt x="0" y="0"/>
                    </a:moveTo>
                    <a:lnTo>
                      <a:pt x="35" y="3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104" y="99"/>
                    </a:lnTo>
                    <a:lnTo>
                      <a:pt x="104" y="99"/>
                    </a:lnTo>
                    <a:lnTo>
                      <a:pt x="495" y="366"/>
                    </a:lnTo>
                    <a:lnTo>
                      <a:pt x="457" y="280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5"/>
                    </a:lnTo>
                    <a:lnTo>
                      <a:pt x="123" y="55"/>
                    </a:lnTo>
                    <a:lnTo>
                      <a:pt x="123" y="55"/>
                    </a:lnTo>
                    <a:lnTo>
                      <a:pt x="45" y="21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301" name="Picture 3703">
                <a:extLst>
                  <a:ext uri="{FF2B5EF4-FFF2-40B4-BE49-F238E27FC236}">
                    <a16:creationId xmlns:a16="http://schemas.microsoft.com/office/drawing/2014/main" id="{6D4BECB2-9984-473A-A595-6F59364550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019675" y="3292475"/>
                <a:ext cx="69850" cy="666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02" name="Freeform 3704">
                <a:extLst>
                  <a:ext uri="{FF2B5EF4-FFF2-40B4-BE49-F238E27FC236}">
                    <a16:creationId xmlns:a16="http://schemas.microsoft.com/office/drawing/2014/main" id="{E68D9A0D-BFA1-4598-83CD-D25F74CE5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812" y="2924175"/>
                <a:ext cx="63500" cy="47625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0" y="60"/>
                  </a:cxn>
                  <a:cxn ang="0">
                    <a:pos x="80" y="46"/>
                  </a:cxn>
                  <a:cxn ang="0">
                    <a:pos x="3" y="0"/>
                  </a:cxn>
                  <a:cxn ang="0">
                    <a:pos x="0" y="5"/>
                  </a:cxn>
                </a:cxnLst>
                <a:rect l="0" t="0" r="r" b="b"/>
                <a:pathLst>
                  <a:path w="80" h="60">
                    <a:moveTo>
                      <a:pt x="0" y="5"/>
                    </a:moveTo>
                    <a:lnTo>
                      <a:pt x="70" y="60"/>
                    </a:lnTo>
                    <a:lnTo>
                      <a:pt x="80" y="46"/>
                    </a:lnTo>
                    <a:lnTo>
                      <a:pt x="3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4CEA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3" name="Freeform 3705">
                <a:extLst>
                  <a:ext uri="{FF2B5EF4-FFF2-40B4-BE49-F238E27FC236}">
                    <a16:creationId xmlns:a16="http://schemas.microsoft.com/office/drawing/2014/main" id="{5A02C84F-1477-4586-B8EB-BFA729F93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2928937"/>
                <a:ext cx="58738" cy="523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62" y="67"/>
                  </a:cxn>
                  <a:cxn ang="0">
                    <a:pos x="73" y="55"/>
                  </a:cxn>
                  <a:cxn ang="0">
                    <a:pos x="3" y="0"/>
                  </a:cxn>
                  <a:cxn ang="0">
                    <a:pos x="0" y="5"/>
                  </a:cxn>
                </a:cxnLst>
                <a:rect l="0" t="0" r="r" b="b"/>
                <a:pathLst>
                  <a:path w="73" h="67">
                    <a:moveTo>
                      <a:pt x="0" y="5"/>
                    </a:moveTo>
                    <a:lnTo>
                      <a:pt x="62" y="67"/>
                    </a:lnTo>
                    <a:lnTo>
                      <a:pt x="73" y="55"/>
                    </a:lnTo>
                    <a:lnTo>
                      <a:pt x="3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2DCC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4" name="Freeform 3706">
                <a:extLst>
                  <a:ext uri="{FF2B5EF4-FFF2-40B4-BE49-F238E27FC236}">
                    <a16:creationId xmlns:a16="http://schemas.microsoft.com/office/drawing/2014/main" id="{B811833E-811A-41F7-AD26-4CC5C7A26F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400" y="2921000"/>
                <a:ext cx="66675" cy="39688"/>
              </a:xfrm>
              <a:custGeom>
                <a:avLst/>
                <a:gdLst/>
                <a:ahLst/>
                <a:cxnLst>
                  <a:cxn ang="0">
                    <a:pos x="77" y="51"/>
                  </a:cxn>
                  <a:cxn ang="0">
                    <a:pos x="84" y="34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77" y="51"/>
                  </a:cxn>
                </a:cxnLst>
                <a:rect l="0" t="0" r="r" b="b"/>
                <a:pathLst>
                  <a:path w="84" h="51">
                    <a:moveTo>
                      <a:pt x="77" y="51"/>
                    </a:moveTo>
                    <a:lnTo>
                      <a:pt x="84" y="34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77" y="51"/>
                    </a:lnTo>
                    <a:close/>
                  </a:path>
                </a:pathLst>
              </a:custGeom>
              <a:solidFill>
                <a:srgbClr val="E8BB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305" name="Picture 3707">
                <a:extLst>
                  <a:ext uri="{FF2B5EF4-FFF2-40B4-BE49-F238E27FC236}">
                    <a16:creationId xmlns:a16="http://schemas.microsoft.com/office/drawing/2014/main" id="{FDDC5E35-89AA-4B8A-AB49-9E50139AE00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4430712" y="2898775"/>
                <a:ext cx="46038" cy="38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6" name="Picture 3708">
                <a:extLst>
                  <a:ext uri="{FF2B5EF4-FFF2-40B4-BE49-F238E27FC236}">
                    <a16:creationId xmlns:a16="http://schemas.microsoft.com/office/drawing/2014/main" id="{407B01C9-997C-47C0-8EC8-9AAA46FB82C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018087" y="3289300"/>
                <a:ext cx="53975" cy="57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07" name="Freeform 3709">
                <a:extLst>
                  <a:ext uri="{FF2B5EF4-FFF2-40B4-BE49-F238E27FC236}">
                    <a16:creationId xmlns:a16="http://schemas.microsoft.com/office/drawing/2014/main" id="{ED84BC63-CA2E-4E00-B588-622C5DD31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087" y="2970212"/>
                <a:ext cx="522288" cy="358775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2" y="10"/>
                  </a:cxn>
                  <a:cxn ang="0">
                    <a:pos x="3" y="13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647" y="453"/>
                  </a:cxn>
                  <a:cxn ang="0">
                    <a:pos x="656" y="438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656" h="453">
                    <a:moveTo>
                      <a:pt x="16" y="3"/>
                    </a:moveTo>
                    <a:lnTo>
                      <a:pt x="16" y="3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2" y="10"/>
                    </a:lnTo>
                    <a:lnTo>
                      <a:pt x="3" y="13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47" y="453"/>
                    </a:lnTo>
                    <a:lnTo>
                      <a:pt x="656" y="438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6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8" name="Freeform 3710">
                <a:extLst>
                  <a:ext uri="{FF2B5EF4-FFF2-40B4-BE49-F238E27FC236}">
                    <a16:creationId xmlns:a16="http://schemas.microsoft.com/office/drawing/2014/main" id="{BF8DD135-A8DE-4EE2-AC5D-CFE2CBD13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5" y="2957512"/>
                <a:ext cx="522288" cy="360363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1" y="1"/>
                  </a:cxn>
                  <a:cxn ang="0">
                    <a:pos x="8" y="0"/>
                  </a:cxn>
                  <a:cxn ang="0">
                    <a:pos x="5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1" y="9"/>
                  </a:cxn>
                  <a:cxn ang="0">
                    <a:pos x="3" y="14"/>
                  </a:cxn>
                  <a:cxn ang="0">
                    <a:pos x="6" y="17"/>
                  </a:cxn>
                  <a:cxn ang="0">
                    <a:pos x="6" y="17"/>
                  </a:cxn>
                  <a:cxn ang="0">
                    <a:pos x="646" y="452"/>
                  </a:cxn>
                  <a:cxn ang="0">
                    <a:pos x="656" y="438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656" h="452">
                    <a:moveTo>
                      <a:pt x="16" y="3"/>
                    </a:moveTo>
                    <a:lnTo>
                      <a:pt x="16" y="3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5" y="1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1" y="9"/>
                    </a:lnTo>
                    <a:lnTo>
                      <a:pt x="3" y="14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646" y="452"/>
                    </a:lnTo>
                    <a:lnTo>
                      <a:pt x="656" y="438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9" name="Freeform 3711">
                <a:extLst>
                  <a:ext uri="{FF2B5EF4-FFF2-40B4-BE49-F238E27FC236}">
                    <a16:creationId xmlns:a16="http://schemas.microsoft.com/office/drawing/2014/main" id="{5450FE8D-FBED-4DC9-B1EB-6E4F6F8FD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5962" y="2947987"/>
                <a:ext cx="520700" cy="35718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17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2" y="10"/>
                  </a:cxn>
                  <a:cxn ang="0">
                    <a:pos x="4" y="14"/>
                  </a:cxn>
                  <a:cxn ang="0">
                    <a:pos x="7" y="17"/>
                  </a:cxn>
                  <a:cxn ang="0">
                    <a:pos x="7" y="17"/>
                  </a:cxn>
                  <a:cxn ang="0">
                    <a:pos x="647" y="452"/>
                  </a:cxn>
                  <a:cxn ang="0">
                    <a:pos x="655" y="439"/>
                  </a:cxn>
                  <a:cxn ang="0">
                    <a:pos x="17" y="2"/>
                  </a:cxn>
                  <a:cxn ang="0">
                    <a:pos x="17" y="2"/>
                  </a:cxn>
                </a:cxnLst>
                <a:rect l="0" t="0" r="r" b="b"/>
                <a:pathLst>
                  <a:path w="655" h="452">
                    <a:moveTo>
                      <a:pt x="17" y="2"/>
                    </a:moveTo>
                    <a:lnTo>
                      <a:pt x="17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7" y="17"/>
                    </a:lnTo>
                    <a:lnTo>
                      <a:pt x="7" y="17"/>
                    </a:lnTo>
                    <a:lnTo>
                      <a:pt x="647" y="452"/>
                    </a:lnTo>
                    <a:lnTo>
                      <a:pt x="655" y="439"/>
                    </a:lnTo>
                    <a:lnTo>
                      <a:pt x="17" y="2"/>
                    </a:lnTo>
                    <a:lnTo>
                      <a:pt x="17" y="2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71550" y="161146"/>
            <a:ext cx="10401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200" b="1" dirty="0">
                <a:latin typeface="Trebuchet MS" panose="020B0603020202020204" pitchFamily="34" charset="0"/>
                <a:cs typeface="Arial" pitchFamily="34" charset="0"/>
              </a:rPr>
              <a:t>KENDALA YANG DIHADAPI</a:t>
            </a:r>
          </a:p>
        </p:txBody>
      </p: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9F123FFB-B3E8-40E8-96E4-AA65E9F5FB18}"/>
              </a:ext>
            </a:extLst>
          </p:cNvPr>
          <p:cNvGrpSpPr/>
          <p:nvPr/>
        </p:nvGrpSpPr>
        <p:grpSpPr>
          <a:xfrm>
            <a:off x="24242" y="1170149"/>
            <a:ext cx="6341616" cy="1609652"/>
            <a:chOff x="304439" y="1167516"/>
            <a:chExt cx="5432344" cy="1143996"/>
          </a:xfrm>
        </p:grpSpPr>
        <p:sp>
          <p:nvSpPr>
            <p:cNvPr id="314" name="Freeform 586">
              <a:extLst>
                <a:ext uri="{FF2B5EF4-FFF2-40B4-BE49-F238E27FC236}">
                  <a16:creationId xmlns:a16="http://schemas.microsoft.com/office/drawing/2014/main" id="{E16BBEDC-4ADB-4E41-BB1E-E9F80DCC0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3" name="TextBox 322">
              <a:extLst>
                <a:ext uri="{FF2B5EF4-FFF2-40B4-BE49-F238E27FC236}">
                  <a16:creationId xmlns:a16="http://schemas.microsoft.com/office/drawing/2014/main" id="{5AF1D773-B6A5-46CC-9603-A148FC630636}"/>
                </a:ext>
              </a:extLst>
            </p:cNvPr>
            <p:cNvSpPr txBox="1"/>
            <p:nvPr/>
          </p:nvSpPr>
          <p:spPr>
            <a:xfrm>
              <a:off x="1520526" y="1238271"/>
              <a:ext cx="3931223" cy="85308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lvl="0" algn="just"/>
              <a:r>
                <a:rPr lang="x-none" dirty="0">
                  <a:latin typeface="Book Antiqua" panose="02040602050305030304" pitchFamily="18" charset="0"/>
                </a:rPr>
                <a:t>Beberapa </a:t>
              </a:r>
              <a:r>
                <a:rPr lang="id-ID" dirty="0">
                  <a:latin typeface="Book Antiqua" panose="02040602050305030304" pitchFamily="18" charset="0"/>
                </a:rPr>
                <a:t>kegiatan Dekonsentrasi </a:t>
              </a:r>
              <a:r>
                <a:rPr lang="x-none" dirty="0">
                  <a:latin typeface="Book Antiqua" panose="02040602050305030304" pitchFamily="18" charset="0"/>
                </a:rPr>
                <a:t>terjadi perubahan KPA sehingga sebag</a:t>
              </a:r>
              <a:r>
                <a:rPr lang="id-ID" dirty="0">
                  <a:latin typeface="Book Antiqua" panose="02040602050305030304" pitchFamily="18" charset="0"/>
                </a:rPr>
                <a:t>ian</a:t>
              </a:r>
              <a:r>
                <a:rPr lang="x-none" dirty="0">
                  <a:latin typeface="Book Antiqua" panose="02040602050305030304" pitchFamily="18" charset="0"/>
                </a:rPr>
                <a:t> besar kegiatan Dekonsentrasi akan dilaksanakan bulan Juli 2019;</a:t>
              </a:r>
              <a:endParaRPr lang="id-ID" sz="1100" dirty="0">
                <a:latin typeface="Book Antiqua" panose="02040602050305030304" pitchFamily="18" charset="0"/>
                <a:ea typeface="Adobe Ming Std L" panose="02020300000000000000" pitchFamily="18" charset="-128"/>
              </a:endParaRPr>
            </a:p>
          </p:txBody>
        </p:sp>
        <p:sp>
          <p:nvSpPr>
            <p:cNvPr id="316" name="Freeform 588">
              <a:extLst>
                <a:ext uri="{FF2B5EF4-FFF2-40B4-BE49-F238E27FC236}">
                  <a16:creationId xmlns:a16="http://schemas.microsoft.com/office/drawing/2014/main" id="{F27FDBFC-6E18-4646-A113-DD1EC686CE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7" name="Freeform 587">
              <a:extLst>
                <a:ext uri="{FF2B5EF4-FFF2-40B4-BE49-F238E27FC236}">
                  <a16:creationId xmlns:a16="http://schemas.microsoft.com/office/drawing/2014/main" id="{DF25E2C5-7528-4794-98E9-CE0F073A31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8" name="Freeform 589">
              <a:extLst>
                <a:ext uri="{FF2B5EF4-FFF2-40B4-BE49-F238E27FC236}">
                  <a16:creationId xmlns:a16="http://schemas.microsoft.com/office/drawing/2014/main" id="{958F170C-C70A-438D-A645-4BFBB697A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solidFill>
              <a:srgbClr val="008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9" name="Freeform 590">
              <a:extLst>
                <a:ext uri="{FF2B5EF4-FFF2-40B4-BE49-F238E27FC236}">
                  <a16:creationId xmlns:a16="http://schemas.microsoft.com/office/drawing/2014/main" id="{4ACE9A16-496F-4697-BB0C-001D31F9F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0" name="Freeform: Shape 97">
              <a:extLst>
                <a:ext uri="{FF2B5EF4-FFF2-40B4-BE49-F238E27FC236}">
                  <a16:creationId xmlns:a16="http://schemas.microsoft.com/office/drawing/2014/main" id="{695664F0-7B62-4F1E-B9FE-6406348F6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1" name="Freeform 585">
              <a:extLst>
                <a:ext uri="{FF2B5EF4-FFF2-40B4-BE49-F238E27FC236}">
                  <a16:creationId xmlns:a16="http://schemas.microsoft.com/office/drawing/2014/main" id="{AEC1E725-4D8B-4104-A60B-B703F4B57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rgbClr val="5B9BD5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24" name="Group 323">
            <a:extLst>
              <a:ext uri="{FF2B5EF4-FFF2-40B4-BE49-F238E27FC236}">
                <a16:creationId xmlns:a16="http://schemas.microsoft.com/office/drawing/2014/main" id="{8073265B-1907-4079-88D3-9755DD720077}"/>
              </a:ext>
            </a:extLst>
          </p:cNvPr>
          <p:cNvGrpSpPr/>
          <p:nvPr/>
        </p:nvGrpSpPr>
        <p:grpSpPr>
          <a:xfrm>
            <a:off x="6395431" y="1125740"/>
            <a:ext cx="5796569" cy="1609652"/>
            <a:chOff x="304439" y="1167516"/>
            <a:chExt cx="5432344" cy="1143996"/>
          </a:xfrm>
        </p:grpSpPr>
        <p:sp>
          <p:nvSpPr>
            <p:cNvPr id="325" name="Freeform 586">
              <a:extLst>
                <a:ext uri="{FF2B5EF4-FFF2-40B4-BE49-F238E27FC236}">
                  <a16:creationId xmlns:a16="http://schemas.microsoft.com/office/drawing/2014/main" id="{C512C542-B562-49DF-8990-C57865519A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6" name="TextBox 325">
              <a:extLst>
                <a:ext uri="{FF2B5EF4-FFF2-40B4-BE49-F238E27FC236}">
                  <a16:creationId xmlns:a16="http://schemas.microsoft.com/office/drawing/2014/main" id="{3C518CFB-26D9-4509-BD61-0518290680DC}"/>
                </a:ext>
              </a:extLst>
            </p:cNvPr>
            <p:cNvSpPr txBox="1"/>
            <p:nvPr/>
          </p:nvSpPr>
          <p:spPr>
            <a:xfrm>
              <a:off x="1520526" y="1238271"/>
              <a:ext cx="3931223" cy="1859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lvl="0" algn="just"/>
              <a:endParaRPr lang="id-ID" sz="1100" dirty="0">
                <a:latin typeface="Book Antiqua" panose="02040602050305030304" pitchFamily="18" charset="0"/>
                <a:ea typeface="Adobe Ming Std L" panose="02020300000000000000" pitchFamily="18" charset="-128"/>
              </a:endParaRPr>
            </a:p>
          </p:txBody>
        </p:sp>
        <p:sp>
          <p:nvSpPr>
            <p:cNvPr id="327" name="Freeform 588">
              <a:extLst>
                <a:ext uri="{FF2B5EF4-FFF2-40B4-BE49-F238E27FC236}">
                  <a16:creationId xmlns:a16="http://schemas.microsoft.com/office/drawing/2014/main" id="{768695C0-64F8-49E2-BC4A-9698C9408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8" name="Freeform 587">
              <a:extLst>
                <a:ext uri="{FF2B5EF4-FFF2-40B4-BE49-F238E27FC236}">
                  <a16:creationId xmlns:a16="http://schemas.microsoft.com/office/drawing/2014/main" id="{E9CA4D37-B74E-477D-B6A8-CAE36531D3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9" name="Freeform 589">
              <a:extLst>
                <a:ext uri="{FF2B5EF4-FFF2-40B4-BE49-F238E27FC236}">
                  <a16:creationId xmlns:a16="http://schemas.microsoft.com/office/drawing/2014/main" id="{DBE953FF-838F-43D9-9137-BC688BA4A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solidFill>
              <a:srgbClr val="008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0" name="Freeform 590">
              <a:extLst>
                <a:ext uri="{FF2B5EF4-FFF2-40B4-BE49-F238E27FC236}">
                  <a16:creationId xmlns:a16="http://schemas.microsoft.com/office/drawing/2014/main" id="{D2330E71-9BD9-4D7F-8251-33E5F0326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1" name="Freeform: Shape 97">
              <a:extLst>
                <a:ext uri="{FF2B5EF4-FFF2-40B4-BE49-F238E27FC236}">
                  <a16:creationId xmlns:a16="http://schemas.microsoft.com/office/drawing/2014/main" id="{72014732-28B8-439C-B5CD-BE50EB86A5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2" name="Freeform 585">
              <a:extLst>
                <a:ext uri="{FF2B5EF4-FFF2-40B4-BE49-F238E27FC236}">
                  <a16:creationId xmlns:a16="http://schemas.microsoft.com/office/drawing/2014/main" id="{546C38B2-6194-4532-BBD9-E38540D315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rgbClr val="5B9BD5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A8138E1E-73DB-4ABD-A9FA-663EDE3B360D}"/>
              </a:ext>
            </a:extLst>
          </p:cNvPr>
          <p:cNvSpPr/>
          <p:nvPr/>
        </p:nvSpPr>
        <p:spPr>
          <a:xfrm>
            <a:off x="7616425" y="1350621"/>
            <a:ext cx="44623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000" dirty="0">
                <a:latin typeface="Book Antiqua" panose="02040602050305030304" pitchFamily="18" charset="0"/>
              </a:rPr>
              <a:t>Pemda masi fokus kegiatan APBD, sehingga akan mulai dilaksanakan pada bulan Juni;</a:t>
            </a:r>
          </a:p>
        </p:txBody>
      </p:sp>
      <p:grpSp>
        <p:nvGrpSpPr>
          <p:cNvPr id="351" name="Group 350">
            <a:extLst>
              <a:ext uri="{FF2B5EF4-FFF2-40B4-BE49-F238E27FC236}">
                <a16:creationId xmlns:a16="http://schemas.microsoft.com/office/drawing/2014/main" id="{D54E1768-8229-4179-8BB3-CEA27449C93C}"/>
              </a:ext>
            </a:extLst>
          </p:cNvPr>
          <p:cNvGrpSpPr/>
          <p:nvPr/>
        </p:nvGrpSpPr>
        <p:grpSpPr>
          <a:xfrm>
            <a:off x="139403" y="3352465"/>
            <a:ext cx="5796569" cy="1609652"/>
            <a:chOff x="304439" y="1167516"/>
            <a:chExt cx="5432344" cy="1143996"/>
          </a:xfrm>
        </p:grpSpPr>
        <p:sp>
          <p:nvSpPr>
            <p:cNvPr id="352" name="Freeform 586">
              <a:extLst>
                <a:ext uri="{FF2B5EF4-FFF2-40B4-BE49-F238E27FC236}">
                  <a16:creationId xmlns:a16="http://schemas.microsoft.com/office/drawing/2014/main" id="{6175646B-75BF-43C5-88EF-22B777CCA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3" name="TextBox 352">
              <a:extLst>
                <a:ext uri="{FF2B5EF4-FFF2-40B4-BE49-F238E27FC236}">
                  <a16:creationId xmlns:a16="http://schemas.microsoft.com/office/drawing/2014/main" id="{F457EB07-6A2E-44E1-BFC5-136C12B35D38}"/>
                </a:ext>
              </a:extLst>
            </p:cNvPr>
            <p:cNvSpPr txBox="1"/>
            <p:nvPr/>
          </p:nvSpPr>
          <p:spPr>
            <a:xfrm>
              <a:off x="1520526" y="1238271"/>
              <a:ext cx="3931223" cy="1859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lvl="0" algn="just"/>
              <a:endParaRPr lang="id-ID" sz="1100" dirty="0">
                <a:latin typeface="Book Antiqua" panose="02040602050305030304" pitchFamily="18" charset="0"/>
                <a:ea typeface="Adobe Ming Std L" panose="02020300000000000000" pitchFamily="18" charset="-128"/>
              </a:endParaRPr>
            </a:p>
          </p:txBody>
        </p:sp>
        <p:sp>
          <p:nvSpPr>
            <p:cNvPr id="354" name="Freeform 588">
              <a:extLst>
                <a:ext uri="{FF2B5EF4-FFF2-40B4-BE49-F238E27FC236}">
                  <a16:creationId xmlns:a16="http://schemas.microsoft.com/office/drawing/2014/main" id="{F4CCF9C0-913A-48EA-9F0E-858597048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5" name="Freeform 587">
              <a:extLst>
                <a:ext uri="{FF2B5EF4-FFF2-40B4-BE49-F238E27FC236}">
                  <a16:creationId xmlns:a16="http://schemas.microsoft.com/office/drawing/2014/main" id="{9372E22E-3810-4EF5-AC85-F7D0001B4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6" name="Freeform 589">
              <a:extLst>
                <a:ext uri="{FF2B5EF4-FFF2-40B4-BE49-F238E27FC236}">
                  <a16:creationId xmlns:a16="http://schemas.microsoft.com/office/drawing/2014/main" id="{7DAF0BAC-3903-4733-88D9-FEAC28D885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solidFill>
              <a:srgbClr val="008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7" name="Freeform 590">
              <a:extLst>
                <a:ext uri="{FF2B5EF4-FFF2-40B4-BE49-F238E27FC236}">
                  <a16:creationId xmlns:a16="http://schemas.microsoft.com/office/drawing/2014/main" id="{7E2D530B-F915-4CBF-BB29-577C265B06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8" name="Freeform: Shape 97">
              <a:extLst>
                <a:ext uri="{FF2B5EF4-FFF2-40B4-BE49-F238E27FC236}">
                  <a16:creationId xmlns:a16="http://schemas.microsoft.com/office/drawing/2014/main" id="{D2AF5247-EFA3-4419-9086-B4F2CDCBC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9" name="Freeform 585">
              <a:extLst>
                <a:ext uri="{FF2B5EF4-FFF2-40B4-BE49-F238E27FC236}">
                  <a16:creationId xmlns:a16="http://schemas.microsoft.com/office/drawing/2014/main" id="{0BCD4BBA-78A1-4EA6-905A-68E56C33D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rgbClr val="5B9BD5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360" name="Rectangle 359">
            <a:extLst>
              <a:ext uri="{FF2B5EF4-FFF2-40B4-BE49-F238E27FC236}">
                <a16:creationId xmlns:a16="http://schemas.microsoft.com/office/drawing/2014/main" id="{DA203914-88A6-4848-9484-B468295E4F53}"/>
              </a:ext>
            </a:extLst>
          </p:cNvPr>
          <p:cNvSpPr/>
          <p:nvPr/>
        </p:nvSpPr>
        <p:spPr>
          <a:xfrm>
            <a:off x="1322202" y="3395469"/>
            <a:ext cx="4462331" cy="1230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700" dirty="0" err="1">
                <a:latin typeface="Book Antiqua" panose="02040602050305030304" pitchFamily="18" charset="0"/>
              </a:rPr>
              <a:t>Terdapat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id-ID" sz="1700" dirty="0">
                <a:latin typeface="Book Antiqua" panose="02040602050305030304" pitchFamily="18" charset="0"/>
              </a:rPr>
              <a:t>satu </a:t>
            </a:r>
            <a:r>
              <a:rPr lang="en-US" sz="1700" dirty="0" err="1">
                <a:latin typeface="Book Antiqua" panose="02040602050305030304" pitchFamily="18" charset="0"/>
              </a:rPr>
              <a:t>satker</a:t>
            </a:r>
            <a:r>
              <a:rPr lang="en-US" sz="1700" dirty="0">
                <a:latin typeface="Book Antiqua" panose="02040602050305030304" pitchFamily="18" charset="0"/>
              </a:rPr>
              <a:t> yang </a:t>
            </a:r>
            <a:r>
              <a:rPr lang="en-US" sz="1700" dirty="0" err="1">
                <a:latin typeface="Book Antiqua" panose="02040602050305030304" pitchFamily="18" charset="0"/>
              </a:rPr>
              <a:t>tidak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melaksanakan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kegiatan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yaitu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Provinsi</a:t>
            </a:r>
            <a:r>
              <a:rPr lang="id-ID" sz="1700" dirty="0">
                <a:latin typeface="Book Antiqua" panose="02040602050305030304" pitchFamily="18" charset="0"/>
              </a:rPr>
              <a:t> DKI </a:t>
            </a:r>
            <a:r>
              <a:rPr lang="fi-FI" sz="1700" dirty="0">
                <a:latin typeface="Book Antiqua" panose="02040602050305030304" pitchFamily="18" charset="0"/>
              </a:rPr>
              <a:t>karena tidak memiliki Kabupaten/Kota</a:t>
            </a:r>
            <a:r>
              <a:rPr lang="id-ID" sz="1700" dirty="0">
                <a:latin typeface="Book Antiqua" panose="02040602050305030304" pitchFamily="18" charset="0"/>
              </a:rPr>
              <a:t>; </a:t>
            </a:r>
          </a:p>
        </p:txBody>
      </p:sp>
      <p:grpSp>
        <p:nvGrpSpPr>
          <p:cNvPr id="361" name="Group 360">
            <a:extLst>
              <a:ext uri="{FF2B5EF4-FFF2-40B4-BE49-F238E27FC236}">
                <a16:creationId xmlns:a16="http://schemas.microsoft.com/office/drawing/2014/main" id="{EEACC326-BB9D-4A8F-A2EF-E20D3A08C301}"/>
              </a:ext>
            </a:extLst>
          </p:cNvPr>
          <p:cNvGrpSpPr/>
          <p:nvPr/>
        </p:nvGrpSpPr>
        <p:grpSpPr>
          <a:xfrm>
            <a:off x="6257123" y="3287294"/>
            <a:ext cx="5982502" cy="1609652"/>
            <a:chOff x="304439" y="1167516"/>
            <a:chExt cx="5432344" cy="1143996"/>
          </a:xfrm>
        </p:grpSpPr>
        <p:sp>
          <p:nvSpPr>
            <p:cNvPr id="362" name="Freeform 586">
              <a:extLst>
                <a:ext uri="{FF2B5EF4-FFF2-40B4-BE49-F238E27FC236}">
                  <a16:creationId xmlns:a16="http://schemas.microsoft.com/office/drawing/2014/main" id="{66160A5B-EE99-430C-8550-7082371DA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3" name="TextBox 362">
              <a:extLst>
                <a:ext uri="{FF2B5EF4-FFF2-40B4-BE49-F238E27FC236}">
                  <a16:creationId xmlns:a16="http://schemas.microsoft.com/office/drawing/2014/main" id="{CC405282-7B37-40B2-96D0-B5DAEE8E8A40}"/>
                </a:ext>
              </a:extLst>
            </p:cNvPr>
            <p:cNvSpPr txBox="1"/>
            <p:nvPr/>
          </p:nvSpPr>
          <p:spPr>
            <a:xfrm>
              <a:off x="1520526" y="1238271"/>
              <a:ext cx="3931223" cy="18592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lvl="0" algn="just"/>
              <a:endParaRPr lang="id-ID" sz="1100" dirty="0">
                <a:latin typeface="Book Antiqua" panose="02040602050305030304" pitchFamily="18" charset="0"/>
                <a:ea typeface="Adobe Ming Std L" panose="02020300000000000000" pitchFamily="18" charset="-128"/>
              </a:endParaRPr>
            </a:p>
          </p:txBody>
        </p:sp>
        <p:sp>
          <p:nvSpPr>
            <p:cNvPr id="364" name="Freeform 588">
              <a:extLst>
                <a:ext uri="{FF2B5EF4-FFF2-40B4-BE49-F238E27FC236}">
                  <a16:creationId xmlns:a16="http://schemas.microsoft.com/office/drawing/2014/main" id="{B8F96F61-C53F-4041-AA50-9688F5CC0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5" name="Freeform 587">
              <a:extLst>
                <a:ext uri="{FF2B5EF4-FFF2-40B4-BE49-F238E27FC236}">
                  <a16:creationId xmlns:a16="http://schemas.microsoft.com/office/drawing/2014/main" id="{8387D20E-43D3-4576-8AF0-8BBFCDCDA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6" name="Freeform 589">
              <a:extLst>
                <a:ext uri="{FF2B5EF4-FFF2-40B4-BE49-F238E27FC236}">
                  <a16:creationId xmlns:a16="http://schemas.microsoft.com/office/drawing/2014/main" id="{9B7FC255-FC85-4085-9A85-CE62770E6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solidFill>
              <a:srgbClr val="008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7" name="Freeform 590">
              <a:extLst>
                <a:ext uri="{FF2B5EF4-FFF2-40B4-BE49-F238E27FC236}">
                  <a16:creationId xmlns:a16="http://schemas.microsoft.com/office/drawing/2014/main" id="{47A7299B-EAA0-4501-A823-73B909C97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8" name="Freeform: Shape 97">
              <a:extLst>
                <a:ext uri="{FF2B5EF4-FFF2-40B4-BE49-F238E27FC236}">
                  <a16:creationId xmlns:a16="http://schemas.microsoft.com/office/drawing/2014/main" id="{1C0E4FD0-24D3-452D-8364-75D8995E12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9" name="Freeform 585">
              <a:extLst>
                <a:ext uri="{FF2B5EF4-FFF2-40B4-BE49-F238E27FC236}">
                  <a16:creationId xmlns:a16="http://schemas.microsoft.com/office/drawing/2014/main" id="{540A6A31-CE9F-460D-AE35-1B7EFA273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rgbClr val="5B9BD5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370" name="Rectangle 369">
            <a:extLst>
              <a:ext uri="{FF2B5EF4-FFF2-40B4-BE49-F238E27FC236}">
                <a16:creationId xmlns:a16="http://schemas.microsoft.com/office/drawing/2014/main" id="{1DF8DBEC-88DA-4197-90FA-EAFE461F70D2}"/>
              </a:ext>
            </a:extLst>
          </p:cNvPr>
          <p:cNvSpPr/>
          <p:nvPr/>
        </p:nvSpPr>
        <p:spPr>
          <a:xfrm>
            <a:off x="7447883" y="3246905"/>
            <a:ext cx="4631687" cy="16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700" dirty="0" err="1">
                <a:latin typeface="Book Antiqua" panose="02040602050305030304" pitchFamily="18" charset="0"/>
              </a:rPr>
              <a:t>Rendahnya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tingkat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partisipasi</a:t>
            </a:r>
            <a:r>
              <a:rPr lang="en-US" sz="1700" dirty="0">
                <a:latin typeface="Book Antiqua" panose="02040602050305030304" pitchFamily="18" charset="0"/>
              </a:rPr>
              <a:t> dan </a:t>
            </a:r>
            <a:r>
              <a:rPr lang="en-US" sz="1700" dirty="0" err="1">
                <a:latin typeface="Book Antiqua" panose="02040602050305030304" pitchFamily="18" charset="0"/>
              </a:rPr>
              <a:t>kepatuhan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Satker</a:t>
            </a:r>
            <a:r>
              <a:rPr lang="en-US" sz="1700" dirty="0">
                <a:latin typeface="Book Antiqua" panose="02040602050305030304" pitchFamily="18" charset="0"/>
              </a:rPr>
              <a:t> DKTP </a:t>
            </a:r>
            <a:r>
              <a:rPr lang="en-US" sz="1700" dirty="0" err="1">
                <a:latin typeface="Book Antiqua" panose="02040602050305030304" pitchFamily="18" charset="0"/>
              </a:rPr>
              <a:t>dalam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menginput</a:t>
            </a:r>
            <a:r>
              <a:rPr lang="en-US" sz="1700" dirty="0">
                <a:latin typeface="Book Antiqua" panose="02040602050305030304" pitchFamily="18" charset="0"/>
              </a:rPr>
              <a:t> data </a:t>
            </a:r>
            <a:r>
              <a:rPr lang="en-US" sz="1700" dirty="0" err="1">
                <a:latin typeface="Book Antiqua" panose="02040602050305030304" pitchFamily="18" charset="0"/>
              </a:rPr>
              <a:t>kinerja</a:t>
            </a:r>
            <a:r>
              <a:rPr lang="en-US" sz="1700" dirty="0">
                <a:latin typeface="Book Antiqua" panose="02040602050305030304" pitchFamily="18" charset="0"/>
              </a:rPr>
              <a:t> pada </a:t>
            </a:r>
            <a:r>
              <a:rPr lang="en-US" sz="1700" dirty="0" err="1">
                <a:latin typeface="Book Antiqua" panose="02040602050305030304" pitchFamily="18" charset="0"/>
              </a:rPr>
              <a:t>Aplikasi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Bappenas</a:t>
            </a:r>
            <a:r>
              <a:rPr lang="en-US" sz="1700" dirty="0">
                <a:latin typeface="Book Antiqua" panose="02040602050305030304" pitchFamily="18" charset="0"/>
              </a:rPr>
              <a:t> dan </a:t>
            </a:r>
            <a:r>
              <a:rPr lang="en-US" sz="1700" dirty="0" err="1">
                <a:latin typeface="Book Antiqua" panose="02040602050305030304" pitchFamily="18" charset="0"/>
              </a:rPr>
              <a:t>Keuangan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secara</a:t>
            </a:r>
            <a:r>
              <a:rPr lang="en-US" sz="1700" dirty="0">
                <a:latin typeface="Book Antiqua" panose="02040602050305030304" pitchFamily="18" charset="0"/>
              </a:rPr>
              <a:t> </a:t>
            </a:r>
            <a:r>
              <a:rPr lang="en-US" sz="1700" dirty="0" err="1">
                <a:latin typeface="Book Antiqua" panose="02040602050305030304" pitchFamily="18" charset="0"/>
              </a:rPr>
              <a:t>periodik</a:t>
            </a:r>
            <a:r>
              <a:rPr lang="en-US" sz="1700" dirty="0">
                <a:latin typeface="Book Antiqua" panose="02040602050305030304" pitchFamily="18" charset="0"/>
              </a:rPr>
              <a:t> (</a:t>
            </a:r>
            <a:r>
              <a:rPr lang="en-US" sz="1700" dirty="0" err="1">
                <a:latin typeface="Book Antiqua" panose="02040602050305030304" pitchFamily="18" charset="0"/>
              </a:rPr>
              <a:t>bulanan</a:t>
            </a:r>
            <a:r>
              <a:rPr lang="en-US" sz="1700" dirty="0">
                <a:latin typeface="Book Antiqua" panose="02040602050305030304" pitchFamily="18" charset="0"/>
              </a:rPr>
              <a:t>/</a:t>
            </a:r>
            <a:r>
              <a:rPr lang="en-US" sz="1700" dirty="0" err="1">
                <a:latin typeface="Book Antiqua" panose="02040602050305030304" pitchFamily="18" charset="0"/>
              </a:rPr>
              <a:t>triwulanan</a:t>
            </a:r>
            <a:r>
              <a:rPr lang="en-US" sz="1700" dirty="0">
                <a:latin typeface="Book Antiqua" panose="02040602050305030304" pitchFamily="18" charset="0"/>
              </a:rPr>
              <a:t>)</a:t>
            </a:r>
            <a:r>
              <a:rPr lang="id-ID" sz="1700" dirty="0">
                <a:latin typeface="Book Antiqua" panose="02040602050305030304" pitchFamily="18" charset="0"/>
              </a:rPr>
              <a:t>.</a:t>
            </a:r>
            <a:endParaRPr lang="en-US" sz="1700" dirty="0">
              <a:latin typeface="Book Antiqua" panose="02040602050305030304" pitchFamily="18" charset="0"/>
            </a:endParaRPr>
          </a:p>
        </p:txBody>
      </p:sp>
      <p:sp>
        <p:nvSpPr>
          <p:cNvPr id="333" name="Rectangle 332">
            <a:extLst>
              <a:ext uri="{FF2B5EF4-FFF2-40B4-BE49-F238E27FC236}">
                <a16:creationId xmlns:a16="http://schemas.microsoft.com/office/drawing/2014/main" id="{34075B56-1C17-43B0-9EB6-D6BDFCD1CEB6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525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525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m3d="http://schemas.microsoft.com/office/drawing/2017/model3d">
        <mc:Choice Requires="am3d">
          <p:graphicFrame>
            <p:nvGraphicFrame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09076291"/>
                  </p:ext>
                </p:extLst>
              </p:nvPr>
            </p:nvGraphicFramePr>
            <p:xfrm>
              <a:off x="9638390" y="3205560"/>
              <a:ext cx="3172717" cy="419374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 xmlns="">
          <p:pic>
            <p:nvPicPr>
              <p:cNvPr id="35" name="3D Model 34">
                <a:extLst>
                  <a:ext uri="{FF2B5EF4-FFF2-40B4-BE49-F238E27FC236}">
                    <a16:creationId xmlns:a16="http://schemas.microsoft.com/office/drawing/2014/main" xmlns="" xmlns:am3d="http://schemas.microsoft.com/office/drawing/2017/model3d" id="{3447F34D-181D-4C1F-8E1D-C89C613647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638390" y="3205560"/>
                <a:ext cx="3172717" cy="419374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 331">
            <a:extLst>
              <a:ext uri="{FF2B5EF4-FFF2-40B4-BE49-F238E27FC236}">
                <a16:creationId xmlns:a16="http://schemas.microsoft.com/office/drawing/2014/main" id="{D9BF168C-9224-437F-AAEF-EB714ADB00CF}"/>
              </a:ext>
            </a:extLst>
          </p:cNvPr>
          <p:cNvGrpSpPr/>
          <p:nvPr/>
        </p:nvGrpSpPr>
        <p:grpSpPr>
          <a:xfrm>
            <a:off x="30047" y="3436994"/>
            <a:ext cx="3466685" cy="3100966"/>
            <a:chOff x="403351" y="1349223"/>
            <a:chExt cx="3031676" cy="303167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55C63804-D861-4DA9-99A1-3BA7FFCCD40C}"/>
                </a:ext>
              </a:extLst>
            </p:cNvPr>
            <p:cNvSpPr/>
            <p:nvPr/>
          </p:nvSpPr>
          <p:spPr>
            <a:xfrm>
              <a:off x="403351" y="1349223"/>
              <a:ext cx="3031676" cy="30316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oup 44">
              <a:extLst>
                <a:ext uri="{FF2B5EF4-FFF2-40B4-BE49-F238E27FC236}">
                  <a16:creationId xmlns:a16="http://schemas.microsoft.com/office/drawing/2014/main" id="{14496CAC-B9CE-4A87-8AB2-E85283D19229}"/>
                </a:ext>
              </a:extLst>
            </p:cNvPr>
            <p:cNvGrpSpPr/>
            <p:nvPr/>
          </p:nvGrpSpPr>
          <p:grpSpPr>
            <a:xfrm>
              <a:off x="816862" y="1653033"/>
              <a:ext cx="2158764" cy="2407338"/>
              <a:chOff x="3557587" y="2728912"/>
              <a:chExt cx="1792288" cy="1998663"/>
            </a:xfrm>
          </p:grpSpPr>
          <p:sp>
            <p:nvSpPr>
              <p:cNvPr id="21" name="Freeform 3254">
                <a:extLst>
                  <a:ext uri="{FF2B5EF4-FFF2-40B4-BE49-F238E27FC236}">
                    <a16:creationId xmlns:a16="http://schemas.microsoft.com/office/drawing/2014/main" id="{81669DFB-F61C-47EA-B822-8FA0C933C7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825" y="3489325"/>
                <a:ext cx="803275" cy="354013"/>
              </a:xfrm>
              <a:custGeom>
                <a:avLst/>
                <a:gdLst/>
                <a:ahLst/>
                <a:cxnLst>
                  <a:cxn ang="0">
                    <a:pos x="2" y="446"/>
                  </a:cxn>
                  <a:cxn ang="0">
                    <a:pos x="1012" y="6"/>
                  </a:cxn>
                  <a:cxn ang="0">
                    <a:pos x="1008" y="0"/>
                  </a:cxn>
                  <a:cxn ang="0">
                    <a:pos x="0" y="441"/>
                  </a:cxn>
                  <a:cxn ang="0">
                    <a:pos x="2" y="446"/>
                  </a:cxn>
                </a:cxnLst>
                <a:rect l="0" t="0" r="r" b="b"/>
                <a:pathLst>
                  <a:path w="1012" h="446">
                    <a:moveTo>
                      <a:pt x="2" y="446"/>
                    </a:moveTo>
                    <a:lnTo>
                      <a:pt x="1012" y="6"/>
                    </a:lnTo>
                    <a:lnTo>
                      <a:pt x="1008" y="0"/>
                    </a:lnTo>
                    <a:lnTo>
                      <a:pt x="0" y="441"/>
                    </a:lnTo>
                    <a:lnTo>
                      <a:pt x="2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3255">
                <a:extLst>
                  <a:ext uri="{FF2B5EF4-FFF2-40B4-BE49-F238E27FC236}">
                    <a16:creationId xmlns:a16="http://schemas.microsoft.com/office/drawing/2014/main" id="{306D06C5-E827-434D-8226-98B712B6922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0825" y="3489325"/>
                <a:ext cx="803275" cy="354013"/>
              </a:xfrm>
              <a:custGeom>
                <a:avLst/>
                <a:gdLst/>
                <a:ahLst/>
                <a:cxnLst>
                  <a:cxn ang="0">
                    <a:pos x="2" y="446"/>
                  </a:cxn>
                  <a:cxn ang="0">
                    <a:pos x="1012" y="6"/>
                  </a:cxn>
                  <a:cxn ang="0">
                    <a:pos x="1008" y="0"/>
                  </a:cxn>
                  <a:cxn ang="0">
                    <a:pos x="0" y="441"/>
                  </a:cxn>
                  <a:cxn ang="0">
                    <a:pos x="2" y="446"/>
                  </a:cxn>
                </a:cxnLst>
                <a:rect l="0" t="0" r="r" b="b"/>
                <a:pathLst>
                  <a:path w="1012" h="446">
                    <a:moveTo>
                      <a:pt x="2" y="446"/>
                    </a:moveTo>
                    <a:lnTo>
                      <a:pt x="1012" y="6"/>
                    </a:lnTo>
                    <a:lnTo>
                      <a:pt x="1008" y="0"/>
                    </a:lnTo>
                    <a:lnTo>
                      <a:pt x="0" y="441"/>
                    </a:lnTo>
                    <a:lnTo>
                      <a:pt x="2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3256">
                <a:extLst>
                  <a:ext uri="{FF2B5EF4-FFF2-40B4-BE49-F238E27FC236}">
                    <a16:creationId xmlns:a16="http://schemas.microsoft.com/office/drawing/2014/main" id="{89F95766-A5E0-4D70-A520-593C62FA3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987" y="3562350"/>
                <a:ext cx="803275" cy="354013"/>
              </a:xfrm>
              <a:custGeom>
                <a:avLst/>
                <a:gdLst/>
                <a:ahLst/>
                <a:cxnLst>
                  <a:cxn ang="0">
                    <a:pos x="1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1" y="446"/>
                  </a:cxn>
                </a:cxnLst>
                <a:rect l="0" t="0" r="r" b="b"/>
                <a:pathLst>
                  <a:path w="1011" h="446">
                    <a:moveTo>
                      <a:pt x="1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1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Freeform 3257">
                <a:extLst>
                  <a:ext uri="{FF2B5EF4-FFF2-40B4-BE49-F238E27FC236}">
                    <a16:creationId xmlns:a16="http://schemas.microsoft.com/office/drawing/2014/main" id="{3387908A-7C1B-415D-8B0C-5D9FF4F54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0987" y="3562350"/>
                <a:ext cx="803275" cy="354013"/>
              </a:xfrm>
              <a:custGeom>
                <a:avLst/>
                <a:gdLst/>
                <a:ahLst/>
                <a:cxnLst>
                  <a:cxn ang="0">
                    <a:pos x="1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1" y="446"/>
                  </a:cxn>
                </a:cxnLst>
                <a:rect l="0" t="0" r="r" b="b"/>
                <a:pathLst>
                  <a:path w="1011" h="446">
                    <a:moveTo>
                      <a:pt x="1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1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3258">
                <a:extLst>
                  <a:ext uri="{FF2B5EF4-FFF2-40B4-BE49-F238E27FC236}">
                    <a16:creationId xmlns:a16="http://schemas.microsoft.com/office/drawing/2014/main" id="{02140DD2-4A50-49B4-BBE4-F28318286D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150" y="36385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Freeform 3259">
                <a:extLst>
                  <a:ext uri="{FF2B5EF4-FFF2-40B4-BE49-F238E27FC236}">
                    <a16:creationId xmlns:a16="http://schemas.microsoft.com/office/drawing/2014/main" id="{41D7ADA0-6A0C-4134-92EB-A364061B7E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1150" y="36385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08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08" y="0"/>
                    </a:lnTo>
                    <a:lnTo>
                      <a:pt x="0" y="439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3260">
                <a:extLst>
                  <a:ext uri="{FF2B5EF4-FFF2-40B4-BE49-F238E27FC236}">
                    <a16:creationId xmlns:a16="http://schemas.microsoft.com/office/drawing/2014/main" id="{E58407DD-CF70-400A-BF84-2435F2FE7C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900" y="37147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7"/>
                  </a:cxn>
                  <a:cxn ang="0">
                    <a:pos x="1010" y="0"/>
                  </a:cxn>
                  <a:cxn ang="0">
                    <a:pos x="0" y="442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7"/>
                    </a:lnTo>
                    <a:lnTo>
                      <a:pt x="1010" y="0"/>
                    </a:lnTo>
                    <a:lnTo>
                      <a:pt x="0" y="442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3261">
                <a:extLst>
                  <a:ext uri="{FF2B5EF4-FFF2-40B4-BE49-F238E27FC236}">
                    <a16:creationId xmlns:a16="http://schemas.microsoft.com/office/drawing/2014/main" id="{E41C962F-1B2F-4670-9877-A9B697BB46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2900" y="3714750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7"/>
                  </a:cxn>
                  <a:cxn ang="0">
                    <a:pos x="1010" y="0"/>
                  </a:cxn>
                  <a:cxn ang="0">
                    <a:pos x="0" y="442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7"/>
                    </a:lnTo>
                    <a:lnTo>
                      <a:pt x="1010" y="0"/>
                    </a:lnTo>
                    <a:lnTo>
                      <a:pt x="0" y="442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3262">
                <a:extLst>
                  <a:ext uri="{FF2B5EF4-FFF2-40B4-BE49-F238E27FC236}">
                    <a16:creationId xmlns:a16="http://schemas.microsoft.com/office/drawing/2014/main" id="{FC96495B-90DA-4BD0-8B09-8E5DF2A5B5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062" y="3786187"/>
                <a:ext cx="801688" cy="354013"/>
              </a:xfrm>
              <a:custGeom>
                <a:avLst/>
                <a:gdLst/>
                <a:ahLst/>
                <a:cxnLst>
                  <a:cxn ang="0">
                    <a:pos x="2" y="447"/>
                  </a:cxn>
                  <a:cxn ang="0">
                    <a:pos x="1012" y="5"/>
                  </a:cxn>
                  <a:cxn ang="0">
                    <a:pos x="1008" y="0"/>
                  </a:cxn>
                  <a:cxn ang="0">
                    <a:pos x="0" y="440"/>
                  </a:cxn>
                  <a:cxn ang="0">
                    <a:pos x="2" y="447"/>
                  </a:cxn>
                </a:cxnLst>
                <a:rect l="0" t="0" r="r" b="b"/>
                <a:pathLst>
                  <a:path w="1012" h="447">
                    <a:moveTo>
                      <a:pt x="2" y="447"/>
                    </a:moveTo>
                    <a:lnTo>
                      <a:pt x="1012" y="5"/>
                    </a:lnTo>
                    <a:lnTo>
                      <a:pt x="1008" y="0"/>
                    </a:lnTo>
                    <a:lnTo>
                      <a:pt x="0" y="440"/>
                    </a:lnTo>
                    <a:lnTo>
                      <a:pt x="2" y="447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1" name="Freeform 3263">
                <a:extLst>
                  <a:ext uri="{FF2B5EF4-FFF2-40B4-BE49-F238E27FC236}">
                    <a16:creationId xmlns:a16="http://schemas.microsoft.com/office/drawing/2014/main" id="{CD5D8152-4DF8-4C63-94D0-BFDDE5E330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3062" y="3786187"/>
                <a:ext cx="801688" cy="354013"/>
              </a:xfrm>
              <a:custGeom>
                <a:avLst/>
                <a:gdLst/>
                <a:ahLst/>
                <a:cxnLst>
                  <a:cxn ang="0">
                    <a:pos x="2" y="447"/>
                  </a:cxn>
                  <a:cxn ang="0">
                    <a:pos x="1012" y="5"/>
                  </a:cxn>
                  <a:cxn ang="0">
                    <a:pos x="1008" y="0"/>
                  </a:cxn>
                  <a:cxn ang="0">
                    <a:pos x="0" y="440"/>
                  </a:cxn>
                  <a:cxn ang="0">
                    <a:pos x="2" y="447"/>
                  </a:cxn>
                </a:cxnLst>
                <a:rect l="0" t="0" r="r" b="b"/>
                <a:pathLst>
                  <a:path w="1012" h="447">
                    <a:moveTo>
                      <a:pt x="2" y="447"/>
                    </a:moveTo>
                    <a:lnTo>
                      <a:pt x="1012" y="5"/>
                    </a:lnTo>
                    <a:lnTo>
                      <a:pt x="1008" y="0"/>
                    </a:lnTo>
                    <a:lnTo>
                      <a:pt x="0" y="440"/>
                    </a:lnTo>
                    <a:lnTo>
                      <a:pt x="2" y="44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2" name="Freeform 3264">
                <a:extLst>
                  <a:ext uri="{FF2B5EF4-FFF2-40B4-BE49-F238E27FC236}">
                    <a16:creationId xmlns:a16="http://schemas.microsoft.com/office/drawing/2014/main" id="{57F21902-44E7-48F5-9C55-C3B4D2E110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225" y="3860800"/>
                <a:ext cx="803275" cy="355600"/>
              </a:xfrm>
              <a:custGeom>
                <a:avLst/>
                <a:gdLst/>
                <a:ahLst/>
                <a:cxnLst>
                  <a:cxn ang="0">
                    <a:pos x="4" y="448"/>
                  </a:cxn>
                  <a:cxn ang="0">
                    <a:pos x="1012" y="6"/>
                  </a:cxn>
                  <a:cxn ang="0">
                    <a:pos x="1009" y="0"/>
                  </a:cxn>
                  <a:cxn ang="0">
                    <a:pos x="0" y="441"/>
                  </a:cxn>
                  <a:cxn ang="0">
                    <a:pos x="4" y="448"/>
                  </a:cxn>
                </a:cxnLst>
                <a:rect l="0" t="0" r="r" b="b"/>
                <a:pathLst>
                  <a:path w="1012" h="448">
                    <a:moveTo>
                      <a:pt x="4" y="448"/>
                    </a:moveTo>
                    <a:lnTo>
                      <a:pt x="1012" y="6"/>
                    </a:lnTo>
                    <a:lnTo>
                      <a:pt x="1009" y="0"/>
                    </a:lnTo>
                    <a:lnTo>
                      <a:pt x="0" y="441"/>
                    </a:lnTo>
                    <a:lnTo>
                      <a:pt x="4" y="44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3" name="Freeform 3265">
                <a:extLst>
                  <a:ext uri="{FF2B5EF4-FFF2-40B4-BE49-F238E27FC236}">
                    <a16:creationId xmlns:a16="http://schemas.microsoft.com/office/drawing/2014/main" id="{4EE6C4B1-7095-428F-96AB-D2232C7FD3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225" y="3860800"/>
                <a:ext cx="803275" cy="355600"/>
              </a:xfrm>
              <a:custGeom>
                <a:avLst/>
                <a:gdLst/>
                <a:ahLst/>
                <a:cxnLst>
                  <a:cxn ang="0">
                    <a:pos x="4" y="448"/>
                  </a:cxn>
                  <a:cxn ang="0">
                    <a:pos x="1012" y="6"/>
                  </a:cxn>
                  <a:cxn ang="0">
                    <a:pos x="1009" y="0"/>
                  </a:cxn>
                  <a:cxn ang="0">
                    <a:pos x="0" y="441"/>
                  </a:cxn>
                  <a:cxn ang="0">
                    <a:pos x="4" y="448"/>
                  </a:cxn>
                </a:cxnLst>
                <a:rect l="0" t="0" r="r" b="b"/>
                <a:pathLst>
                  <a:path w="1012" h="448">
                    <a:moveTo>
                      <a:pt x="4" y="448"/>
                    </a:moveTo>
                    <a:lnTo>
                      <a:pt x="1012" y="6"/>
                    </a:lnTo>
                    <a:lnTo>
                      <a:pt x="1009" y="0"/>
                    </a:lnTo>
                    <a:lnTo>
                      <a:pt x="0" y="441"/>
                    </a:lnTo>
                    <a:lnTo>
                      <a:pt x="4" y="44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4" name="Freeform 3266">
                <a:extLst>
                  <a:ext uri="{FF2B5EF4-FFF2-40B4-BE49-F238E27FC236}">
                    <a16:creationId xmlns:a16="http://schemas.microsoft.com/office/drawing/2014/main" id="{B1812565-9909-41C1-AD2A-04A7A2708D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975" y="3937000"/>
                <a:ext cx="801688" cy="355600"/>
              </a:xfrm>
              <a:custGeom>
                <a:avLst/>
                <a:gdLst/>
                <a:ahLst/>
                <a:cxnLst>
                  <a:cxn ang="0">
                    <a:pos x="4" y="446"/>
                  </a:cxn>
                  <a:cxn ang="0">
                    <a:pos x="1012" y="6"/>
                  </a:cxn>
                  <a:cxn ang="0">
                    <a:pos x="1010" y="0"/>
                  </a:cxn>
                  <a:cxn ang="0">
                    <a:pos x="0" y="441"/>
                  </a:cxn>
                  <a:cxn ang="0">
                    <a:pos x="4" y="446"/>
                  </a:cxn>
                </a:cxnLst>
                <a:rect l="0" t="0" r="r" b="b"/>
                <a:pathLst>
                  <a:path w="1012" h="446">
                    <a:moveTo>
                      <a:pt x="4" y="446"/>
                    </a:moveTo>
                    <a:lnTo>
                      <a:pt x="1012" y="6"/>
                    </a:lnTo>
                    <a:lnTo>
                      <a:pt x="1010" y="0"/>
                    </a:lnTo>
                    <a:lnTo>
                      <a:pt x="0" y="441"/>
                    </a:lnTo>
                    <a:lnTo>
                      <a:pt x="4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6" name="Freeform 3267">
                <a:extLst>
                  <a:ext uri="{FF2B5EF4-FFF2-40B4-BE49-F238E27FC236}">
                    <a16:creationId xmlns:a16="http://schemas.microsoft.com/office/drawing/2014/main" id="{D7442156-9EC0-46F8-BF75-2B0A5E3226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44975" y="3937000"/>
                <a:ext cx="801688" cy="355600"/>
              </a:xfrm>
              <a:custGeom>
                <a:avLst/>
                <a:gdLst/>
                <a:ahLst/>
                <a:cxnLst>
                  <a:cxn ang="0">
                    <a:pos x="4" y="446"/>
                  </a:cxn>
                  <a:cxn ang="0">
                    <a:pos x="1012" y="6"/>
                  </a:cxn>
                  <a:cxn ang="0">
                    <a:pos x="1010" y="0"/>
                  </a:cxn>
                  <a:cxn ang="0">
                    <a:pos x="0" y="441"/>
                  </a:cxn>
                  <a:cxn ang="0">
                    <a:pos x="4" y="446"/>
                  </a:cxn>
                </a:cxnLst>
                <a:rect l="0" t="0" r="r" b="b"/>
                <a:pathLst>
                  <a:path w="1012" h="446">
                    <a:moveTo>
                      <a:pt x="4" y="446"/>
                    </a:moveTo>
                    <a:lnTo>
                      <a:pt x="1012" y="6"/>
                    </a:lnTo>
                    <a:lnTo>
                      <a:pt x="1010" y="0"/>
                    </a:lnTo>
                    <a:lnTo>
                      <a:pt x="0" y="441"/>
                    </a:lnTo>
                    <a:lnTo>
                      <a:pt x="4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7" name="Freeform 3268">
                <a:extLst>
                  <a:ext uri="{FF2B5EF4-FFF2-40B4-BE49-F238E27FC236}">
                    <a16:creationId xmlns:a16="http://schemas.microsoft.com/office/drawing/2014/main" id="{FD9AB867-601A-450E-8BA6-543D0DEB68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550" y="4011612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10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10" y="0"/>
                    </a:lnTo>
                    <a:lnTo>
                      <a:pt x="0" y="439"/>
                    </a:lnTo>
                    <a:lnTo>
                      <a:pt x="3" y="44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8" name="Freeform 3269">
                <a:extLst>
                  <a:ext uri="{FF2B5EF4-FFF2-40B4-BE49-F238E27FC236}">
                    <a16:creationId xmlns:a16="http://schemas.microsoft.com/office/drawing/2014/main" id="{3A18E321-0AF5-410B-8A1D-189C113287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3550" y="4011612"/>
                <a:ext cx="803275" cy="354013"/>
              </a:xfrm>
              <a:custGeom>
                <a:avLst/>
                <a:gdLst/>
                <a:ahLst/>
                <a:cxnLst>
                  <a:cxn ang="0">
                    <a:pos x="3" y="446"/>
                  </a:cxn>
                  <a:cxn ang="0">
                    <a:pos x="1011" y="5"/>
                  </a:cxn>
                  <a:cxn ang="0">
                    <a:pos x="1010" y="0"/>
                  </a:cxn>
                  <a:cxn ang="0">
                    <a:pos x="0" y="439"/>
                  </a:cxn>
                  <a:cxn ang="0">
                    <a:pos x="3" y="446"/>
                  </a:cxn>
                </a:cxnLst>
                <a:rect l="0" t="0" r="r" b="b"/>
                <a:pathLst>
                  <a:path w="1011" h="446">
                    <a:moveTo>
                      <a:pt x="3" y="446"/>
                    </a:moveTo>
                    <a:lnTo>
                      <a:pt x="1011" y="5"/>
                    </a:lnTo>
                    <a:lnTo>
                      <a:pt x="1010" y="0"/>
                    </a:lnTo>
                    <a:lnTo>
                      <a:pt x="0" y="439"/>
                    </a:lnTo>
                    <a:lnTo>
                      <a:pt x="3" y="44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9" name="Freeform 3273">
                <a:extLst>
                  <a:ext uri="{FF2B5EF4-FFF2-40B4-BE49-F238E27FC236}">
                    <a16:creationId xmlns:a16="http://schemas.microsoft.com/office/drawing/2014/main" id="{E158F01D-67BD-4B82-9068-DD00F95B28E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557587" y="2728912"/>
                <a:ext cx="1122363" cy="1998663"/>
              </a:xfrm>
              <a:custGeom>
                <a:avLst/>
                <a:gdLst/>
                <a:ahLst/>
                <a:cxnLst>
                  <a:cxn ang="0">
                    <a:pos x="617" y="241"/>
                  </a:cxn>
                  <a:cxn ang="0">
                    <a:pos x="617" y="241"/>
                  </a:cxn>
                  <a:cxn ang="0">
                    <a:pos x="605" y="241"/>
                  </a:cxn>
                  <a:cxn ang="0">
                    <a:pos x="591" y="235"/>
                  </a:cxn>
                  <a:cxn ang="0">
                    <a:pos x="583" y="223"/>
                  </a:cxn>
                  <a:cxn ang="0">
                    <a:pos x="581" y="217"/>
                  </a:cxn>
                  <a:cxn ang="0">
                    <a:pos x="583" y="202"/>
                  </a:cxn>
                  <a:cxn ang="0">
                    <a:pos x="586" y="196"/>
                  </a:cxn>
                  <a:cxn ang="0">
                    <a:pos x="596" y="181"/>
                  </a:cxn>
                  <a:cxn ang="0">
                    <a:pos x="602" y="178"/>
                  </a:cxn>
                  <a:cxn ang="0">
                    <a:pos x="612" y="171"/>
                  </a:cxn>
                  <a:cxn ang="0">
                    <a:pos x="630" y="166"/>
                  </a:cxn>
                  <a:cxn ang="0">
                    <a:pos x="635" y="166"/>
                  </a:cxn>
                  <a:cxn ang="0">
                    <a:pos x="648" y="168"/>
                  </a:cxn>
                  <a:cxn ang="0">
                    <a:pos x="654" y="171"/>
                  </a:cxn>
                  <a:cxn ang="0">
                    <a:pos x="666" y="179"/>
                  </a:cxn>
                  <a:cxn ang="0">
                    <a:pos x="669" y="186"/>
                  </a:cxn>
                  <a:cxn ang="0">
                    <a:pos x="671" y="199"/>
                  </a:cxn>
                  <a:cxn ang="0">
                    <a:pos x="667" y="214"/>
                  </a:cxn>
                  <a:cxn ang="0">
                    <a:pos x="659" y="223"/>
                  </a:cxn>
                  <a:cxn ang="0">
                    <a:pos x="658" y="225"/>
                  </a:cxn>
                  <a:cxn ang="0">
                    <a:pos x="656" y="228"/>
                  </a:cxn>
                  <a:cxn ang="0">
                    <a:pos x="658" y="235"/>
                  </a:cxn>
                  <a:cxn ang="0">
                    <a:pos x="646" y="310"/>
                  </a:cxn>
                  <a:cxn ang="0">
                    <a:pos x="627" y="249"/>
                  </a:cxn>
                  <a:cxn ang="0">
                    <a:pos x="623" y="243"/>
                  </a:cxn>
                  <a:cxn ang="0">
                    <a:pos x="618" y="241"/>
                  </a:cxn>
                  <a:cxn ang="0">
                    <a:pos x="618" y="241"/>
                  </a:cxn>
                  <a:cxn ang="0">
                    <a:pos x="617" y="241"/>
                  </a:cxn>
                  <a:cxn ang="0">
                    <a:pos x="804" y="261"/>
                  </a:cxn>
                  <a:cxn ang="0">
                    <a:pos x="697" y="287"/>
                  </a:cxn>
                  <a:cxn ang="0">
                    <a:pos x="666" y="233"/>
                  </a:cxn>
                  <a:cxn ang="0">
                    <a:pos x="664" y="230"/>
                  </a:cxn>
                  <a:cxn ang="0">
                    <a:pos x="666" y="228"/>
                  </a:cxn>
                  <a:cxn ang="0">
                    <a:pos x="679" y="207"/>
                  </a:cxn>
                  <a:cxn ang="0">
                    <a:pos x="679" y="189"/>
                  </a:cxn>
                  <a:cxn ang="0">
                    <a:pos x="677" y="183"/>
                  </a:cxn>
                  <a:cxn ang="0">
                    <a:pos x="669" y="173"/>
                  </a:cxn>
                  <a:cxn ang="0">
                    <a:pos x="648" y="160"/>
                  </a:cxn>
                  <a:cxn ang="0">
                    <a:pos x="635" y="158"/>
                  </a:cxn>
                  <a:cxn ang="0">
                    <a:pos x="620" y="161"/>
                  </a:cxn>
                  <a:cxn ang="0">
                    <a:pos x="609" y="165"/>
                  </a:cxn>
                  <a:cxn ang="0">
                    <a:pos x="597" y="171"/>
                  </a:cxn>
                  <a:cxn ang="0">
                    <a:pos x="584" y="183"/>
                  </a:cxn>
                  <a:cxn ang="0">
                    <a:pos x="576" y="196"/>
                  </a:cxn>
                  <a:cxn ang="0">
                    <a:pos x="573" y="210"/>
                  </a:cxn>
                  <a:cxn ang="0">
                    <a:pos x="576" y="227"/>
                  </a:cxn>
                  <a:cxn ang="0">
                    <a:pos x="579" y="232"/>
                  </a:cxn>
                  <a:cxn ang="0">
                    <a:pos x="592" y="243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8" y="249"/>
                  </a:cxn>
                  <a:cxn ang="0">
                    <a:pos x="638" y="313"/>
                  </a:cxn>
                  <a:cxn ang="0">
                    <a:pos x="544" y="373"/>
                  </a:cxn>
                  <a:cxn ang="0">
                    <a:pos x="825" y="2518"/>
                  </a:cxn>
                  <a:cxn ang="0">
                    <a:pos x="22" y="608"/>
                  </a:cxn>
                  <a:cxn ang="0">
                    <a:pos x="1408" y="0"/>
                  </a:cxn>
                </a:cxnLst>
                <a:rect l="0" t="0" r="r" b="b"/>
                <a:pathLst>
                  <a:path w="1413" h="2518">
                    <a:moveTo>
                      <a:pt x="617" y="241"/>
                    </a:moveTo>
                    <a:lnTo>
                      <a:pt x="617" y="241"/>
                    </a:lnTo>
                    <a:lnTo>
                      <a:pt x="617" y="241"/>
                    </a:lnTo>
                    <a:lnTo>
                      <a:pt x="617" y="241"/>
                    </a:lnTo>
                    <a:lnTo>
                      <a:pt x="605" y="241"/>
                    </a:lnTo>
                    <a:lnTo>
                      <a:pt x="605" y="241"/>
                    </a:lnTo>
                    <a:lnTo>
                      <a:pt x="597" y="238"/>
                    </a:lnTo>
                    <a:lnTo>
                      <a:pt x="591" y="235"/>
                    </a:lnTo>
                    <a:lnTo>
                      <a:pt x="586" y="228"/>
                    </a:lnTo>
                    <a:lnTo>
                      <a:pt x="583" y="223"/>
                    </a:lnTo>
                    <a:lnTo>
                      <a:pt x="583" y="223"/>
                    </a:lnTo>
                    <a:lnTo>
                      <a:pt x="581" y="217"/>
                    </a:lnTo>
                    <a:lnTo>
                      <a:pt x="581" y="209"/>
                    </a:lnTo>
                    <a:lnTo>
                      <a:pt x="583" y="202"/>
                    </a:lnTo>
                    <a:lnTo>
                      <a:pt x="586" y="196"/>
                    </a:lnTo>
                    <a:lnTo>
                      <a:pt x="586" y="196"/>
                    </a:lnTo>
                    <a:lnTo>
                      <a:pt x="589" y="188"/>
                    </a:lnTo>
                    <a:lnTo>
                      <a:pt x="596" y="181"/>
                    </a:lnTo>
                    <a:lnTo>
                      <a:pt x="596" y="181"/>
                    </a:lnTo>
                    <a:lnTo>
                      <a:pt x="602" y="178"/>
                    </a:lnTo>
                    <a:lnTo>
                      <a:pt x="612" y="171"/>
                    </a:lnTo>
                    <a:lnTo>
                      <a:pt x="612" y="171"/>
                    </a:lnTo>
                    <a:lnTo>
                      <a:pt x="623" y="168"/>
                    </a:lnTo>
                    <a:lnTo>
                      <a:pt x="630" y="166"/>
                    </a:lnTo>
                    <a:lnTo>
                      <a:pt x="630" y="166"/>
                    </a:lnTo>
                    <a:lnTo>
                      <a:pt x="635" y="166"/>
                    </a:lnTo>
                    <a:lnTo>
                      <a:pt x="635" y="166"/>
                    </a:lnTo>
                    <a:lnTo>
                      <a:pt x="648" y="168"/>
                    </a:lnTo>
                    <a:lnTo>
                      <a:pt x="648" y="168"/>
                    </a:lnTo>
                    <a:lnTo>
                      <a:pt x="654" y="171"/>
                    </a:lnTo>
                    <a:lnTo>
                      <a:pt x="661" y="175"/>
                    </a:lnTo>
                    <a:lnTo>
                      <a:pt x="666" y="179"/>
                    </a:lnTo>
                    <a:lnTo>
                      <a:pt x="669" y="186"/>
                    </a:lnTo>
                    <a:lnTo>
                      <a:pt x="669" y="186"/>
                    </a:lnTo>
                    <a:lnTo>
                      <a:pt x="671" y="192"/>
                    </a:lnTo>
                    <a:lnTo>
                      <a:pt x="671" y="199"/>
                    </a:lnTo>
                    <a:lnTo>
                      <a:pt x="671" y="207"/>
                    </a:lnTo>
                    <a:lnTo>
                      <a:pt x="667" y="214"/>
                    </a:lnTo>
                    <a:lnTo>
                      <a:pt x="667" y="214"/>
                    </a:lnTo>
                    <a:lnTo>
                      <a:pt x="659" y="223"/>
                    </a:lnTo>
                    <a:lnTo>
                      <a:pt x="659" y="223"/>
                    </a:lnTo>
                    <a:lnTo>
                      <a:pt x="658" y="225"/>
                    </a:lnTo>
                    <a:lnTo>
                      <a:pt x="656" y="228"/>
                    </a:lnTo>
                    <a:lnTo>
                      <a:pt x="656" y="228"/>
                    </a:lnTo>
                    <a:lnTo>
                      <a:pt x="658" y="233"/>
                    </a:lnTo>
                    <a:lnTo>
                      <a:pt x="658" y="235"/>
                    </a:lnTo>
                    <a:lnTo>
                      <a:pt x="689" y="290"/>
                    </a:lnTo>
                    <a:lnTo>
                      <a:pt x="646" y="310"/>
                    </a:lnTo>
                    <a:lnTo>
                      <a:pt x="627" y="249"/>
                    </a:lnTo>
                    <a:lnTo>
                      <a:pt x="627" y="249"/>
                    </a:lnTo>
                    <a:lnTo>
                      <a:pt x="627" y="246"/>
                    </a:lnTo>
                    <a:lnTo>
                      <a:pt x="623" y="243"/>
                    </a:lnTo>
                    <a:lnTo>
                      <a:pt x="623" y="243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8" y="241"/>
                    </a:lnTo>
                    <a:lnTo>
                      <a:pt x="617" y="241"/>
                    </a:lnTo>
                    <a:close/>
                    <a:moveTo>
                      <a:pt x="1408" y="0"/>
                    </a:moveTo>
                    <a:lnTo>
                      <a:pt x="804" y="261"/>
                    </a:lnTo>
                    <a:lnTo>
                      <a:pt x="796" y="245"/>
                    </a:lnTo>
                    <a:lnTo>
                      <a:pt x="697" y="287"/>
                    </a:lnTo>
                    <a:lnTo>
                      <a:pt x="666" y="233"/>
                    </a:lnTo>
                    <a:lnTo>
                      <a:pt x="666" y="233"/>
                    </a:lnTo>
                    <a:lnTo>
                      <a:pt x="664" y="230"/>
                    </a:lnTo>
                    <a:lnTo>
                      <a:pt x="664" y="230"/>
                    </a:lnTo>
                    <a:lnTo>
                      <a:pt x="666" y="228"/>
                    </a:lnTo>
                    <a:lnTo>
                      <a:pt x="666" y="228"/>
                    </a:lnTo>
                    <a:lnTo>
                      <a:pt x="674" y="218"/>
                    </a:lnTo>
                    <a:lnTo>
                      <a:pt x="679" y="207"/>
                    </a:lnTo>
                    <a:lnTo>
                      <a:pt x="679" y="194"/>
                    </a:lnTo>
                    <a:lnTo>
                      <a:pt x="679" y="189"/>
                    </a:lnTo>
                    <a:lnTo>
                      <a:pt x="677" y="183"/>
                    </a:lnTo>
                    <a:lnTo>
                      <a:pt x="677" y="183"/>
                    </a:lnTo>
                    <a:lnTo>
                      <a:pt x="674" y="178"/>
                    </a:lnTo>
                    <a:lnTo>
                      <a:pt x="669" y="173"/>
                    </a:lnTo>
                    <a:lnTo>
                      <a:pt x="661" y="165"/>
                    </a:lnTo>
                    <a:lnTo>
                      <a:pt x="648" y="160"/>
                    </a:lnTo>
                    <a:lnTo>
                      <a:pt x="635" y="158"/>
                    </a:lnTo>
                    <a:lnTo>
                      <a:pt x="635" y="158"/>
                    </a:lnTo>
                    <a:lnTo>
                      <a:pt x="620" y="161"/>
                    </a:lnTo>
                    <a:lnTo>
                      <a:pt x="620" y="161"/>
                    </a:lnTo>
                    <a:lnTo>
                      <a:pt x="609" y="165"/>
                    </a:lnTo>
                    <a:lnTo>
                      <a:pt x="609" y="165"/>
                    </a:lnTo>
                    <a:lnTo>
                      <a:pt x="597" y="171"/>
                    </a:lnTo>
                    <a:lnTo>
                      <a:pt x="597" y="171"/>
                    </a:lnTo>
                    <a:lnTo>
                      <a:pt x="591" y="176"/>
                    </a:lnTo>
                    <a:lnTo>
                      <a:pt x="584" y="183"/>
                    </a:lnTo>
                    <a:lnTo>
                      <a:pt x="579" y="189"/>
                    </a:lnTo>
                    <a:lnTo>
                      <a:pt x="576" y="196"/>
                    </a:lnTo>
                    <a:lnTo>
                      <a:pt x="575" y="204"/>
                    </a:lnTo>
                    <a:lnTo>
                      <a:pt x="573" y="210"/>
                    </a:lnTo>
                    <a:lnTo>
                      <a:pt x="573" y="218"/>
                    </a:lnTo>
                    <a:lnTo>
                      <a:pt x="576" y="227"/>
                    </a:lnTo>
                    <a:lnTo>
                      <a:pt x="576" y="227"/>
                    </a:lnTo>
                    <a:lnTo>
                      <a:pt x="579" y="232"/>
                    </a:lnTo>
                    <a:lnTo>
                      <a:pt x="583" y="236"/>
                    </a:lnTo>
                    <a:lnTo>
                      <a:pt x="592" y="243"/>
                    </a:lnTo>
                    <a:lnTo>
                      <a:pt x="604" y="248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8" y="249"/>
                    </a:lnTo>
                    <a:lnTo>
                      <a:pt x="620" y="253"/>
                    </a:lnTo>
                    <a:lnTo>
                      <a:pt x="638" y="313"/>
                    </a:lnTo>
                    <a:lnTo>
                      <a:pt x="537" y="357"/>
                    </a:lnTo>
                    <a:lnTo>
                      <a:pt x="544" y="373"/>
                    </a:lnTo>
                    <a:lnTo>
                      <a:pt x="0" y="608"/>
                    </a:lnTo>
                    <a:lnTo>
                      <a:pt x="825" y="2518"/>
                    </a:lnTo>
                    <a:lnTo>
                      <a:pt x="843" y="2510"/>
                    </a:lnTo>
                    <a:lnTo>
                      <a:pt x="22" y="608"/>
                    </a:lnTo>
                    <a:lnTo>
                      <a:pt x="1413" y="8"/>
                    </a:lnTo>
                    <a:lnTo>
                      <a:pt x="1408" y="0"/>
                    </a:lnTo>
                    <a:close/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0" name="Freeform 3274">
                <a:extLst>
                  <a:ext uri="{FF2B5EF4-FFF2-40B4-BE49-F238E27FC236}">
                    <a16:creationId xmlns:a16="http://schemas.microsoft.com/office/drawing/2014/main" id="{55A3C8D2-CA2F-4A4D-821E-21C6561E1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19550" y="2860675"/>
                <a:ext cx="85725" cy="114300"/>
              </a:xfrm>
              <a:custGeom>
                <a:avLst/>
                <a:gdLst/>
                <a:ahLst/>
                <a:cxnLst>
                  <a:cxn ang="0">
                    <a:pos x="36" y="75"/>
                  </a:cxn>
                  <a:cxn ang="0">
                    <a:pos x="36" y="75"/>
                  </a:cxn>
                  <a:cxn ang="0">
                    <a:pos x="36" y="75"/>
                  </a:cxn>
                  <a:cxn ang="0">
                    <a:pos x="36" y="75"/>
                  </a:cxn>
                  <a:cxn ang="0">
                    <a:pos x="24" y="75"/>
                  </a:cxn>
                  <a:cxn ang="0">
                    <a:pos x="24" y="75"/>
                  </a:cxn>
                  <a:cxn ang="0">
                    <a:pos x="16" y="72"/>
                  </a:cxn>
                  <a:cxn ang="0">
                    <a:pos x="10" y="69"/>
                  </a:cxn>
                  <a:cxn ang="0">
                    <a:pos x="5" y="62"/>
                  </a:cxn>
                  <a:cxn ang="0">
                    <a:pos x="2" y="57"/>
                  </a:cxn>
                  <a:cxn ang="0">
                    <a:pos x="2" y="57"/>
                  </a:cxn>
                  <a:cxn ang="0">
                    <a:pos x="0" y="51"/>
                  </a:cxn>
                  <a:cxn ang="0">
                    <a:pos x="0" y="43"/>
                  </a:cxn>
                  <a:cxn ang="0">
                    <a:pos x="2" y="36"/>
                  </a:cxn>
                  <a:cxn ang="0">
                    <a:pos x="5" y="30"/>
                  </a:cxn>
                  <a:cxn ang="0">
                    <a:pos x="5" y="30"/>
                  </a:cxn>
                  <a:cxn ang="0">
                    <a:pos x="8" y="22"/>
                  </a:cxn>
                  <a:cxn ang="0">
                    <a:pos x="15" y="15"/>
                  </a:cxn>
                  <a:cxn ang="0">
                    <a:pos x="15" y="15"/>
                  </a:cxn>
                  <a:cxn ang="0">
                    <a:pos x="21" y="12"/>
                  </a:cxn>
                  <a:cxn ang="0">
                    <a:pos x="31" y="5"/>
                  </a:cxn>
                  <a:cxn ang="0">
                    <a:pos x="31" y="5"/>
                  </a:cxn>
                  <a:cxn ang="0">
                    <a:pos x="42" y="2"/>
                  </a:cxn>
                  <a:cxn ang="0">
                    <a:pos x="49" y="0"/>
                  </a:cxn>
                  <a:cxn ang="0">
                    <a:pos x="49" y="0"/>
                  </a:cxn>
                  <a:cxn ang="0">
                    <a:pos x="54" y="0"/>
                  </a:cxn>
                  <a:cxn ang="0">
                    <a:pos x="54" y="0"/>
                  </a:cxn>
                  <a:cxn ang="0">
                    <a:pos x="67" y="2"/>
                  </a:cxn>
                  <a:cxn ang="0">
                    <a:pos x="67" y="2"/>
                  </a:cxn>
                  <a:cxn ang="0">
                    <a:pos x="73" y="5"/>
                  </a:cxn>
                  <a:cxn ang="0">
                    <a:pos x="80" y="9"/>
                  </a:cxn>
                  <a:cxn ang="0">
                    <a:pos x="85" y="13"/>
                  </a:cxn>
                  <a:cxn ang="0">
                    <a:pos x="88" y="20"/>
                  </a:cxn>
                  <a:cxn ang="0">
                    <a:pos x="88" y="20"/>
                  </a:cxn>
                  <a:cxn ang="0">
                    <a:pos x="90" y="26"/>
                  </a:cxn>
                  <a:cxn ang="0">
                    <a:pos x="90" y="33"/>
                  </a:cxn>
                  <a:cxn ang="0">
                    <a:pos x="90" y="41"/>
                  </a:cxn>
                  <a:cxn ang="0">
                    <a:pos x="86" y="48"/>
                  </a:cxn>
                  <a:cxn ang="0">
                    <a:pos x="86" y="48"/>
                  </a:cxn>
                  <a:cxn ang="0">
                    <a:pos x="78" y="57"/>
                  </a:cxn>
                  <a:cxn ang="0">
                    <a:pos x="78" y="57"/>
                  </a:cxn>
                  <a:cxn ang="0">
                    <a:pos x="77" y="59"/>
                  </a:cxn>
                  <a:cxn ang="0">
                    <a:pos x="75" y="62"/>
                  </a:cxn>
                  <a:cxn ang="0">
                    <a:pos x="75" y="62"/>
                  </a:cxn>
                  <a:cxn ang="0">
                    <a:pos x="77" y="67"/>
                  </a:cxn>
                  <a:cxn ang="0">
                    <a:pos x="77" y="69"/>
                  </a:cxn>
                  <a:cxn ang="0">
                    <a:pos x="108" y="124"/>
                  </a:cxn>
                  <a:cxn ang="0">
                    <a:pos x="65" y="14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46" y="80"/>
                  </a:cxn>
                  <a:cxn ang="0">
                    <a:pos x="42" y="77"/>
                  </a:cxn>
                  <a:cxn ang="0">
                    <a:pos x="42" y="77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7" y="75"/>
                  </a:cxn>
                  <a:cxn ang="0">
                    <a:pos x="36" y="75"/>
                  </a:cxn>
                </a:cxnLst>
                <a:rect l="0" t="0" r="r" b="b"/>
                <a:pathLst>
                  <a:path w="108" h="144">
                    <a:moveTo>
                      <a:pt x="36" y="75"/>
                    </a:moveTo>
                    <a:lnTo>
                      <a:pt x="36" y="75"/>
                    </a:lnTo>
                    <a:lnTo>
                      <a:pt x="36" y="75"/>
                    </a:lnTo>
                    <a:lnTo>
                      <a:pt x="36" y="75"/>
                    </a:lnTo>
                    <a:lnTo>
                      <a:pt x="24" y="75"/>
                    </a:lnTo>
                    <a:lnTo>
                      <a:pt x="24" y="75"/>
                    </a:lnTo>
                    <a:lnTo>
                      <a:pt x="16" y="72"/>
                    </a:lnTo>
                    <a:lnTo>
                      <a:pt x="10" y="69"/>
                    </a:lnTo>
                    <a:lnTo>
                      <a:pt x="5" y="62"/>
                    </a:lnTo>
                    <a:lnTo>
                      <a:pt x="2" y="57"/>
                    </a:lnTo>
                    <a:lnTo>
                      <a:pt x="2" y="57"/>
                    </a:lnTo>
                    <a:lnTo>
                      <a:pt x="0" y="51"/>
                    </a:lnTo>
                    <a:lnTo>
                      <a:pt x="0" y="43"/>
                    </a:lnTo>
                    <a:lnTo>
                      <a:pt x="2" y="36"/>
                    </a:lnTo>
                    <a:lnTo>
                      <a:pt x="5" y="30"/>
                    </a:lnTo>
                    <a:lnTo>
                      <a:pt x="5" y="30"/>
                    </a:lnTo>
                    <a:lnTo>
                      <a:pt x="8" y="22"/>
                    </a:lnTo>
                    <a:lnTo>
                      <a:pt x="15" y="15"/>
                    </a:lnTo>
                    <a:lnTo>
                      <a:pt x="15" y="15"/>
                    </a:lnTo>
                    <a:lnTo>
                      <a:pt x="21" y="12"/>
                    </a:lnTo>
                    <a:lnTo>
                      <a:pt x="31" y="5"/>
                    </a:lnTo>
                    <a:lnTo>
                      <a:pt x="31" y="5"/>
                    </a:lnTo>
                    <a:lnTo>
                      <a:pt x="42" y="2"/>
                    </a:lnTo>
                    <a:lnTo>
                      <a:pt x="49" y="0"/>
                    </a:lnTo>
                    <a:lnTo>
                      <a:pt x="49" y="0"/>
                    </a:lnTo>
                    <a:lnTo>
                      <a:pt x="54" y="0"/>
                    </a:lnTo>
                    <a:lnTo>
                      <a:pt x="54" y="0"/>
                    </a:lnTo>
                    <a:lnTo>
                      <a:pt x="67" y="2"/>
                    </a:lnTo>
                    <a:lnTo>
                      <a:pt x="67" y="2"/>
                    </a:lnTo>
                    <a:lnTo>
                      <a:pt x="73" y="5"/>
                    </a:lnTo>
                    <a:lnTo>
                      <a:pt x="80" y="9"/>
                    </a:lnTo>
                    <a:lnTo>
                      <a:pt x="85" y="13"/>
                    </a:lnTo>
                    <a:lnTo>
                      <a:pt x="88" y="20"/>
                    </a:lnTo>
                    <a:lnTo>
                      <a:pt x="88" y="20"/>
                    </a:lnTo>
                    <a:lnTo>
                      <a:pt x="90" y="26"/>
                    </a:lnTo>
                    <a:lnTo>
                      <a:pt x="90" y="33"/>
                    </a:lnTo>
                    <a:lnTo>
                      <a:pt x="90" y="41"/>
                    </a:lnTo>
                    <a:lnTo>
                      <a:pt x="86" y="48"/>
                    </a:lnTo>
                    <a:lnTo>
                      <a:pt x="86" y="48"/>
                    </a:lnTo>
                    <a:lnTo>
                      <a:pt x="78" y="57"/>
                    </a:lnTo>
                    <a:lnTo>
                      <a:pt x="78" y="57"/>
                    </a:lnTo>
                    <a:lnTo>
                      <a:pt x="77" y="59"/>
                    </a:lnTo>
                    <a:lnTo>
                      <a:pt x="75" y="62"/>
                    </a:lnTo>
                    <a:lnTo>
                      <a:pt x="75" y="62"/>
                    </a:lnTo>
                    <a:lnTo>
                      <a:pt x="77" y="67"/>
                    </a:lnTo>
                    <a:lnTo>
                      <a:pt x="77" y="69"/>
                    </a:lnTo>
                    <a:lnTo>
                      <a:pt x="108" y="124"/>
                    </a:lnTo>
                    <a:lnTo>
                      <a:pt x="65" y="14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46" y="80"/>
                    </a:lnTo>
                    <a:lnTo>
                      <a:pt x="42" y="77"/>
                    </a:lnTo>
                    <a:lnTo>
                      <a:pt x="42" y="77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7" y="75"/>
                    </a:lnTo>
                    <a:lnTo>
                      <a:pt x="36" y="7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1" name="Freeform 3275">
                <a:extLst>
                  <a:ext uri="{FF2B5EF4-FFF2-40B4-BE49-F238E27FC236}">
                    <a16:creationId xmlns:a16="http://schemas.microsoft.com/office/drawing/2014/main" id="{7C9E17B2-E1C5-4CEE-9211-00BE708CC9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7587" y="2728912"/>
                <a:ext cx="1122363" cy="1998663"/>
              </a:xfrm>
              <a:custGeom>
                <a:avLst/>
                <a:gdLst/>
                <a:ahLst/>
                <a:cxnLst>
                  <a:cxn ang="0">
                    <a:pos x="1408" y="0"/>
                  </a:cxn>
                  <a:cxn ang="0">
                    <a:pos x="804" y="261"/>
                  </a:cxn>
                  <a:cxn ang="0">
                    <a:pos x="796" y="245"/>
                  </a:cxn>
                  <a:cxn ang="0">
                    <a:pos x="697" y="287"/>
                  </a:cxn>
                  <a:cxn ang="0">
                    <a:pos x="666" y="233"/>
                  </a:cxn>
                  <a:cxn ang="0">
                    <a:pos x="666" y="233"/>
                  </a:cxn>
                  <a:cxn ang="0">
                    <a:pos x="664" y="230"/>
                  </a:cxn>
                  <a:cxn ang="0">
                    <a:pos x="664" y="230"/>
                  </a:cxn>
                  <a:cxn ang="0">
                    <a:pos x="666" y="228"/>
                  </a:cxn>
                  <a:cxn ang="0">
                    <a:pos x="666" y="228"/>
                  </a:cxn>
                  <a:cxn ang="0">
                    <a:pos x="674" y="218"/>
                  </a:cxn>
                  <a:cxn ang="0">
                    <a:pos x="679" y="207"/>
                  </a:cxn>
                  <a:cxn ang="0">
                    <a:pos x="679" y="194"/>
                  </a:cxn>
                  <a:cxn ang="0">
                    <a:pos x="679" y="189"/>
                  </a:cxn>
                  <a:cxn ang="0">
                    <a:pos x="677" y="183"/>
                  </a:cxn>
                  <a:cxn ang="0">
                    <a:pos x="677" y="183"/>
                  </a:cxn>
                  <a:cxn ang="0">
                    <a:pos x="674" y="178"/>
                  </a:cxn>
                  <a:cxn ang="0">
                    <a:pos x="669" y="173"/>
                  </a:cxn>
                  <a:cxn ang="0">
                    <a:pos x="661" y="165"/>
                  </a:cxn>
                  <a:cxn ang="0">
                    <a:pos x="648" y="160"/>
                  </a:cxn>
                  <a:cxn ang="0">
                    <a:pos x="635" y="158"/>
                  </a:cxn>
                  <a:cxn ang="0">
                    <a:pos x="635" y="158"/>
                  </a:cxn>
                  <a:cxn ang="0">
                    <a:pos x="620" y="161"/>
                  </a:cxn>
                  <a:cxn ang="0">
                    <a:pos x="620" y="161"/>
                  </a:cxn>
                  <a:cxn ang="0">
                    <a:pos x="609" y="165"/>
                  </a:cxn>
                  <a:cxn ang="0">
                    <a:pos x="609" y="165"/>
                  </a:cxn>
                  <a:cxn ang="0">
                    <a:pos x="597" y="171"/>
                  </a:cxn>
                  <a:cxn ang="0">
                    <a:pos x="597" y="171"/>
                  </a:cxn>
                  <a:cxn ang="0">
                    <a:pos x="591" y="176"/>
                  </a:cxn>
                  <a:cxn ang="0">
                    <a:pos x="584" y="183"/>
                  </a:cxn>
                  <a:cxn ang="0">
                    <a:pos x="579" y="189"/>
                  </a:cxn>
                  <a:cxn ang="0">
                    <a:pos x="576" y="196"/>
                  </a:cxn>
                  <a:cxn ang="0">
                    <a:pos x="575" y="204"/>
                  </a:cxn>
                  <a:cxn ang="0">
                    <a:pos x="573" y="210"/>
                  </a:cxn>
                  <a:cxn ang="0">
                    <a:pos x="573" y="218"/>
                  </a:cxn>
                  <a:cxn ang="0">
                    <a:pos x="576" y="227"/>
                  </a:cxn>
                  <a:cxn ang="0">
                    <a:pos x="576" y="227"/>
                  </a:cxn>
                  <a:cxn ang="0">
                    <a:pos x="579" y="232"/>
                  </a:cxn>
                  <a:cxn ang="0">
                    <a:pos x="583" y="236"/>
                  </a:cxn>
                  <a:cxn ang="0">
                    <a:pos x="592" y="243"/>
                  </a:cxn>
                  <a:cxn ang="0">
                    <a:pos x="604" y="248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7" y="249"/>
                  </a:cxn>
                  <a:cxn ang="0">
                    <a:pos x="618" y="249"/>
                  </a:cxn>
                  <a:cxn ang="0">
                    <a:pos x="620" y="253"/>
                  </a:cxn>
                  <a:cxn ang="0">
                    <a:pos x="638" y="313"/>
                  </a:cxn>
                  <a:cxn ang="0">
                    <a:pos x="537" y="357"/>
                  </a:cxn>
                  <a:cxn ang="0">
                    <a:pos x="544" y="373"/>
                  </a:cxn>
                  <a:cxn ang="0">
                    <a:pos x="0" y="608"/>
                  </a:cxn>
                  <a:cxn ang="0">
                    <a:pos x="825" y="2518"/>
                  </a:cxn>
                  <a:cxn ang="0">
                    <a:pos x="843" y="2510"/>
                  </a:cxn>
                  <a:cxn ang="0">
                    <a:pos x="22" y="608"/>
                  </a:cxn>
                  <a:cxn ang="0">
                    <a:pos x="1413" y="8"/>
                  </a:cxn>
                  <a:cxn ang="0">
                    <a:pos x="1408" y="0"/>
                  </a:cxn>
                </a:cxnLst>
                <a:rect l="0" t="0" r="r" b="b"/>
                <a:pathLst>
                  <a:path w="1413" h="2518">
                    <a:moveTo>
                      <a:pt x="1408" y="0"/>
                    </a:moveTo>
                    <a:lnTo>
                      <a:pt x="804" y="261"/>
                    </a:lnTo>
                    <a:lnTo>
                      <a:pt x="796" y="245"/>
                    </a:lnTo>
                    <a:lnTo>
                      <a:pt x="697" y="287"/>
                    </a:lnTo>
                    <a:lnTo>
                      <a:pt x="666" y="233"/>
                    </a:lnTo>
                    <a:lnTo>
                      <a:pt x="666" y="233"/>
                    </a:lnTo>
                    <a:lnTo>
                      <a:pt x="664" y="230"/>
                    </a:lnTo>
                    <a:lnTo>
                      <a:pt x="664" y="230"/>
                    </a:lnTo>
                    <a:lnTo>
                      <a:pt x="666" y="228"/>
                    </a:lnTo>
                    <a:lnTo>
                      <a:pt x="666" y="228"/>
                    </a:lnTo>
                    <a:lnTo>
                      <a:pt x="674" y="218"/>
                    </a:lnTo>
                    <a:lnTo>
                      <a:pt x="679" y="207"/>
                    </a:lnTo>
                    <a:lnTo>
                      <a:pt x="679" y="194"/>
                    </a:lnTo>
                    <a:lnTo>
                      <a:pt x="679" y="189"/>
                    </a:lnTo>
                    <a:lnTo>
                      <a:pt x="677" y="183"/>
                    </a:lnTo>
                    <a:lnTo>
                      <a:pt x="677" y="183"/>
                    </a:lnTo>
                    <a:lnTo>
                      <a:pt x="674" y="178"/>
                    </a:lnTo>
                    <a:lnTo>
                      <a:pt x="669" y="173"/>
                    </a:lnTo>
                    <a:lnTo>
                      <a:pt x="661" y="165"/>
                    </a:lnTo>
                    <a:lnTo>
                      <a:pt x="648" y="160"/>
                    </a:lnTo>
                    <a:lnTo>
                      <a:pt x="635" y="158"/>
                    </a:lnTo>
                    <a:lnTo>
                      <a:pt x="635" y="158"/>
                    </a:lnTo>
                    <a:lnTo>
                      <a:pt x="620" y="161"/>
                    </a:lnTo>
                    <a:lnTo>
                      <a:pt x="620" y="161"/>
                    </a:lnTo>
                    <a:lnTo>
                      <a:pt x="609" y="165"/>
                    </a:lnTo>
                    <a:lnTo>
                      <a:pt x="609" y="165"/>
                    </a:lnTo>
                    <a:lnTo>
                      <a:pt x="597" y="171"/>
                    </a:lnTo>
                    <a:lnTo>
                      <a:pt x="597" y="171"/>
                    </a:lnTo>
                    <a:lnTo>
                      <a:pt x="591" y="176"/>
                    </a:lnTo>
                    <a:lnTo>
                      <a:pt x="584" y="183"/>
                    </a:lnTo>
                    <a:lnTo>
                      <a:pt x="579" y="189"/>
                    </a:lnTo>
                    <a:lnTo>
                      <a:pt x="576" y="196"/>
                    </a:lnTo>
                    <a:lnTo>
                      <a:pt x="575" y="204"/>
                    </a:lnTo>
                    <a:lnTo>
                      <a:pt x="573" y="210"/>
                    </a:lnTo>
                    <a:lnTo>
                      <a:pt x="573" y="218"/>
                    </a:lnTo>
                    <a:lnTo>
                      <a:pt x="576" y="227"/>
                    </a:lnTo>
                    <a:lnTo>
                      <a:pt x="576" y="227"/>
                    </a:lnTo>
                    <a:lnTo>
                      <a:pt x="579" y="232"/>
                    </a:lnTo>
                    <a:lnTo>
                      <a:pt x="583" y="236"/>
                    </a:lnTo>
                    <a:lnTo>
                      <a:pt x="592" y="243"/>
                    </a:lnTo>
                    <a:lnTo>
                      <a:pt x="604" y="248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7" y="249"/>
                    </a:lnTo>
                    <a:lnTo>
                      <a:pt x="618" y="249"/>
                    </a:lnTo>
                    <a:lnTo>
                      <a:pt x="620" y="253"/>
                    </a:lnTo>
                    <a:lnTo>
                      <a:pt x="638" y="313"/>
                    </a:lnTo>
                    <a:lnTo>
                      <a:pt x="537" y="357"/>
                    </a:lnTo>
                    <a:lnTo>
                      <a:pt x="544" y="373"/>
                    </a:lnTo>
                    <a:lnTo>
                      <a:pt x="0" y="608"/>
                    </a:lnTo>
                    <a:lnTo>
                      <a:pt x="825" y="2518"/>
                    </a:lnTo>
                    <a:lnTo>
                      <a:pt x="843" y="2510"/>
                    </a:lnTo>
                    <a:lnTo>
                      <a:pt x="22" y="608"/>
                    </a:lnTo>
                    <a:lnTo>
                      <a:pt x="1413" y="8"/>
                    </a:lnTo>
                    <a:lnTo>
                      <a:pt x="140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2" name="Freeform 3276">
                <a:extLst>
                  <a:ext uri="{FF2B5EF4-FFF2-40B4-BE49-F238E27FC236}">
                    <a16:creationId xmlns:a16="http://schemas.microsoft.com/office/drawing/2014/main" id="{C5F894B0-9E69-48EB-90CE-A6557D1A02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6637" y="2728912"/>
                <a:ext cx="1773238" cy="1998663"/>
              </a:xfrm>
              <a:custGeom>
                <a:avLst/>
                <a:gdLst/>
                <a:ahLst/>
                <a:cxnLst>
                  <a:cxn ang="0">
                    <a:pos x="826" y="2518"/>
                  </a:cxn>
                  <a:cxn ang="0">
                    <a:pos x="2235" y="1911"/>
                  </a:cxn>
                  <a:cxn ang="0">
                    <a:pos x="1409" y="0"/>
                  </a:cxn>
                  <a:cxn ang="0">
                    <a:pos x="0" y="608"/>
                  </a:cxn>
                  <a:cxn ang="0">
                    <a:pos x="826" y="2518"/>
                  </a:cxn>
                </a:cxnLst>
                <a:rect l="0" t="0" r="r" b="b"/>
                <a:pathLst>
                  <a:path w="2235" h="2518">
                    <a:moveTo>
                      <a:pt x="826" y="2518"/>
                    </a:moveTo>
                    <a:lnTo>
                      <a:pt x="2235" y="1911"/>
                    </a:lnTo>
                    <a:lnTo>
                      <a:pt x="1409" y="0"/>
                    </a:lnTo>
                    <a:lnTo>
                      <a:pt x="0" y="608"/>
                    </a:lnTo>
                    <a:lnTo>
                      <a:pt x="826" y="25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3" name="Freeform 3277">
                <a:extLst>
                  <a:ext uri="{FF2B5EF4-FFF2-40B4-BE49-F238E27FC236}">
                    <a16:creationId xmlns:a16="http://schemas.microsoft.com/office/drawing/2014/main" id="{1D5F1550-0CEB-4C9A-A949-43AAF43608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76637" y="2728912"/>
                <a:ext cx="1773238" cy="1998663"/>
              </a:xfrm>
              <a:custGeom>
                <a:avLst/>
                <a:gdLst/>
                <a:ahLst/>
                <a:cxnLst>
                  <a:cxn ang="0">
                    <a:pos x="826" y="2518"/>
                  </a:cxn>
                  <a:cxn ang="0">
                    <a:pos x="2235" y="1911"/>
                  </a:cxn>
                  <a:cxn ang="0">
                    <a:pos x="1409" y="0"/>
                  </a:cxn>
                  <a:cxn ang="0">
                    <a:pos x="0" y="608"/>
                  </a:cxn>
                  <a:cxn ang="0">
                    <a:pos x="826" y="2518"/>
                  </a:cxn>
                </a:cxnLst>
                <a:rect l="0" t="0" r="r" b="b"/>
                <a:pathLst>
                  <a:path w="2235" h="2518">
                    <a:moveTo>
                      <a:pt x="826" y="2518"/>
                    </a:moveTo>
                    <a:lnTo>
                      <a:pt x="2235" y="1911"/>
                    </a:lnTo>
                    <a:lnTo>
                      <a:pt x="1409" y="0"/>
                    </a:lnTo>
                    <a:lnTo>
                      <a:pt x="0" y="608"/>
                    </a:lnTo>
                    <a:lnTo>
                      <a:pt x="826" y="25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4" name="Freeform 3278">
                <a:extLst>
                  <a:ext uri="{FF2B5EF4-FFF2-40B4-BE49-F238E27FC236}">
                    <a16:creationId xmlns:a16="http://schemas.microsoft.com/office/drawing/2014/main" id="{EFDD2E16-5DA1-4503-9750-8A987D31DE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600" y="2800350"/>
                <a:ext cx="1601788" cy="1827213"/>
              </a:xfrm>
              <a:custGeom>
                <a:avLst/>
                <a:gdLst/>
                <a:ahLst/>
                <a:cxnLst>
                  <a:cxn ang="0">
                    <a:pos x="2018" y="1754"/>
                  </a:cxn>
                  <a:cxn ang="0">
                    <a:pos x="772" y="2303"/>
                  </a:cxn>
                  <a:cxn ang="0">
                    <a:pos x="0" y="549"/>
                  </a:cxn>
                  <a:cxn ang="0">
                    <a:pos x="1246" y="0"/>
                  </a:cxn>
                  <a:cxn ang="0">
                    <a:pos x="2018" y="1754"/>
                  </a:cxn>
                </a:cxnLst>
                <a:rect l="0" t="0" r="r" b="b"/>
                <a:pathLst>
                  <a:path w="2018" h="2303">
                    <a:moveTo>
                      <a:pt x="2018" y="1754"/>
                    </a:moveTo>
                    <a:lnTo>
                      <a:pt x="772" y="2303"/>
                    </a:lnTo>
                    <a:lnTo>
                      <a:pt x="0" y="549"/>
                    </a:lnTo>
                    <a:lnTo>
                      <a:pt x="1246" y="0"/>
                    </a:lnTo>
                    <a:lnTo>
                      <a:pt x="2018" y="175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5" name="Freeform 3279">
                <a:extLst>
                  <a:ext uri="{FF2B5EF4-FFF2-40B4-BE49-F238E27FC236}">
                    <a16:creationId xmlns:a16="http://schemas.microsoft.com/office/drawing/2014/main" id="{33D4EC1B-190E-4A6F-AEF3-2C2ABB404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7600" y="2800350"/>
                <a:ext cx="1601788" cy="1827213"/>
              </a:xfrm>
              <a:custGeom>
                <a:avLst/>
                <a:gdLst/>
                <a:ahLst/>
                <a:cxnLst>
                  <a:cxn ang="0">
                    <a:pos x="2018" y="1754"/>
                  </a:cxn>
                  <a:cxn ang="0">
                    <a:pos x="772" y="2303"/>
                  </a:cxn>
                  <a:cxn ang="0">
                    <a:pos x="0" y="549"/>
                  </a:cxn>
                  <a:cxn ang="0">
                    <a:pos x="1246" y="0"/>
                  </a:cxn>
                  <a:cxn ang="0">
                    <a:pos x="2018" y="1754"/>
                  </a:cxn>
                </a:cxnLst>
                <a:rect l="0" t="0" r="r" b="b"/>
                <a:pathLst>
                  <a:path w="2018" h="2303">
                    <a:moveTo>
                      <a:pt x="2018" y="1754"/>
                    </a:moveTo>
                    <a:lnTo>
                      <a:pt x="772" y="2303"/>
                    </a:lnTo>
                    <a:lnTo>
                      <a:pt x="0" y="549"/>
                    </a:lnTo>
                    <a:lnTo>
                      <a:pt x="1246" y="0"/>
                    </a:lnTo>
                    <a:lnTo>
                      <a:pt x="2018" y="175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6" name="Freeform 3280">
                <a:extLst>
                  <a:ext uri="{FF2B5EF4-FFF2-40B4-BE49-F238E27FC236}">
                    <a16:creationId xmlns:a16="http://schemas.microsoft.com/office/drawing/2014/main" id="{F7F586A8-3711-4ADD-904C-22A02B62D5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2087" y="2922587"/>
                <a:ext cx="252413" cy="196850"/>
              </a:xfrm>
              <a:custGeom>
                <a:avLst/>
                <a:gdLst/>
                <a:ahLst/>
                <a:cxnLst>
                  <a:cxn ang="0">
                    <a:pos x="259" y="0"/>
                  </a:cxn>
                  <a:cxn ang="0">
                    <a:pos x="317" y="135"/>
                  </a:cxn>
                  <a:cxn ang="0">
                    <a:pos x="226" y="174"/>
                  </a:cxn>
                  <a:cxn ang="0">
                    <a:pos x="226" y="174"/>
                  </a:cxn>
                  <a:cxn ang="0">
                    <a:pos x="223" y="175"/>
                  </a:cxn>
                  <a:cxn ang="0">
                    <a:pos x="221" y="179"/>
                  </a:cxn>
                  <a:cxn ang="0">
                    <a:pos x="221" y="184"/>
                  </a:cxn>
                  <a:cxn ang="0">
                    <a:pos x="221" y="190"/>
                  </a:cxn>
                  <a:cxn ang="0">
                    <a:pos x="220" y="192"/>
                  </a:cxn>
                  <a:cxn ang="0">
                    <a:pos x="216" y="193"/>
                  </a:cxn>
                  <a:cxn ang="0">
                    <a:pos x="171" y="215"/>
                  </a:cxn>
                  <a:cxn ang="0">
                    <a:pos x="171" y="215"/>
                  </a:cxn>
                  <a:cxn ang="0">
                    <a:pos x="166" y="215"/>
                  </a:cxn>
                  <a:cxn ang="0">
                    <a:pos x="164" y="215"/>
                  </a:cxn>
                  <a:cxn ang="0">
                    <a:pos x="159" y="211"/>
                  </a:cxn>
                  <a:cxn ang="0">
                    <a:pos x="155" y="208"/>
                  </a:cxn>
                  <a:cxn ang="0">
                    <a:pos x="151" y="206"/>
                  </a:cxn>
                  <a:cxn ang="0">
                    <a:pos x="148" y="208"/>
                  </a:cxn>
                  <a:cxn ang="0">
                    <a:pos x="58" y="247"/>
                  </a:cxn>
                  <a:cxn ang="0">
                    <a:pos x="0" y="112"/>
                  </a:cxn>
                  <a:cxn ang="0">
                    <a:pos x="259" y="0"/>
                  </a:cxn>
                </a:cxnLst>
                <a:rect l="0" t="0" r="r" b="b"/>
                <a:pathLst>
                  <a:path w="317" h="247">
                    <a:moveTo>
                      <a:pt x="259" y="0"/>
                    </a:moveTo>
                    <a:lnTo>
                      <a:pt x="317" y="135"/>
                    </a:lnTo>
                    <a:lnTo>
                      <a:pt x="226" y="174"/>
                    </a:lnTo>
                    <a:lnTo>
                      <a:pt x="226" y="174"/>
                    </a:lnTo>
                    <a:lnTo>
                      <a:pt x="223" y="175"/>
                    </a:lnTo>
                    <a:lnTo>
                      <a:pt x="221" y="179"/>
                    </a:lnTo>
                    <a:lnTo>
                      <a:pt x="221" y="184"/>
                    </a:lnTo>
                    <a:lnTo>
                      <a:pt x="221" y="190"/>
                    </a:lnTo>
                    <a:lnTo>
                      <a:pt x="220" y="192"/>
                    </a:lnTo>
                    <a:lnTo>
                      <a:pt x="216" y="193"/>
                    </a:lnTo>
                    <a:lnTo>
                      <a:pt x="171" y="215"/>
                    </a:lnTo>
                    <a:lnTo>
                      <a:pt x="171" y="215"/>
                    </a:lnTo>
                    <a:lnTo>
                      <a:pt x="166" y="215"/>
                    </a:lnTo>
                    <a:lnTo>
                      <a:pt x="164" y="215"/>
                    </a:lnTo>
                    <a:lnTo>
                      <a:pt x="159" y="211"/>
                    </a:lnTo>
                    <a:lnTo>
                      <a:pt x="155" y="208"/>
                    </a:lnTo>
                    <a:lnTo>
                      <a:pt x="151" y="206"/>
                    </a:lnTo>
                    <a:lnTo>
                      <a:pt x="148" y="208"/>
                    </a:lnTo>
                    <a:lnTo>
                      <a:pt x="58" y="247"/>
                    </a:lnTo>
                    <a:lnTo>
                      <a:pt x="0" y="112"/>
                    </a:lnTo>
                    <a:lnTo>
                      <a:pt x="259" y="0"/>
                    </a:lnTo>
                    <a:close/>
                  </a:path>
                </a:pathLst>
              </a:custGeom>
              <a:solidFill>
                <a:srgbClr val="33333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8" name="Freeform 3281">
                <a:extLst>
                  <a:ext uri="{FF2B5EF4-FFF2-40B4-BE49-F238E27FC236}">
                    <a16:creationId xmlns:a16="http://schemas.microsoft.com/office/drawing/2014/main" id="{8386DAC1-7887-425B-BA64-7A08C9C78F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38612" y="3071812"/>
                <a:ext cx="36513" cy="22225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23" y="1"/>
                  </a:cxn>
                  <a:cxn ang="0">
                    <a:pos x="23" y="1"/>
                  </a:cxn>
                  <a:cxn ang="0">
                    <a:pos x="26" y="0"/>
                  </a:cxn>
                  <a:cxn ang="0">
                    <a:pos x="29" y="1"/>
                  </a:cxn>
                  <a:cxn ang="0">
                    <a:pos x="34" y="5"/>
                  </a:cxn>
                  <a:cxn ang="0">
                    <a:pos x="39" y="8"/>
                  </a:cxn>
                  <a:cxn ang="0">
                    <a:pos x="41" y="8"/>
                  </a:cxn>
                  <a:cxn ang="0">
                    <a:pos x="45" y="6"/>
                  </a:cxn>
                  <a:cxn ang="0">
                    <a:pos x="0" y="28"/>
                  </a:cxn>
                  <a:cxn ang="0">
                    <a:pos x="0" y="28"/>
                  </a:cxn>
                  <a:cxn ang="0">
                    <a:pos x="3" y="24"/>
                  </a:cxn>
                  <a:cxn ang="0">
                    <a:pos x="5" y="23"/>
                  </a:cxn>
                  <a:cxn ang="0">
                    <a:pos x="5" y="16"/>
                  </a:cxn>
                  <a:cxn ang="0">
                    <a:pos x="5" y="11"/>
                  </a:cxn>
                  <a:cxn ang="0">
                    <a:pos x="6" y="8"/>
                  </a:cxn>
                  <a:cxn ang="0">
                    <a:pos x="10" y="6"/>
                  </a:cxn>
                  <a:cxn ang="0">
                    <a:pos x="10" y="6"/>
                  </a:cxn>
                </a:cxnLst>
                <a:rect l="0" t="0" r="r" b="b"/>
                <a:pathLst>
                  <a:path w="45" h="28">
                    <a:moveTo>
                      <a:pt x="10" y="6"/>
                    </a:moveTo>
                    <a:lnTo>
                      <a:pt x="23" y="1"/>
                    </a:lnTo>
                    <a:lnTo>
                      <a:pt x="23" y="1"/>
                    </a:lnTo>
                    <a:lnTo>
                      <a:pt x="26" y="0"/>
                    </a:lnTo>
                    <a:lnTo>
                      <a:pt x="29" y="1"/>
                    </a:lnTo>
                    <a:lnTo>
                      <a:pt x="34" y="5"/>
                    </a:lnTo>
                    <a:lnTo>
                      <a:pt x="39" y="8"/>
                    </a:lnTo>
                    <a:lnTo>
                      <a:pt x="41" y="8"/>
                    </a:lnTo>
                    <a:lnTo>
                      <a:pt x="45" y="6"/>
                    </a:lnTo>
                    <a:lnTo>
                      <a:pt x="0" y="28"/>
                    </a:lnTo>
                    <a:lnTo>
                      <a:pt x="0" y="28"/>
                    </a:lnTo>
                    <a:lnTo>
                      <a:pt x="3" y="24"/>
                    </a:lnTo>
                    <a:lnTo>
                      <a:pt x="5" y="23"/>
                    </a:lnTo>
                    <a:lnTo>
                      <a:pt x="5" y="16"/>
                    </a:lnTo>
                    <a:lnTo>
                      <a:pt x="5" y="11"/>
                    </a:lnTo>
                    <a:lnTo>
                      <a:pt x="6" y="8"/>
                    </a:lnTo>
                    <a:lnTo>
                      <a:pt x="10" y="6"/>
                    </a:lnTo>
                    <a:lnTo>
                      <a:pt x="10" y="6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49" name="Freeform 3282">
                <a:extLst>
                  <a:ext uri="{FF2B5EF4-FFF2-40B4-BE49-F238E27FC236}">
                    <a16:creationId xmlns:a16="http://schemas.microsoft.com/office/drawing/2014/main" id="{8499D373-89DA-4A21-B3C3-F445545138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662" y="2854325"/>
                <a:ext cx="163513" cy="246063"/>
              </a:xfrm>
              <a:custGeom>
                <a:avLst/>
                <a:gdLst/>
                <a:ahLst/>
                <a:cxnLst>
                  <a:cxn ang="0">
                    <a:pos x="110" y="298"/>
                  </a:cxn>
                  <a:cxn ang="0">
                    <a:pos x="45" y="95"/>
                  </a:cxn>
                  <a:cxn ang="0">
                    <a:pos x="45" y="91"/>
                  </a:cxn>
                  <a:cxn ang="0">
                    <a:pos x="44" y="91"/>
                  </a:cxn>
                  <a:cxn ang="0">
                    <a:pos x="18" y="85"/>
                  </a:cxn>
                  <a:cxn ang="0">
                    <a:pos x="5" y="74"/>
                  </a:cxn>
                  <a:cxn ang="0">
                    <a:pos x="1" y="69"/>
                  </a:cxn>
                  <a:cxn ang="0">
                    <a:pos x="0" y="52"/>
                  </a:cxn>
                  <a:cxn ang="0">
                    <a:pos x="3" y="38"/>
                  </a:cxn>
                  <a:cxn ang="0">
                    <a:pos x="11" y="25"/>
                  </a:cxn>
                  <a:cxn ang="0">
                    <a:pos x="24" y="13"/>
                  </a:cxn>
                  <a:cxn ang="0">
                    <a:pos x="36" y="7"/>
                  </a:cxn>
                  <a:cxn ang="0">
                    <a:pos x="47" y="3"/>
                  </a:cxn>
                  <a:cxn ang="0">
                    <a:pos x="55" y="2"/>
                  </a:cxn>
                  <a:cxn ang="0">
                    <a:pos x="73" y="2"/>
                  </a:cxn>
                  <a:cxn ang="0">
                    <a:pos x="88" y="8"/>
                  </a:cxn>
                  <a:cxn ang="0">
                    <a:pos x="99" y="18"/>
                  </a:cxn>
                  <a:cxn ang="0">
                    <a:pos x="102" y="25"/>
                  </a:cxn>
                  <a:cxn ang="0">
                    <a:pos x="106" y="36"/>
                  </a:cxn>
                  <a:cxn ang="0">
                    <a:pos x="99" y="60"/>
                  </a:cxn>
                  <a:cxn ang="0">
                    <a:pos x="91" y="70"/>
                  </a:cxn>
                  <a:cxn ang="0">
                    <a:pos x="91" y="72"/>
                  </a:cxn>
                  <a:cxn ang="0">
                    <a:pos x="197" y="259"/>
                  </a:cxn>
                  <a:cxn ang="0">
                    <a:pos x="197" y="261"/>
                  </a:cxn>
                  <a:cxn ang="0">
                    <a:pos x="198" y="264"/>
                  </a:cxn>
                  <a:cxn ang="0">
                    <a:pos x="205" y="271"/>
                  </a:cxn>
                  <a:cxn ang="0">
                    <a:pos x="200" y="271"/>
                  </a:cxn>
                  <a:cxn ang="0">
                    <a:pos x="194" y="269"/>
                  </a:cxn>
                  <a:cxn ang="0">
                    <a:pos x="84" y="77"/>
                  </a:cxn>
                  <a:cxn ang="0">
                    <a:pos x="83" y="75"/>
                  </a:cxn>
                  <a:cxn ang="0">
                    <a:pos x="83" y="70"/>
                  </a:cxn>
                  <a:cxn ang="0">
                    <a:pos x="86" y="65"/>
                  </a:cxn>
                  <a:cxn ang="0">
                    <a:pos x="93" y="56"/>
                  </a:cxn>
                  <a:cxn ang="0">
                    <a:pos x="96" y="49"/>
                  </a:cxn>
                  <a:cxn ang="0">
                    <a:pos x="97" y="34"/>
                  </a:cxn>
                  <a:cxn ang="0">
                    <a:pos x="96" y="28"/>
                  </a:cxn>
                  <a:cxn ang="0">
                    <a:pos x="88" y="17"/>
                  </a:cxn>
                  <a:cxn ang="0">
                    <a:pos x="73" y="10"/>
                  </a:cxn>
                  <a:cxn ang="0">
                    <a:pos x="65" y="8"/>
                  </a:cxn>
                  <a:cxn ang="0">
                    <a:pos x="57" y="8"/>
                  </a:cxn>
                  <a:cxn ang="0">
                    <a:pos x="39" y="13"/>
                  </a:cxn>
                  <a:cxn ang="0">
                    <a:pos x="27" y="20"/>
                  </a:cxn>
                  <a:cxn ang="0">
                    <a:pos x="22" y="23"/>
                  </a:cxn>
                  <a:cxn ang="0">
                    <a:pos x="11" y="38"/>
                  </a:cxn>
                  <a:cxn ang="0">
                    <a:pos x="8" y="44"/>
                  </a:cxn>
                  <a:cxn ang="0">
                    <a:pos x="8" y="59"/>
                  </a:cxn>
                  <a:cxn ang="0">
                    <a:pos x="9" y="65"/>
                  </a:cxn>
                  <a:cxn ang="0">
                    <a:pos x="18" y="77"/>
                  </a:cxn>
                  <a:cxn ang="0">
                    <a:pos x="31" y="83"/>
                  </a:cxn>
                  <a:cxn ang="0">
                    <a:pos x="42" y="83"/>
                  </a:cxn>
                  <a:cxn ang="0">
                    <a:pos x="45" y="83"/>
                  </a:cxn>
                  <a:cxn ang="0">
                    <a:pos x="49" y="85"/>
                  </a:cxn>
                  <a:cxn ang="0">
                    <a:pos x="53" y="91"/>
                  </a:cxn>
                  <a:cxn ang="0">
                    <a:pos x="117" y="297"/>
                  </a:cxn>
                  <a:cxn ang="0">
                    <a:pos x="117" y="305"/>
                  </a:cxn>
                  <a:cxn ang="0">
                    <a:pos x="110" y="310"/>
                  </a:cxn>
                  <a:cxn ang="0">
                    <a:pos x="107" y="303"/>
                  </a:cxn>
                  <a:cxn ang="0">
                    <a:pos x="110" y="302"/>
                  </a:cxn>
                  <a:cxn ang="0">
                    <a:pos x="110" y="298"/>
                  </a:cxn>
                </a:cxnLst>
                <a:rect l="0" t="0" r="r" b="b"/>
                <a:pathLst>
                  <a:path w="205" h="310">
                    <a:moveTo>
                      <a:pt x="110" y="298"/>
                    </a:moveTo>
                    <a:lnTo>
                      <a:pt x="110" y="298"/>
                    </a:lnTo>
                    <a:lnTo>
                      <a:pt x="109" y="298"/>
                    </a:lnTo>
                    <a:lnTo>
                      <a:pt x="45" y="95"/>
                    </a:lnTo>
                    <a:lnTo>
                      <a:pt x="45" y="91"/>
                    </a:lnTo>
                    <a:lnTo>
                      <a:pt x="45" y="91"/>
                    </a:lnTo>
                    <a:lnTo>
                      <a:pt x="44" y="91"/>
                    </a:lnTo>
                    <a:lnTo>
                      <a:pt x="44" y="91"/>
                    </a:lnTo>
                    <a:lnTo>
                      <a:pt x="31" y="90"/>
                    </a:lnTo>
                    <a:lnTo>
                      <a:pt x="18" y="85"/>
                    </a:lnTo>
                    <a:lnTo>
                      <a:pt x="9" y="78"/>
                    </a:lnTo>
                    <a:lnTo>
                      <a:pt x="5" y="74"/>
                    </a:lnTo>
                    <a:lnTo>
                      <a:pt x="1" y="69"/>
                    </a:lnTo>
                    <a:lnTo>
                      <a:pt x="1" y="69"/>
                    </a:lnTo>
                    <a:lnTo>
                      <a:pt x="0" y="60"/>
                    </a:lnTo>
                    <a:lnTo>
                      <a:pt x="0" y="52"/>
                    </a:lnTo>
                    <a:lnTo>
                      <a:pt x="0" y="46"/>
                    </a:lnTo>
                    <a:lnTo>
                      <a:pt x="3" y="38"/>
                    </a:lnTo>
                    <a:lnTo>
                      <a:pt x="6" y="31"/>
                    </a:lnTo>
                    <a:lnTo>
                      <a:pt x="11" y="25"/>
                    </a:lnTo>
                    <a:lnTo>
                      <a:pt x="18" y="18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36" y="7"/>
                    </a:lnTo>
                    <a:lnTo>
                      <a:pt x="36" y="7"/>
                    </a:lnTo>
                    <a:lnTo>
                      <a:pt x="47" y="3"/>
                    </a:lnTo>
                    <a:lnTo>
                      <a:pt x="47" y="3"/>
                    </a:lnTo>
                    <a:lnTo>
                      <a:pt x="55" y="2"/>
                    </a:lnTo>
                    <a:lnTo>
                      <a:pt x="65" y="0"/>
                    </a:lnTo>
                    <a:lnTo>
                      <a:pt x="73" y="2"/>
                    </a:lnTo>
                    <a:lnTo>
                      <a:pt x="79" y="3"/>
                    </a:lnTo>
                    <a:lnTo>
                      <a:pt x="88" y="8"/>
                    </a:lnTo>
                    <a:lnTo>
                      <a:pt x="94" y="12"/>
                    </a:lnTo>
                    <a:lnTo>
                      <a:pt x="99" y="18"/>
                    </a:lnTo>
                    <a:lnTo>
                      <a:pt x="102" y="25"/>
                    </a:lnTo>
                    <a:lnTo>
                      <a:pt x="102" y="25"/>
                    </a:lnTo>
                    <a:lnTo>
                      <a:pt x="104" y="31"/>
                    </a:lnTo>
                    <a:lnTo>
                      <a:pt x="106" y="36"/>
                    </a:lnTo>
                    <a:lnTo>
                      <a:pt x="104" y="49"/>
                    </a:lnTo>
                    <a:lnTo>
                      <a:pt x="99" y="60"/>
                    </a:lnTo>
                    <a:lnTo>
                      <a:pt x="91" y="70"/>
                    </a:lnTo>
                    <a:lnTo>
                      <a:pt x="91" y="70"/>
                    </a:lnTo>
                    <a:lnTo>
                      <a:pt x="91" y="72"/>
                    </a:lnTo>
                    <a:lnTo>
                      <a:pt x="91" y="72"/>
                    </a:lnTo>
                    <a:lnTo>
                      <a:pt x="91" y="75"/>
                    </a:lnTo>
                    <a:lnTo>
                      <a:pt x="197" y="259"/>
                    </a:lnTo>
                    <a:lnTo>
                      <a:pt x="197" y="261"/>
                    </a:lnTo>
                    <a:lnTo>
                      <a:pt x="197" y="261"/>
                    </a:lnTo>
                    <a:lnTo>
                      <a:pt x="198" y="264"/>
                    </a:lnTo>
                    <a:lnTo>
                      <a:pt x="198" y="264"/>
                    </a:lnTo>
                    <a:lnTo>
                      <a:pt x="202" y="262"/>
                    </a:lnTo>
                    <a:lnTo>
                      <a:pt x="205" y="271"/>
                    </a:lnTo>
                    <a:lnTo>
                      <a:pt x="205" y="271"/>
                    </a:lnTo>
                    <a:lnTo>
                      <a:pt x="200" y="271"/>
                    </a:lnTo>
                    <a:lnTo>
                      <a:pt x="197" y="271"/>
                    </a:lnTo>
                    <a:lnTo>
                      <a:pt x="194" y="269"/>
                    </a:lnTo>
                    <a:lnTo>
                      <a:pt x="190" y="266"/>
                    </a:lnTo>
                    <a:lnTo>
                      <a:pt x="84" y="77"/>
                    </a:lnTo>
                    <a:lnTo>
                      <a:pt x="84" y="77"/>
                    </a:lnTo>
                    <a:lnTo>
                      <a:pt x="83" y="75"/>
                    </a:lnTo>
                    <a:lnTo>
                      <a:pt x="83" y="70"/>
                    </a:lnTo>
                    <a:lnTo>
                      <a:pt x="83" y="70"/>
                    </a:lnTo>
                    <a:lnTo>
                      <a:pt x="84" y="67"/>
                    </a:lnTo>
                    <a:lnTo>
                      <a:pt x="86" y="65"/>
                    </a:lnTo>
                    <a:lnTo>
                      <a:pt x="86" y="65"/>
                    </a:lnTo>
                    <a:lnTo>
                      <a:pt x="93" y="56"/>
                    </a:lnTo>
                    <a:lnTo>
                      <a:pt x="93" y="56"/>
                    </a:lnTo>
                    <a:lnTo>
                      <a:pt x="96" y="49"/>
                    </a:lnTo>
                    <a:lnTo>
                      <a:pt x="97" y="41"/>
                    </a:lnTo>
                    <a:lnTo>
                      <a:pt x="97" y="34"/>
                    </a:lnTo>
                    <a:lnTo>
                      <a:pt x="96" y="28"/>
                    </a:lnTo>
                    <a:lnTo>
                      <a:pt x="96" y="28"/>
                    </a:lnTo>
                    <a:lnTo>
                      <a:pt x="93" y="21"/>
                    </a:lnTo>
                    <a:lnTo>
                      <a:pt x="88" y="17"/>
                    </a:lnTo>
                    <a:lnTo>
                      <a:pt x="81" y="13"/>
                    </a:lnTo>
                    <a:lnTo>
                      <a:pt x="73" y="10"/>
                    </a:lnTo>
                    <a:lnTo>
                      <a:pt x="73" y="10"/>
                    </a:lnTo>
                    <a:lnTo>
                      <a:pt x="65" y="8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49" y="10"/>
                    </a:lnTo>
                    <a:lnTo>
                      <a:pt x="39" y="13"/>
                    </a:lnTo>
                    <a:lnTo>
                      <a:pt x="39" y="13"/>
                    </a:lnTo>
                    <a:lnTo>
                      <a:pt x="27" y="20"/>
                    </a:lnTo>
                    <a:lnTo>
                      <a:pt x="22" y="23"/>
                    </a:lnTo>
                    <a:lnTo>
                      <a:pt x="22" y="23"/>
                    </a:lnTo>
                    <a:lnTo>
                      <a:pt x="16" y="30"/>
                    </a:lnTo>
                    <a:lnTo>
                      <a:pt x="11" y="38"/>
                    </a:lnTo>
                    <a:lnTo>
                      <a:pt x="11" y="38"/>
                    </a:lnTo>
                    <a:lnTo>
                      <a:pt x="8" y="44"/>
                    </a:lnTo>
                    <a:lnTo>
                      <a:pt x="6" y="51"/>
                    </a:lnTo>
                    <a:lnTo>
                      <a:pt x="8" y="59"/>
                    </a:lnTo>
                    <a:lnTo>
                      <a:pt x="9" y="65"/>
                    </a:lnTo>
                    <a:lnTo>
                      <a:pt x="9" y="65"/>
                    </a:lnTo>
                    <a:lnTo>
                      <a:pt x="13" y="70"/>
                    </a:lnTo>
                    <a:lnTo>
                      <a:pt x="18" y="77"/>
                    </a:lnTo>
                    <a:lnTo>
                      <a:pt x="24" y="80"/>
                    </a:lnTo>
                    <a:lnTo>
                      <a:pt x="31" y="83"/>
                    </a:lnTo>
                    <a:lnTo>
                      <a:pt x="31" y="83"/>
                    </a:lnTo>
                    <a:lnTo>
                      <a:pt x="42" y="83"/>
                    </a:lnTo>
                    <a:lnTo>
                      <a:pt x="42" y="83"/>
                    </a:lnTo>
                    <a:lnTo>
                      <a:pt x="45" y="83"/>
                    </a:lnTo>
                    <a:lnTo>
                      <a:pt x="49" y="85"/>
                    </a:lnTo>
                    <a:lnTo>
                      <a:pt x="49" y="85"/>
                    </a:lnTo>
                    <a:lnTo>
                      <a:pt x="52" y="88"/>
                    </a:lnTo>
                    <a:lnTo>
                      <a:pt x="53" y="91"/>
                    </a:lnTo>
                    <a:lnTo>
                      <a:pt x="117" y="297"/>
                    </a:lnTo>
                    <a:lnTo>
                      <a:pt x="117" y="297"/>
                    </a:lnTo>
                    <a:lnTo>
                      <a:pt x="119" y="302"/>
                    </a:lnTo>
                    <a:lnTo>
                      <a:pt x="117" y="305"/>
                    </a:lnTo>
                    <a:lnTo>
                      <a:pt x="115" y="308"/>
                    </a:lnTo>
                    <a:lnTo>
                      <a:pt x="110" y="310"/>
                    </a:lnTo>
                    <a:lnTo>
                      <a:pt x="107" y="303"/>
                    </a:lnTo>
                    <a:lnTo>
                      <a:pt x="107" y="303"/>
                    </a:lnTo>
                    <a:lnTo>
                      <a:pt x="110" y="302"/>
                    </a:lnTo>
                    <a:lnTo>
                      <a:pt x="110" y="302"/>
                    </a:lnTo>
                    <a:lnTo>
                      <a:pt x="110" y="298"/>
                    </a:lnTo>
                    <a:lnTo>
                      <a:pt x="110" y="298"/>
                    </a:lnTo>
                    <a:close/>
                  </a:path>
                </a:pathLst>
              </a:custGeom>
              <a:solidFill>
                <a:srgbClr val="FBB0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0" name="Freeform 3283">
                <a:extLst>
                  <a:ext uri="{FF2B5EF4-FFF2-40B4-BE49-F238E27FC236}">
                    <a16:creationId xmlns:a16="http://schemas.microsoft.com/office/drawing/2014/main" id="{2D01A0A6-FCA2-4834-8ABB-927379C8BF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4650" y="3024187"/>
                <a:ext cx="76200" cy="44450"/>
              </a:xfrm>
              <a:custGeom>
                <a:avLst/>
                <a:gdLst/>
                <a:ahLst/>
                <a:cxnLst>
                  <a:cxn ang="0">
                    <a:pos x="11" y="57"/>
                  </a:cxn>
                  <a:cxn ang="0">
                    <a:pos x="11" y="57"/>
                  </a:cxn>
                  <a:cxn ang="0">
                    <a:pos x="94" y="21"/>
                  </a:cxn>
                  <a:cxn ang="0">
                    <a:pos x="94" y="21"/>
                  </a:cxn>
                  <a:cxn ang="0">
                    <a:pos x="96" y="14"/>
                  </a:cxn>
                  <a:cxn ang="0">
                    <a:pos x="96" y="8"/>
                  </a:cxn>
                  <a:cxn ang="0">
                    <a:pos x="91" y="3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1" y="37"/>
                  </a:cxn>
                  <a:cxn ang="0">
                    <a:pos x="1" y="37"/>
                  </a:cxn>
                  <a:cxn ang="0">
                    <a:pos x="0" y="42"/>
                  </a:cxn>
                  <a:cxn ang="0">
                    <a:pos x="1" y="48"/>
                  </a:cxn>
                  <a:cxn ang="0">
                    <a:pos x="4" y="53"/>
                  </a:cxn>
                  <a:cxn ang="0">
                    <a:pos x="11" y="57"/>
                  </a:cxn>
                  <a:cxn ang="0">
                    <a:pos x="11" y="57"/>
                  </a:cxn>
                </a:cxnLst>
                <a:rect l="0" t="0" r="r" b="b"/>
                <a:pathLst>
                  <a:path w="96" h="57">
                    <a:moveTo>
                      <a:pt x="11" y="57"/>
                    </a:moveTo>
                    <a:lnTo>
                      <a:pt x="11" y="57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6" y="14"/>
                    </a:lnTo>
                    <a:lnTo>
                      <a:pt x="96" y="8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1" y="37"/>
                    </a:lnTo>
                    <a:lnTo>
                      <a:pt x="1" y="37"/>
                    </a:lnTo>
                    <a:lnTo>
                      <a:pt x="0" y="42"/>
                    </a:lnTo>
                    <a:lnTo>
                      <a:pt x="1" y="48"/>
                    </a:lnTo>
                    <a:lnTo>
                      <a:pt x="4" y="53"/>
                    </a:lnTo>
                    <a:lnTo>
                      <a:pt x="11" y="57"/>
                    </a:lnTo>
                    <a:lnTo>
                      <a:pt x="11" y="57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1" name="Freeform 3284">
                <a:extLst>
                  <a:ext uri="{FF2B5EF4-FFF2-40B4-BE49-F238E27FC236}">
                    <a16:creationId xmlns:a16="http://schemas.microsoft.com/office/drawing/2014/main" id="{99A1D577-0636-4157-8EDC-8B01DCC1C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086100"/>
                <a:ext cx="77788" cy="44450"/>
              </a:xfrm>
              <a:custGeom>
                <a:avLst/>
                <a:gdLst/>
                <a:ahLst/>
                <a:cxnLst>
                  <a:cxn ang="0">
                    <a:pos x="96" y="19"/>
                  </a:cxn>
                  <a:cxn ang="0">
                    <a:pos x="96" y="19"/>
                  </a:cxn>
                  <a:cxn ang="0">
                    <a:pos x="12" y="55"/>
                  </a:cxn>
                  <a:cxn ang="0">
                    <a:pos x="12" y="55"/>
                  </a:cxn>
                  <a:cxn ang="0">
                    <a:pos x="5" y="53"/>
                  </a:cxn>
                  <a:cxn ang="0">
                    <a:pos x="2" y="47"/>
                  </a:cxn>
                  <a:cxn ang="0">
                    <a:pos x="0" y="42"/>
                  </a:cxn>
                  <a:cxn ang="0">
                    <a:pos x="2" y="36"/>
                  </a:cxn>
                  <a:cxn ang="0">
                    <a:pos x="2" y="36"/>
                  </a:cxn>
                  <a:cxn ang="0">
                    <a:pos x="87" y="0"/>
                  </a:cxn>
                  <a:cxn ang="0">
                    <a:pos x="87" y="0"/>
                  </a:cxn>
                  <a:cxn ang="0">
                    <a:pos x="93" y="3"/>
                  </a:cxn>
                  <a:cxn ang="0">
                    <a:pos x="96" y="8"/>
                  </a:cxn>
                  <a:cxn ang="0">
                    <a:pos x="98" y="13"/>
                  </a:cxn>
                  <a:cxn ang="0">
                    <a:pos x="96" y="19"/>
                  </a:cxn>
                  <a:cxn ang="0">
                    <a:pos x="96" y="19"/>
                  </a:cxn>
                </a:cxnLst>
                <a:rect l="0" t="0" r="r" b="b"/>
                <a:pathLst>
                  <a:path w="98" h="55">
                    <a:moveTo>
                      <a:pt x="96" y="19"/>
                    </a:moveTo>
                    <a:lnTo>
                      <a:pt x="96" y="19"/>
                    </a:lnTo>
                    <a:lnTo>
                      <a:pt x="12" y="55"/>
                    </a:lnTo>
                    <a:lnTo>
                      <a:pt x="12" y="55"/>
                    </a:lnTo>
                    <a:lnTo>
                      <a:pt x="5" y="53"/>
                    </a:lnTo>
                    <a:lnTo>
                      <a:pt x="2" y="47"/>
                    </a:lnTo>
                    <a:lnTo>
                      <a:pt x="0" y="4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7" y="0"/>
                    </a:lnTo>
                    <a:lnTo>
                      <a:pt x="87" y="0"/>
                    </a:lnTo>
                    <a:lnTo>
                      <a:pt x="93" y="3"/>
                    </a:lnTo>
                    <a:lnTo>
                      <a:pt x="96" y="8"/>
                    </a:lnTo>
                    <a:lnTo>
                      <a:pt x="98" y="13"/>
                    </a:lnTo>
                    <a:lnTo>
                      <a:pt x="96" y="19"/>
                    </a:lnTo>
                    <a:lnTo>
                      <a:pt x="96" y="19"/>
                    </a:lnTo>
                    <a:close/>
                  </a:path>
                </a:pathLst>
              </a:custGeom>
              <a:solidFill>
                <a:srgbClr val="4D4D4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2" name="Freeform 3285">
                <a:extLst>
                  <a:ext uri="{FF2B5EF4-FFF2-40B4-BE49-F238E27FC236}">
                    <a16:creationId xmlns:a16="http://schemas.microsoft.com/office/drawing/2014/main" id="{FAE7FED7-1036-4E1B-9317-59D7F4A97E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1762" y="3259137"/>
                <a:ext cx="749300" cy="317500"/>
              </a:xfrm>
              <a:custGeom>
                <a:avLst/>
                <a:gdLst/>
                <a:ahLst/>
                <a:cxnLst>
                  <a:cxn ang="0">
                    <a:pos x="945" y="11"/>
                  </a:cxn>
                  <a:cxn ang="0">
                    <a:pos x="5" y="401"/>
                  </a:cxn>
                  <a:cxn ang="0">
                    <a:pos x="0" y="389"/>
                  </a:cxn>
                  <a:cxn ang="0">
                    <a:pos x="940" y="0"/>
                  </a:cxn>
                  <a:cxn ang="0">
                    <a:pos x="945" y="11"/>
                  </a:cxn>
                </a:cxnLst>
                <a:rect l="0" t="0" r="r" b="b"/>
                <a:pathLst>
                  <a:path w="945" h="401">
                    <a:moveTo>
                      <a:pt x="945" y="11"/>
                    </a:moveTo>
                    <a:lnTo>
                      <a:pt x="5" y="401"/>
                    </a:lnTo>
                    <a:lnTo>
                      <a:pt x="0" y="389"/>
                    </a:lnTo>
                    <a:lnTo>
                      <a:pt x="940" y="0"/>
                    </a:lnTo>
                    <a:lnTo>
                      <a:pt x="945" y="11"/>
                    </a:lnTo>
                    <a:close/>
                  </a:path>
                </a:pathLst>
              </a:custGeom>
              <a:solidFill>
                <a:srgbClr val="8765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3" name="Freeform 3286">
                <a:extLst>
                  <a:ext uri="{FF2B5EF4-FFF2-40B4-BE49-F238E27FC236}">
                    <a16:creationId xmlns:a16="http://schemas.microsoft.com/office/drawing/2014/main" id="{2B5A0CF8-0C1E-46F5-8155-F5E4B8CD48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5100" y="3538537"/>
                <a:ext cx="28575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1"/>
                  </a:cxn>
                  <a:cxn ang="0">
                    <a:pos x="11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1"/>
                  </a:cxn>
                  <a:cxn ang="0">
                    <a:pos x="29" y="3"/>
                  </a:cxn>
                  <a:cxn ang="0">
                    <a:pos x="33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1" y="32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1"/>
                    </a:lnTo>
                    <a:lnTo>
                      <a:pt x="11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1"/>
                    </a:lnTo>
                    <a:lnTo>
                      <a:pt x="29" y="3"/>
                    </a:lnTo>
                    <a:lnTo>
                      <a:pt x="33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1" y="32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E2713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4" name="Freeform 3287">
                <a:extLst>
                  <a:ext uri="{FF2B5EF4-FFF2-40B4-BE49-F238E27FC236}">
                    <a16:creationId xmlns:a16="http://schemas.microsoft.com/office/drawing/2014/main" id="{EFE56474-346F-4066-A89C-EA977941F53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1925" y="3535362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7"/>
                  </a:cxn>
                  <a:cxn ang="0">
                    <a:pos x="31" y="10"/>
                  </a:cxn>
                  <a:cxn ang="0">
                    <a:pos x="34" y="12"/>
                  </a:cxn>
                  <a:cxn ang="0">
                    <a:pos x="36" y="17"/>
                  </a:cxn>
                  <a:cxn ang="0">
                    <a:pos x="36" y="17"/>
                  </a:cxn>
                  <a:cxn ang="0">
                    <a:pos x="37" y="23"/>
                  </a:cxn>
                  <a:cxn ang="0">
                    <a:pos x="36" y="28"/>
                  </a:cxn>
                  <a:cxn ang="0">
                    <a:pos x="32" y="33"/>
                  </a:cxn>
                  <a:cxn ang="0">
                    <a:pos x="27" y="38"/>
                  </a:cxn>
                  <a:cxn ang="0">
                    <a:pos x="27" y="38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8" y="38"/>
                  </a:cxn>
                  <a:cxn ang="0">
                    <a:pos x="13" y="36"/>
                  </a:cxn>
                  <a:cxn ang="0">
                    <a:pos x="10" y="33"/>
                  </a:cxn>
                  <a:cxn ang="0">
                    <a:pos x="6" y="28"/>
                  </a:cxn>
                  <a:cxn ang="0">
                    <a:pos x="6" y="28"/>
                  </a:cxn>
                  <a:cxn ang="0">
                    <a:pos x="6" y="23"/>
                  </a:cxn>
                  <a:cxn ang="0">
                    <a:pos x="6" y="17"/>
                  </a:cxn>
                  <a:cxn ang="0">
                    <a:pos x="11" y="12"/>
                  </a:cxn>
                  <a:cxn ang="0">
                    <a:pos x="16" y="9"/>
                  </a:cxn>
                  <a:cxn ang="0">
                    <a:pos x="16" y="9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4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29" y="43"/>
                  </a:cxn>
                  <a:cxn ang="0">
                    <a:pos x="29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9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7"/>
                    </a:lnTo>
                    <a:lnTo>
                      <a:pt x="31" y="10"/>
                    </a:lnTo>
                    <a:lnTo>
                      <a:pt x="34" y="12"/>
                    </a:lnTo>
                    <a:lnTo>
                      <a:pt x="36" y="17"/>
                    </a:lnTo>
                    <a:lnTo>
                      <a:pt x="36" y="17"/>
                    </a:lnTo>
                    <a:lnTo>
                      <a:pt x="37" y="23"/>
                    </a:lnTo>
                    <a:lnTo>
                      <a:pt x="36" y="28"/>
                    </a:lnTo>
                    <a:lnTo>
                      <a:pt x="32" y="33"/>
                    </a:lnTo>
                    <a:lnTo>
                      <a:pt x="27" y="38"/>
                    </a:lnTo>
                    <a:lnTo>
                      <a:pt x="27" y="38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8" y="38"/>
                    </a:lnTo>
                    <a:lnTo>
                      <a:pt x="13" y="36"/>
                    </a:lnTo>
                    <a:lnTo>
                      <a:pt x="10" y="33"/>
                    </a:lnTo>
                    <a:lnTo>
                      <a:pt x="6" y="28"/>
                    </a:lnTo>
                    <a:lnTo>
                      <a:pt x="6" y="28"/>
                    </a:lnTo>
                    <a:lnTo>
                      <a:pt x="6" y="23"/>
                    </a:lnTo>
                    <a:lnTo>
                      <a:pt x="6" y="17"/>
                    </a:lnTo>
                    <a:lnTo>
                      <a:pt x="11" y="12"/>
                    </a:lnTo>
                    <a:lnTo>
                      <a:pt x="16" y="9"/>
                    </a:lnTo>
                    <a:lnTo>
                      <a:pt x="16" y="9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4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9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5" name="Freeform 3288">
                <a:extLst>
                  <a:ext uri="{FF2B5EF4-FFF2-40B4-BE49-F238E27FC236}">
                    <a16:creationId xmlns:a16="http://schemas.microsoft.com/office/drawing/2014/main" id="{AB96DFC5-DFF9-4BF8-B85A-46CA48A558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6687" y="3540125"/>
                <a:ext cx="25400" cy="2540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0"/>
                  </a:cxn>
                  <a:cxn ang="0">
                    <a:pos x="25" y="3"/>
                  </a:cxn>
                  <a:cxn ang="0">
                    <a:pos x="28" y="5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16"/>
                  </a:cxn>
                  <a:cxn ang="0">
                    <a:pos x="30" y="21"/>
                  </a:cxn>
                  <a:cxn ang="0">
                    <a:pos x="26" y="26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29"/>
                  </a:cxn>
                  <a:cxn ang="0">
                    <a:pos x="4" y="26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0"/>
                    </a:lnTo>
                    <a:lnTo>
                      <a:pt x="25" y="3"/>
                    </a:lnTo>
                    <a:lnTo>
                      <a:pt x="28" y="5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16"/>
                    </a:lnTo>
                    <a:lnTo>
                      <a:pt x="30" y="21"/>
                    </a:lnTo>
                    <a:lnTo>
                      <a:pt x="26" y="26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29"/>
                    </a:lnTo>
                    <a:lnTo>
                      <a:pt x="4" y="26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6" name="Freeform 3289">
                <a:extLst>
                  <a:ext uri="{FF2B5EF4-FFF2-40B4-BE49-F238E27FC236}">
                    <a16:creationId xmlns:a16="http://schemas.microsoft.com/office/drawing/2014/main" id="{FC3F72DF-A2FE-4431-8991-299555F6F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1925" y="3535362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4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29" y="43"/>
                  </a:cxn>
                  <a:cxn ang="0">
                    <a:pos x="29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9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4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29" y="43"/>
                    </a:lnTo>
                    <a:lnTo>
                      <a:pt x="29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9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7" name="Freeform 3290">
                <a:extLst>
                  <a:ext uri="{FF2B5EF4-FFF2-40B4-BE49-F238E27FC236}">
                    <a16:creationId xmlns:a16="http://schemas.microsoft.com/office/drawing/2014/main" id="{0BED776B-A623-4CDC-B48C-EA569D391C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1212" y="3270250"/>
                <a:ext cx="28575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9" y="34"/>
                  </a:cxn>
                  <a:cxn ang="0">
                    <a:pos x="4" y="31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5" y="6"/>
                  </a:cxn>
                  <a:cxn ang="0">
                    <a:pos x="12" y="1"/>
                  </a:cxn>
                  <a:cxn ang="0">
                    <a:pos x="12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3" y="1"/>
                  </a:cxn>
                  <a:cxn ang="0">
                    <a:pos x="28" y="3"/>
                  </a:cxn>
                  <a:cxn ang="0">
                    <a:pos x="33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6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1" y="32"/>
                  </a:cxn>
                  <a:cxn ang="0">
                    <a:pos x="25" y="35"/>
                  </a:cxn>
                  <a:cxn ang="0">
                    <a:pos x="25" y="35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6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9" y="34"/>
                    </a:lnTo>
                    <a:lnTo>
                      <a:pt x="4" y="31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19"/>
                    </a:lnTo>
                    <a:lnTo>
                      <a:pt x="0" y="11"/>
                    </a:lnTo>
                    <a:lnTo>
                      <a:pt x="5" y="6"/>
                    </a:lnTo>
                    <a:lnTo>
                      <a:pt x="12" y="1"/>
                    </a:lnTo>
                    <a:lnTo>
                      <a:pt x="12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3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6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1" y="32"/>
                    </a:lnTo>
                    <a:lnTo>
                      <a:pt x="25" y="35"/>
                    </a:lnTo>
                    <a:lnTo>
                      <a:pt x="25" y="35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B7998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3291">
                <a:extLst>
                  <a:ext uri="{FF2B5EF4-FFF2-40B4-BE49-F238E27FC236}">
                    <a16:creationId xmlns:a16="http://schemas.microsoft.com/office/drawing/2014/main" id="{6F113179-3CA9-44D5-B5DB-E81E41BC53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618037" y="3270250"/>
                <a:ext cx="33338" cy="33338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6" y="7"/>
                  </a:cxn>
                  <a:cxn ang="0">
                    <a:pos x="29" y="8"/>
                  </a:cxn>
                  <a:cxn ang="0">
                    <a:pos x="33" y="11"/>
                  </a:cxn>
                  <a:cxn ang="0">
                    <a:pos x="36" y="15"/>
                  </a:cxn>
                  <a:cxn ang="0">
                    <a:pos x="36" y="15"/>
                  </a:cxn>
                  <a:cxn ang="0">
                    <a:pos x="38" y="21"/>
                  </a:cxn>
                  <a:cxn ang="0">
                    <a:pos x="36" y="26"/>
                  </a:cxn>
                  <a:cxn ang="0">
                    <a:pos x="33" y="33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6"/>
                  </a:cxn>
                  <a:cxn ang="0">
                    <a:pos x="21" y="36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0" y="31"/>
                  </a:cxn>
                  <a:cxn ang="0">
                    <a:pos x="7" y="26"/>
                  </a:cxn>
                  <a:cxn ang="0">
                    <a:pos x="7" y="26"/>
                  </a:cxn>
                  <a:cxn ang="0">
                    <a:pos x="5" y="21"/>
                  </a:cxn>
                  <a:cxn ang="0">
                    <a:pos x="7" y="15"/>
                  </a:cxn>
                  <a:cxn ang="0">
                    <a:pos x="10" y="1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21" y="5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5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6" y="36"/>
                  </a:cxn>
                  <a:cxn ang="0">
                    <a:pos x="41" y="29"/>
                  </a:cxn>
                  <a:cxn ang="0">
                    <a:pos x="41" y="29"/>
                  </a:cxn>
                  <a:cxn ang="0">
                    <a:pos x="42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7"/>
                  </a:cxn>
                  <a:cxn ang="0">
                    <a:pos x="33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2" h="42">
                    <a:moveTo>
                      <a:pt x="21" y="5"/>
                    </a:moveTo>
                    <a:lnTo>
                      <a:pt x="21" y="5"/>
                    </a:lnTo>
                    <a:lnTo>
                      <a:pt x="26" y="7"/>
                    </a:lnTo>
                    <a:lnTo>
                      <a:pt x="29" y="8"/>
                    </a:lnTo>
                    <a:lnTo>
                      <a:pt x="33" y="11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8" y="21"/>
                    </a:lnTo>
                    <a:lnTo>
                      <a:pt x="36" y="26"/>
                    </a:lnTo>
                    <a:lnTo>
                      <a:pt x="33" y="33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6"/>
                    </a:lnTo>
                    <a:lnTo>
                      <a:pt x="21" y="36"/>
                    </a:lnTo>
                    <a:lnTo>
                      <a:pt x="16" y="36"/>
                    </a:lnTo>
                    <a:lnTo>
                      <a:pt x="13" y="34"/>
                    </a:lnTo>
                    <a:lnTo>
                      <a:pt x="10" y="31"/>
                    </a:lnTo>
                    <a:lnTo>
                      <a:pt x="7" y="26"/>
                    </a:lnTo>
                    <a:lnTo>
                      <a:pt x="7" y="26"/>
                    </a:lnTo>
                    <a:lnTo>
                      <a:pt x="5" y="21"/>
                    </a:lnTo>
                    <a:lnTo>
                      <a:pt x="7" y="15"/>
                    </a:lnTo>
                    <a:lnTo>
                      <a:pt x="10" y="10"/>
                    </a:lnTo>
                    <a:lnTo>
                      <a:pt x="15" y="7"/>
                    </a:lnTo>
                    <a:lnTo>
                      <a:pt x="15" y="7"/>
                    </a:lnTo>
                    <a:lnTo>
                      <a:pt x="21" y="5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5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6" y="36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2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7"/>
                    </a:lnTo>
                    <a:lnTo>
                      <a:pt x="33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9" name="Freeform 3292">
                <a:extLst>
                  <a:ext uri="{FF2B5EF4-FFF2-40B4-BE49-F238E27FC236}">
                    <a16:creationId xmlns:a16="http://schemas.microsoft.com/office/drawing/2014/main" id="{E466E703-E5FD-4D5E-86B4-B536C88BDA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2800" y="3273425"/>
                <a:ext cx="25400" cy="23813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2"/>
                  </a:cxn>
                  <a:cxn ang="0">
                    <a:pos x="24" y="3"/>
                  </a:cxn>
                  <a:cxn ang="0">
                    <a:pos x="28" y="6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3" y="16"/>
                  </a:cxn>
                  <a:cxn ang="0">
                    <a:pos x="31" y="21"/>
                  </a:cxn>
                  <a:cxn ang="0">
                    <a:pos x="28" y="28"/>
                  </a:cxn>
                  <a:cxn ang="0">
                    <a:pos x="23" y="31"/>
                  </a:cxn>
                  <a:cxn ang="0">
                    <a:pos x="23" y="31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1" y="31"/>
                  </a:cxn>
                  <a:cxn ang="0">
                    <a:pos x="8" y="29"/>
                  </a:cxn>
                  <a:cxn ang="0">
                    <a:pos x="5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2"/>
                    </a:lnTo>
                    <a:lnTo>
                      <a:pt x="24" y="3"/>
                    </a:lnTo>
                    <a:lnTo>
                      <a:pt x="28" y="6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3" y="16"/>
                    </a:lnTo>
                    <a:lnTo>
                      <a:pt x="31" y="21"/>
                    </a:lnTo>
                    <a:lnTo>
                      <a:pt x="28" y="28"/>
                    </a:lnTo>
                    <a:lnTo>
                      <a:pt x="23" y="31"/>
                    </a:lnTo>
                    <a:lnTo>
                      <a:pt x="23" y="31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1" y="31"/>
                    </a:lnTo>
                    <a:lnTo>
                      <a:pt x="8" y="29"/>
                    </a:lnTo>
                    <a:lnTo>
                      <a:pt x="5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3293">
                <a:extLst>
                  <a:ext uri="{FF2B5EF4-FFF2-40B4-BE49-F238E27FC236}">
                    <a16:creationId xmlns:a16="http://schemas.microsoft.com/office/drawing/2014/main" id="{02B0A513-BC9F-49C2-B3A0-14E2DCF1EA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8037" y="3270250"/>
                <a:ext cx="33338" cy="3333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5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6" y="36"/>
                  </a:cxn>
                  <a:cxn ang="0">
                    <a:pos x="41" y="29"/>
                  </a:cxn>
                  <a:cxn ang="0">
                    <a:pos x="41" y="29"/>
                  </a:cxn>
                  <a:cxn ang="0">
                    <a:pos x="42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7"/>
                  </a:cxn>
                  <a:cxn ang="0">
                    <a:pos x="33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2" h="42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5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6" y="36"/>
                    </a:lnTo>
                    <a:lnTo>
                      <a:pt x="41" y="29"/>
                    </a:lnTo>
                    <a:lnTo>
                      <a:pt x="41" y="29"/>
                    </a:lnTo>
                    <a:lnTo>
                      <a:pt x="42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7"/>
                    </a:lnTo>
                    <a:lnTo>
                      <a:pt x="33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1" name="Freeform 3294">
                <a:extLst>
                  <a:ext uri="{FF2B5EF4-FFF2-40B4-BE49-F238E27FC236}">
                    <a16:creationId xmlns:a16="http://schemas.microsoft.com/office/drawing/2014/main" id="{52773026-3B2C-4EEF-A64A-A19C243540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475" y="3400425"/>
                <a:ext cx="30163" cy="28575"/>
              </a:xfrm>
              <a:custGeom>
                <a:avLst/>
                <a:gdLst/>
                <a:ahLst/>
                <a:cxnLst>
                  <a:cxn ang="0">
                    <a:pos x="19" y="38"/>
                  </a:cxn>
                  <a:cxn ang="0">
                    <a:pos x="19" y="38"/>
                  </a:cxn>
                  <a:cxn ang="0">
                    <a:pos x="13" y="36"/>
                  </a:cxn>
                  <a:cxn ang="0">
                    <a:pos x="8" y="35"/>
                  </a:cxn>
                  <a:cxn ang="0">
                    <a:pos x="5" y="31"/>
                  </a:cxn>
                  <a:cxn ang="0">
                    <a:pos x="1" y="27"/>
                  </a:cxn>
                  <a:cxn ang="0">
                    <a:pos x="1" y="27"/>
                  </a:cxn>
                  <a:cxn ang="0">
                    <a:pos x="0" y="18"/>
                  </a:cxn>
                  <a:cxn ang="0">
                    <a:pos x="1" y="12"/>
                  </a:cxn>
                  <a:cxn ang="0">
                    <a:pos x="6" y="5"/>
                  </a:cxn>
                  <a:cxn ang="0">
                    <a:pos x="11" y="2"/>
                  </a:cxn>
                  <a:cxn ang="0">
                    <a:pos x="11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4" y="0"/>
                  </a:cxn>
                  <a:cxn ang="0">
                    <a:pos x="29" y="4"/>
                  </a:cxn>
                  <a:cxn ang="0">
                    <a:pos x="34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7" y="18"/>
                  </a:cxn>
                  <a:cxn ang="0">
                    <a:pos x="36" y="27"/>
                  </a:cxn>
                  <a:cxn ang="0">
                    <a:pos x="32" y="31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9" y="38"/>
                  </a:cxn>
                  <a:cxn ang="0">
                    <a:pos x="19" y="38"/>
                  </a:cxn>
                </a:cxnLst>
                <a:rect l="0" t="0" r="r" b="b"/>
                <a:pathLst>
                  <a:path w="37" h="38">
                    <a:moveTo>
                      <a:pt x="19" y="38"/>
                    </a:moveTo>
                    <a:lnTo>
                      <a:pt x="19" y="38"/>
                    </a:lnTo>
                    <a:lnTo>
                      <a:pt x="13" y="36"/>
                    </a:lnTo>
                    <a:lnTo>
                      <a:pt x="8" y="35"/>
                    </a:lnTo>
                    <a:lnTo>
                      <a:pt x="5" y="31"/>
                    </a:lnTo>
                    <a:lnTo>
                      <a:pt x="1" y="27"/>
                    </a:lnTo>
                    <a:lnTo>
                      <a:pt x="1" y="27"/>
                    </a:lnTo>
                    <a:lnTo>
                      <a:pt x="0" y="18"/>
                    </a:lnTo>
                    <a:lnTo>
                      <a:pt x="1" y="12"/>
                    </a:lnTo>
                    <a:lnTo>
                      <a:pt x="6" y="5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0"/>
                    </a:lnTo>
                    <a:lnTo>
                      <a:pt x="29" y="4"/>
                    </a:lnTo>
                    <a:lnTo>
                      <a:pt x="34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7" y="18"/>
                    </a:lnTo>
                    <a:lnTo>
                      <a:pt x="36" y="27"/>
                    </a:lnTo>
                    <a:lnTo>
                      <a:pt x="32" y="31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9" y="38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E3C62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3295">
                <a:extLst>
                  <a:ext uri="{FF2B5EF4-FFF2-40B4-BE49-F238E27FC236}">
                    <a16:creationId xmlns:a16="http://schemas.microsoft.com/office/drawing/2014/main" id="{51218E80-B6A1-46D0-911F-367ED4F5712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08475" y="3397250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7"/>
                  </a:cxn>
                  <a:cxn ang="0">
                    <a:pos x="30" y="8"/>
                  </a:cxn>
                  <a:cxn ang="0">
                    <a:pos x="33" y="12"/>
                  </a:cxn>
                  <a:cxn ang="0">
                    <a:pos x="36" y="17"/>
                  </a:cxn>
                  <a:cxn ang="0">
                    <a:pos x="36" y="17"/>
                  </a:cxn>
                  <a:cxn ang="0">
                    <a:pos x="36" y="21"/>
                  </a:cxn>
                  <a:cxn ang="0">
                    <a:pos x="36" y="28"/>
                  </a:cxn>
                  <a:cxn ang="0">
                    <a:pos x="33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7" y="36"/>
                  </a:cxn>
                  <a:cxn ang="0">
                    <a:pos x="12" y="34"/>
                  </a:cxn>
                  <a:cxn ang="0">
                    <a:pos x="8" y="31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5" y="21"/>
                  </a:cxn>
                  <a:cxn ang="0">
                    <a:pos x="7" y="17"/>
                  </a:cxn>
                  <a:cxn ang="0">
                    <a:pos x="10" y="1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7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5" y="36"/>
                  </a:cxn>
                  <a:cxn ang="0">
                    <a:pos x="8" y="39"/>
                  </a:cxn>
                  <a:cxn ang="0">
                    <a:pos x="15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3"/>
                  </a:cxn>
                  <a:cxn ang="0">
                    <a:pos x="30" y="43"/>
                  </a:cxn>
                  <a:cxn ang="0">
                    <a:pos x="36" y="38"/>
                  </a:cxn>
                  <a:cxn ang="0">
                    <a:pos x="41" y="30"/>
                  </a:cxn>
                  <a:cxn ang="0">
                    <a:pos x="43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7"/>
                    </a:lnTo>
                    <a:lnTo>
                      <a:pt x="30" y="8"/>
                    </a:lnTo>
                    <a:lnTo>
                      <a:pt x="33" y="12"/>
                    </a:lnTo>
                    <a:lnTo>
                      <a:pt x="36" y="17"/>
                    </a:lnTo>
                    <a:lnTo>
                      <a:pt x="36" y="17"/>
                    </a:lnTo>
                    <a:lnTo>
                      <a:pt x="36" y="21"/>
                    </a:lnTo>
                    <a:lnTo>
                      <a:pt x="36" y="28"/>
                    </a:lnTo>
                    <a:lnTo>
                      <a:pt x="33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7" y="36"/>
                    </a:lnTo>
                    <a:lnTo>
                      <a:pt x="12" y="34"/>
                    </a:lnTo>
                    <a:lnTo>
                      <a:pt x="8" y="31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5" y="21"/>
                    </a:lnTo>
                    <a:lnTo>
                      <a:pt x="7" y="17"/>
                    </a:lnTo>
                    <a:lnTo>
                      <a:pt x="10" y="10"/>
                    </a:lnTo>
                    <a:lnTo>
                      <a:pt x="15" y="7"/>
                    </a:lnTo>
                    <a:lnTo>
                      <a:pt x="15" y="7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7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5" y="36"/>
                    </a:lnTo>
                    <a:lnTo>
                      <a:pt x="8" y="39"/>
                    </a:lnTo>
                    <a:lnTo>
                      <a:pt x="15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36" y="38"/>
                    </a:lnTo>
                    <a:lnTo>
                      <a:pt x="41" y="30"/>
                    </a:lnTo>
                    <a:lnTo>
                      <a:pt x="43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3" name="Freeform 3296">
                <a:extLst>
                  <a:ext uri="{FF2B5EF4-FFF2-40B4-BE49-F238E27FC236}">
                    <a16:creationId xmlns:a16="http://schemas.microsoft.com/office/drawing/2014/main" id="{60A0519E-077C-4530-AA15-B5F6E5EF0D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1650" y="3402012"/>
                <a:ext cx="25400" cy="254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5" y="1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4"/>
                  </a:cxn>
                  <a:cxn ang="0">
                    <a:pos x="31" y="21"/>
                  </a:cxn>
                  <a:cxn ang="0">
                    <a:pos x="28" y="26"/>
                  </a:cxn>
                  <a:cxn ang="0">
                    <a:pos x="21" y="29"/>
                  </a:cxn>
                  <a:cxn ang="0">
                    <a:pos x="21" y="29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2" y="29"/>
                  </a:cxn>
                  <a:cxn ang="0">
                    <a:pos x="7" y="27"/>
                  </a:cxn>
                  <a:cxn ang="0">
                    <a:pos x="3" y="24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4"/>
                  </a:cxn>
                  <a:cxn ang="0">
                    <a:pos x="2" y="10"/>
                  </a:cxn>
                  <a:cxn ang="0">
                    <a:pos x="5" y="3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6" y="0"/>
                  </a:cxn>
                </a:cxnLst>
                <a:rect l="0" t="0" r="r" b="b"/>
                <a:pathLst>
                  <a:path w="31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0"/>
                    </a:lnTo>
                    <a:lnTo>
                      <a:pt x="25" y="1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4"/>
                    </a:lnTo>
                    <a:lnTo>
                      <a:pt x="31" y="21"/>
                    </a:lnTo>
                    <a:lnTo>
                      <a:pt x="28" y="26"/>
                    </a:lnTo>
                    <a:lnTo>
                      <a:pt x="21" y="29"/>
                    </a:lnTo>
                    <a:lnTo>
                      <a:pt x="21" y="29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2" y="29"/>
                    </a:lnTo>
                    <a:lnTo>
                      <a:pt x="7" y="27"/>
                    </a:lnTo>
                    <a:lnTo>
                      <a:pt x="3" y="24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5" y="3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4" name="Freeform 3297">
                <a:extLst>
                  <a:ext uri="{FF2B5EF4-FFF2-40B4-BE49-F238E27FC236}">
                    <a16:creationId xmlns:a16="http://schemas.microsoft.com/office/drawing/2014/main" id="{F88E3B70-2842-4C3C-BF81-9191B7DA9F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8475" y="3397250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7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5" y="36"/>
                  </a:cxn>
                  <a:cxn ang="0">
                    <a:pos x="8" y="39"/>
                  </a:cxn>
                  <a:cxn ang="0">
                    <a:pos x="15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3"/>
                  </a:cxn>
                  <a:cxn ang="0">
                    <a:pos x="30" y="43"/>
                  </a:cxn>
                  <a:cxn ang="0">
                    <a:pos x="36" y="38"/>
                  </a:cxn>
                  <a:cxn ang="0">
                    <a:pos x="41" y="30"/>
                  </a:cxn>
                  <a:cxn ang="0">
                    <a:pos x="43" y="21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7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5" y="36"/>
                    </a:lnTo>
                    <a:lnTo>
                      <a:pt x="8" y="39"/>
                    </a:lnTo>
                    <a:lnTo>
                      <a:pt x="15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3"/>
                    </a:lnTo>
                    <a:lnTo>
                      <a:pt x="30" y="43"/>
                    </a:lnTo>
                    <a:lnTo>
                      <a:pt x="36" y="38"/>
                    </a:lnTo>
                    <a:lnTo>
                      <a:pt x="41" y="30"/>
                    </a:lnTo>
                    <a:lnTo>
                      <a:pt x="43" y="21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5" name="Freeform 3298">
                <a:extLst>
                  <a:ext uri="{FF2B5EF4-FFF2-40B4-BE49-F238E27FC236}">
                    <a16:creationId xmlns:a16="http://schemas.microsoft.com/office/drawing/2014/main" id="{EB91DAF4-E724-4597-BB23-4009F7B694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9437" y="3367087"/>
                <a:ext cx="30163" cy="28575"/>
              </a:xfrm>
              <a:custGeom>
                <a:avLst/>
                <a:gdLst/>
                <a:ahLst/>
                <a:cxnLst>
                  <a:cxn ang="0">
                    <a:pos x="19" y="38"/>
                  </a:cxn>
                  <a:cxn ang="0">
                    <a:pos x="19" y="38"/>
                  </a:cxn>
                  <a:cxn ang="0">
                    <a:pos x="15" y="38"/>
                  </a:cxn>
                  <a:cxn ang="0">
                    <a:pos x="10" y="34"/>
                  </a:cxn>
                  <a:cxn ang="0">
                    <a:pos x="5" y="31"/>
                  </a:cxn>
                  <a:cxn ang="0">
                    <a:pos x="1" y="26"/>
                  </a:cxn>
                  <a:cxn ang="0">
                    <a:pos x="1" y="26"/>
                  </a:cxn>
                  <a:cxn ang="0">
                    <a:pos x="0" y="18"/>
                  </a:cxn>
                  <a:cxn ang="0">
                    <a:pos x="1" y="12"/>
                  </a:cxn>
                  <a:cxn ang="0">
                    <a:pos x="6" y="5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4" y="2"/>
                  </a:cxn>
                  <a:cxn ang="0">
                    <a:pos x="29" y="3"/>
                  </a:cxn>
                  <a:cxn ang="0">
                    <a:pos x="34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7" y="20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9" y="38"/>
                  </a:cxn>
                  <a:cxn ang="0">
                    <a:pos x="19" y="38"/>
                  </a:cxn>
                </a:cxnLst>
                <a:rect l="0" t="0" r="r" b="b"/>
                <a:pathLst>
                  <a:path w="37" h="38">
                    <a:moveTo>
                      <a:pt x="19" y="38"/>
                    </a:moveTo>
                    <a:lnTo>
                      <a:pt x="19" y="38"/>
                    </a:lnTo>
                    <a:lnTo>
                      <a:pt x="15" y="38"/>
                    </a:lnTo>
                    <a:lnTo>
                      <a:pt x="10" y="34"/>
                    </a:lnTo>
                    <a:lnTo>
                      <a:pt x="5" y="31"/>
                    </a:lnTo>
                    <a:lnTo>
                      <a:pt x="1" y="26"/>
                    </a:lnTo>
                    <a:lnTo>
                      <a:pt x="1" y="26"/>
                    </a:lnTo>
                    <a:lnTo>
                      <a:pt x="0" y="18"/>
                    </a:lnTo>
                    <a:lnTo>
                      <a:pt x="1" y="12"/>
                    </a:lnTo>
                    <a:lnTo>
                      <a:pt x="6" y="5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4" y="2"/>
                    </a:lnTo>
                    <a:lnTo>
                      <a:pt x="29" y="3"/>
                    </a:lnTo>
                    <a:lnTo>
                      <a:pt x="34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7" y="20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9" y="38"/>
                    </a:ln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56997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3299">
                <a:extLst>
                  <a:ext uri="{FF2B5EF4-FFF2-40B4-BE49-F238E27FC236}">
                    <a16:creationId xmlns:a16="http://schemas.microsoft.com/office/drawing/2014/main" id="{58BA16CF-76F1-4842-90A7-D7A5452A31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87850" y="3363912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21" y="6"/>
                  </a:cxn>
                  <a:cxn ang="0">
                    <a:pos x="26" y="6"/>
                  </a:cxn>
                  <a:cxn ang="0">
                    <a:pos x="30" y="8"/>
                  </a:cxn>
                  <a:cxn ang="0">
                    <a:pos x="33" y="11"/>
                  </a:cxn>
                  <a:cxn ang="0">
                    <a:pos x="36" y="16"/>
                  </a:cxn>
                  <a:cxn ang="0">
                    <a:pos x="36" y="16"/>
                  </a:cxn>
                  <a:cxn ang="0">
                    <a:pos x="38" y="23"/>
                  </a:cxn>
                  <a:cxn ang="0">
                    <a:pos x="36" y="28"/>
                  </a:cxn>
                  <a:cxn ang="0">
                    <a:pos x="33" y="32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7"/>
                  </a:cxn>
                  <a:cxn ang="0">
                    <a:pos x="21" y="37"/>
                  </a:cxn>
                  <a:cxn ang="0">
                    <a:pos x="17" y="37"/>
                  </a:cxn>
                  <a:cxn ang="0">
                    <a:pos x="13" y="36"/>
                  </a:cxn>
                  <a:cxn ang="0">
                    <a:pos x="10" y="32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5" y="21"/>
                  </a:cxn>
                  <a:cxn ang="0">
                    <a:pos x="7" y="16"/>
                  </a:cxn>
                  <a:cxn ang="0">
                    <a:pos x="10" y="11"/>
                  </a:cxn>
                  <a:cxn ang="0">
                    <a:pos x="15" y="8"/>
                  </a:cxn>
                  <a:cxn ang="0">
                    <a:pos x="15" y="8"/>
                  </a:cxn>
                  <a:cxn ang="0">
                    <a:pos x="21" y="6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6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1"/>
                  </a:cxn>
                  <a:cxn ang="0">
                    <a:pos x="2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5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36" y="37"/>
                  </a:cxn>
                  <a:cxn ang="0">
                    <a:pos x="41" y="31"/>
                  </a:cxn>
                  <a:cxn ang="0">
                    <a:pos x="41" y="31"/>
                  </a:cxn>
                  <a:cxn ang="0">
                    <a:pos x="43" y="23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6"/>
                    </a:moveTo>
                    <a:lnTo>
                      <a:pt x="21" y="6"/>
                    </a:lnTo>
                    <a:lnTo>
                      <a:pt x="26" y="6"/>
                    </a:lnTo>
                    <a:lnTo>
                      <a:pt x="30" y="8"/>
                    </a:lnTo>
                    <a:lnTo>
                      <a:pt x="33" y="11"/>
                    </a:lnTo>
                    <a:lnTo>
                      <a:pt x="36" y="16"/>
                    </a:lnTo>
                    <a:lnTo>
                      <a:pt x="36" y="16"/>
                    </a:lnTo>
                    <a:lnTo>
                      <a:pt x="38" y="23"/>
                    </a:lnTo>
                    <a:lnTo>
                      <a:pt x="36" y="28"/>
                    </a:lnTo>
                    <a:lnTo>
                      <a:pt x="33" y="32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7"/>
                    </a:lnTo>
                    <a:lnTo>
                      <a:pt x="21" y="37"/>
                    </a:lnTo>
                    <a:lnTo>
                      <a:pt x="17" y="37"/>
                    </a:lnTo>
                    <a:lnTo>
                      <a:pt x="13" y="36"/>
                    </a:lnTo>
                    <a:lnTo>
                      <a:pt x="10" y="32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5" y="21"/>
                    </a:lnTo>
                    <a:lnTo>
                      <a:pt x="7" y="16"/>
                    </a:lnTo>
                    <a:lnTo>
                      <a:pt x="10" y="11"/>
                    </a:lnTo>
                    <a:lnTo>
                      <a:pt x="15" y="8"/>
                    </a:lnTo>
                    <a:lnTo>
                      <a:pt x="15" y="8"/>
                    </a:lnTo>
                    <a:lnTo>
                      <a:pt x="21" y="6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5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1" y="31"/>
                    </a:lnTo>
                    <a:lnTo>
                      <a:pt x="43" y="23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3300">
                <a:extLst>
                  <a:ext uri="{FF2B5EF4-FFF2-40B4-BE49-F238E27FC236}">
                    <a16:creationId xmlns:a16="http://schemas.microsoft.com/office/drawing/2014/main" id="{0D6A3BFB-E755-4FDB-AEF0-ABA0C80BA8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2612" y="3368675"/>
                <a:ext cx="25400" cy="254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0"/>
                  </a:cxn>
                  <a:cxn ang="0">
                    <a:pos x="21" y="0"/>
                  </a:cxn>
                  <a:cxn ang="0">
                    <a:pos x="25" y="2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3" y="17"/>
                  </a:cxn>
                  <a:cxn ang="0">
                    <a:pos x="31" y="22"/>
                  </a:cxn>
                  <a:cxn ang="0">
                    <a:pos x="28" y="26"/>
                  </a:cxn>
                  <a:cxn ang="0">
                    <a:pos x="23" y="30"/>
                  </a:cxn>
                  <a:cxn ang="0">
                    <a:pos x="23" y="30"/>
                  </a:cxn>
                  <a:cxn ang="0">
                    <a:pos x="16" y="31"/>
                  </a:cxn>
                  <a:cxn ang="0">
                    <a:pos x="16" y="31"/>
                  </a:cxn>
                  <a:cxn ang="0">
                    <a:pos x="12" y="31"/>
                  </a:cxn>
                  <a:cxn ang="0">
                    <a:pos x="8" y="30"/>
                  </a:cxn>
                  <a:cxn ang="0">
                    <a:pos x="5" y="26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0" y="15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6" y="0"/>
                  </a:cxn>
                </a:cxnLst>
                <a:rect l="0" t="0" r="r" b="b"/>
                <a:pathLst>
                  <a:path w="33" h="31">
                    <a:moveTo>
                      <a:pt x="16" y="0"/>
                    </a:moveTo>
                    <a:lnTo>
                      <a:pt x="16" y="0"/>
                    </a:ln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3" y="17"/>
                    </a:lnTo>
                    <a:lnTo>
                      <a:pt x="31" y="22"/>
                    </a:lnTo>
                    <a:lnTo>
                      <a:pt x="28" y="26"/>
                    </a:lnTo>
                    <a:lnTo>
                      <a:pt x="23" y="30"/>
                    </a:lnTo>
                    <a:lnTo>
                      <a:pt x="23" y="30"/>
                    </a:lnTo>
                    <a:lnTo>
                      <a:pt x="16" y="31"/>
                    </a:lnTo>
                    <a:lnTo>
                      <a:pt x="16" y="31"/>
                    </a:lnTo>
                    <a:lnTo>
                      <a:pt x="12" y="31"/>
                    </a:lnTo>
                    <a:lnTo>
                      <a:pt x="8" y="30"/>
                    </a:lnTo>
                    <a:lnTo>
                      <a:pt x="5" y="26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0" y="15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301">
                <a:extLst>
                  <a:ext uri="{FF2B5EF4-FFF2-40B4-BE49-F238E27FC236}">
                    <a16:creationId xmlns:a16="http://schemas.microsoft.com/office/drawing/2014/main" id="{3AE54620-6C76-4215-9A0D-B349EF3F6B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87850" y="3363912"/>
                <a:ext cx="33338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5" y="6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31"/>
                  </a:cxn>
                  <a:cxn ang="0">
                    <a:pos x="2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5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0" y="42"/>
                  </a:cxn>
                  <a:cxn ang="0">
                    <a:pos x="30" y="42"/>
                  </a:cxn>
                  <a:cxn ang="0">
                    <a:pos x="36" y="37"/>
                  </a:cxn>
                  <a:cxn ang="0">
                    <a:pos x="41" y="31"/>
                  </a:cxn>
                  <a:cxn ang="0">
                    <a:pos x="41" y="31"/>
                  </a:cxn>
                  <a:cxn ang="0">
                    <a:pos x="43" y="23"/>
                  </a:cxn>
                  <a:cxn ang="0">
                    <a:pos x="41" y="13"/>
                  </a:cxn>
                  <a:cxn ang="0">
                    <a:pos x="41" y="13"/>
                  </a:cxn>
                  <a:cxn ang="0">
                    <a:pos x="38" y="8"/>
                  </a:cxn>
                  <a:cxn ang="0">
                    <a:pos x="33" y="3"/>
                  </a:cxn>
                  <a:cxn ang="0">
                    <a:pos x="28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3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5" y="6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31"/>
                    </a:lnTo>
                    <a:lnTo>
                      <a:pt x="2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5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0" y="42"/>
                    </a:lnTo>
                    <a:lnTo>
                      <a:pt x="30" y="42"/>
                    </a:lnTo>
                    <a:lnTo>
                      <a:pt x="36" y="37"/>
                    </a:lnTo>
                    <a:lnTo>
                      <a:pt x="41" y="31"/>
                    </a:lnTo>
                    <a:lnTo>
                      <a:pt x="41" y="31"/>
                    </a:lnTo>
                    <a:lnTo>
                      <a:pt x="43" y="23"/>
                    </a:lnTo>
                    <a:lnTo>
                      <a:pt x="41" y="13"/>
                    </a:lnTo>
                    <a:lnTo>
                      <a:pt x="41" y="13"/>
                    </a:lnTo>
                    <a:lnTo>
                      <a:pt x="38" y="8"/>
                    </a:lnTo>
                    <a:lnTo>
                      <a:pt x="33" y="3"/>
                    </a:lnTo>
                    <a:lnTo>
                      <a:pt x="28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3302">
                <a:extLst>
                  <a:ext uri="{FF2B5EF4-FFF2-40B4-BE49-F238E27FC236}">
                    <a16:creationId xmlns:a16="http://schemas.microsoft.com/office/drawing/2014/main" id="{A2E0553C-074A-4874-9027-6E39198B1E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8137" y="3465512"/>
                <a:ext cx="30163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0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1"/>
                  </a:cxn>
                  <a:cxn ang="0">
                    <a:pos x="11" y="1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1"/>
                  </a:cxn>
                  <a:cxn ang="0">
                    <a:pos x="29" y="3"/>
                  </a:cxn>
                  <a:cxn ang="0">
                    <a:pos x="32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2"/>
                  </a:cxn>
                  <a:cxn ang="0">
                    <a:pos x="26" y="35"/>
                  </a:cxn>
                  <a:cxn ang="0">
                    <a:pos x="26" y="35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0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1"/>
                    </a:lnTo>
                    <a:lnTo>
                      <a:pt x="11" y="1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1"/>
                    </a:lnTo>
                    <a:lnTo>
                      <a:pt x="29" y="3"/>
                    </a:lnTo>
                    <a:lnTo>
                      <a:pt x="32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2"/>
                    </a:lnTo>
                    <a:lnTo>
                      <a:pt x="26" y="35"/>
                    </a:lnTo>
                    <a:lnTo>
                      <a:pt x="26" y="35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D3B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3303">
                <a:extLst>
                  <a:ext uri="{FF2B5EF4-FFF2-40B4-BE49-F238E27FC236}">
                    <a16:creationId xmlns:a16="http://schemas.microsoft.com/office/drawing/2014/main" id="{9293AB4D-70A4-433F-8B9B-CFBC063A603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146550" y="3463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7"/>
                  </a:cxn>
                  <a:cxn ang="0">
                    <a:pos x="21" y="7"/>
                  </a:cxn>
                  <a:cxn ang="0">
                    <a:pos x="26" y="8"/>
                  </a:cxn>
                  <a:cxn ang="0">
                    <a:pos x="31" y="10"/>
                  </a:cxn>
                  <a:cxn ang="0">
                    <a:pos x="34" y="13"/>
                  </a:cxn>
                  <a:cxn ang="0">
                    <a:pos x="35" y="17"/>
                  </a:cxn>
                  <a:cxn ang="0">
                    <a:pos x="35" y="17"/>
                  </a:cxn>
                  <a:cxn ang="0">
                    <a:pos x="37" y="23"/>
                  </a:cxn>
                  <a:cxn ang="0">
                    <a:pos x="35" y="28"/>
                  </a:cxn>
                  <a:cxn ang="0">
                    <a:pos x="32" y="34"/>
                  </a:cxn>
                  <a:cxn ang="0">
                    <a:pos x="27" y="38"/>
                  </a:cxn>
                  <a:cxn ang="0">
                    <a:pos x="27" y="38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8" y="38"/>
                  </a:cxn>
                  <a:cxn ang="0">
                    <a:pos x="13" y="36"/>
                  </a:cxn>
                  <a:cxn ang="0">
                    <a:pos x="9" y="33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6" y="23"/>
                  </a:cxn>
                  <a:cxn ang="0">
                    <a:pos x="8" y="17"/>
                  </a:cxn>
                  <a:cxn ang="0">
                    <a:pos x="11" y="12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1" y="7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1"/>
                  </a:cxn>
                  <a:cxn ang="0">
                    <a:pos x="16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3"/>
                  </a:cxn>
                  <a:cxn ang="0">
                    <a:pos x="31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7"/>
                    </a:moveTo>
                    <a:lnTo>
                      <a:pt x="21" y="7"/>
                    </a:lnTo>
                    <a:lnTo>
                      <a:pt x="26" y="8"/>
                    </a:lnTo>
                    <a:lnTo>
                      <a:pt x="31" y="10"/>
                    </a:lnTo>
                    <a:lnTo>
                      <a:pt x="34" y="13"/>
                    </a:lnTo>
                    <a:lnTo>
                      <a:pt x="35" y="17"/>
                    </a:lnTo>
                    <a:lnTo>
                      <a:pt x="35" y="17"/>
                    </a:lnTo>
                    <a:lnTo>
                      <a:pt x="37" y="23"/>
                    </a:lnTo>
                    <a:lnTo>
                      <a:pt x="35" y="28"/>
                    </a:lnTo>
                    <a:lnTo>
                      <a:pt x="32" y="34"/>
                    </a:lnTo>
                    <a:lnTo>
                      <a:pt x="27" y="38"/>
                    </a:lnTo>
                    <a:lnTo>
                      <a:pt x="27" y="38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8" y="38"/>
                    </a:lnTo>
                    <a:lnTo>
                      <a:pt x="13" y="36"/>
                    </a:lnTo>
                    <a:lnTo>
                      <a:pt x="9" y="33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6" y="23"/>
                    </a:lnTo>
                    <a:lnTo>
                      <a:pt x="8" y="17"/>
                    </a:lnTo>
                    <a:lnTo>
                      <a:pt x="11" y="12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1" y="7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1"/>
                    </a:lnTo>
                    <a:lnTo>
                      <a:pt x="16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3"/>
                    </a:lnTo>
                    <a:lnTo>
                      <a:pt x="31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3304">
                <a:extLst>
                  <a:ext uri="{FF2B5EF4-FFF2-40B4-BE49-F238E27FC236}">
                    <a16:creationId xmlns:a16="http://schemas.microsoft.com/office/drawing/2014/main" id="{7CFE8644-8C1B-44B6-BDE5-C83E0016D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1312" y="3468687"/>
                <a:ext cx="25400" cy="23813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1"/>
                  </a:cxn>
                  <a:cxn ang="0">
                    <a:pos x="25" y="3"/>
                  </a:cxn>
                  <a:cxn ang="0">
                    <a:pos x="28" y="6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1"/>
                  </a:cxn>
                  <a:cxn ang="0">
                    <a:pos x="26" y="27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29"/>
                  </a:cxn>
                  <a:cxn ang="0">
                    <a:pos x="3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1"/>
                  </a:cxn>
                  <a:cxn ang="0">
                    <a:pos x="10" y="1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1"/>
                    </a:lnTo>
                    <a:lnTo>
                      <a:pt x="25" y="3"/>
                    </a:lnTo>
                    <a:lnTo>
                      <a:pt x="28" y="6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1"/>
                    </a:lnTo>
                    <a:lnTo>
                      <a:pt x="26" y="27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29"/>
                    </a:lnTo>
                    <a:lnTo>
                      <a:pt x="3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1"/>
                    </a:lnTo>
                    <a:lnTo>
                      <a:pt x="10" y="1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3305">
                <a:extLst>
                  <a:ext uri="{FF2B5EF4-FFF2-40B4-BE49-F238E27FC236}">
                    <a16:creationId xmlns:a16="http://schemas.microsoft.com/office/drawing/2014/main" id="{41196F48-4D5D-4331-8EE8-3DACAD0CE6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6550" y="3463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6" y="7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1"/>
                  </a:cxn>
                  <a:cxn ang="0">
                    <a:pos x="16" y="43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3"/>
                  </a:cxn>
                  <a:cxn ang="0">
                    <a:pos x="31" y="43"/>
                  </a:cxn>
                  <a:cxn ang="0">
                    <a:pos x="37" y="38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2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6" y="7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1"/>
                    </a:lnTo>
                    <a:lnTo>
                      <a:pt x="16" y="43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3"/>
                    </a:lnTo>
                    <a:lnTo>
                      <a:pt x="31" y="43"/>
                    </a:lnTo>
                    <a:lnTo>
                      <a:pt x="37" y="38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2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3306">
                <a:extLst>
                  <a:ext uri="{FF2B5EF4-FFF2-40B4-BE49-F238E27FC236}">
                    <a16:creationId xmlns:a16="http://schemas.microsoft.com/office/drawing/2014/main" id="{2B54132B-AEA7-43E0-A8AA-6BEC77764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5750" y="3487737"/>
                <a:ext cx="30163" cy="30163"/>
              </a:xfrm>
              <a:custGeom>
                <a:avLst/>
                <a:gdLst/>
                <a:ahLst/>
                <a:cxnLst>
                  <a:cxn ang="0">
                    <a:pos x="20" y="38"/>
                  </a:cxn>
                  <a:cxn ang="0">
                    <a:pos x="20" y="38"/>
                  </a:cxn>
                  <a:cxn ang="0">
                    <a:pos x="13" y="38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7" y="7"/>
                  </a:cxn>
                  <a:cxn ang="0">
                    <a:pos x="12" y="2"/>
                  </a:cxn>
                  <a:cxn ang="0">
                    <a:pos x="12" y="2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25" y="2"/>
                  </a:cxn>
                  <a:cxn ang="0">
                    <a:pos x="29" y="3"/>
                  </a:cxn>
                  <a:cxn ang="0">
                    <a:pos x="33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8" y="20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3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20" y="38"/>
                  </a:cxn>
                  <a:cxn ang="0">
                    <a:pos x="20" y="38"/>
                  </a:cxn>
                </a:cxnLst>
                <a:rect l="0" t="0" r="r" b="b"/>
                <a:pathLst>
                  <a:path w="38" h="38">
                    <a:moveTo>
                      <a:pt x="20" y="38"/>
                    </a:moveTo>
                    <a:lnTo>
                      <a:pt x="20" y="38"/>
                    </a:lnTo>
                    <a:lnTo>
                      <a:pt x="13" y="38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7" y="7"/>
                    </a:lnTo>
                    <a:lnTo>
                      <a:pt x="12" y="2"/>
                    </a:lnTo>
                    <a:lnTo>
                      <a:pt x="12" y="2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5" y="2"/>
                    </a:lnTo>
                    <a:lnTo>
                      <a:pt x="29" y="3"/>
                    </a:lnTo>
                    <a:lnTo>
                      <a:pt x="33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8" y="20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3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20" y="38"/>
                    </a:lnTo>
                    <a:close/>
                  </a:path>
                </a:pathLst>
              </a:custGeom>
              <a:solidFill>
                <a:srgbClr val="E2967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307">
                <a:extLst>
                  <a:ext uri="{FF2B5EF4-FFF2-40B4-BE49-F238E27FC236}">
                    <a16:creationId xmlns:a16="http://schemas.microsoft.com/office/drawing/2014/main" id="{6F9092B7-DF43-4854-A9C6-00923BC7BC0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92575" y="3484562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6"/>
                  </a:cxn>
                  <a:cxn ang="0">
                    <a:pos x="23" y="6"/>
                  </a:cxn>
                  <a:cxn ang="0">
                    <a:pos x="26" y="6"/>
                  </a:cxn>
                  <a:cxn ang="0">
                    <a:pos x="31" y="10"/>
                  </a:cxn>
                  <a:cxn ang="0">
                    <a:pos x="34" y="11"/>
                  </a:cxn>
                  <a:cxn ang="0">
                    <a:pos x="37" y="16"/>
                  </a:cxn>
                  <a:cxn ang="0">
                    <a:pos x="37" y="16"/>
                  </a:cxn>
                  <a:cxn ang="0">
                    <a:pos x="37" y="23"/>
                  </a:cxn>
                  <a:cxn ang="0">
                    <a:pos x="37" y="28"/>
                  </a:cxn>
                  <a:cxn ang="0">
                    <a:pos x="34" y="33"/>
                  </a:cxn>
                  <a:cxn ang="0">
                    <a:pos x="28" y="37"/>
                  </a:cxn>
                  <a:cxn ang="0">
                    <a:pos x="28" y="37"/>
                  </a:cxn>
                  <a:cxn ang="0">
                    <a:pos x="23" y="37"/>
                  </a:cxn>
                  <a:cxn ang="0">
                    <a:pos x="23" y="37"/>
                  </a:cxn>
                  <a:cxn ang="0">
                    <a:pos x="18" y="37"/>
                  </a:cxn>
                  <a:cxn ang="0">
                    <a:pos x="13" y="36"/>
                  </a:cxn>
                  <a:cxn ang="0">
                    <a:pos x="10" y="33"/>
                  </a:cxn>
                  <a:cxn ang="0">
                    <a:pos x="8" y="28"/>
                  </a:cxn>
                  <a:cxn ang="0">
                    <a:pos x="8" y="28"/>
                  </a:cxn>
                  <a:cxn ang="0">
                    <a:pos x="6" y="23"/>
                  </a:cxn>
                  <a:cxn ang="0">
                    <a:pos x="8" y="16"/>
                  </a:cxn>
                  <a:cxn ang="0">
                    <a:pos x="11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3" y="6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15" y="2"/>
                  </a:cxn>
                  <a:cxn ang="0">
                    <a:pos x="15" y="2"/>
                  </a:cxn>
                  <a:cxn ang="0">
                    <a:pos x="6" y="6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6" y="42"/>
                  </a:cxn>
                  <a:cxn ang="0">
                    <a:pos x="23" y="44"/>
                  </a:cxn>
                  <a:cxn ang="0">
                    <a:pos x="23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9" y="2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44" h="44">
                    <a:moveTo>
                      <a:pt x="23" y="6"/>
                    </a:moveTo>
                    <a:lnTo>
                      <a:pt x="23" y="6"/>
                    </a:lnTo>
                    <a:lnTo>
                      <a:pt x="26" y="6"/>
                    </a:lnTo>
                    <a:lnTo>
                      <a:pt x="31" y="10"/>
                    </a:lnTo>
                    <a:lnTo>
                      <a:pt x="34" y="11"/>
                    </a:lnTo>
                    <a:lnTo>
                      <a:pt x="37" y="16"/>
                    </a:lnTo>
                    <a:lnTo>
                      <a:pt x="37" y="16"/>
                    </a:lnTo>
                    <a:lnTo>
                      <a:pt x="37" y="23"/>
                    </a:lnTo>
                    <a:lnTo>
                      <a:pt x="37" y="28"/>
                    </a:lnTo>
                    <a:lnTo>
                      <a:pt x="34" y="33"/>
                    </a:lnTo>
                    <a:lnTo>
                      <a:pt x="28" y="37"/>
                    </a:lnTo>
                    <a:lnTo>
                      <a:pt x="28" y="37"/>
                    </a:lnTo>
                    <a:lnTo>
                      <a:pt x="23" y="37"/>
                    </a:lnTo>
                    <a:lnTo>
                      <a:pt x="23" y="37"/>
                    </a:lnTo>
                    <a:lnTo>
                      <a:pt x="18" y="37"/>
                    </a:lnTo>
                    <a:lnTo>
                      <a:pt x="13" y="36"/>
                    </a:lnTo>
                    <a:lnTo>
                      <a:pt x="10" y="33"/>
                    </a:lnTo>
                    <a:lnTo>
                      <a:pt x="8" y="28"/>
                    </a:lnTo>
                    <a:lnTo>
                      <a:pt x="8" y="28"/>
                    </a:lnTo>
                    <a:lnTo>
                      <a:pt x="6" y="23"/>
                    </a:lnTo>
                    <a:lnTo>
                      <a:pt x="8" y="16"/>
                    </a:lnTo>
                    <a:lnTo>
                      <a:pt x="11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3" y="6"/>
                    </a:lnTo>
                    <a:close/>
                    <a:moveTo>
                      <a:pt x="23" y="0"/>
                    </a:moveTo>
                    <a:lnTo>
                      <a:pt x="23" y="0"/>
                    </a:lnTo>
                    <a:lnTo>
                      <a:pt x="15" y="2"/>
                    </a:lnTo>
                    <a:lnTo>
                      <a:pt x="15" y="2"/>
                    </a:lnTo>
                    <a:lnTo>
                      <a:pt x="6" y="6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6" y="42"/>
                    </a:lnTo>
                    <a:lnTo>
                      <a:pt x="23" y="44"/>
                    </a:lnTo>
                    <a:lnTo>
                      <a:pt x="23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9" y="2"/>
                    </a:lnTo>
                    <a:lnTo>
                      <a:pt x="23" y="0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308">
                <a:extLst>
                  <a:ext uri="{FF2B5EF4-FFF2-40B4-BE49-F238E27FC236}">
                    <a16:creationId xmlns:a16="http://schemas.microsoft.com/office/drawing/2014/main" id="{7D9FA8F3-DEA0-4FC7-ABAE-BB61FE489C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8925" y="3490912"/>
                <a:ext cx="23813" cy="23813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7" y="0"/>
                  </a:cxn>
                  <a:cxn ang="0">
                    <a:pos x="20" y="0"/>
                  </a:cxn>
                  <a:cxn ang="0">
                    <a:pos x="25" y="4"/>
                  </a:cxn>
                  <a:cxn ang="0">
                    <a:pos x="28" y="5"/>
                  </a:cxn>
                  <a:cxn ang="0">
                    <a:pos x="31" y="10"/>
                  </a:cxn>
                  <a:cxn ang="0">
                    <a:pos x="31" y="10"/>
                  </a:cxn>
                  <a:cxn ang="0">
                    <a:pos x="31" y="17"/>
                  </a:cxn>
                  <a:cxn ang="0">
                    <a:pos x="31" y="22"/>
                  </a:cxn>
                  <a:cxn ang="0">
                    <a:pos x="28" y="27"/>
                  </a:cxn>
                  <a:cxn ang="0">
                    <a:pos x="22" y="31"/>
                  </a:cxn>
                  <a:cxn ang="0">
                    <a:pos x="22" y="31"/>
                  </a:cxn>
                  <a:cxn ang="0">
                    <a:pos x="17" y="31"/>
                  </a:cxn>
                  <a:cxn ang="0">
                    <a:pos x="17" y="31"/>
                  </a:cxn>
                  <a:cxn ang="0">
                    <a:pos x="12" y="31"/>
                  </a:cxn>
                  <a:cxn ang="0">
                    <a:pos x="7" y="30"/>
                  </a:cxn>
                  <a:cxn ang="0">
                    <a:pos x="4" y="27"/>
                  </a:cxn>
                  <a:cxn ang="0">
                    <a:pos x="2" y="22"/>
                  </a:cxn>
                  <a:cxn ang="0">
                    <a:pos x="2" y="22"/>
                  </a:cxn>
                  <a:cxn ang="0">
                    <a:pos x="0" y="17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7" y="0"/>
                  </a:cxn>
                </a:cxnLst>
                <a:rect l="0" t="0" r="r" b="b"/>
                <a:pathLst>
                  <a:path w="31" h="31">
                    <a:moveTo>
                      <a:pt x="17" y="0"/>
                    </a:moveTo>
                    <a:lnTo>
                      <a:pt x="17" y="0"/>
                    </a:lnTo>
                    <a:lnTo>
                      <a:pt x="20" y="0"/>
                    </a:lnTo>
                    <a:lnTo>
                      <a:pt x="25" y="4"/>
                    </a:lnTo>
                    <a:lnTo>
                      <a:pt x="28" y="5"/>
                    </a:lnTo>
                    <a:lnTo>
                      <a:pt x="31" y="10"/>
                    </a:lnTo>
                    <a:lnTo>
                      <a:pt x="31" y="10"/>
                    </a:lnTo>
                    <a:lnTo>
                      <a:pt x="31" y="17"/>
                    </a:lnTo>
                    <a:lnTo>
                      <a:pt x="31" y="22"/>
                    </a:lnTo>
                    <a:lnTo>
                      <a:pt x="28" y="27"/>
                    </a:lnTo>
                    <a:lnTo>
                      <a:pt x="22" y="31"/>
                    </a:lnTo>
                    <a:lnTo>
                      <a:pt x="22" y="31"/>
                    </a:lnTo>
                    <a:lnTo>
                      <a:pt x="17" y="31"/>
                    </a:lnTo>
                    <a:lnTo>
                      <a:pt x="17" y="31"/>
                    </a:lnTo>
                    <a:lnTo>
                      <a:pt x="12" y="31"/>
                    </a:lnTo>
                    <a:lnTo>
                      <a:pt x="7" y="30"/>
                    </a:lnTo>
                    <a:lnTo>
                      <a:pt x="4" y="27"/>
                    </a:lnTo>
                    <a:lnTo>
                      <a:pt x="2" y="22"/>
                    </a:lnTo>
                    <a:lnTo>
                      <a:pt x="2" y="22"/>
                    </a:lnTo>
                    <a:lnTo>
                      <a:pt x="0" y="17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6" name="Freeform 3309">
                <a:extLst>
                  <a:ext uri="{FF2B5EF4-FFF2-40B4-BE49-F238E27FC236}">
                    <a16:creationId xmlns:a16="http://schemas.microsoft.com/office/drawing/2014/main" id="{CDEC3FCD-AEA6-44F2-8010-9816133869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575" y="3484562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3" y="0"/>
                  </a:cxn>
                  <a:cxn ang="0">
                    <a:pos x="15" y="2"/>
                  </a:cxn>
                  <a:cxn ang="0">
                    <a:pos x="15" y="2"/>
                  </a:cxn>
                  <a:cxn ang="0">
                    <a:pos x="6" y="6"/>
                  </a:cxn>
                  <a:cxn ang="0">
                    <a:pos x="1" y="15"/>
                  </a:cxn>
                  <a:cxn ang="0">
                    <a:pos x="1" y="15"/>
                  </a:cxn>
                  <a:cxn ang="0">
                    <a:pos x="0" y="23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10" y="41"/>
                  </a:cxn>
                  <a:cxn ang="0">
                    <a:pos x="16" y="42"/>
                  </a:cxn>
                  <a:cxn ang="0">
                    <a:pos x="23" y="44"/>
                  </a:cxn>
                  <a:cxn ang="0">
                    <a:pos x="23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3"/>
                  </a:cxn>
                  <a:cxn ang="0">
                    <a:pos x="42" y="15"/>
                  </a:cxn>
                  <a:cxn ang="0">
                    <a:pos x="42" y="15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9" y="2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44" h="44">
                    <a:moveTo>
                      <a:pt x="23" y="0"/>
                    </a:moveTo>
                    <a:lnTo>
                      <a:pt x="23" y="0"/>
                    </a:lnTo>
                    <a:lnTo>
                      <a:pt x="15" y="2"/>
                    </a:lnTo>
                    <a:lnTo>
                      <a:pt x="15" y="2"/>
                    </a:lnTo>
                    <a:lnTo>
                      <a:pt x="6" y="6"/>
                    </a:lnTo>
                    <a:lnTo>
                      <a:pt x="1" y="15"/>
                    </a:lnTo>
                    <a:lnTo>
                      <a:pt x="1" y="15"/>
                    </a:lnTo>
                    <a:lnTo>
                      <a:pt x="0" y="23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10" y="41"/>
                    </a:lnTo>
                    <a:lnTo>
                      <a:pt x="16" y="42"/>
                    </a:lnTo>
                    <a:lnTo>
                      <a:pt x="23" y="44"/>
                    </a:lnTo>
                    <a:lnTo>
                      <a:pt x="23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3"/>
                    </a:lnTo>
                    <a:lnTo>
                      <a:pt x="42" y="15"/>
                    </a:lnTo>
                    <a:lnTo>
                      <a:pt x="42" y="15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9" y="2"/>
                    </a:lnTo>
                    <a:lnTo>
                      <a:pt x="23" y="0"/>
                    </a:lnTo>
                    <a:lnTo>
                      <a:pt x="2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7" name="Freeform 3310">
                <a:extLst>
                  <a:ext uri="{FF2B5EF4-FFF2-40B4-BE49-F238E27FC236}">
                    <a16:creationId xmlns:a16="http://schemas.microsoft.com/office/drawing/2014/main" id="{BC9EB93F-04E9-4EF8-AFB0-32853F9E02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4525" y="3338512"/>
                <a:ext cx="30163" cy="30163"/>
              </a:xfrm>
              <a:custGeom>
                <a:avLst/>
                <a:gdLst/>
                <a:ahLst/>
                <a:cxnLst>
                  <a:cxn ang="0">
                    <a:pos x="18" y="37"/>
                  </a:cxn>
                  <a:cxn ang="0">
                    <a:pos x="18" y="37"/>
                  </a:cxn>
                  <a:cxn ang="0">
                    <a:pos x="13" y="37"/>
                  </a:cxn>
                  <a:cxn ang="0">
                    <a:pos x="8" y="34"/>
                  </a:cxn>
                  <a:cxn ang="0">
                    <a:pos x="5" y="31"/>
                  </a:cxn>
                  <a:cxn ang="0">
                    <a:pos x="2" y="26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" y="11"/>
                  </a:cxn>
                  <a:cxn ang="0">
                    <a:pos x="5" y="6"/>
                  </a:cxn>
                  <a:cxn ang="0">
                    <a:pos x="11" y="2"/>
                  </a:cxn>
                  <a:cxn ang="0">
                    <a:pos x="11" y="2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4" y="2"/>
                  </a:cxn>
                  <a:cxn ang="0">
                    <a:pos x="29" y="3"/>
                  </a:cxn>
                  <a:cxn ang="0">
                    <a:pos x="32" y="6"/>
                  </a:cxn>
                  <a:cxn ang="0">
                    <a:pos x="36" y="11"/>
                  </a:cxn>
                  <a:cxn ang="0">
                    <a:pos x="36" y="11"/>
                  </a:cxn>
                  <a:cxn ang="0">
                    <a:pos x="37" y="19"/>
                  </a:cxn>
                  <a:cxn ang="0">
                    <a:pos x="36" y="26"/>
                  </a:cxn>
                  <a:cxn ang="0">
                    <a:pos x="36" y="26"/>
                  </a:cxn>
                  <a:cxn ang="0">
                    <a:pos x="32" y="33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7"/>
                  </a:cxn>
                  <a:cxn ang="0">
                    <a:pos x="18" y="37"/>
                  </a:cxn>
                </a:cxnLst>
                <a:rect l="0" t="0" r="r" b="b"/>
                <a:pathLst>
                  <a:path w="37" h="37">
                    <a:moveTo>
                      <a:pt x="18" y="37"/>
                    </a:moveTo>
                    <a:lnTo>
                      <a:pt x="18" y="37"/>
                    </a:lnTo>
                    <a:lnTo>
                      <a:pt x="13" y="37"/>
                    </a:lnTo>
                    <a:lnTo>
                      <a:pt x="8" y="34"/>
                    </a:lnTo>
                    <a:lnTo>
                      <a:pt x="5" y="31"/>
                    </a:lnTo>
                    <a:lnTo>
                      <a:pt x="2" y="26"/>
                    </a:lnTo>
                    <a:lnTo>
                      <a:pt x="2" y="26"/>
                    </a:lnTo>
                    <a:lnTo>
                      <a:pt x="0" y="19"/>
                    </a:lnTo>
                    <a:lnTo>
                      <a:pt x="2" y="11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1" y="2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4" y="2"/>
                    </a:lnTo>
                    <a:lnTo>
                      <a:pt x="29" y="3"/>
                    </a:lnTo>
                    <a:lnTo>
                      <a:pt x="32" y="6"/>
                    </a:lnTo>
                    <a:lnTo>
                      <a:pt x="36" y="11"/>
                    </a:lnTo>
                    <a:lnTo>
                      <a:pt x="36" y="11"/>
                    </a:lnTo>
                    <a:lnTo>
                      <a:pt x="37" y="19"/>
                    </a:lnTo>
                    <a:lnTo>
                      <a:pt x="36" y="26"/>
                    </a:lnTo>
                    <a:lnTo>
                      <a:pt x="36" y="26"/>
                    </a:lnTo>
                    <a:lnTo>
                      <a:pt x="32" y="33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7"/>
                    </a:lnTo>
                    <a:lnTo>
                      <a:pt x="18" y="37"/>
                    </a:lnTo>
                    <a:close/>
                  </a:path>
                </a:pathLst>
              </a:custGeom>
              <a:solidFill>
                <a:srgbClr val="7AC1A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8" name="Freeform 3311">
                <a:extLst>
                  <a:ext uri="{FF2B5EF4-FFF2-40B4-BE49-F238E27FC236}">
                    <a16:creationId xmlns:a16="http://schemas.microsoft.com/office/drawing/2014/main" id="{A40BE964-425E-4EBB-8AE6-CF5057848B9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52937" y="3336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6"/>
                  </a:cxn>
                  <a:cxn ang="0">
                    <a:pos x="21" y="6"/>
                  </a:cxn>
                  <a:cxn ang="0">
                    <a:pos x="26" y="6"/>
                  </a:cxn>
                  <a:cxn ang="0">
                    <a:pos x="31" y="9"/>
                  </a:cxn>
                  <a:cxn ang="0">
                    <a:pos x="34" y="11"/>
                  </a:cxn>
                  <a:cxn ang="0">
                    <a:pos x="35" y="16"/>
                  </a:cxn>
                  <a:cxn ang="0">
                    <a:pos x="35" y="16"/>
                  </a:cxn>
                  <a:cxn ang="0">
                    <a:pos x="37" y="22"/>
                  </a:cxn>
                  <a:cxn ang="0">
                    <a:pos x="35" y="27"/>
                  </a:cxn>
                  <a:cxn ang="0">
                    <a:pos x="32" y="32"/>
                  </a:cxn>
                  <a:cxn ang="0">
                    <a:pos x="27" y="37"/>
                  </a:cxn>
                  <a:cxn ang="0">
                    <a:pos x="27" y="37"/>
                  </a:cxn>
                  <a:cxn ang="0">
                    <a:pos x="21" y="37"/>
                  </a:cxn>
                  <a:cxn ang="0">
                    <a:pos x="21" y="37"/>
                  </a:cxn>
                  <a:cxn ang="0">
                    <a:pos x="18" y="37"/>
                  </a:cxn>
                  <a:cxn ang="0">
                    <a:pos x="13" y="36"/>
                  </a:cxn>
                  <a:cxn ang="0">
                    <a:pos x="9" y="32"/>
                  </a:cxn>
                  <a:cxn ang="0">
                    <a:pos x="8" y="27"/>
                  </a:cxn>
                  <a:cxn ang="0">
                    <a:pos x="8" y="27"/>
                  </a:cxn>
                  <a:cxn ang="0">
                    <a:pos x="6" y="22"/>
                  </a:cxn>
                  <a:cxn ang="0">
                    <a:pos x="8" y="16"/>
                  </a:cxn>
                  <a:cxn ang="0">
                    <a:pos x="11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21" y="6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6" y="6"/>
                  </a:cxn>
                  <a:cxn ang="0">
                    <a:pos x="1" y="14"/>
                  </a:cxn>
                  <a:cxn ang="0">
                    <a:pos x="0" y="22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0"/>
                  </a:cxn>
                  <a:cxn ang="0">
                    <a:pos x="16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2"/>
                  </a:cxn>
                  <a:cxn ang="0">
                    <a:pos x="42" y="14"/>
                  </a:cxn>
                  <a:cxn ang="0">
                    <a:pos x="42" y="14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1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6"/>
                    </a:moveTo>
                    <a:lnTo>
                      <a:pt x="21" y="6"/>
                    </a:lnTo>
                    <a:lnTo>
                      <a:pt x="26" y="6"/>
                    </a:lnTo>
                    <a:lnTo>
                      <a:pt x="31" y="9"/>
                    </a:lnTo>
                    <a:lnTo>
                      <a:pt x="34" y="11"/>
                    </a:lnTo>
                    <a:lnTo>
                      <a:pt x="35" y="16"/>
                    </a:lnTo>
                    <a:lnTo>
                      <a:pt x="35" y="16"/>
                    </a:lnTo>
                    <a:lnTo>
                      <a:pt x="37" y="22"/>
                    </a:lnTo>
                    <a:lnTo>
                      <a:pt x="35" y="27"/>
                    </a:lnTo>
                    <a:lnTo>
                      <a:pt x="32" y="32"/>
                    </a:lnTo>
                    <a:lnTo>
                      <a:pt x="27" y="37"/>
                    </a:lnTo>
                    <a:lnTo>
                      <a:pt x="27" y="37"/>
                    </a:lnTo>
                    <a:lnTo>
                      <a:pt x="21" y="37"/>
                    </a:lnTo>
                    <a:lnTo>
                      <a:pt x="21" y="37"/>
                    </a:lnTo>
                    <a:lnTo>
                      <a:pt x="18" y="37"/>
                    </a:lnTo>
                    <a:lnTo>
                      <a:pt x="13" y="36"/>
                    </a:lnTo>
                    <a:lnTo>
                      <a:pt x="9" y="32"/>
                    </a:lnTo>
                    <a:lnTo>
                      <a:pt x="8" y="27"/>
                    </a:lnTo>
                    <a:lnTo>
                      <a:pt x="8" y="27"/>
                    </a:lnTo>
                    <a:lnTo>
                      <a:pt x="6" y="22"/>
                    </a:lnTo>
                    <a:lnTo>
                      <a:pt x="8" y="16"/>
                    </a:lnTo>
                    <a:lnTo>
                      <a:pt x="11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21" y="6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0"/>
                    </a:lnTo>
                    <a:lnTo>
                      <a:pt x="16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2"/>
                    </a:lnTo>
                    <a:lnTo>
                      <a:pt x="42" y="14"/>
                    </a:lnTo>
                    <a:lnTo>
                      <a:pt x="42" y="14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1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9" name="Freeform 3312">
                <a:extLst>
                  <a:ext uri="{FF2B5EF4-FFF2-40B4-BE49-F238E27FC236}">
                    <a16:creationId xmlns:a16="http://schemas.microsoft.com/office/drawing/2014/main" id="{3C34BD01-4FD3-4178-B337-963C7DFAD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700" y="3341687"/>
                <a:ext cx="25400" cy="25400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15" y="0"/>
                  </a:cxn>
                  <a:cxn ang="0">
                    <a:pos x="20" y="0"/>
                  </a:cxn>
                  <a:cxn ang="0">
                    <a:pos x="25" y="3"/>
                  </a:cxn>
                  <a:cxn ang="0">
                    <a:pos x="28" y="5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1"/>
                  </a:cxn>
                  <a:cxn ang="0">
                    <a:pos x="26" y="26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5" y="31"/>
                  </a:cxn>
                  <a:cxn ang="0">
                    <a:pos x="15" y="31"/>
                  </a:cxn>
                  <a:cxn ang="0">
                    <a:pos x="12" y="31"/>
                  </a:cxn>
                  <a:cxn ang="0">
                    <a:pos x="7" y="30"/>
                  </a:cxn>
                  <a:cxn ang="0">
                    <a:pos x="3" y="26"/>
                  </a:cxn>
                  <a:cxn ang="0">
                    <a:pos x="2" y="21"/>
                  </a:cxn>
                  <a:cxn ang="0">
                    <a:pos x="2" y="21"/>
                  </a:cxn>
                  <a:cxn ang="0">
                    <a:pos x="0" y="16"/>
                  </a:cxn>
                  <a:cxn ang="0">
                    <a:pos x="2" y="10"/>
                  </a:cxn>
                  <a:cxn ang="0">
                    <a:pos x="5" y="5"/>
                  </a:cxn>
                  <a:cxn ang="0">
                    <a:pos x="10" y="2"/>
                  </a:cxn>
                  <a:cxn ang="0">
                    <a:pos x="10" y="2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lnTo>
                      <a:pt x="15" y="0"/>
                    </a:lnTo>
                    <a:lnTo>
                      <a:pt x="20" y="0"/>
                    </a:lnTo>
                    <a:lnTo>
                      <a:pt x="25" y="3"/>
                    </a:lnTo>
                    <a:lnTo>
                      <a:pt x="28" y="5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1"/>
                    </a:lnTo>
                    <a:lnTo>
                      <a:pt x="26" y="26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5" y="31"/>
                    </a:lnTo>
                    <a:lnTo>
                      <a:pt x="15" y="31"/>
                    </a:lnTo>
                    <a:lnTo>
                      <a:pt x="12" y="31"/>
                    </a:lnTo>
                    <a:lnTo>
                      <a:pt x="7" y="30"/>
                    </a:lnTo>
                    <a:lnTo>
                      <a:pt x="3" y="26"/>
                    </a:lnTo>
                    <a:lnTo>
                      <a:pt x="2" y="21"/>
                    </a:lnTo>
                    <a:lnTo>
                      <a:pt x="2" y="21"/>
                    </a:lnTo>
                    <a:lnTo>
                      <a:pt x="0" y="16"/>
                    </a:lnTo>
                    <a:lnTo>
                      <a:pt x="2" y="10"/>
                    </a:lnTo>
                    <a:lnTo>
                      <a:pt x="5" y="5"/>
                    </a:lnTo>
                    <a:lnTo>
                      <a:pt x="10" y="2"/>
                    </a:lnTo>
                    <a:lnTo>
                      <a:pt x="10" y="2"/>
                    </a:lnTo>
                    <a:lnTo>
                      <a:pt x="15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0" name="Freeform 3313">
                <a:extLst>
                  <a:ext uri="{FF2B5EF4-FFF2-40B4-BE49-F238E27FC236}">
                    <a16:creationId xmlns:a16="http://schemas.microsoft.com/office/drawing/2014/main" id="{D052CF33-4B9F-49E2-B98E-0A5F61B7E9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2937" y="3336925"/>
                <a:ext cx="34925" cy="34925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6" y="6"/>
                  </a:cxn>
                  <a:cxn ang="0">
                    <a:pos x="1" y="14"/>
                  </a:cxn>
                  <a:cxn ang="0">
                    <a:pos x="0" y="22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5" y="36"/>
                  </a:cxn>
                  <a:cxn ang="0">
                    <a:pos x="9" y="40"/>
                  </a:cxn>
                  <a:cxn ang="0">
                    <a:pos x="16" y="42"/>
                  </a:cxn>
                  <a:cxn ang="0">
                    <a:pos x="21" y="44"/>
                  </a:cxn>
                  <a:cxn ang="0">
                    <a:pos x="21" y="44"/>
                  </a:cxn>
                  <a:cxn ang="0">
                    <a:pos x="31" y="42"/>
                  </a:cxn>
                  <a:cxn ang="0">
                    <a:pos x="31" y="42"/>
                  </a:cxn>
                  <a:cxn ang="0">
                    <a:pos x="37" y="37"/>
                  </a:cxn>
                  <a:cxn ang="0">
                    <a:pos x="42" y="31"/>
                  </a:cxn>
                  <a:cxn ang="0">
                    <a:pos x="42" y="31"/>
                  </a:cxn>
                  <a:cxn ang="0">
                    <a:pos x="44" y="22"/>
                  </a:cxn>
                  <a:cxn ang="0">
                    <a:pos x="42" y="14"/>
                  </a:cxn>
                  <a:cxn ang="0">
                    <a:pos x="42" y="14"/>
                  </a:cxn>
                  <a:cxn ang="0">
                    <a:pos x="39" y="8"/>
                  </a:cxn>
                  <a:cxn ang="0">
                    <a:pos x="34" y="5"/>
                  </a:cxn>
                  <a:cxn ang="0">
                    <a:pos x="27" y="1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4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6" y="6"/>
                    </a:lnTo>
                    <a:lnTo>
                      <a:pt x="1" y="14"/>
                    </a:lnTo>
                    <a:lnTo>
                      <a:pt x="0" y="22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5" y="36"/>
                    </a:lnTo>
                    <a:lnTo>
                      <a:pt x="9" y="40"/>
                    </a:lnTo>
                    <a:lnTo>
                      <a:pt x="16" y="42"/>
                    </a:lnTo>
                    <a:lnTo>
                      <a:pt x="21" y="44"/>
                    </a:lnTo>
                    <a:lnTo>
                      <a:pt x="21" y="44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7" y="37"/>
                    </a:lnTo>
                    <a:lnTo>
                      <a:pt x="42" y="31"/>
                    </a:lnTo>
                    <a:lnTo>
                      <a:pt x="42" y="31"/>
                    </a:lnTo>
                    <a:lnTo>
                      <a:pt x="44" y="22"/>
                    </a:lnTo>
                    <a:lnTo>
                      <a:pt x="42" y="14"/>
                    </a:lnTo>
                    <a:lnTo>
                      <a:pt x="42" y="14"/>
                    </a:lnTo>
                    <a:lnTo>
                      <a:pt x="39" y="8"/>
                    </a:lnTo>
                    <a:lnTo>
                      <a:pt x="34" y="5"/>
                    </a:lnTo>
                    <a:lnTo>
                      <a:pt x="27" y="1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1" name="Freeform 3314">
                <a:extLst>
                  <a:ext uri="{FF2B5EF4-FFF2-40B4-BE49-F238E27FC236}">
                    <a16:creationId xmlns:a16="http://schemas.microsoft.com/office/drawing/2014/main" id="{2EB6A135-D77D-47F4-8C69-6FD2851AC3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9612" y="3313112"/>
                <a:ext cx="30163" cy="28575"/>
              </a:xfrm>
              <a:custGeom>
                <a:avLst/>
                <a:gdLst/>
                <a:ahLst/>
                <a:cxnLst>
                  <a:cxn ang="0">
                    <a:pos x="18" y="36"/>
                  </a:cxn>
                  <a:cxn ang="0">
                    <a:pos x="18" y="36"/>
                  </a:cxn>
                  <a:cxn ang="0">
                    <a:pos x="13" y="36"/>
                  </a:cxn>
                  <a:cxn ang="0">
                    <a:pos x="8" y="35"/>
                  </a:cxn>
                  <a:cxn ang="0">
                    <a:pos x="4" y="30"/>
                  </a:cxn>
                  <a:cxn ang="0">
                    <a:pos x="2" y="25"/>
                  </a:cxn>
                  <a:cxn ang="0">
                    <a:pos x="2" y="25"/>
                  </a:cxn>
                  <a:cxn ang="0">
                    <a:pos x="0" y="18"/>
                  </a:cxn>
                  <a:cxn ang="0">
                    <a:pos x="2" y="12"/>
                  </a:cxn>
                  <a:cxn ang="0">
                    <a:pos x="2" y="12"/>
                  </a:cxn>
                  <a:cxn ang="0">
                    <a:pos x="5" y="5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25" y="0"/>
                  </a:cxn>
                  <a:cxn ang="0">
                    <a:pos x="30" y="2"/>
                  </a:cxn>
                  <a:cxn ang="0">
                    <a:pos x="33" y="7"/>
                  </a:cxn>
                  <a:cxn ang="0">
                    <a:pos x="36" y="12"/>
                  </a:cxn>
                  <a:cxn ang="0">
                    <a:pos x="36" y="12"/>
                  </a:cxn>
                  <a:cxn ang="0">
                    <a:pos x="38" y="18"/>
                  </a:cxn>
                  <a:cxn ang="0">
                    <a:pos x="36" y="25"/>
                  </a:cxn>
                  <a:cxn ang="0">
                    <a:pos x="36" y="25"/>
                  </a:cxn>
                  <a:cxn ang="0">
                    <a:pos x="31" y="31"/>
                  </a:cxn>
                  <a:cxn ang="0">
                    <a:pos x="26" y="36"/>
                  </a:cxn>
                  <a:cxn ang="0">
                    <a:pos x="26" y="36"/>
                  </a:cxn>
                  <a:cxn ang="0">
                    <a:pos x="18" y="36"/>
                  </a:cxn>
                  <a:cxn ang="0">
                    <a:pos x="18" y="36"/>
                  </a:cxn>
                </a:cxnLst>
                <a:rect l="0" t="0" r="r" b="b"/>
                <a:pathLst>
                  <a:path w="38" h="36">
                    <a:moveTo>
                      <a:pt x="18" y="36"/>
                    </a:moveTo>
                    <a:lnTo>
                      <a:pt x="18" y="36"/>
                    </a:lnTo>
                    <a:lnTo>
                      <a:pt x="13" y="36"/>
                    </a:lnTo>
                    <a:lnTo>
                      <a:pt x="8" y="35"/>
                    </a:lnTo>
                    <a:lnTo>
                      <a:pt x="4" y="30"/>
                    </a:lnTo>
                    <a:lnTo>
                      <a:pt x="2" y="25"/>
                    </a:lnTo>
                    <a:lnTo>
                      <a:pt x="2" y="25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5" y="5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25" y="0"/>
                    </a:lnTo>
                    <a:lnTo>
                      <a:pt x="30" y="2"/>
                    </a:lnTo>
                    <a:lnTo>
                      <a:pt x="33" y="7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38" y="18"/>
                    </a:lnTo>
                    <a:lnTo>
                      <a:pt x="36" y="25"/>
                    </a:lnTo>
                    <a:lnTo>
                      <a:pt x="36" y="25"/>
                    </a:lnTo>
                    <a:lnTo>
                      <a:pt x="31" y="31"/>
                    </a:lnTo>
                    <a:lnTo>
                      <a:pt x="26" y="36"/>
                    </a:lnTo>
                    <a:lnTo>
                      <a:pt x="26" y="36"/>
                    </a:lnTo>
                    <a:lnTo>
                      <a:pt x="18" y="36"/>
                    </a:lnTo>
                    <a:lnTo>
                      <a:pt x="18" y="36"/>
                    </a:lnTo>
                    <a:close/>
                  </a:path>
                </a:pathLst>
              </a:custGeom>
              <a:solidFill>
                <a:srgbClr val="87653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3315">
                <a:extLst>
                  <a:ext uri="{FF2B5EF4-FFF2-40B4-BE49-F238E27FC236}">
                    <a16:creationId xmlns:a16="http://schemas.microsoft.com/office/drawing/2014/main" id="{1B6E56C5-4E79-4533-B308-EBD7ABB59C0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18025" y="3311525"/>
                <a:ext cx="34925" cy="33338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6" y="7"/>
                  </a:cxn>
                  <a:cxn ang="0">
                    <a:pos x="31" y="8"/>
                  </a:cxn>
                  <a:cxn ang="0">
                    <a:pos x="34" y="12"/>
                  </a:cxn>
                  <a:cxn ang="0">
                    <a:pos x="36" y="15"/>
                  </a:cxn>
                  <a:cxn ang="0">
                    <a:pos x="36" y="15"/>
                  </a:cxn>
                  <a:cxn ang="0">
                    <a:pos x="38" y="21"/>
                  </a:cxn>
                  <a:cxn ang="0">
                    <a:pos x="36" y="28"/>
                  </a:cxn>
                  <a:cxn ang="0">
                    <a:pos x="33" y="33"/>
                  </a:cxn>
                  <a:cxn ang="0">
                    <a:pos x="28" y="36"/>
                  </a:cxn>
                  <a:cxn ang="0">
                    <a:pos x="28" y="36"/>
                  </a:cxn>
                  <a:cxn ang="0">
                    <a:pos x="21" y="38"/>
                  </a:cxn>
                  <a:cxn ang="0">
                    <a:pos x="21" y="38"/>
                  </a:cxn>
                  <a:cxn ang="0">
                    <a:pos x="16" y="36"/>
                  </a:cxn>
                  <a:cxn ang="0">
                    <a:pos x="13" y="34"/>
                  </a:cxn>
                  <a:cxn ang="0">
                    <a:pos x="10" y="31"/>
                  </a:cxn>
                  <a:cxn ang="0">
                    <a:pos x="7" y="28"/>
                  </a:cxn>
                  <a:cxn ang="0">
                    <a:pos x="7" y="28"/>
                  </a:cxn>
                  <a:cxn ang="0">
                    <a:pos x="7" y="21"/>
                  </a:cxn>
                  <a:cxn ang="0">
                    <a:pos x="7" y="15"/>
                  </a:cxn>
                  <a:cxn ang="0">
                    <a:pos x="10" y="10"/>
                  </a:cxn>
                  <a:cxn ang="0">
                    <a:pos x="16" y="7"/>
                  </a:cxn>
                  <a:cxn ang="0">
                    <a:pos x="16" y="7"/>
                  </a:cxn>
                  <a:cxn ang="0">
                    <a:pos x="21" y="5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8" y="36"/>
                  </a:cxn>
                  <a:cxn ang="0">
                    <a:pos x="42" y="29"/>
                  </a:cxn>
                  <a:cxn ang="0">
                    <a:pos x="42" y="29"/>
                  </a:cxn>
                  <a:cxn ang="0">
                    <a:pos x="44" y="21"/>
                  </a:cxn>
                  <a:cxn ang="0">
                    <a:pos x="42" y="13"/>
                  </a:cxn>
                  <a:cxn ang="0">
                    <a:pos x="42" y="13"/>
                  </a:cxn>
                  <a:cxn ang="0">
                    <a:pos x="38" y="8"/>
                  </a:cxn>
                  <a:cxn ang="0">
                    <a:pos x="34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2">
                    <a:moveTo>
                      <a:pt x="21" y="5"/>
                    </a:moveTo>
                    <a:lnTo>
                      <a:pt x="21" y="5"/>
                    </a:lnTo>
                    <a:lnTo>
                      <a:pt x="26" y="7"/>
                    </a:lnTo>
                    <a:lnTo>
                      <a:pt x="31" y="8"/>
                    </a:lnTo>
                    <a:lnTo>
                      <a:pt x="34" y="12"/>
                    </a:lnTo>
                    <a:lnTo>
                      <a:pt x="36" y="15"/>
                    </a:lnTo>
                    <a:lnTo>
                      <a:pt x="36" y="15"/>
                    </a:lnTo>
                    <a:lnTo>
                      <a:pt x="38" y="21"/>
                    </a:lnTo>
                    <a:lnTo>
                      <a:pt x="36" y="28"/>
                    </a:lnTo>
                    <a:lnTo>
                      <a:pt x="33" y="33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1" y="38"/>
                    </a:lnTo>
                    <a:lnTo>
                      <a:pt x="21" y="38"/>
                    </a:lnTo>
                    <a:lnTo>
                      <a:pt x="16" y="36"/>
                    </a:lnTo>
                    <a:lnTo>
                      <a:pt x="13" y="34"/>
                    </a:lnTo>
                    <a:lnTo>
                      <a:pt x="10" y="31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7" y="21"/>
                    </a:lnTo>
                    <a:lnTo>
                      <a:pt x="7" y="15"/>
                    </a:lnTo>
                    <a:lnTo>
                      <a:pt x="10" y="10"/>
                    </a:lnTo>
                    <a:lnTo>
                      <a:pt x="16" y="7"/>
                    </a:lnTo>
                    <a:lnTo>
                      <a:pt x="16" y="7"/>
                    </a:lnTo>
                    <a:lnTo>
                      <a:pt x="21" y="5"/>
                    </a:lnTo>
                    <a:close/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8" y="36"/>
                    </a:lnTo>
                    <a:lnTo>
                      <a:pt x="42" y="29"/>
                    </a:lnTo>
                    <a:lnTo>
                      <a:pt x="42" y="29"/>
                    </a:lnTo>
                    <a:lnTo>
                      <a:pt x="44" y="21"/>
                    </a:lnTo>
                    <a:lnTo>
                      <a:pt x="42" y="13"/>
                    </a:lnTo>
                    <a:lnTo>
                      <a:pt x="42" y="13"/>
                    </a:lnTo>
                    <a:lnTo>
                      <a:pt x="38" y="8"/>
                    </a:lnTo>
                    <a:lnTo>
                      <a:pt x="34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3316">
                <a:extLst>
                  <a:ext uri="{FF2B5EF4-FFF2-40B4-BE49-F238E27FC236}">
                    <a16:creationId xmlns:a16="http://schemas.microsoft.com/office/drawing/2014/main" id="{48C34496-8720-43C8-B208-68A84E229B7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2787" y="3314700"/>
                <a:ext cx="23813" cy="2540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4" y="0"/>
                  </a:cxn>
                  <a:cxn ang="0">
                    <a:pos x="19" y="2"/>
                  </a:cxn>
                  <a:cxn ang="0">
                    <a:pos x="24" y="3"/>
                  </a:cxn>
                  <a:cxn ang="0">
                    <a:pos x="27" y="7"/>
                  </a:cxn>
                  <a:cxn ang="0">
                    <a:pos x="29" y="10"/>
                  </a:cxn>
                  <a:cxn ang="0">
                    <a:pos x="29" y="10"/>
                  </a:cxn>
                  <a:cxn ang="0">
                    <a:pos x="31" y="16"/>
                  </a:cxn>
                  <a:cxn ang="0">
                    <a:pos x="29" y="23"/>
                  </a:cxn>
                  <a:cxn ang="0">
                    <a:pos x="26" y="28"/>
                  </a:cxn>
                  <a:cxn ang="0">
                    <a:pos x="21" y="31"/>
                  </a:cxn>
                  <a:cxn ang="0">
                    <a:pos x="21" y="31"/>
                  </a:cxn>
                  <a:cxn ang="0">
                    <a:pos x="14" y="33"/>
                  </a:cxn>
                  <a:cxn ang="0">
                    <a:pos x="14" y="33"/>
                  </a:cxn>
                  <a:cxn ang="0">
                    <a:pos x="9" y="31"/>
                  </a:cxn>
                  <a:cxn ang="0">
                    <a:pos x="6" y="29"/>
                  </a:cxn>
                  <a:cxn ang="0">
                    <a:pos x="3" y="26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6"/>
                  </a:cxn>
                  <a:cxn ang="0">
                    <a:pos x="0" y="10"/>
                  </a:cxn>
                  <a:cxn ang="0">
                    <a:pos x="3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14" y="0"/>
                  </a:cxn>
                </a:cxnLst>
                <a:rect l="0" t="0" r="r" b="b"/>
                <a:pathLst>
                  <a:path w="31" h="33">
                    <a:moveTo>
                      <a:pt x="14" y="0"/>
                    </a:moveTo>
                    <a:lnTo>
                      <a:pt x="14" y="0"/>
                    </a:lnTo>
                    <a:lnTo>
                      <a:pt x="19" y="2"/>
                    </a:lnTo>
                    <a:lnTo>
                      <a:pt x="24" y="3"/>
                    </a:lnTo>
                    <a:lnTo>
                      <a:pt x="27" y="7"/>
                    </a:lnTo>
                    <a:lnTo>
                      <a:pt x="29" y="10"/>
                    </a:lnTo>
                    <a:lnTo>
                      <a:pt x="29" y="10"/>
                    </a:lnTo>
                    <a:lnTo>
                      <a:pt x="31" y="16"/>
                    </a:lnTo>
                    <a:lnTo>
                      <a:pt x="29" y="23"/>
                    </a:lnTo>
                    <a:lnTo>
                      <a:pt x="26" y="28"/>
                    </a:lnTo>
                    <a:lnTo>
                      <a:pt x="21" y="31"/>
                    </a:lnTo>
                    <a:lnTo>
                      <a:pt x="21" y="31"/>
                    </a:lnTo>
                    <a:lnTo>
                      <a:pt x="14" y="33"/>
                    </a:lnTo>
                    <a:lnTo>
                      <a:pt x="14" y="33"/>
                    </a:lnTo>
                    <a:lnTo>
                      <a:pt x="9" y="31"/>
                    </a:lnTo>
                    <a:lnTo>
                      <a:pt x="6" y="29"/>
                    </a:lnTo>
                    <a:lnTo>
                      <a:pt x="3" y="26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6"/>
                    </a:lnTo>
                    <a:lnTo>
                      <a:pt x="0" y="10"/>
                    </a:lnTo>
                    <a:lnTo>
                      <a:pt x="3" y="5"/>
                    </a:lnTo>
                    <a:lnTo>
                      <a:pt x="9" y="2"/>
                    </a:lnTo>
                    <a:lnTo>
                      <a:pt x="9" y="2"/>
                    </a:lnTo>
                    <a:lnTo>
                      <a:pt x="14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3317">
                <a:extLst>
                  <a:ext uri="{FF2B5EF4-FFF2-40B4-BE49-F238E27FC236}">
                    <a16:creationId xmlns:a16="http://schemas.microsoft.com/office/drawing/2014/main" id="{3A5DB208-0963-4E09-BD5E-3C10247876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5" y="3311525"/>
                <a:ext cx="34925" cy="33338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7" y="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21"/>
                  </a:cxn>
                  <a:cxn ang="0">
                    <a:pos x="2" y="29"/>
                  </a:cxn>
                  <a:cxn ang="0">
                    <a:pos x="2" y="29"/>
                  </a:cxn>
                  <a:cxn ang="0">
                    <a:pos x="5" y="34"/>
                  </a:cxn>
                  <a:cxn ang="0">
                    <a:pos x="10" y="39"/>
                  </a:cxn>
                  <a:cxn ang="0">
                    <a:pos x="15" y="42"/>
                  </a:cxn>
                  <a:cxn ang="0">
                    <a:pos x="21" y="42"/>
                  </a:cxn>
                  <a:cxn ang="0">
                    <a:pos x="21" y="42"/>
                  </a:cxn>
                  <a:cxn ang="0">
                    <a:pos x="29" y="41"/>
                  </a:cxn>
                  <a:cxn ang="0">
                    <a:pos x="29" y="41"/>
                  </a:cxn>
                  <a:cxn ang="0">
                    <a:pos x="38" y="36"/>
                  </a:cxn>
                  <a:cxn ang="0">
                    <a:pos x="42" y="29"/>
                  </a:cxn>
                  <a:cxn ang="0">
                    <a:pos x="42" y="29"/>
                  </a:cxn>
                  <a:cxn ang="0">
                    <a:pos x="44" y="21"/>
                  </a:cxn>
                  <a:cxn ang="0">
                    <a:pos x="42" y="13"/>
                  </a:cxn>
                  <a:cxn ang="0">
                    <a:pos x="42" y="13"/>
                  </a:cxn>
                  <a:cxn ang="0">
                    <a:pos x="38" y="8"/>
                  </a:cxn>
                  <a:cxn ang="0">
                    <a:pos x="34" y="3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21" y="0"/>
                  </a:cxn>
                </a:cxnLst>
                <a:rect l="0" t="0" r="r" b="b"/>
                <a:pathLst>
                  <a:path w="44" h="42">
                    <a:moveTo>
                      <a:pt x="21" y="0"/>
                    </a:moveTo>
                    <a:lnTo>
                      <a:pt x="21" y="0"/>
                    </a:lnTo>
                    <a:lnTo>
                      <a:pt x="21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7" y="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21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5" y="34"/>
                    </a:lnTo>
                    <a:lnTo>
                      <a:pt x="10" y="39"/>
                    </a:lnTo>
                    <a:lnTo>
                      <a:pt x="15" y="42"/>
                    </a:lnTo>
                    <a:lnTo>
                      <a:pt x="21" y="42"/>
                    </a:lnTo>
                    <a:lnTo>
                      <a:pt x="21" y="42"/>
                    </a:lnTo>
                    <a:lnTo>
                      <a:pt x="29" y="41"/>
                    </a:lnTo>
                    <a:lnTo>
                      <a:pt x="29" y="41"/>
                    </a:lnTo>
                    <a:lnTo>
                      <a:pt x="38" y="36"/>
                    </a:lnTo>
                    <a:lnTo>
                      <a:pt x="42" y="29"/>
                    </a:lnTo>
                    <a:lnTo>
                      <a:pt x="42" y="29"/>
                    </a:lnTo>
                    <a:lnTo>
                      <a:pt x="44" y="21"/>
                    </a:lnTo>
                    <a:lnTo>
                      <a:pt x="42" y="13"/>
                    </a:lnTo>
                    <a:lnTo>
                      <a:pt x="42" y="13"/>
                    </a:lnTo>
                    <a:lnTo>
                      <a:pt x="38" y="8"/>
                    </a:lnTo>
                    <a:lnTo>
                      <a:pt x="34" y="3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2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3318">
                <a:extLst>
                  <a:ext uri="{FF2B5EF4-FFF2-40B4-BE49-F238E27FC236}">
                    <a16:creationId xmlns:a16="http://schemas.microsoft.com/office/drawing/2014/main" id="{1852563B-01A2-4507-BBA9-CCCA39544B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8912" y="3556000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4"/>
                  </a:cxn>
                  <a:cxn ang="0">
                    <a:pos x="0" y="19"/>
                  </a:cxn>
                  <a:cxn ang="0">
                    <a:pos x="11" y="47"/>
                  </a:cxn>
                  <a:cxn ang="0">
                    <a:pos x="47" y="131"/>
                  </a:cxn>
                  <a:cxn ang="0">
                    <a:pos x="160" y="86"/>
                  </a:cxn>
                  <a:cxn ang="0">
                    <a:pos x="124" y="0"/>
                  </a:cxn>
                  <a:cxn ang="0">
                    <a:pos x="42" y="34"/>
                  </a:cxn>
                </a:cxnLst>
                <a:rect l="0" t="0" r="r" b="b"/>
                <a:pathLst>
                  <a:path w="160" h="131">
                    <a:moveTo>
                      <a:pt x="42" y="34"/>
                    </a:moveTo>
                    <a:lnTo>
                      <a:pt x="0" y="19"/>
                    </a:lnTo>
                    <a:lnTo>
                      <a:pt x="11" y="47"/>
                    </a:lnTo>
                    <a:lnTo>
                      <a:pt x="47" y="131"/>
                    </a:lnTo>
                    <a:lnTo>
                      <a:pt x="160" y="86"/>
                    </a:lnTo>
                    <a:lnTo>
                      <a:pt x="124" y="0"/>
                    </a:lnTo>
                    <a:lnTo>
                      <a:pt x="42" y="34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319">
                <a:extLst>
                  <a:ext uri="{FF2B5EF4-FFF2-40B4-BE49-F238E27FC236}">
                    <a16:creationId xmlns:a16="http://schemas.microsoft.com/office/drawing/2014/main" id="{2D4902B3-BA77-4510-AC32-2B0B3EAC5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582987"/>
                <a:ext cx="52388" cy="53975"/>
              </a:xfrm>
              <a:custGeom>
                <a:avLst/>
                <a:gdLst/>
                <a:ahLst/>
                <a:cxnLst>
                  <a:cxn ang="0">
                    <a:pos x="5" y="50"/>
                  </a:cxn>
                  <a:cxn ang="0">
                    <a:pos x="5" y="50"/>
                  </a:cxn>
                  <a:cxn ang="0">
                    <a:pos x="2" y="44"/>
                  </a:cxn>
                  <a:cxn ang="0">
                    <a:pos x="0" y="39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4" y="16"/>
                  </a:cxn>
                  <a:cxn ang="0">
                    <a:pos x="8" y="8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30" y="0"/>
                  </a:cxn>
                  <a:cxn ang="0">
                    <a:pos x="38" y="1"/>
                  </a:cxn>
                  <a:cxn ang="0">
                    <a:pos x="46" y="5"/>
                  </a:cxn>
                  <a:cxn ang="0">
                    <a:pos x="51" y="10"/>
                  </a:cxn>
                  <a:cxn ang="0">
                    <a:pos x="56" y="14"/>
                  </a:cxn>
                  <a:cxn ang="0">
                    <a:pos x="59" y="21"/>
                  </a:cxn>
                  <a:cxn ang="0">
                    <a:pos x="61" y="26"/>
                  </a:cxn>
                  <a:cxn ang="0">
                    <a:pos x="61" y="26"/>
                  </a:cxn>
                  <a:cxn ang="0">
                    <a:pos x="62" y="26"/>
                  </a:cxn>
                  <a:cxn ang="0">
                    <a:pos x="64" y="29"/>
                  </a:cxn>
                  <a:cxn ang="0">
                    <a:pos x="67" y="36"/>
                  </a:cxn>
                  <a:cxn ang="0">
                    <a:pos x="67" y="36"/>
                  </a:cxn>
                  <a:cxn ang="0">
                    <a:pos x="67" y="40"/>
                  </a:cxn>
                  <a:cxn ang="0">
                    <a:pos x="67" y="44"/>
                  </a:cxn>
                  <a:cxn ang="0">
                    <a:pos x="64" y="47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49" y="16"/>
                  </a:cxn>
                  <a:cxn ang="0">
                    <a:pos x="43" y="10"/>
                  </a:cxn>
                  <a:cxn ang="0">
                    <a:pos x="39" y="8"/>
                  </a:cxn>
                  <a:cxn ang="0">
                    <a:pos x="33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15" y="11"/>
                  </a:cxn>
                  <a:cxn ang="0">
                    <a:pos x="10" y="16"/>
                  </a:cxn>
                  <a:cxn ang="0">
                    <a:pos x="7" y="21"/>
                  </a:cxn>
                  <a:cxn ang="0">
                    <a:pos x="5" y="26"/>
                  </a:cxn>
                  <a:cxn ang="0">
                    <a:pos x="5" y="34"/>
                  </a:cxn>
                  <a:cxn ang="0">
                    <a:pos x="5" y="37"/>
                  </a:cxn>
                  <a:cxn ang="0">
                    <a:pos x="18" y="67"/>
                  </a:cxn>
                  <a:cxn ang="0">
                    <a:pos x="18" y="67"/>
                  </a:cxn>
                  <a:cxn ang="0">
                    <a:pos x="15" y="67"/>
                  </a:cxn>
                  <a:cxn ang="0">
                    <a:pos x="12" y="65"/>
                  </a:cxn>
                  <a:cxn ang="0">
                    <a:pos x="8" y="62"/>
                  </a:cxn>
                  <a:cxn ang="0">
                    <a:pos x="5" y="53"/>
                  </a:cxn>
                  <a:cxn ang="0">
                    <a:pos x="5" y="53"/>
                  </a:cxn>
                  <a:cxn ang="0">
                    <a:pos x="4" y="52"/>
                  </a:cxn>
                  <a:cxn ang="0">
                    <a:pos x="5" y="50"/>
                  </a:cxn>
                </a:cxnLst>
                <a:rect l="0" t="0" r="r" b="b"/>
                <a:pathLst>
                  <a:path w="67" h="67">
                    <a:moveTo>
                      <a:pt x="5" y="50"/>
                    </a:moveTo>
                    <a:lnTo>
                      <a:pt x="5" y="50"/>
                    </a:lnTo>
                    <a:lnTo>
                      <a:pt x="2" y="44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23"/>
                    </a:lnTo>
                    <a:lnTo>
                      <a:pt x="4" y="16"/>
                    </a:lnTo>
                    <a:lnTo>
                      <a:pt x="8" y="8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30" y="0"/>
                    </a:lnTo>
                    <a:lnTo>
                      <a:pt x="38" y="1"/>
                    </a:lnTo>
                    <a:lnTo>
                      <a:pt x="46" y="5"/>
                    </a:lnTo>
                    <a:lnTo>
                      <a:pt x="51" y="10"/>
                    </a:lnTo>
                    <a:lnTo>
                      <a:pt x="56" y="14"/>
                    </a:lnTo>
                    <a:lnTo>
                      <a:pt x="59" y="21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2" y="26"/>
                    </a:lnTo>
                    <a:lnTo>
                      <a:pt x="64" y="29"/>
                    </a:lnTo>
                    <a:lnTo>
                      <a:pt x="67" y="36"/>
                    </a:lnTo>
                    <a:lnTo>
                      <a:pt x="67" y="36"/>
                    </a:lnTo>
                    <a:lnTo>
                      <a:pt x="67" y="40"/>
                    </a:lnTo>
                    <a:lnTo>
                      <a:pt x="67" y="44"/>
                    </a:lnTo>
                    <a:lnTo>
                      <a:pt x="64" y="47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9" y="16"/>
                    </a:lnTo>
                    <a:lnTo>
                      <a:pt x="43" y="10"/>
                    </a:lnTo>
                    <a:lnTo>
                      <a:pt x="39" y="8"/>
                    </a:lnTo>
                    <a:lnTo>
                      <a:pt x="33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5" y="11"/>
                    </a:lnTo>
                    <a:lnTo>
                      <a:pt x="10" y="16"/>
                    </a:lnTo>
                    <a:lnTo>
                      <a:pt x="7" y="21"/>
                    </a:lnTo>
                    <a:lnTo>
                      <a:pt x="5" y="26"/>
                    </a:lnTo>
                    <a:lnTo>
                      <a:pt x="5" y="34"/>
                    </a:lnTo>
                    <a:lnTo>
                      <a:pt x="5" y="37"/>
                    </a:lnTo>
                    <a:lnTo>
                      <a:pt x="18" y="67"/>
                    </a:lnTo>
                    <a:lnTo>
                      <a:pt x="18" y="67"/>
                    </a:lnTo>
                    <a:lnTo>
                      <a:pt x="15" y="67"/>
                    </a:lnTo>
                    <a:lnTo>
                      <a:pt x="12" y="65"/>
                    </a:lnTo>
                    <a:lnTo>
                      <a:pt x="8" y="62"/>
                    </a:lnTo>
                    <a:lnTo>
                      <a:pt x="5" y="53"/>
                    </a:lnTo>
                    <a:lnTo>
                      <a:pt x="5" y="53"/>
                    </a:lnTo>
                    <a:lnTo>
                      <a:pt x="4" y="52"/>
                    </a:lnTo>
                    <a:lnTo>
                      <a:pt x="5" y="5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3320">
                <a:extLst>
                  <a:ext uri="{FF2B5EF4-FFF2-40B4-BE49-F238E27FC236}">
                    <a16:creationId xmlns:a16="http://schemas.microsoft.com/office/drawing/2014/main" id="{8F0D78B2-4B1B-438B-A593-CA61BE8586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582987"/>
                <a:ext cx="52388" cy="53975"/>
              </a:xfrm>
              <a:custGeom>
                <a:avLst/>
                <a:gdLst/>
                <a:ahLst/>
                <a:cxnLst>
                  <a:cxn ang="0">
                    <a:pos x="5" y="50"/>
                  </a:cxn>
                  <a:cxn ang="0">
                    <a:pos x="5" y="50"/>
                  </a:cxn>
                  <a:cxn ang="0">
                    <a:pos x="2" y="44"/>
                  </a:cxn>
                  <a:cxn ang="0">
                    <a:pos x="0" y="39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4" y="16"/>
                  </a:cxn>
                  <a:cxn ang="0">
                    <a:pos x="8" y="8"/>
                  </a:cxn>
                  <a:cxn ang="0">
                    <a:pos x="18" y="3"/>
                  </a:cxn>
                  <a:cxn ang="0">
                    <a:pos x="18" y="3"/>
                  </a:cxn>
                  <a:cxn ang="0">
                    <a:pos x="30" y="0"/>
                  </a:cxn>
                  <a:cxn ang="0">
                    <a:pos x="38" y="1"/>
                  </a:cxn>
                  <a:cxn ang="0">
                    <a:pos x="46" y="5"/>
                  </a:cxn>
                  <a:cxn ang="0">
                    <a:pos x="51" y="10"/>
                  </a:cxn>
                  <a:cxn ang="0">
                    <a:pos x="56" y="14"/>
                  </a:cxn>
                  <a:cxn ang="0">
                    <a:pos x="59" y="21"/>
                  </a:cxn>
                  <a:cxn ang="0">
                    <a:pos x="61" y="26"/>
                  </a:cxn>
                  <a:cxn ang="0">
                    <a:pos x="61" y="26"/>
                  </a:cxn>
                  <a:cxn ang="0">
                    <a:pos x="62" y="26"/>
                  </a:cxn>
                  <a:cxn ang="0">
                    <a:pos x="64" y="29"/>
                  </a:cxn>
                  <a:cxn ang="0">
                    <a:pos x="67" y="36"/>
                  </a:cxn>
                  <a:cxn ang="0">
                    <a:pos x="67" y="36"/>
                  </a:cxn>
                  <a:cxn ang="0">
                    <a:pos x="67" y="40"/>
                  </a:cxn>
                  <a:cxn ang="0">
                    <a:pos x="67" y="44"/>
                  </a:cxn>
                  <a:cxn ang="0">
                    <a:pos x="64" y="47"/>
                  </a:cxn>
                  <a:cxn ang="0">
                    <a:pos x="52" y="18"/>
                  </a:cxn>
                  <a:cxn ang="0">
                    <a:pos x="52" y="18"/>
                  </a:cxn>
                  <a:cxn ang="0">
                    <a:pos x="49" y="16"/>
                  </a:cxn>
                  <a:cxn ang="0">
                    <a:pos x="43" y="10"/>
                  </a:cxn>
                  <a:cxn ang="0">
                    <a:pos x="39" y="8"/>
                  </a:cxn>
                  <a:cxn ang="0">
                    <a:pos x="33" y="6"/>
                  </a:cxn>
                  <a:cxn ang="0">
                    <a:pos x="26" y="6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15" y="11"/>
                  </a:cxn>
                  <a:cxn ang="0">
                    <a:pos x="10" y="16"/>
                  </a:cxn>
                  <a:cxn ang="0">
                    <a:pos x="7" y="21"/>
                  </a:cxn>
                  <a:cxn ang="0">
                    <a:pos x="5" y="26"/>
                  </a:cxn>
                  <a:cxn ang="0">
                    <a:pos x="5" y="34"/>
                  </a:cxn>
                  <a:cxn ang="0">
                    <a:pos x="5" y="37"/>
                  </a:cxn>
                  <a:cxn ang="0">
                    <a:pos x="18" y="67"/>
                  </a:cxn>
                  <a:cxn ang="0">
                    <a:pos x="18" y="67"/>
                  </a:cxn>
                  <a:cxn ang="0">
                    <a:pos x="15" y="67"/>
                  </a:cxn>
                  <a:cxn ang="0">
                    <a:pos x="12" y="65"/>
                  </a:cxn>
                  <a:cxn ang="0">
                    <a:pos x="8" y="62"/>
                  </a:cxn>
                  <a:cxn ang="0">
                    <a:pos x="5" y="53"/>
                  </a:cxn>
                  <a:cxn ang="0">
                    <a:pos x="5" y="53"/>
                  </a:cxn>
                  <a:cxn ang="0">
                    <a:pos x="4" y="52"/>
                  </a:cxn>
                  <a:cxn ang="0">
                    <a:pos x="5" y="50"/>
                  </a:cxn>
                </a:cxnLst>
                <a:rect l="0" t="0" r="r" b="b"/>
                <a:pathLst>
                  <a:path w="67" h="67">
                    <a:moveTo>
                      <a:pt x="5" y="50"/>
                    </a:moveTo>
                    <a:lnTo>
                      <a:pt x="5" y="50"/>
                    </a:lnTo>
                    <a:lnTo>
                      <a:pt x="2" y="44"/>
                    </a:lnTo>
                    <a:lnTo>
                      <a:pt x="0" y="39"/>
                    </a:lnTo>
                    <a:lnTo>
                      <a:pt x="0" y="31"/>
                    </a:lnTo>
                    <a:lnTo>
                      <a:pt x="0" y="23"/>
                    </a:lnTo>
                    <a:lnTo>
                      <a:pt x="4" y="16"/>
                    </a:lnTo>
                    <a:lnTo>
                      <a:pt x="8" y="8"/>
                    </a:lnTo>
                    <a:lnTo>
                      <a:pt x="18" y="3"/>
                    </a:lnTo>
                    <a:lnTo>
                      <a:pt x="18" y="3"/>
                    </a:lnTo>
                    <a:lnTo>
                      <a:pt x="30" y="0"/>
                    </a:lnTo>
                    <a:lnTo>
                      <a:pt x="38" y="1"/>
                    </a:lnTo>
                    <a:lnTo>
                      <a:pt x="46" y="5"/>
                    </a:lnTo>
                    <a:lnTo>
                      <a:pt x="51" y="10"/>
                    </a:lnTo>
                    <a:lnTo>
                      <a:pt x="56" y="14"/>
                    </a:lnTo>
                    <a:lnTo>
                      <a:pt x="59" y="21"/>
                    </a:lnTo>
                    <a:lnTo>
                      <a:pt x="61" y="26"/>
                    </a:lnTo>
                    <a:lnTo>
                      <a:pt x="61" y="26"/>
                    </a:lnTo>
                    <a:lnTo>
                      <a:pt x="62" y="26"/>
                    </a:lnTo>
                    <a:lnTo>
                      <a:pt x="64" y="29"/>
                    </a:lnTo>
                    <a:lnTo>
                      <a:pt x="67" y="36"/>
                    </a:lnTo>
                    <a:lnTo>
                      <a:pt x="67" y="36"/>
                    </a:lnTo>
                    <a:lnTo>
                      <a:pt x="67" y="40"/>
                    </a:lnTo>
                    <a:lnTo>
                      <a:pt x="67" y="44"/>
                    </a:lnTo>
                    <a:lnTo>
                      <a:pt x="64" y="47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49" y="16"/>
                    </a:lnTo>
                    <a:lnTo>
                      <a:pt x="43" y="10"/>
                    </a:lnTo>
                    <a:lnTo>
                      <a:pt x="39" y="8"/>
                    </a:lnTo>
                    <a:lnTo>
                      <a:pt x="33" y="6"/>
                    </a:lnTo>
                    <a:lnTo>
                      <a:pt x="26" y="6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5" y="11"/>
                    </a:lnTo>
                    <a:lnTo>
                      <a:pt x="10" y="16"/>
                    </a:lnTo>
                    <a:lnTo>
                      <a:pt x="7" y="21"/>
                    </a:lnTo>
                    <a:lnTo>
                      <a:pt x="5" y="26"/>
                    </a:lnTo>
                    <a:lnTo>
                      <a:pt x="5" y="34"/>
                    </a:lnTo>
                    <a:lnTo>
                      <a:pt x="5" y="37"/>
                    </a:lnTo>
                    <a:lnTo>
                      <a:pt x="18" y="67"/>
                    </a:lnTo>
                    <a:lnTo>
                      <a:pt x="18" y="67"/>
                    </a:lnTo>
                    <a:lnTo>
                      <a:pt x="15" y="67"/>
                    </a:lnTo>
                    <a:lnTo>
                      <a:pt x="12" y="65"/>
                    </a:lnTo>
                    <a:lnTo>
                      <a:pt x="8" y="62"/>
                    </a:lnTo>
                    <a:lnTo>
                      <a:pt x="5" y="53"/>
                    </a:lnTo>
                    <a:lnTo>
                      <a:pt x="5" y="53"/>
                    </a:lnTo>
                    <a:lnTo>
                      <a:pt x="4" y="52"/>
                    </a:lnTo>
                    <a:lnTo>
                      <a:pt x="5" y="5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321">
                <a:extLst>
                  <a:ext uri="{FF2B5EF4-FFF2-40B4-BE49-F238E27FC236}">
                    <a16:creationId xmlns:a16="http://schemas.microsoft.com/office/drawing/2014/main" id="{B53BE24D-8C6E-44E7-B9E5-16DC30BC1B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300" y="3614737"/>
                <a:ext cx="14288" cy="22225"/>
              </a:xfrm>
              <a:custGeom>
                <a:avLst/>
                <a:gdLst/>
                <a:ahLst/>
                <a:cxnLst>
                  <a:cxn ang="0">
                    <a:pos x="18" y="23"/>
                  </a:cxn>
                  <a:cxn ang="0">
                    <a:pos x="18" y="23"/>
                  </a:cxn>
                  <a:cxn ang="0">
                    <a:pos x="18" y="24"/>
                  </a:cxn>
                  <a:cxn ang="0">
                    <a:pos x="18" y="26"/>
                  </a:cxn>
                  <a:cxn ang="0">
                    <a:pos x="11" y="28"/>
                  </a:cxn>
                  <a:cxn ang="0">
                    <a:pos x="11" y="28"/>
                  </a:cxn>
                  <a:cxn ang="0">
                    <a:pos x="10" y="28"/>
                  </a:cxn>
                  <a:cxn ang="0">
                    <a:pos x="8" y="26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1" y="1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10" y="1"/>
                  </a:cxn>
                  <a:cxn ang="0">
                    <a:pos x="18" y="23"/>
                  </a:cxn>
                </a:cxnLst>
                <a:rect l="0" t="0" r="r" b="b"/>
                <a:pathLst>
                  <a:path w="18" h="28">
                    <a:moveTo>
                      <a:pt x="18" y="23"/>
                    </a:moveTo>
                    <a:lnTo>
                      <a:pt x="18" y="23"/>
                    </a:lnTo>
                    <a:lnTo>
                      <a:pt x="18" y="24"/>
                    </a:lnTo>
                    <a:lnTo>
                      <a:pt x="18" y="26"/>
                    </a:lnTo>
                    <a:lnTo>
                      <a:pt x="11" y="28"/>
                    </a:lnTo>
                    <a:lnTo>
                      <a:pt x="11" y="28"/>
                    </a:lnTo>
                    <a:lnTo>
                      <a:pt x="10" y="28"/>
                    </a:lnTo>
                    <a:lnTo>
                      <a:pt x="8" y="2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1"/>
                    </a:lnTo>
                    <a:lnTo>
                      <a:pt x="18" y="23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3322">
                <a:extLst>
                  <a:ext uri="{FF2B5EF4-FFF2-40B4-BE49-F238E27FC236}">
                    <a16:creationId xmlns:a16="http://schemas.microsoft.com/office/drawing/2014/main" id="{CE73EB8B-47CD-4F7B-8B68-B0B26BE38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6700" y="3603625"/>
                <a:ext cx="15875" cy="22225"/>
              </a:xfrm>
              <a:custGeom>
                <a:avLst/>
                <a:gdLst/>
                <a:ahLst/>
                <a:cxnLst>
                  <a:cxn ang="0">
                    <a:pos x="19" y="23"/>
                  </a:cxn>
                  <a:cxn ang="0">
                    <a:pos x="19" y="23"/>
                  </a:cxn>
                  <a:cxn ang="0">
                    <a:pos x="19" y="24"/>
                  </a:cxn>
                  <a:cxn ang="0">
                    <a:pos x="18" y="26"/>
                  </a:cxn>
                  <a:cxn ang="0">
                    <a:pos x="11" y="27"/>
                  </a:cxn>
                  <a:cxn ang="0">
                    <a:pos x="11" y="27"/>
                  </a:cxn>
                  <a:cxn ang="0">
                    <a:pos x="9" y="27"/>
                  </a:cxn>
                  <a:cxn ang="0">
                    <a:pos x="8" y="27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3"/>
                  </a:cxn>
                  <a:cxn ang="0">
                    <a:pos x="1" y="3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8" y="0"/>
                  </a:cxn>
                  <a:cxn ang="0">
                    <a:pos x="9" y="1"/>
                  </a:cxn>
                  <a:cxn ang="0">
                    <a:pos x="19" y="23"/>
                  </a:cxn>
                </a:cxnLst>
                <a:rect l="0" t="0" r="r" b="b"/>
                <a:pathLst>
                  <a:path w="19" h="27">
                    <a:moveTo>
                      <a:pt x="19" y="23"/>
                    </a:moveTo>
                    <a:lnTo>
                      <a:pt x="19" y="23"/>
                    </a:lnTo>
                    <a:lnTo>
                      <a:pt x="19" y="24"/>
                    </a:lnTo>
                    <a:lnTo>
                      <a:pt x="18" y="26"/>
                    </a:lnTo>
                    <a:lnTo>
                      <a:pt x="11" y="27"/>
                    </a:lnTo>
                    <a:lnTo>
                      <a:pt x="11" y="27"/>
                    </a:lnTo>
                    <a:lnTo>
                      <a:pt x="9" y="27"/>
                    </a:lnTo>
                    <a:lnTo>
                      <a:pt x="8" y="27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9" y="1"/>
                    </a:lnTo>
                    <a:lnTo>
                      <a:pt x="19" y="23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3323">
                <a:extLst>
                  <a:ext uri="{FF2B5EF4-FFF2-40B4-BE49-F238E27FC236}">
                    <a16:creationId xmlns:a16="http://schemas.microsoft.com/office/drawing/2014/main" id="{9802861B-BBEF-40A4-8336-A746F48BC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362" y="3625850"/>
                <a:ext cx="4763" cy="6350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5" y="9"/>
                  </a:cxn>
                  <a:cxn ang="0">
                    <a:pos x="5" y="9"/>
                  </a:cxn>
                  <a:cxn ang="0">
                    <a:pos x="3" y="9"/>
                  </a:cxn>
                  <a:cxn ang="0">
                    <a:pos x="2" y="7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4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2" y="0"/>
                  </a:cxn>
                </a:cxnLst>
                <a:rect l="0" t="0" r="r" b="b"/>
                <a:pathLst>
                  <a:path w="5" h="9">
                    <a:moveTo>
                      <a:pt x="2" y="0"/>
                    </a:moveTo>
                    <a:lnTo>
                      <a:pt x="5" y="9"/>
                    </a:lnTo>
                    <a:lnTo>
                      <a:pt x="5" y="9"/>
                    </a:lnTo>
                    <a:lnTo>
                      <a:pt x="3" y="9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3324">
                <a:extLst>
                  <a:ext uri="{FF2B5EF4-FFF2-40B4-BE49-F238E27FC236}">
                    <a16:creationId xmlns:a16="http://schemas.microsoft.com/office/drawing/2014/main" id="{7A93E215-28D6-4502-8466-27712D7027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2575" y="3605212"/>
                <a:ext cx="4763" cy="79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10"/>
                  </a:cxn>
                  <a:cxn ang="0">
                    <a:pos x="3" y="10"/>
                  </a:cxn>
                  <a:cxn ang="0">
                    <a:pos x="5" y="9"/>
                  </a:cxn>
                  <a:cxn ang="0">
                    <a:pos x="5" y="7"/>
                  </a:cxn>
                  <a:cxn ang="0">
                    <a:pos x="5" y="4"/>
                  </a:cxn>
                  <a:cxn ang="0">
                    <a:pos x="5" y="4"/>
                  </a:cxn>
                  <a:cxn ang="0">
                    <a:pos x="3" y="2"/>
                  </a:cxn>
                  <a:cxn ang="0">
                    <a:pos x="1" y="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10">
                    <a:moveTo>
                      <a:pt x="0" y="0"/>
                    </a:moveTo>
                    <a:lnTo>
                      <a:pt x="3" y="10"/>
                    </a:lnTo>
                    <a:lnTo>
                      <a:pt x="3" y="10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4"/>
                    </a:lnTo>
                    <a:lnTo>
                      <a:pt x="5" y="4"/>
                    </a:lnTo>
                    <a:lnTo>
                      <a:pt x="3" y="2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2" name="Freeform 3325">
                <a:extLst>
                  <a:ext uri="{FF2B5EF4-FFF2-40B4-BE49-F238E27FC236}">
                    <a16:creationId xmlns:a16="http://schemas.microsoft.com/office/drawing/2014/main" id="{2418AFAD-218F-47E5-B8D6-3A541ACB4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3537" y="3484562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5"/>
                  </a:cxn>
                  <a:cxn ang="0">
                    <a:pos x="0" y="20"/>
                  </a:cxn>
                  <a:cxn ang="0">
                    <a:pos x="11" y="48"/>
                  </a:cxn>
                  <a:cxn ang="0">
                    <a:pos x="47" y="132"/>
                  </a:cxn>
                  <a:cxn ang="0">
                    <a:pos x="159" y="87"/>
                  </a:cxn>
                  <a:cxn ang="0">
                    <a:pos x="124" y="0"/>
                  </a:cxn>
                  <a:cxn ang="0">
                    <a:pos x="42" y="35"/>
                  </a:cxn>
                </a:cxnLst>
                <a:rect l="0" t="0" r="r" b="b"/>
                <a:pathLst>
                  <a:path w="159" h="132">
                    <a:moveTo>
                      <a:pt x="42" y="35"/>
                    </a:moveTo>
                    <a:lnTo>
                      <a:pt x="0" y="20"/>
                    </a:lnTo>
                    <a:lnTo>
                      <a:pt x="11" y="48"/>
                    </a:lnTo>
                    <a:lnTo>
                      <a:pt x="47" y="132"/>
                    </a:lnTo>
                    <a:lnTo>
                      <a:pt x="159" y="87"/>
                    </a:lnTo>
                    <a:lnTo>
                      <a:pt x="124" y="0"/>
                    </a:lnTo>
                    <a:lnTo>
                      <a:pt x="42" y="35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3326">
                <a:extLst>
                  <a:ext uri="{FF2B5EF4-FFF2-40B4-BE49-F238E27FC236}">
                    <a16:creationId xmlns:a16="http://schemas.microsoft.com/office/drawing/2014/main" id="{A84836B1-8537-4C2A-8225-06E656C555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2112" y="3513137"/>
                <a:ext cx="71438" cy="47625"/>
              </a:xfrm>
              <a:custGeom>
                <a:avLst/>
                <a:gdLst/>
                <a:ahLst/>
                <a:cxnLst>
                  <a:cxn ang="0">
                    <a:pos x="45" y="21"/>
                  </a:cxn>
                  <a:cxn ang="0">
                    <a:pos x="45" y="21"/>
                  </a:cxn>
                  <a:cxn ang="0">
                    <a:pos x="34" y="24"/>
                  </a:cxn>
                  <a:cxn ang="0">
                    <a:pos x="0" y="37"/>
                  </a:cxn>
                  <a:cxn ang="0">
                    <a:pos x="3" y="42"/>
                  </a:cxn>
                  <a:cxn ang="0">
                    <a:pos x="9" y="45"/>
                  </a:cxn>
                  <a:cxn ang="0">
                    <a:pos x="16" y="55"/>
                  </a:cxn>
                  <a:cxn ang="0">
                    <a:pos x="26" y="58"/>
                  </a:cxn>
                  <a:cxn ang="0">
                    <a:pos x="37" y="55"/>
                  </a:cxn>
                  <a:cxn ang="0">
                    <a:pos x="45" y="47"/>
                  </a:cxn>
                  <a:cxn ang="0">
                    <a:pos x="45" y="34"/>
                  </a:cxn>
                  <a:cxn ang="0">
                    <a:pos x="49" y="27"/>
                  </a:cxn>
                  <a:cxn ang="0">
                    <a:pos x="52" y="27"/>
                  </a:cxn>
                  <a:cxn ang="0">
                    <a:pos x="55" y="31"/>
                  </a:cxn>
                  <a:cxn ang="0">
                    <a:pos x="65" y="39"/>
                  </a:cxn>
                  <a:cxn ang="0">
                    <a:pos x="81" y="37"/>
                  </a:cxn>
                  <a:cxn ang="0">
                    <a:pos x="89" y="29"/>
                  </a:cxn>
                  <a:cxn ang="0">
                    <a:pos x="91" y="16"/>
                  </a:cxn>
                  <a:cxn ang="0">
                    <a:pos x="89" y="10"/>
                  </a:cxn>
                  <a:cxn ang="0">
                    <a:pos x="91" y="6"/>
                  </a:cxn>
                  <a:cxn ang="0">
                    <a:pos x="76" y="5"/>
                  </a:cxn>
                  <a:cxn ang="0">
                    <a:pos x="50" y="19"/>
                  </a:cxn>
                  <a:cxn ang="0">
                    <a:pos x="5" y="39"/>
                  </a:cxn>
                  <a:cxn ang="0">
                    <a:pos x="5" y="37"/>
                  </a:cxn>
                  <a:cxn ang="0">
                    <a:pos x="6" y="37"/>
                  </a:cxn>
                  <a:cxn ang="0">
                    <a:pos x="44" y="39"/>
                  </a:cxn>
                  <a:cxn ang="0">
                    <a:pos x="40" y="47"/>
                  </a:cxn>
                  <a:cxn ang="0">
                    <a:pos x="34" y="54"/>
                  </a:cxn>
                  <a:cxn ang="0">
                    <a:pos x="19" y="54"/>
                  </a:cxn>
                  <a:cxn ang="0">
                    <a:pos x="11" y="42"/>
                  </a:cxn>
                  <a:cxn ang="0">
                    <a:pos x="18" y="32"/>
                  </a:cxn>
                  <a:cxn ang="0">
                    <a:pos x="36" y="27"/>
                  </a:cxn>
                  <a:cxn ang="0">
                    <a:pos x="39" y="29"/>
                  </a:cxn>
                  <a:cxn ang="0">
                    <a:pos x="44" y="39"/>
                  </a:cxn>
                  <a:cxn ang="0">
                    <a:pos x="78" y="34"/>
                  </a:cxn>
                  <a:cxn ang="0">
                    <a:pos x="68" y="36"/>
                  </a:cxn>
                  <a:cxn ang="0">
                    <a:pos x="60" y="32"/>
                  </a:cxn>
                  <a:cxn ang="0">
                    <a:pos x="57" y="19"/>
                  </a:cxn>
                  <a:cxn ang="0">
                    <a:pos x="68" y="11"/>
                  </a:cxn>
                  <a:cxn ang="0">
                    <a:pos x="79" y="8"/>
                  </a:cxn>
                  <a:cxn ang="0">
                    <a:pos x="86" y="11"/>
                  </a:cxn>
                  <a:cxn ang="0">
                    <a:pos x="86" y="29"/>
                  </a:cxn>
                  <a:cxn ang="0">
                    <a:pos x="88" y="6"/>
                  </a:cxn>
                  <a:cxn ang="0">
                    <a:pos x="88" y="5"/>
                  </a:cxn>
                  <a:cxn ang="0">
                    <a:pos x="89" y="5"/>
                  </a:cxn>
                </a:cxnLst>
                <a:rect l="0" t="0" r="r" b="b"/>
                <a:pathLst>
                  <a:path w="91" h="58">
                    <a:moveTo>
                      <a:pt x="50" y="19"/>
                    </a:moveTo>
                    <a:lnTo>
                      <a:pt x="50" y="19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5" y="21"/>
                    </a:lnTo>
                    <a:lnTo>
                      <a:pt x="42" y="23"/>
                    </a:lnTo>
                    <a:lnTo>
                      <a:pt x="42" y="23"/>
                    </a:lnTo>
                    <a:lnTo>
                      <a:pt x="34" y="24"/>
                    </a:lnTo>
                    <a:lnTo>
                      <a:pt x="26" y="26"/>
                    </a:lnTo>
                    <a:lnTo>
                      <a:pt x="13" y="31"/>
                    </a:lnTo>
                    <a:lnTo>
                      <a:pt x="0" y="37"/>
                    </a:lnTo>
                    <a:lnTo>
                      <a:pt x="0" y="37"/>
                    </a:lnTo>
                    <a:lnTo>
                      <a:pt x="3" y="42"/>
                    </a:lnTo>
                    <a:lnTo>
                      <a:pt x="3" y="42"/>
                    </a:lnTo>
                    <a:lnTo>
                      <a:pt x="6" y="42"/>
                    </a:lnTo>
                    <a:lnTo>
                      <a:pt x="8" y="44"/>
                    </a:lnTo>
                    <a:lnTo>
                      <a:pt x="9" y="45"/>
                    </a:lnTo>
                    <a:lnTo>
                      <a:pt x="9" y="45"/>
                    </a:lnTo>
                    <a:lnTo>
                      <a:pt x="11" y="50"/>
                    </a:lnTo>
                    <a:lnTo>
                      <a:pt x="16" y="55"/>
                    </a:lnTo>
                    <a:lnTo>
                      <a:pt x="16" y="55"/>
                    </a:lnTo>
                    <a:lnTo>
                      <a:pt x="21" y="58"/>
                    </a:lnTo>
                    <a:lnTo>
                      <a:pt x="26" y="58"/>
                    </a:lnTo>
                    <a:lnTo>
                      <a:pt x="32" y="57"/>
                    </a:lnTo>
                    <a:lnTo>
                      <a:pt x="32" y="57"/>
                    </a:lnTo>
                    <a:lnTo>
                      <a:pt x="37" y="55"/>
                    </a:lnTo>
                    <a:lnTo>
                      <a:pt x="40" y="52"/>
                    </a:lnTo>
                    <a:lnTo>
                      <a:pt x="45" y="47"/>
                    </a:lnTo>
                    <a:lnTo>
                      <a:pt x="45" y="47"/>
                    </a:lnTo>
                    <a:lnTo>
                      <a:pt x="47" y="42"/>
                    </a:lnTo>
                    <a:lnTo>
                      <a:pt x="45" y="34"/>
                    </a:lnTo>
                    <a:lnTo>
                      <a:pt x="45" y="34"/>
                    </a:lnTo>
                    <a:lnTo>
                      <a:pt x="45" y="31"/>
                    </a:lnTo>
                    <a:lnTo>
                      <a:pt x="47" y="29"/>
                    </a:lnTo>
                    <a:lnTo>
                      <a:pt x="49" y="27"/>
                    </a:lnTo>
                    <a:lnTo>
                      <a:pt x="49" y="27"/>
                    </a:lnTo>
                    <a:lnTo>
                      <a:pt x="49" y="27"/>
                    </a:lnTo>
                    <a:lnTo>
                      <a:pt x="52" y="27"/>
                    </a:lnTo>
                    <a:lnTo>
                      <a:pt x="53" y="27"/>
                    </a:lnTo>
                    <a:lnTo>
                      <a:pt x="55" y="31"/>
                    </a:lnTo>
                    <a:lnTo>
                      <a:pt x="55" y="31"/>
                    </a:lnTo>
                    <a:lnTo>
                      <a:pt x="60" y="36"/>
                    </a:lnTo>
                    <a:lnTo>
                      <a:pt x="65" y="39"/>
                    </a:lnTo>
                    <a:lnTo>
                      <a:pt x="65" y="39"/>
                    </a:lnTo>
                    <a:lnTo>
                      <a:pt x="71" y="41"/>
                    </a:lnTo>
                    <a:lnTo>
                      <a:pt x="76" y="39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6" y="34"/>
                    </a:lnTo>
                    <a:lnTo>
                      <a:pt x="89" y="29"/>
                    </a:lnTo>
                    <a:lnTo>
                      <a:pt x="91" y="24"/>
                    </a:lnTo>
                    <a:lnTo>
                      <a:pt x="91" y="24"/>
                    </a:lnTo>
                    <a:lnTo>
                      <a:pt x="91" y="16"/>
                    </a:lnTo>
                    <a:lnTo>
                      <a:pt x="89" y="13"/>
                    </a:lnTo>
                    <a:lnTo>
                      <a:pt x="89" y="13"/>
                    </a:lnTo>
                    <a:lnTo>
                      <a:pt x="89" y="10"/>
                    </a:lnTo>
                    <a:lnTo>
                      <a:pt x="89" y="8"/>
                    </a:lnTo>
                    <a:lnTo>
                      <a:pt x="91" y="6"/>
                    </a:lnTo>
                    <a:lnTo>
                      <a:pt x="91" y="6"/>
                    </a:lnTo>
                    <a:lnTo>
                      <a:pt x="89" y="0"/>
                    </a:lnTo>
                    <a:lnTo>
                      <a:pt x="89" y="0"/>
                    </a:lnTo>
                    <a:lnTo>
                      <a:pt x="76" y="5"/>
                    </a:lnTo>
                    <a:lnTo>
                      <a:pt x="63" y="10"/>
                    </a:lnTo>
                    <a:lnTo>
                      <a:pt x="57" y="14"/>
                    </a:lnTo>
                    <a:lnTo>
                      <a:pt x="50" y="19"/>
                    </a:lnTo>
                    <a:lnTo>
                      <a:pt x="50" y="19"/>
                    </a:lnTo>
                    <a:close/>
                    <a:moveTo>
                      <a:pt x="5" y="39"/>
                    </a:moveTo>
                    <a:lnTo>
                      <a:pt x="5" y="39"/>
                    </a:lnTo>
                    <a:lnTo>
                      <a:pt x="3" y="39"/>
                    </a:lnTo>
                    <a:lnTo>
                      <a:pt x="3" y="39"/>
                    </a:lnTo>
                    <a:lnTo>
                      <a:pt x="5" y="37"/>
                    </a:lnTo>
                    <a:lnTo>
                      <a:pt x="5" y="37"/>
                    </a:lnTo>
                    <a:lnTo>
                      <a:pt x="6" y="37"/>
                    </a:lnTo>
                    <a:lnTo>
                      <a:pt x="6" y="37"/>
                    </a:lnTo>
                    <a:lnTo>
                      <a:pt x="5" y="39"/>
                    </a:lnTo>
                    <a:lnTo>
                      <a:pt x="5" y="39"/>
                    </a:lnTo>
                    <a:close/>
                    <a:moveTo>
                      <a:pt x="44" y="39"/>
                    </a:moveTo>
                    <a:lnTo>
                      <a:pt x="44" y="39"/>
                    </a:lnTo>
                    <a:lnTo>
                      <a:pt x="44" y="42"/>
                    </a:lnTo>
                    <a:lnTo>
                      <a:pt x="40" y="47"/>
                    </a:lnTo>
                    <a:lnTo>
                      <a:pt x="40" y="47"/>
                    </a:lnTo>
                    <a:lnTo>
                      <a:pt x="37" y="50"/>
                    </a:lnTo>
                    <a:lnTo>
                      <a:pt x="34" y="54"/>
                    </a:lnTo>
                    <a:lnTo>
                      <a:pt x="22" y="55"/>
                    </a:lnTo>
                    <a:lnTo>
                      <a:pt x="22" y="55"/>
                    </a:lnTo>
                    <a:lnTo>
                      <a:pt x="19" y="54"/>
                    </a:lnTo>
                    <a:lnTo>
                      <a:pt x="16" y="52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1" y="37"/>
                    </a:lnTo>
                    <a:lnTo>
                      <a:pt x="13" y="34"/>
                    </a:lnTo>
                    <a:lnTo>
                      <a:pt x="18" y="32"/>
                    </a:lnTo>
                    <a:lnTo>
                      <a:pt x="18" y="32"/>
                    </a:lnTo>
                    <a:lnTo>
                      <a:pt x="22" y="31"/>
                    </a:lnTo>
                    <a:lnTo>
                      <a:pt x="36" y="27"/>
                    </a:lnTo>
                    <a:lnTo>
                      <a:pt x="36" y="27"/>
                    </a:lnTo>
                    <a:lnTo>
                      <a:pt x="37" y="27"/>
                    </a:lnTo>
                    <a:lnTo>
                      <a:pt x="39" y="29"/>
                    </a:lnTo>
                    <a:lnTo>
                      <a:pt x="42" y="32"/>
                    </a:lnTo>
                    <a:lnTo>
                      <a:pt x="44" y="39"/>
                    </a:lnTo>
                    <a:lnTo>
                      <a:pt x="44" y="39"/>
                    </a:lnTo>
                    <a:close/>
                    <a:moveTo>
                      <a:pt x="86" y="29"/>
                    </a:moveTo>
                    <a:lnTo>
                      <a:pt x="86" y="29"/>
                    </a:lnTo>
                    <a:lnTo>
                      <a:pt x="78" y="34"/>
                    </a:lnTo>
                    <a:lnTo>
                      <a:pt x="71" y="36"/>
                    </a:lnTo>
                    <a:lnTo>
                      <a:pt x="68" y="36"/>
                    </a:lnTo>
                    <a:lnTo>
                      <a:pt x="68" y="36"/>
                    </a:lnTo>
                    <a:lnTo>
                      <a:pt x="62" y="34"/>
                    </a:lnTo>
                    <a:lnTo>
                      <a:pt x="60" y="32"/>
                    </a:lnTo>
                    <a:lnTo>
                      <a:pt x="60" y="32"/>
                    </a:lnTo>
                    <a:lnTo>
                      <a:pt x="57" y="26"/>
                    </a:lnTo>
                    <a:lnTo>
                      <a:pt x="55" y="23"/>
                    </a:lnTo>
                    <a:lnTo>
                      <a:pt x="57" y="19"/>
                    </a:lnTo>
                    <a:lnTo>
                      <a:pt x="58" y="18"/>
                    </a:lnTo>
                    <a:lnTo>
                      <a:pt x="58" y="18"/>
                    </a:lnTo>
                    <a:lnTo>
                      <a:pt x="68" y="11"/>
                    </a:lnTo>
                    <a:lnTo>
                      <a:pt x="75" y="8"/>
                    </a:lnTo>
                    <a:lnTo>
                      <a:pt x="75" y="8"/>
                    </a:lnTo>
                    <a:lnTo>
                      <a:pt x="79" y="8"/>
                    </a:lnTo>
                    <a:lnTo>
                      <a:pt x="83" y="8"/>
                    </a:lnTo>
                    <a:lnTo>
                      <a:pt x="86" y="11"/>
                    </a:lnTo>
                    <a:lnTo>
                      <a:pt x="86" y="11"/>
                    </a:lnTo>
                    <a:lnTo>
                      <a:pt x="88" y="21"/>
                    </a:lnTo>
                    <a:lnTo>
                      <a:pt x="88" y="26"/>
                    </a:lnTo>
                    <a:lnTo>
                      <a:pt x="86" y="29"/>
                    </a:lnTo>
                    <a:lnTo>
                      <a:pt x="86" y="29"/>
                    </a:lnTo>
                    <a:close/>
                    <a:moveTo>
                      <a:pt x="88" y="6"/>
                    </a:moveTo>
                    <a:lnTo>
                      <a:pt x="88" y="6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8" y="5"/>
                    </a:lnTo>
                    <a:lnTo>
                      <a:pt x="88" y="5"/>
                    </a:lnTo>
                    <a:lnTo>
                      <a:pt x="89" y="5"/>
                    </a:lnTo>
                    <a:lnTo>
                      <a:pt x="89" y="5"/>
                    </a:lnTo>
                    <a:lnTo>
                      <a:pt x="88" y="6"/>
                    </a:lnTo>
                    <a:lnTo>
                      <a:pt x="88" y="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327">
                <a:extLst>
                  <a:ext uri="{FF2B5EF4-FFF2-40B4-BE49-F238E27FC236}">
                    <a16:creationId xmlns:a16="http://schemas.microsoft.com/office/drawing/2014/main" id="{B3FC5AEE-0617-4D33-B3BC-E6BA977EEB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70337" y="3392487"/>
                <a:ext cx="127000" cy="104775"/>
              </a:xfrm>
              <a:custGeom>
                <a:avLst/>
                <a:gdLst/>
                <a:ahLst/>
                <a:cxnLst>
                  <a:cxn ang="0">
                    <a:pos x="117" y="97"/>
                  </a:cxn>
                  <a:cxn ang="0">
                    <a:pos x="160" y="112"/>
                  </a:cxn>
                  <a:cxn ang="0">
                    <a:pos x="148" y="84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6" y="132"/>
                  </a:cxn>
                  <a:cxn ang="0">
                    <a:pos x="117" y="97"/>
                  </a:cxn>
                </a:cxnLst>
                <a:rect l="0" t="0" r="r" b="b"/>
                <a:pathLst>
                  <a:path w="160" h="132">
                    <a:moveTo>
                      <a:pt x="117" y="97"/>
                    </a:moveTo>
                    <a:lnTo>
                      <a:pt x="160" y="112"/>
                    </a:lnTo>
                    <a:lnTo>
                      <a:pt x="148" y="84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6" y="132"/>
                    </a:lnTo>
                    <a:lnTo>
                      <a:pt x="117" y="97"/>
                    </a:lnTo>
                    <a:close/>
                  </a:path>
                </a:pathLst>
              </a:custGeom>
              <a:solidFill>
                <a:srgbClr val="FF6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328">
                <a:extLst>
                  <a:ext uri="{FF2B5EF4-FFF2-40B4-BE49-F238E27FC236}">
                    <a16:creationId xmlns:a16="http://schemas.microsoft.com/office/drawing/2014/main" id="{6F9092C8-F831-47D8-801E-7AE4A790A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262" y="3419475"/>
                <a:ext cx="31750" cy="20638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6" y="0"/>
                  </a:cxn>
                  <a:cxn ang="0">
                    <a:pos x="28" y="0"/>
                  </a:cxn>
                  <a:cxn ang="0">
                    <a:pos x="29" y="2"/>
                  </a:cxn>
                  <a:cxn ang="0">
                    <a:pos x="31" y="5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8" y="5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11"/>
                  </a:cxn>
                  <a:cxn ang="0">
                    <a:pos x="3" y="26"/>
                  </a:cxn>
                  <a:cxn ang="0">
                    <a:pos x="3" y="26"/>
                  </a:cxn>
                  <a:cxn ang="0">
                    <a:pos x="2" y="26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6"/>
                  </a:cxn>
                  <a:cxn ang="0">
                    <a:pos x="5" y="15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3" y="10"/>
                  </a:cxn>
                  <a:cxn ang="0">
                    <a:pos x="5" y="8"/>
                  </a:cxn>
                </a:cxnLst>
                <a:rect l="0" t="0" r="r" b="b"/>
                <a:pathLst>
                  <a:path w="39" h="26">
                    <a:moveTo>
                      <a:pt x="5" y="8"/>
                    </a:moveTo>
                    <a:lnTo>
                      <a:pt x="25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29" y="2"/>
                    </a:lnTo>
                    <a:lnTo>
                      <a:pt x="31" y="5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8" y="5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11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3329">
                <a:extLst>
                  <a:ext uri="{FF2B5EF4-FFF2-40B4-BE49-F238E27FC236}">
                    <a16:creationId xmlns:a16="http://schemas.microsoft.com/office/drawing/2014/main" id="{3A53E51C-B230-4884-91C1-95BFF14B0A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05262" y="3419475"/>
                <a:ext cx="31750" cy="20638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6" y="0"/>
                  </a:cxn>
                  <a:cxn ang="0">
                    <a:pos x="28" y="0"/>
                  </a:cxn>
                  <a:cxn ang="0">
                    <a:pos x="29" y="2"/>
                  </a:cxn>
                  <a:cxn ang="0">
                    <a:pos x="31" y="5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8" y="5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39" y="11"/>
                  </a:cxn>
                  <a:cxn ang="0">
                    <a:pos x="3" y="26"/>
                  </a:cxn>
                  <a:cxn ang="0">
                    <a:pos x="3" y="26"/>
                  </a:cxn>
                  <a:cxn ang="0">
                    <a:pos x="2" y="26"/>
                  </a:cxn>
                  <a:cxn ang="0">
                    <a:pos x="0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6"/>
                  </a:cxn>
                  <a:cxn ang="0">
                    <a:pos x="5" y="15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3" y="10"/>
                  </a:cxn>
                  <a:cxn ang="0">
                    <a:pos x="5" y="8"/>
                  </a:cxn>
                </a:cxnLst>
                <a:rect l="0" t="0" r="r" b="b"/>
                <a:pathLst>
                  <a:path w="39" h="26">
                    <a:moveTo>
                      <a:pt x="5" y="8"/>
                    </a:moveTo>
                    <a:lnTo>
                      <a:pt x="25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8" y="0"/>
                    </a:lnTo>
                    <a:lnTo>
                      <a:pt x="29" y="2"/>
                    </a:lnTo>
                    <a:lnTo>
                      <a:pt x="31" y="5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8" y="5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39" y="11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0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6"/>
                    </a:lnTo>
                    <a:lnTo>
                      <a:pt x="5" y="15"/>
                    </a:lnTo>
                    <a:lnTo>
                      <a:pt x="3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5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3330">
                <a:extLst>
                  <a:ext uri="{FF2B5EF4-FFF2-40B4-BE49-F238E27FC236}">
                    <a16:creationId xmlns:a16="http://schemas.microsoft.com/office/drawing/2014/main" id="{C4CA3C00-CAE8-4377-A08C-491170D87B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10025" y="3432175"/>
                <a:ext cx="34925" cy="39688"/>
              </a:xfrm>
              <a:custGeom>
                <a:avLst/>
                <a:gdLst/>
                <a:ahLst/>
                <a:cxnLst>
                  <a:cxn ang="0">
                    <a:pos x="35" y="26"/>
                  </a:cxn>
                  <a:cxn ang="0">
                    <a:pos x="16" y="34"/>
                  </a:cxn>
                  <a:cxn ang="0">
                    <a:pos x="9" y="23"/>
                  </a:cxn>
                  <a:cxn ang="0">
                    <a:pos x="32" y="13"/>
                  </a:cxn>
                  <a:cxn ang="0">
                    <a:pos x="35" y="26"/>
                  </a:cxn>
                  <a:cxn ang="0">
                    <a:pos x="32" y="0"/>
                  </a:cxn>
                  <a:cxn ang="0">
                    <a:pos x="0" y="13"/>
                  </a:cxn>
                  <a:cxn ang="0">
                    <a:pos x="19" y="49"/>
                  </a:cxn>
                  <a:cxn ang="0">
                    <a:pos x="19" y="49"/>
                  </a:cxn>
                  <a:cxn ang="0">
                    <a:pos x="19" y="51"/>
                  </a:cxn>
                  <a:cxn ang="0">
                    <a:pos x="21" y="51"/>
                  </a:cxn>
                  <a:cxn ang="0">
                    <a:pos x="22" y="51"/>
                  </a:cxn>
                  <a:cxn ang="0">
                    <a:pos x="44" y="41"/>
                  </a:cxn>
                  <a:cxn ang="0">
                    <a:pos x="44" y="41"/>
                  </a:cxn>
                  <a:cxn ang="0">
                    <a:pos x="44" y="39"/>
                  </a:cxn>
                  <a:cxn ang="0">
                    <a:pos x="44" y="38"/>
                  </a:cxn>
                  <a:cxn ang="0">
                    <a:pos x="32" y="0"/>
                  </a:cxn>
                </a:cxnLst>
                <a:rect l="0" t="0" r="r" b="b"/>
                <a:pathLst>
                  <a:path w="44" h="51">
                    <a:moveTo>
                      <a:pt x="35" y="26"/>
                    </a:moveTo>
                    <a:lnTo>
                      <a:pt x="16" y="34"/>
                    </a:lnTo>
                    <a:lnTo>
                      <a:pt x="9" y="23"/>
                    </a:lnTo>
                    <a:lnTo>
                      <a:pt x="32" y="13"/>
                    </a:lnTo>
                    <a:lnTo>
                      <a:pt x="35" y="26"/>
                    </a:lnTo>
                    <a:close/>
                    <a:moveTo>
                      <a:pt x="32" y="0"/>
                    </a:moveTo>
                    <a:lnTo>
                      <a:pt x="0" y="13"/>
                    </a:lnTo>
                    <a:lnTo>
                      <a:pt x="19" y="49"/>
                    </a:lnTo>
                    <a:lnTo>
                      <a:pt x="19" y="49"/>
                    </a:lnTo>
                    <a:lnTo>
                      <a:pt x="19" y="51"/>
                    </a:lnTo>
                    <a:lnTo>
                      <a:pt x="21" y="51"/>
                    </a:lnTo>
                    <a:lnTo>
                      <a:pt x="22" y="51"/>
                    </a:lnTo>
                    <a:lnTo>
                      <a:pt x="44" y="41"/>
                    </a:lnTo>
                    <a:lnTo>
                      <a:pt x="44" y="41"/>
                    </a:lnTo>
                    <a:lnTo>
                      <a:pt x="44" y="39"/>
                    </a:lnTo>
                    <a:lnTo>
                      <a:pt x="44" y="38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8" name="Freeform 3331">
                <a:extLst>
                  <a:ext uri="{FF2B5EF4-FFF2-40B4-BE49-F238E27FC236}">
                    <a16:creationId xmlns:a16="http://schemas.microsoft.com/office/drawing/2014/main" id="{AF8EC2C5-6AC0-430B-9A56-AFF308E20A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89412" y="3302000"/>
                <a:ext cx="125413" cy="104775"/>
              </a:xfrm>
              <a:custGeom>
                <a:avLst/>
                <a:gdLst/>
                <a:ahLst/>
                <a:cxnLst>
                  <a:cxn ang="0">
                    <a:pos x="116" y="97"/>
                  </a:cxn>
                  <a:cxn ang="0">
                    <a:pos x="158" y="112"/>
                  </a:cxn>
                  <a:cxn ang="0">
                    <a:pos x="147" y="86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5" y="132"/>
                  </a:cxn>
                  <a:cxn ang="0">
                    <a:pos x="116" y="97"/>
                  </a:cxn>
                </a:cxnLst>
                <a:rect l="0" t="0" r="r" b="b"/>
                <a:pathLst>
                  <a:path w="158" h="132">
                    <a:moveTo>
                      <a:pt x="116" y="97"/>
                    </a:moveTo>
                    <a:lnTo>
                      <a:pt x="158" y="112"/>
                    </a:lnTo>
                    <a:lnTo>
                      <a:pt x="147" y="86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5" y="132"/>
                    </a:lnTo>
                    <a:lnTo>
                      <a:pt x="116" y="97"/>
                    </a:lnTo>
                    <a:close/>
                  </a:path>
                </a:pathLst>
              </a:custGeom>
              <a:solidFill>
                <a:srgbClr val="FFFF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9" name="Freeform 3332">
                <a:extLst>
                  <a:ext uri="{FF2B5EF4-FFF2-40B4-BE49-F238E27FC236}">
                    <a16:creationId xmlns:a16="http://schemas.microsoft.com/office/drawing/2014/main" id="{C3764F03-0E41-4ED6-99D1-02AA6F2E7D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14812" y="3324225"/>
                <a:ext cx="61913" cy="61913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3" y="22"/>
                  </a:cxn>
                  <a:cxn ang="0">
                    <a:pos x="3" y="22"/>
                  </a:cxn>
                  <a:cxn ang="0">
                    <a:pos x="0" y="25"/>
                  </a:cxn>
                  <a:cxn ang="0">
                    <a:pos x="0" y="30"/>
                  </a:cxn>
                  <a:cxn ang="0">
                    <a:pos x="15" y="66"/>
                  </a:cxn>
                  <a:cxn ang="0">
                    <a:pos x="15" y="66"/>
                  </a:cxn>
                  <a:cxn ang="0">
                    <a:pos x="18" y="69"/>
                  </a:cxn>
                  <a:cxn ang="0">
                    <a:pos x="23" y="69"/>
                  </a:cxn>
                  <a:cxn ang="0">
                    <a:pos x="44" y="59"/>
                  </a:cxn>
                  <a:cxn ang="0">
                    <a:pos x="47" y="67"/>
                  </a:cxn>
                  <a:cxn ang="0">
                    <a:pos x="28" y="77"/>
                  </a:cxn>
                  <a:cxn ang="0">
                    <a:pos x="28" y="79"/>
                  </a:cxn>
                  <a:cxn ang="0">
                    <a:pos x="77" y="57"/>
                  </a:cxn>
                  <a:cxn ang="0">
                    <a:pos x="77" y="56"/>
                  </a:cxn>
                  <a:cxn ang="0">
                    <a:pos x="55" y="64"/>
                  </a:cxn>
                  <a:cxn ang="0">
                    <a:pos x="52" y="56"/>
                  </a:cxn>
                  <a:cxn ang="0">
                    <a:pos x="75" y="46"/>
                  </a:cxn>
                  <a:cxn ang="0">
                    <a:pos x="75" y="46"/>
                  </a:cxn>
                  <a:cxn ang="0">
                    <a:pos x="78" y="44"/>
                  </a:cxn>
                  <a:cxn ang="0">
                    <a:pos x="78" y="39"/>
                  </a:cxn>
                  <a:cxn ang="0">
                    <a:pos x="63" y="4"/>
                  </a:cxn>
                  <a:cxn ang="0">
                    <a:pos x="63" y="4"/>
                  </a:cxn>
                  <a:cxn ang="0">
                    <a:pos x="60" y="0"/>
                  </a:cxn>
                  <a:cxn ang="0">
                    <a:pos x="55" y="0"/>
                  </a:cxn>
                  <a:cxn ang="0">
                    <a:pos x="55" y="0"/>
                  </a:cxn>
                  <a:cxn ang="0">
                    <a:pos x="44" y="54"/>
                  </a:cxn>
                  <a:cxn ang="0">
                    <a:pos x="44" y="54"/>
                  </a:cxn>
                  <a:cxn ang="0">
                    <a:pos x="44" y="53"/>
                  </a:cxn>
                  <a:cxn ang="0">
                    <a:pos x="46" y="51"/>
                  </a:cxn>
                  <a:cxn ang="0">
                    <a:pos x="46" y="51"/>
                  </a:cxn>
                  <a:cxn ang="0">
                    <a:pos x="47" y="51"/>
                  </a:cxn>
                  <a:cxn ang="0">
                    <a:pos x="49" y="53"/>
                  </a:cxn>
                  <a:cxn ang="0">
                    <a:pos x="49" y="53"/>
                  </a:cxn>
                  <a:cxn ang="0">
                    <a:pos x="49" y="54"/>
                  </a:cxn>
                  <a:cxn ang="0">
                    <a:pos x="47" y="56"/>
                  </a:cxn>
                  <a:cxn ang="0">
                    <a:pos x="47" y="56"/>
                  </a:cxn>
                  <a:cxn ang="0">
                    <a:pos x="46" y="56"/>
                  </a:cxn>
                  <a:cxn ang="0">
                    <a:pos x="44" y="54"/>
                  </a:cxn>
                  <a:cxn ang="0">
                    <a:pos x="44" y="54"/>
                  </a:cxn>
                  <a:cxn ang="0">
                    <a:pos x="75" y="38"/>
                  </a:cxn>
                  <a:cxn ang="0">
                    <a:pos x="16" y="61"/>
                  </a:cxn>
                  <a:cxn ang="0">
                    <a:pos x="3" y="28"/>
                  </a:cxn>
                  <a:cxn ang="0">
                    <a:pos x="60" y="4"/>
                  </a:cxn>
                  <a:cxn ang="0">
                    <a:pos x="75" y="38"/>
                  </a:cxn>
                </a:cxnLst>
                <a:rect l="0" t="0" r="r" b="b"/>
                <a:pathLst>
                  <a:path w="78" h="79">
                    <a:moveTo>
                      <a:pt x="55" y="0"/>
                    </a:moveTo>
                    <a:lnTo>
                      <a:pt x="3" y="22"/>
                    </a:lnTo>
                    <a:lnTo>
                      <a:pt x="3" y="22"/>
                    </a:lnTo>
                    <a:lnTo>
                      <a:pt x="0" y="25"/>
                    </a:lnTo>
                    <a:lnTo>
                      <a:pt x="0" y="30"/>
                    </a:lnTo>
                    <a:lnTo>
                      <a:pt x="15" y="66"/>
                    </a:lnTo>
                    <a:lnTo>
                      <a:pt x="15" y="66"/>
                    </a:lnTo>
                    <a:lnTo>
                      <a:pt x="18" y="69"/>
                    </a:lnTo>
                    <a:lnTo>
                      <a:pt x="23" y="69"/>
                    </a:lnTo>
                    <a:lnTo>
                      <a:pt x="44" y="59"/>
                    </a:lnTo>
                    <a:lnTo>
                      <a:pt x="47" y="67"/>
                    </a:lnTo>
                    <a:lnTo>
                      <a:pt x="28" y="77"/>
                    </a:lnTo>
                    <a:lnTo>
                      <a:pt x="28" y="79"/>
                    </a:lnTo>
                    <a:lnTo>
                      <a:pt x="77" y="57"/>
                    </a:lnTo>
                    <a:lnTo>
                      <a:pt x="77" y="56"/>
                    </a:lnTo>
                    <a:lnTo>
                      <a:pt x="55" y="64"/>
                    </a:lnTo>
                    <a:lnTo>
                      <a:pt x="52" y="56"/>
                    </a:lnTo>
                    <a:lnTo>
                      <a:pt x="75" y="46"/>
                    </a:lnTo>
                    <a:lnTo>
                      <a:pt x="75" y="46"/>
                    </a:lnTo>
                    <a:lnTo>
                      <a:pt x="78" y="44"/>
                    </a:lnTo>
                    <a:lnTo>
                      <a:pt x="78" y="39"/>
                    </a:lnTo>
                    <a:lnTo>
                      <a:pt x="63" y="4"/>
                    </a:lnTo>
                    <a:lnTo>
                      <a:pt x="63" y="4"/>
                    </a:lnTo>
                    <a:lnTo>
                      <a:pt x="60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  <a:moveTo>
                      <a:pt x="44" y="54"/>
                    </a:moveTo>
                    <a:lnTo>
                      <a:pt x="44" y="54"/>
                    </a:lnTo>
                    <a:lnTo>
                      <a:pt x="44" y="53"/>
                    </a:lnTo>
                    <a:lnTo>
                      <a:pt x="46" y="51"/>
                    </a:lnTo>
                    <a:lnTo>
                      <a:pt x="46" y="51"/>
                    </a:lnTo>
                    <a:lnTo>
                      <a:pt x="47" y="51"/>
                    </a:lnTo>
                    <a:lnTo>
                      <a:pt x="49" y="53"/>
                    </a:lnTo>
                    <a:lnTo>
                      <a:pt x="49" y="53"/>
                    </a:lnTo>
                    <a:lnTo>
                      <a:pt x="49" y="54"/>
                    </a:lnTo>
                    <a:lnTo>
                      <a:pt x="47" y="56"/>
                    </a:lnTo>
                    <a:lnTo>
                      <a:pt x="47" y="56"/>
                    </a:lnTo>
                    <a:lnTo>
                      <a:pt x="46" y="56"/>
                    </a:lnTo>
                    <a:lnTo>
                      <a:pt x="44" y="54"/>
                    </a:lnTo>
                    <a:lnTo>
                      <a:pt x="44" y="54"/>
                    </a:lnTo>
                    <a:close/>
                    <a:moveTo>
                      <a:pt x="75" y="38"/>
                    </a:moveTo>
                    <a:lnTo>
                      <a:pt x="16" y="61"/>
                    </a:lnTo>
                    <a:lnTo>
                      <a:pt x="3" y="28"/>
                    </a:lnTo>
                    <a:lnTo>
                      <a:pt x="60" y="4"/>
                    </a:lnTo>
                    <a:lnTo>
                      <a:pt x="75" y="38"/>
                    </a:lnTo>
                    <a:close/>
                  </a:path>
                </a:pathLst>
              </a:custGeom>
              <a:solidFill>
                <a:srgbClr val="A67C5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0" name="Freeform 3333">
                <a:extLst>
                  <a:ext uri="{FF2B5EF4-FFF2-40B4-BE49-F238E27FC236}">
                    <a16:creationId xmlns:a16="http://schemas.microsoft.com/office/drawing/2014/main" id="{F05E9259-DAA8-4DE1-9705-79DA903C20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8012" y="3390900"/>
                <a:ext cx="127000" cy="104775"/>
              </a:xfrm>
              <a:custGeom>
                <a:avLst/>
                <a:gdLst/>
                <a:ahLst/>
                <a:cxnLst>
                  <a:cxn ang="0">
                    <a:pos x="42" y="34"/>
                  </a:cxn>
                  <a:cxn ang="0">
                    <a:pos x="0" y="20"/>
                  </a:cxn>
                  <a:cxn ang="0">
                    <a:pos x="11" y="47"/>
                  </a:cxn>
                  <a:cxn ang="0">
                    <a:pos x="47" y="132"/>
                  </a:cxn>
                  <a:cxn ang="0">
                    <a:pos x="159" y="85"/>
                  </a:cxn>
                  <a:cxn ang="0">
                    <a:pos x="123" y="0"/>
                  </a:cxn>
                  <a:cxn ang="0">
                    <a:pos x="42" y="34"/>
                  </a:cxn>
                </a:cxnLst>
                <a:rect l="0" t="0" r="r" b="b"/>
                <a:pathLst>
                  <a:path w="159" h="132">
                    <a:moveTo>
                      <a:pt x="42" y="34"/>
                    </a:moveTo>
                    <a:lnTo>
                      <a:pt x="0" y="20"/>
                    </a:lnTo>
                    <a:lnTo>
                      <a:pt x="11" y="47"/>
                    </a:lnTo>
                    <a:lnTo>
                      <a:pt x="47" y="132"/>
                    </a:lnTo>
                    <a:lnTo>
                      <a:pt x="159" y="85"/>
                    </a:lnTo>
                    <a:lnTo>
                      <a:pt x="123" y="0"/>
                    </a:lnTo>
                    <a:lnTo>
                      <a:pt x="42" y="34"/>
                    </a:lnTo>
                    <a:close/>
                  </a:path>
                </a:pathLst>
              </a:custGeom>
              <a:solidFill>
                <a:srgbClr val="FF666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1" name="Freeform 3334">
                <a:extLst>
                  <a:ext uri="{FF2B5EF4-FFF2-40B4-BE49-F238E27FC236}">
                    <a16:creationId xmlns:a16="http://schemas.microsoft.com/office/drawing/2014/main" id="{2334E855-7A5E-4160-8CC5-F618A210E91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62462" y="3413125"/>
                <a:ext cx="47625" cy="603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3" y="11"/>
                  </a:cxn>
                  <a:cxn ang="0">
                    <a:pos x="3" y="11"/>
                  </a:cxn>
                  <a:cxn ang="0">
                    <a:pos x="0" y="13"/>
                  </a:cxn>
                  <a:cxn ang="0">
                    <a:pos x="0" y="18"/>
                  </a:cxn>
                  <a:cxn ang="0">
                    <a:pos x="22" y="75"/>
                  </a:cxn>
                  <a:cxn ang="0">
                    <a:pos x="22" y="75"/>
                  </a:cxn>
                  <a:cxn ang="0">
                    <a:pos x="26" y="76"/>
                  </a:cxn>
                  <a:cxn ang="0">
                    <a:pos x="29" y="76"/>
                  </a:cxn>
                  <a:cxn ang="0">
                    <a:pos x="55" y="67"/>
                  </a:cxn>
                  <a:cxn ang="0">
                    <a:pos x="55" y="67"/>
                  </a:cxn>
                  <a:cxn ang="0">
                    <a:pos x="58" y="63"/>
                  </a:cxn>
                  <a:cxn ang="0">
                    <a:pos x="58" y="60"/>
                  </a:cxn>
                  <a:cxn ang="0">
                    <a:pos x="34" y="3"/>
                  </a:cxn>
                  <a:cxn ang="0">
                    <a:pos x="34" y="3"/>
                  </a:cxn>
                  <a:cxn ang="0">
                    <a:pos x="32" y="0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13" y="13"/>
                  </a:cxn>
                  <a:cxn ang="0">
                    <a:pos x="22" y="8"/>
                  </a:cxn>
                  <a:cxn ang="0">
                    <a:pos x="22" y="8"/>
                  </a:cxn>
                  <a:cxn ang="0">
                    <a:pos x="24" y="10"/>
                  </a:cxn>
                  <a:cxn ang="0">
                    <a:pos x="24" y="10"/>
                  </a:cxn>
                  <a:cxn ang="0">
                    <a:pos x="22" y="11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39" y="70"/>
                  </a:cxn>
                  <a:cxn ang="0">
                    <a:pos x="37" y="67"/>
                  </a:cxn>
                  <a:cxn ang="0">
                    <a:pos x="37" y="67"/>
                  </a:cxn>
                  <a:cxn ang="0">
                    <a:pos x="37" y="63"/>
                  </a:cxn>
                  <a:cxn ang="0">
                    <a:pos x="39" y="62"/>
                  </a:cxn>
                  <a:cxn ang="0">
                    <a:pos x="39" y="62"/>
                  </a:cxn>
                  <a:cxn ang="0">
                    <a:pos x="42" y="62"/>
                  </a:cxn>
                  <a:cxn ang="0">
                    <a:pos x="44" y="63"/>
                  </a:cxn>
                  <a:cxn ang="0">
                    <a:pos x="44" y="63"/>
                  </a:cxn>
                  <a:cxn ang="0">
                    <a:pos x="44" y="67"/>
                  </a:cxn>
                  <a:cxn ang="0">
                    <a:pos x="42" y="70"/>
                  </a:cxn>
                  <a:cxn ang="0">
                    <a:pos x="42" y="70"/>
                  </a:cxn>
                  <a:cxn ang="0">
                    <a:pos x="53" y="55"/>
                  </a:cxn>
                  <a:cxn ang="0">
                    <a:pos x="24" y="67"/>
                  </a:cxn>
                  <a:cxn ang="0">
                    <a:pos x="5" y="23"/>
                  </a:cxn>
                  <a:cxn ang="0">
                    <a:pos x="34" y="10"/>
                  </a:cxn>
                  <a:cxn ang="0">
                    <a:pos x="53" y="55"/>
                  </a:cxn>
                </a:cxnLst>
                <a:rect l="0" t="0" r="r" b="b"/>
                <a:pathLst>
                  <a:path w="58" h="76">
                    <a:moveTo>
                      <a:pt x="27" y="0"/>
                    </a:moveTo>
                    <a:lnTo>
                      <a:pt x="3" y="11"/>
                    </a:lnTo>
                    <a:lnTo>
                      <a:pt x="3" y="11"/>
                    </a:lnTo>
                    <a:lnTo>
                      <a:pt x="0" y="13"/>
                    </a:lnTo>
                    <a:lnTo>
                      <a:pt x="0" y="18"/>
                    </a:lnTo>
                    <a:lnTo>
                      <a:pt x="22" y="75"/>
                    </a:lnTo>
                    <a:lnTo>
                      <a:pt x="22" y="75"/>
                    </a:lnTo>
                    <a:lnTo>
                      <a:pt x="26" y="76"/>
                    </a:lnTo>
                    <a:lnTo>
                      <a:pt x="29" y="76"/>
                    </a:lnTo>
                    <a:lnTo>
                      <a:pt x="55" y="67"/>
                    </a:lnTo>
                    <a:lnTo>
                      <a:pt x="55" y="67"/>
                    </a:lnTo>
                    <a:lnTo>
                      <a:pt x="58" y="63"/>
                    </a:lnTo>
                    <a:lnTo>
                      <a:pt x="58" y="60"/>
                    </a:lnTo>
                    <a:lnTo>
                      <a:pt x="34" y="3"/>
                    </a:lnTo>
                    <a:lnTo>
                      <a:pt x="34" y="3"/>
                    </a:lnTo>
                    <a:lnTo>
                      <a:pt x="32" y="0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13" y="13"/>
                    </a:moveTo>
                    <a:lnTo>
                      <a:pt x="22" y="8"/>
                    </a:lnTo>
                    <a:lnTo>
                      <a:pt x="22" y="8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22" y="11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3" y="13"/>
                    </a:lnTo>
                    <a:close/>
                    <a:moveTo>
                      <a:pt x="42" y="70"/>
                    </a:moveTo>
                    <a:lnTo>
                      <a:pt x="42" y="70"/>
                    </a:lnTo>
                    <a:lnTo>
                      <a:pt x="39" y="70"/>
                    </a:lnTo>
                    <a:lnTo>
                      <a:pt x="37" y="67"/>
                    </a:lnTo>
                    <a:lnTo>
                      <a:pt x="37" y="67"/>
                    </a:lnTo>
                    <a:lnTo>
                      <a:pt x="37" y="63"/>
                    </a:lnTo>
                    <a:lnTo>
                      <a:pt x="39" y="62"/>
                    </a:lnTo>
                    <a:lnTo>
                      <a:pt x="39" y="62"/>
                    </a:lnTo>
                    <a:lnTo>
                      <a:pt x="42" y="62"/>
                    </a:lnTo>
                    <a:lnTo>
                      <a:pt x="44" y="63"/>
                    </a:lnTo>
                    <a:lnTo>
                      <a:pt x="44" y="63"/>
                    </a:lnTo>
                    <a:lnTo>
                      <a:pt x="44" y="67"/>
                    </a:lnTo>
                    <a:lnTo>
                      <a:pt x="42" y="70"/>
                    </a:lnTo>
                    <a:lnTo>
                      <a:pt x="42" y="70"/>
                    </a:lnTo>
                    <a:close/>
                    <a:moveTo>
                      <a:pt x="53" y="55"/>
                    </a:moveTo>
                    <a:lnTo>
                      <a:pt x="24" y="67"/>
                    </a:lnTo>
                    <a:lnTo>
                      <a:pt x="5" y="23"/>
                    </a:lnTo>
                    <a:lnTo>
                      <a:pt x="34" y="10"/>
                    </a:lnTo>
                    <a:lnTo>
                      <a:pt x="53" y="55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2" name="Freeform 3335">
                <a:extLst>
                  <a:ext uri="{FF2B5EF4-FFF2-40B4-BE49-F238E27FC236}">
                    <a16:creationId xmlns:a16="http://schemas.microsoft.com/office/drawing/2014/main" id="{4EDDF75E-D563-4CB0-99C5-310902C992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5" y="3421062"/>
                <a:ext cx="7938" cy="3175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9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" y="3"/>
                  </a:cxn>
                  <a:cxn ang="0">
                    <a:pos x="0" y="4"/>
                  </a:cxn>
                  <a:cxn ang="0">
                    <a:pos x="1" y="4"/>
                  </a:cxn>
                </a:cxnLst>
                <a:rect l="0" t="0" r="r" b="b"/>
                <a:pathLst>
                  <a:path w="9" h="4">
                    <a:moveTo>
                      <a:pt x="1" y="4"/>
                    </a:moveTo>
                    <a:lnTo>
                      <a:pt x="9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3" name="Freeform 3336">
                <a:extLst>
                  <a:ext uri="{FF2B5EF4-FFF2-40B4-BE49-F238E27FC236}">
                    <a16:creationId xmlns:a16="http://schemas.microsoft.com/office/drawing/2014/main" id="{F7AA01A2-2010-49D8-A1DA-0C83B39D0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2" y="3338512"/>
                <a:ext cx="125413" cy="104775"/>
              </a:xfrm>
              <a:custGeom>
                <a:avLst/>
                <a:gdLst/>
                <a:ahLst/>
                <a:cxnLst>
                  <a:cxn ang="0">
                    <a:pos x="42" y="35"/>
                  </a:cxn>
                  <a:cxn ang="0">
                    <a:pos x="0" y="20"/>
                  </a:cxn>
                  <a:cxn ang="0">
                    <a:pos x="11" y="48"/>
                  </a:cxn>
                  <a:cxn ang="0">
                    <a:pos x="46" y="132"/>
                  </a:cxn>
                  <a:cxn ang="0">
                    <a:pos x="158" y="87"/>
                  </a:cxn>
                  <a:cxn ang="0">
                    <a:pos x="124" y="0"/>
                  </a:cxn>
                  <a:cxn ang="0">
                    <a:pos x="42" y="35"/>
                  </a:cxn>
                </a:cxnLst>
                <a:rect l="0" t="0" r="r" b="b"/>
                <a:pathLst>
                  <a:path w="158" h="132">
                    <a:moveTo>
                      <a:pt x="42" y="35"/>
                    </a:moveTo>
                    <a:lnTo>
                      <a:pt x="0" y="20"/>
                    </a:lnTo>
                    <a:lnTo>
                      <a:pt x="11" y="48"/>
                    </a:lnTo>
                    <a:lnTo>
                      <a:pt x="46" y="132"/>
                    </a:lnTo>
                    <a:lnTo>
                      <a:pt x="158" y="87"/>
                    </a:lnTo>
                    <a:lnTo>
                      <a:pt x="124" y="0"/>
                    </a:lnTo>
                    <a:lnTo>
                      <a:pt x="42" y="35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4" name="Freeform 3337">
                <a:extLst>
                  <a:ext uri="{FF2B5EF4-FFF2-40B4-BE49-F238E27FC236}">
                    <a16:creationId xmlns:a16="http://schemas.microsoft.com/office/drawing/2014/main" id="{158ED15C-821D-4061-91CF-EDE9D669801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95812" y="3360737"/>
                <a:ext cx="33338" cy="57150"/>
              </a:xfrm>
              <a:custGeom>
                <a:avLst/>
                <a:gdLst/>
                <a:ahLst/>
                <a:cxnLst>
                  <a:cxn ang="0">
                    <a:pos x="10" y="9"/>
                  </a:cxn>
                  <a:cxn ang="0">
                    <a:pos x="10" y="9"/>
                  </a:cxn>
                  <a:cxn ang="0">
                    <a:pos x="13" y="6"/>
                  </a:cxn>
                  <a:cxn ang="0">
                    <a:pos x="13" y="1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2" y="1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5" y="9"/>
                  </a:cxn>
                  <a:cxn ang="0">
                    <a:pos x="10" y="9"/>
                  </a:cxn>
                  <a:cxn ang="0">
                    <a:pos x="10" y="9"/>
                  </a:cxn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8"/>
                  </a:cxn>
                  <a:cxn ang="0">
                    <a:pos x="18" y="8"/>
                  </a:cxn>
                  <a:cxn ang="0">
                    <a:pos x="4" y="14"/>
                  </a:cxn>
                  <a:cxn ang="0">
                    <a:pos x="4" y="14"/>
                  </a:cxn>
                  <a:cxn ang="0">
                    <a:pos x="0" y="18"/>
                  </a:cxn>
                  <a:cxn ang="0">
                    <a:pos x="0" y="22"/>
                  </a:cxn>
                  <a:cxn ang="0">
                    <a:pos x="9" y="42"/>
                  </a:cxn>
                  <a:cxn ang="0">
                    <a:pos x="9" y="42"/>
                  </a:cxn>
                  <a:cxn ang="0">
                    <a:pos x="10" y="44"/>
                  </a:cxn>
                  <a:cxn ang="0">
                    <a:pos x="12" y="44"/>
                  </a:cxn>
                  <a:cxn ang="0">
                    <a:pos x="12" y="44"/>
                  </a:cxn>
                  <a:cxn ang="0">
                    <a:pos x="13" y="42"/>
                  </a:cxn>
                  <a:cxn ang="0">
                    <a:pos x="13" y="40"/>
                  </a:cxn>
                  <a:cxn ang="0">
                    <a:pos x="5" y="22"/>
                  </a:cxn>
                  <a:cxn ang="0">
                    <a:pos x="7" y="21"/>
                  </a:cxn>
                  <a:cxn ang="0">
                    <a:pos x="27" y="70"/>
                  </a:cxn>
                  <a:cxn ang="0">
                    <a:pos x="27" y="70"/>
                  </a:cxn>
                  <a:cxn ang="0">
                    <a:pos x="28" y="71"/>
                  </a:cxn>
                  <a:cxn ang="0">
                    <a:pos x="31" y="71"/>
                  </a:cxn>
                  <a:cxn ang="0">
                    <a:pos x="31" y="71"/>
                  </a:cxn>
                  <a:cxn ang="0">
                    <a:pos x="33" y="70"/>
                  </a:cxn>
                  <a:cxn ang="0">
                    <a:pos x="33" y="66"/>
                  </a:cxn>
                  <a:cxn ang="0">
                    <a:pos x="22" y="40"/>
                  </a:cxn>
                  <a:cxn ang="0">
                    <a:pos x="23" y="40"/>
                  </a:cxn>
                  <a:cxn ang="0">
                    <a:pos x="35" y="66"/>
                  </a:cxn>
                  <a:cxn ang="0">
                    <a:pos x="35" y="66"/>
                  </a:cxn>
                  <a:cxn ang="0">
                    <a:pos x="36" y="68"/>
                  </a:cxn>
                  <a:cxn ang="0">
                    <a:pos x="40" y="68"/>
                  </a:cxn>
                  <a:cxn ang="0">
                    <a:pos x="40" y="68"/>
                  </a:cxn>
                  <a:cxn ang="0">
                    <a:pos x="41" y="66"/>
                  </a:cxn>
                  <a:cxn ang="0">
                    <a:pos x="41" y="63"/>
                  </a:cxn>
                  <a:cxn ang="0">
                    <a:pos x="22" y="16"/>
                  </a:cxn>
                  <a:cxn ang="0">
                    <a:pos x="22" y="14"/>
                  </a:cxn>
                  <a:cxn ang="0">
                    <a:pos x="30" y="32"/>
                  </a:cxn>
                  <a:cxn ang="0">
                    <a:pos x="30" y="32"/>
                  </a:cxn>
                  <a:cxn ang="0">
                    <a:pos x="31" y="34"/>
                  </a:cxn>
                  <a:cxn ang="0">
                    <a:pos x="33" y="34"/>
                  </a:cxn>
                  <a:cxn ang="0">
                    <a:pos x="33" y="34"/>
                  </a:cxn>
                  <a:cxn ang="0">
                    <a:pos x="33" y="32"/>
                  </a:cxn>
                  <a:cxn ang="0">
                    <a:pos x="33" y="31"/>
                  </a:cxn>
                  <a:cxn ang="0">
                    <a:pos x="25" y="11"/>
                  </a:cxn>
                </a:cxnLst>
                <a:rect l="0" t="0" r="r" b="b"/>
                <a:pathLst>
                  <a:path w="41" h="71">
                    <a:moveTo>
                      <a:pt x="10" y="9"/>
                    </a:moveTo>
                    <a:lnTo>
                      <a:pt x="10" y="9"/>
                    </a:lnTo>
                    <a:lnTo>
                      <a:pt x="13" y="6"/>
                    </a:lnTo>
                    <a:lnTo>
                      <a:pt x="13" y="1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5" y="9"/>
                    </a:lnTo>
                    <a:lnTo>
                      <a:pt x="10" y="9"/>
                    </a:lnTo>
                    <a:lnTo>
                      <a:pt x="10" y="9"/>
                    </a:lnTo>
                    <a:close/>
                    <a:moveTo>
                      <a:pt x="25" y="11"/>
                    </a:moveTo>
                    <a:lnTo>
                      <a:pt x="25" y="11"/>
                    </a:lnTo>
                    <a:lnTo>
                      <a:pt x="23" y="8"/>
                    </a:lnTo>
                    <a:lnTo>
                      <a:pt x="18" y="8"/>
                    </a:lnTo>
                    <a:lnTo>
                      <a:pt x="4" y="14"/>
                    </a:lnTo>
                    <a:lnTo>
                      <a:pt x="4" y="14"/>
                    </a:lnTo>
                    <a:lnTo>
                      <a:pt x="0" y="18"/>
                    </a:lnTo>
                    <a:lnTo>
                      <a:pt x="0" y="22"/>
                    </a:lnTo>
                    <a:lnTo>
                      <a:pt x="9" y="42"/>
                    </a:lnTo>
                    <a:lnTo>
                      <a:pt x="9" y="42"/>
                    </a:lnTo>
                    <a:lnTo>
                      <a:pt x="10" y="44"/>
                    </a:lnTo>
                    <a:lnTo>
                      <a:pt x="12" y="44"/>
                    </a:lnTo>
                    <a:lnTo>
                      <a:pt x="12" y="44"/>
                    </a:lnTo>
                    <a:lnTo>
                      <a:pt x="13" y="42"/>
                    </a:lnTo>
                    <a:lnTo>
                      <a:pt x="13" y="40"/>
                    </a:lnTo>
                    <a:lnTo>
                      <a:pt x="5" y="22"/>
                    </a:lnTo>
                    <a:lnTo>
                      <a:pt x="7" y="21"/>
                    </a:lnTo>
                    <a:lnTo>
                      <a:pt x="27" y="70"/>
                    </a:lnTo>
                    <a:lnTo>
                      <a:pt x="27" y="70"/>
                    </a:lnTo>
                    <a:lnTo>
                      <a:pt x="28" y="71"/>
                    </a:lnTo>
                    <a:lnTo>
                      <a:pt x="31" y="71"/>
                    </a:lnTo>
                    <a:lnTo>
                      <a:pt x="31" y="71"/>
                    </a:lnTo>
                    <a:lnTo>
                      <a:pt x="33" y="70"/>
                    </a:lnTo>
                    <a:lnTo>
                      <a:pt x="33" y="66"/>
                    </a:lnTo>
                    <a:lnTo>
                      <a:pt x="22" y="40"/>
                    </a:lnTo>
                    <a:lnTo>
                      <a:pt x="23" y="40"/>
                    </a:lnTo>
                    <a:lnTo>
                      <a:pt x="35" y="66"/>
                    </a:lnTo>
                    <a:lnTo>
                      <a:pt x="35" y="66"/>
                    </a:lnTo>
                    <a:lnTo>
                      <a:pt x="36" y="68"/>
                    </a:lnTo>
                    <a:lnTo>
                      <a:pt x="40" y="68"/>
                    </a:lnTo>
                    <a:lnTo>
                      <a:pt x="40" y="68"/>
                    </a:lnTo>
                    <a:lnTo>
                      <a:pt x="41" y="66"/>
                    </a:lnTo>
                    <a:lnTo>
                      <a:pt x="41" y="63"/>
                    </a:lnTo>
                    <a:lnTo>
                      <a:pt x="22" y="16"/>
                    </a:lnTo>
                    <a:lnTo>
                      <a:pt x="22" y="14"/>
                    </a:lnTo>
                    <a:lnTo>
                      <a:pt x="30" y="32"/>
                    </a:lnTo>
                    <a:lnTo>
                      <a:pt x="30" y="32"/>
                    </a:lnTo>
                    <a:lnTo>
                      <a:pt x="31" y="34"/>
                    </a:lnTo>
                    <a:lnTo>
                      <a:pt x="33" y="34"/>
                    </a:lnTo>
                    <a:lnTo>
                      <a:pt x="33" y="34"/>
                    </a:lnTo>
                    <a:lnTo>
                      <a:pt x="33" y="32"/>
                    </a:lnTo>
                    <a:lnTo>
                      <a:pt x="33" y="31"/>
                    </a:lnTo>
                    <a:lnTo>
                      <a:pt x="25" y="11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5" name="Freeform 3338">
                <a:extLst>
                  <a:ext uri="{FF2B5EF4-FFF2-40B4-BE49-F238E27FC236}">
                    <a16:creationId xmlns:a16="http://schemas.microsoft.com/office/drawing/2014/main" id="{D6F37710-CDA8-4770-AF4B-0980B9F742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9112" y="3243262"/>
                <a:ext cx="127000" cy="104775"/>
              </a:xfrm>
              <a:custGeom>
                <a:avLst/>
                <a:gdLst/>
                <a:ahLst/>
                <a:cxnLst>
                  <a:cxn ang="0">
                    <a:pos x="117" y="98"/>
                  </a:cxn>
                  <a:cxn ang="0">
                    <a:pos x="160" y="113"/>
                  </a:cxn>
                  <a:cxn ang="0">
                    <a:pos x="148" y="85"/>
                  </a:cxn>
                  <a:cxn ang="0">
                    <a:pos x="112" y="0"/>
                  </a:cxn>
                  <a:cxn ang="0">
                    <a:pos x="0" y="48"/>
                  </a:cxn>
                  <a:cxn ang="0">
                    <a:pos x="36" y="132"/>
                  </a:cxn>
                  <a:cxn ang="0">
                    <a:pos x="117" y="98"/>
                  </a:cxn>
                </a:cxnLst>
                <a:rect l="0" t="0" r="r" b="b"/>
                <a:pathLst>
                  <a:path w="160" h="132">
                    <a:moveTo>
                      <a:pt x="117" y="98"/>
                    </a:moveTo>
                    <a:lnTo>
                      <a:pt x="160" y="113"/>
                    </a:lnTo>
                    <a:lnTo>
                      <a:pt x="148" y="85"/>
                    </a:lnTo>
                    <a:lnTo>
                      <a:pt x="112" y="0"/>
                    </a:lnTo>
                    <a:lnTo>
                      <a:pt x="0" y="48"/>
                    </a:lnTo>
                    <a:lnTo>
                      <a:pt x="36" y="132"/>
                    </a:lnTo>
                    <a:lnTo>
                      <a:pt x="117" y="98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6" name="Freeform 3339">
                <a:extLst>
                  <a:ext uri="{FF2B5EF4-FFF2-40B4-BE49-F238E27FC236}">
                    <a16:creationId xmlns:a16="http://schemas.microsoft.com/office/drawing/2014/main" id="{8863C540-8DA9-4E53-A86D-AE4FC9DA93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275" y="3282950"/>
                <a:ext cx="61913" cy="33338"/>
              </a:xfrm>
              <a:custGeom>
                <a:avLst/>
                <a:gdLst/>
                <a:ahLst/>
                <a:cxnLst>
                  <a:cxn ang="0">
                    <a:pos x="36" y="16"/>
                  </a:cxn>
                  <a:cxn ang="0">
                    <a:pos x="46" y="8"/>
                  </a:cxn>
                  <a:cxn ang="0">
                    <a:pos x="54" y="8"/>
                  </a:cxn>
                  <a:cxn ang="0">
                    <a:pos x="67" y="10"/>
                  </a:cxn>
                  <a:cxn ang="0">
                    <a:pos x="74" y="6"/>
                  </a:cxn>
                  <a:cxn ang="0">
                    <a:pos x="74" y="5"/>
                  </a:cxn>
                  <a:cxn ang="0">
                    <a:pos x="70" y="2"/>
                  </a:cxn>
                  <a:cxn ang="0">
                    <a:pos x="69" y="2"/>
                  </a:cxn>
                  <a:cxn ang="0">
                    <a:pos x="66" y="3"/>
                  </a:cxn>
                  <a:cxn ang="0">
                    <a:pos x="69" y="0"/>
                  </a:cxn>
                  <a:cxn ang="0">
                    <a:pos x="72" y="0"/>
                  </a:cxn>
                  <a:cxn ang="0">
                    <a:pos x="77" y="3"/>
                  </a:cxn>
                  <a:cxn ang="0">
                    <a:pos x="79" y="6"/>
                  </a:cxn>
                  <a:cxn ang="0">
                    <a:pos x="77" y="11"/>
                  </a:cxn>
                  <a:cxn ang="0">
                    <a:pos x="67" y="19"/>
                  </a:cxn>
                  <a:cxn ang="0">
                    <a:pos x="59" y="23"/>
                  </a:cxn>
                  <a:cxn ang="0">
                    <a:pos x="43" y="23"/>
                  </a:cxn>
                  <a:cxn ang="0">
                    <a:pos x="39" y="23"/>
                  </a:cxn>
                  <a:cxn ang="0">
                    <a:pos x="39" y="24"/>
                  </a:cxn>
                  <a:cxn ang="0">
                    <a:pos x="26" y="36"/>
                  </a:cxn>
                  <a:cxn ang="0">
                    <a:pos x="17" y="41"/>
                  </a:cxn>
                  <a:cxn ang="0">
                    <a:pos x="9" y="41"/>
                  </a:cxn>
                  <a:cxn ang="0">
                    <a:pos x="4" y="41"/>
                  </a:cxn>
                  <a:cxn ang="0">
                    <a:pos x="0" y="34"/>
                  </a:cxn>
                  <a:cxn ang="0">
                    <a:pos x="2" y="29"/>
                  </a:cxn>
                  <a:cxn ang="0">
                    <a:pos x="7" y="28"/>
                  </a:cxn>
                  <a:cxn ang="0">
                    <a:pos x="4" y="29"/>
                  </a:cxn>
                  <a:cxn ang="0">
                    <a:pos x="4" y="34"/>
                  </a:cxn>
                  <a:cxn ang="0">
                    <a:pos x="5" y="36"/>
                  </a:cxn>
                  <a:cxn ang="0">
                    <a:pos x="9" y="34"/>
                  </a:cxn>
                  <a:cxn ang="0">
                    <a:pos x="17" y="26"/>
                  </a:cxn>
                  <a:cxn ang="0">
                    <a:pos x="23" y="18"/>
                  </a:cxn>
                  <a:cxn ang="0">
                    <a:pos x="28" y="16"/>
                  </a:cxn>
                  <a:cxn ang="0">
                    <a:pos x="36" y="16"/>
                  </a:cxn>
                </a:cxnLst>
                <a:rect l="0" t="0" r="r" b="b"/>
                <a:pathLst>
                  <a:path w="79" h="41">
                    <a:moveTo>
                      <a:pt x="36" y="16"/>
                    </a:moveTo>
                    <a:lnTo>
                      <a:pt x="36" y="16"/>
                    </a:lnTo>
                    <a:lnTo>
                      <a:pt x="41" y="11"/>
                    </a:lnTo>
                    <a:lnTo>
                      <a:pt x="46" y="8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67" y="10"/>
                    </a:lnTo>
                    <a:lnTo>
                      <a:pt x="67" y="10"/>
                    </a:lnTo>
                    <a:lnTo>
                      <a:pt x="70" y="8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5"/>
                    </a:lnTo>
                    <a:lnTo>
                      <a:pt x="74" y="3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2"/>
                    </a:lnTo>
                    <a:lnTo>
                      <a:pt x="66" y="3"/>
                    </a:lnTo>
                    <a:lnTo>
                      <a:pt x="66" y="3"/>
                    </a:lnTo>
                    <a:lnTo>
                      <a:pt x="67" y="2"/>
                    </a:lnTo>
                    <a:lnTo>
                      <a:pt x="69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7" y="3"/>
                    </a:lnTo>
                    <a:lnTo>
                      <a:pt x="79" y="6"/>
                    </a:lnTo>
                    <a:lnTo>
                      <a:pt x="79" y="6"/>
                    </a:lnTo>
                    <a:lnTo>
                      <a:pt x="79" y="8"/>
                    </a:lnTo>
                    <a:lnTo>
                      <a:pt x="77" y="11"/>
                    </a:lnTo>
                    <a:lnTo>
                      <a:pt x="74" y="16"/>
                    </a:lnTo>
                    <a:lnTo>
                      <a:pt x="67" y="19"/>
                    </a:lnTo>
                    <a:lnTo>
                      <a:pt x="67" y="19"/>
                    </a:lnTo>
                    <a:lnTo>
                      <a:pt x="59" y="23"/>
                    </a:lnTo>
                    <a:lnTo>
                      <a:pt x="51" y="24"/>
                    </a:lnTo>
                    <a:lnTo>
                      <a:pt x="43" y="23"/>
                    </a:lnTo>
                    <a:lnTo>
                      <a:pt x="39" y="23"/>
                    </a:lnTo>
                    <a:lnTo>
                      <a:pt x="39" y="23"/>
                    </a:lnTo>
                    <a:lnTo>
                      <a:pt x="39" y="24"/>
                    </a:lnTo>
                    <a:lnTo>
                      <a:pt x="39" y="24"/>
                    </a:lnTo>
                    <a:lnTo>
                      <a:pt x="33" y="31"/>
                    </a:lnTo>
                    <a:lnTo>
                      <a:pt x="26" y="36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2" y="41"/>
                    </a:lnTo>
                    <a:lnTo>
                      <a:pt x="9" y="41"/>
                    </a:lnTo>
                    <a:lnTo>
                      <a:pt x="4" y="41"/>
                    </a:lnTo>
                    <a:lnTo>
                      <a:pt x="4" y="41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8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4" y="29"/>
                    </a:lnTo>
                    <a:lnTo>
                      <a:pt x="4" y="31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5" y="36"/>
                    </a:lnTo>
                    <a:lnTo>
                      <a:pt x="9" y="34"/>
                    </a:lnTo>
                    <a:lnTo>
                      <a:pt x="9" y="34"/>
                    </a:lnTo>
                    <a:lnTo>
                      <a:pt x="10" y="32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8" y="16"/>
                    </a:lnTo>
                    <a:lnTo>
                      <a:pt x="31" y="16"/>
                    </a:lnTo>
                    <a:lnTo>
                      <a:pt x="36" y="1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7" name="Freeform 3340">
                <a:extLst>
                  <a:ext uri="{FF2B5EF4-FFF2-40B4-BE49-F238E27FC236}">
                    <a16:creationId xmlns:a16="http://schemas.microsoft.com/office/drawing/2014/main" id="{FB8001A3-E03B-4D29-8235-8F7AD5C59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59275" y="3282950"/>
                <a:ext cx="61913" cy="33338"/>
              </a:xfrm>
              <a:custGeom>
                <a:avLst/>
                <a:gdLst/>
                <a:ahLst/>
                <a:cxnLst>
                  <a:cxn ang="0">
                    <a:pos x="36" y="16"/>
                  </a:cxn>
                  <a:cxn ang="0">
                    <a:pos x="46" y="8"/>
                  </a:cxn>
                  <a:cxn ang="0">
                    <a:pos x="54" y="8"/>
                  </a:cxn>
                  <a:cxn ang="0">
                    <a:pos x="67" y="10"/>
                  </a:cxn>
                  <a:cxn ang="0">
                    <a:pos x="74" y="6"/>
                  </a:cxn>
                  <a:cxn ang="0">
                    <a:pos x="74" y="5"/>
                  </a:cxn>
                  <a:cxn ang="0">
                    <a:pos x="70" y="2"/>
                  </a:cxn>
                  <a:cxn ang="0">
                    <a:pos x="69" y="2"/>
                  </a:cxn>
                  <a:cxn ang="0">
                    <a:pos x="66" y="3"/>
                  </a:cxn>
                  <a:cxn ang="0">
                    <a:pos x="69" y="0"/>
                  </a:cxn>
                  <a:cxn ang="0">
                    <a:pos x="72" y="0"/>
                  </a:cxn>
                  <a:cxn ang="0">
                    <a:pos x="77" y="3"/>
                  </a:cxn>
                  <a:cxn ang="0">
                    <a:pos x="79" y="6"/>
                  </a:cxn>
                  <a:cxn ang="0">
                    <a:pos x="77" y="11"/>
                  </a:cxn>
                  <a:cxn ang="0">
                    <a:pos x="67" y="19"/>
                  </a:cxn>
                  <a:cxn ang="0">
                    <a:pos x="59" y="23"/>
                  </a:cxn>
                  <a:cxn ang="0">
                    <a:pos x="43" y="23"/>
                  </a:cxn>
                  <a:cxn ang="0">
                    <a:pos x="39" y="23"/>
                  </a:cxn>
                  <a:cxn ang="0">
                    <a:pos x="39" y="24"/>
                  </a:cxn>
                  <a:cxn ang="0">
                    <a:pos x="26" y="36"/>
                  </a:cxn>
                  <a:cxn ang="0">
                    <a:pos x="17" y="41"/>
                  </a:cxn>
                  <a:cxn ang="0">
                    <a:pos x="9" y="41"/>
                  </a:cxn>
                  <a:cxn ang="0">
                    <a:pos x="4" y="41"/>
                  </a:cxn>
                  <a:cxn ang="0">
                    <a:pos x="0" y="34"/>
                  </a:cxn>
                  <a:cxn ang="0">
                    <a:pos x="2" y="29"/>
                  </a:cxn>
                  <a:cxn ang="0">
                    <a:pos x="7" y="28"/>
                  </a:cxn>
                  <a:cxn ang="0">
                    <a:pos x="4" y="29"/>
                  </a:cxn>
                  <a:cxn ang="0">
                    <a:pos x="4" y="34"/>
                  </a:cxn>
                  <a:cxn ang="0">
                    <a:pos x="5" y="36"/>
                  </a:cxn>
                  <a:cxn ang="0">
                    <a:pos x="9" y="34"/>
                  </a:cxn>
                  <a:cxn ang="0">
                    <a:pos x="17" y="26"/>
                  </a:cxn>
                  <a:cxn ang="0">
                    <a:pos x="23" y="18"/>
                  </a:cxn>
                  <a:cxn ang="0">
                    <a:pos x="28" y="16"/>
                  </a:cxn>
                  <a:cxn ang="0">
                    <a:pos x="36" y="16"/>
                  </a:cxn>
                </a:cxnLst>
                <a:rect l="0" t="0" r="r" b="b"/>
                <a:pathLst>
                  <a:path w="79" h="41">
                    <a:moveTo>
                      <a:pt x="36" y="16"/>
                    </a:moveTo>
                    <a:lnTo>
                      <a:pt x="36" y="16"/>
                    </a:lnTo>
                    <a:lnTo>
                      <a:pt x="41" y="11"/>
                    </a:lnTo>
                    <a:lnTo>
                      <a:pt x="46" y="8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67" y="10"/>
                    </a:lnTo>
                    <a:lnTo>
                      <a:pt x="67" y="10"/>
                    </a:lnTo>
                    <a:lnTo>
                      <a:pt x="70" y="8"/>
                    </a:lnTo>
                    <a:lnTo>
                      <a:pt x="74" y="6"/>
                    </a:lnTo>
                    <a:lnTo>
                      <a:pt x="74" y="6"/>
                    </a:lnTo>
                    <a:lnTo>
                      <a:pt x="74" y="5"/>
                    </a:lnTo>
                    <a:lnTo>
                      <a:pt x="74" y="3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9" y="2"/>
                    </a:lnTo>
                    <a:lnTo>
                      <a:pt x="66" y="3"/>
                    </a:lnTo>
                    <a:lnTo>
                      <a:pt x="66" y="3"/>
                    </a:lnTo>
                    <a:lnTo>
                      <a:pt x="67" y="2"/>
                    </a:lnTo>
                    <a:lnTo>
                      <a:pt x="69" y="0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74" y="0"/>
                    </a:lnTo>
                    <a:lnTo>
                      <a:pt x="77" y="3"/>
                    </a:lnTo>
                    <a:lnTo>
                      <a:pt x="79" y="6"/>
                    </a:lnTo>
                    <a:lnTo>
                      <a:pt x="79" y="6"/>
                    </a:lnTo>
                    <a:lnTo>
                      <a:pt x="79" y="8"/>
                    </a:lnTo>
                    <a:lnTo>
                      <a:pt x="77" y="11"/>
                    </a:lnTo>
                    <a:lnTo>
                      <a:pt x="74" y="16"/>
                    </a:lnTo>
                    <a:lnTo>
                      <a:pt x="67" y="19"/>
                    </a:lnTo>
                    <a:lnTo>
                      <a:pt x="67" y="19"/>
                    </a:lnTo>
                    <a:lnTo>
                      <a:pt x="59" y="23"/>
                    </a:lnTo>
                    <a:lnTo>
                      <a:pt x="51" y="24"/>
                    </a:lnTo>
                    <a:lnTo>
                      <a:pt x="43" y="23"/>
                    </a:lnTo>
                    <a:lnTo>
                      <a:pt x="39" y="23"/>
                    </a:lnTo>
                    <a:lnTo>
                      <a:pt x="39" y="23"/>
                    </a:lnTo>
                    <a:lnTo>
                      <a:pt x="39" y="24"/>
                    </a:lnTo>
                    <a:lnTo>
                      <a:pt x="39" y="24"/>
                    </a:lnTo>
                    <a:lnTo>
                      <a:pt x="33" y="31"/>
                    </a:lnTo>
                    <a:lnTo>
                      <a:pt x="26" y="36"/>
                    </a:lnTo>
                    <a:lnTo>
                      <a:pt x="17" y="41"/>
                    </a:lnTo>
                    <a:lnTo>
                      <a:pt x="17" y="41"/>
                    </a:lnTo>
                    <a:lnTo>
                      <a:pt x="12" y="41"/>
                    </a:lnTo>
                    <a:lnTo>
                      <a:pt x="9" y="41"/>
                    </a:lnTo>
                    <a:lnTo>
                      <a:pt x="4" y="41"/>
                    </a:lnTo>
                    <a:lnTo>
                      <a:pt x="4" y="41"/>
                    </a:lnTo>
                    <a:lnTo>
                      <a:pt x="0" y="37"/>
                    </a:lnTo>
                    <a:lnTo>
                      <a:pt x="0" y="34"/>
                    </a:lnTo>
                    <a:lnTo>
                      <a:pt x="2" y="29"/>
                    </a:lnTo>
                    <a:lnTo>
                      <a:pt x="2" y="29"/>
                    </a:lnTo>
                    <a:lnTo>
                      <a:pt x="2" y="28"/>
                    </a:lnTo>
                    <a:lnTo>
                      <a:pt x="7" y="28"/>
                    </a:lnTo>
                    <a:lnTo>
                      <a:pt x="7" y="28"/>
                    </a:lnTo>
                    <a:lnTo>
                      <a:pt x="4" y="29"/>
                    </a:lnTo>
                    <a:lnTo>
                      <a:pt x="4" y="31"/>
                    </a:lnTo>
                    <a:lnTo>
                      <a:pt x="4" y="34"/>
                    </a:lnTo>
                    <a:lnTo>
                      <a:pt x="4" y="34"/>
                    </a:lnTo>
                    <a:lnTo>
                      <a:pt x="5" y="36"/>
                    </a:lnTo>
                    <a:lnTo>
                      <a:pt x="9" y="34"/>
                    </a:lnTo>
                    <a:lnTo>
                      <a:pt x="9" y="34"/>
                    </a:lnTo>
                    <a:lnTo>
                      <a:pt x="10" y="32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8" y="16"/>
                    </a:lnTo>
                    <a:lnTo>
                      <a:pt x="31" y="16"/>
                    </a:lnTo>
                    <a:lnTo>
                      <a:pt x="36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8" name="Freeform 3341">
                <a:extLst>
                  <a:ext uri="{FF2B5EF4-FFF2-40B4-BE49-F238E27FC236}">
                    <a16:creationId xmlns:a16="http://schemas.microsoft.com/office/drawing/2014/main" id="{AE246898-CEB6-488B-805C-D4E36DE56D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5" y="3176587"/>
                <a:ext cx="125413" cy="104775"/>
              </a:xfrm>
              <a:custGeom>
                <a:avLst/>
                <a:gdLst/>
                <a:ahLst/>
                <a:cxnLst>
                  <a:cxn ang="0">
                    <a:pos x="116" y="97"/>
                  </a:cxn>
                  <a:cxn ang="0">
                    <a:pos x="158" y="112"/>
                  </a:cxn>
                  <a:cxn ang="0">
                    <a:pos x="147" y="84"/>
                  </a:cxn>
                  <a:cxn ang="0">
                    <a:pos x="113" y="0"/>
                  </a:cxn>
                  <a:cxn ang="0">
                    <a:pos x="0" y="47"/>
                  </a:cxn>
                  <a:cxn ang="0">
                    <a:pos x="34" y="132"/>
                  </a:cxn>
                  <a:cxn ang="0">
                    <a:pos x="116" y="97"/>
                  </a:cxn>
                </a:cxnLst>
                <a:rect l="0" t="0" r="r" b="b"/>
                <a:pathLst>
                  <a:path w="158" h="132">
                    <a:moveTo>
                      <a:pt x="116" y="97"/>
                    </a:moveTo>
                    <a:lnTo>
                      <a:pt x="158" y="112"/>
                    </a:lnTo>
                    <a:lnTo>
                      <a:pt x="147" y="84"/>
                    </a:lnTo>
                    <a:lnTo>
                      <a:pt x="113" y="0"/>
                    </a:lnTo>
                    <a:lnTo>
                      <a:pt x="0" y="47"/>
                    </a:lnTo>
                    <a:lnTo>
                      <a:pt x="34" y="132"/>
                    </a:lnTo>
                    <a:lnTo>
                      <a:pt x="116" y="97"/>
                    </a:lnTo>
                    <a:close/>
                  </a:path>
                </a:pathLst>
              </a:custGeom>
              <a:solidFill>
                <a:srgbClr val="D346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09" name="Freeform 3342">
                <a:extLst>
                  <a:ext uri="{FF2B5EF4-FFF2-40B4-BE49-F238E27FC236}">
                    <a16:creationId xmlns:a16="http://schemas.microsoft.com/office/drawing/2014/main" id="{E5761139-4CED-46B2-9177-40CB13470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0725" y="3203575"/>
                <a:ext cx="47625" cy="52388"/>
              </a:xfrm>
              <a:custGeom>
                <a:avLst/>
                <a:gdLst/>
                <a:ahLst/>
                <a:cxnLst>
                  <a:cxn ang="0">
                    <a:pos x="49" y="16"/>
                  </a:cxn>
                  <a:cxn ang="0">
                    <a:pos x="49" y="16"/>
                  </a:cxn>
                  <a:cxn ang="0">
                    <a:pos x="46" y="16"/>
                  </a:cxn>
                  <a:cxn ang="0">
                    <a:pos x="46" y="16"/>
                  </a:cxn>
                  <a:cxn ang="0">
                    <a:pos x="46" y="11"/>
                  </a:cxn>
                  <a:cxn ang="0">
                    <a:pos x="44" y="6"/>
                  </a:cxn>
                  <a:cxn ang="0">
                    <a:pos x="41" y="3"/>
                  </a:cxn>
                  <a:cxn ang="0">
                    <a:pos x="38" y="2"/>
                  </a:cxn>
                  <a:cxn ang="0">
                    <a:pos x="33" y="0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1" y="0"/>
                  </a:cxn>
                  <a:cxn ang="0">
                    <a:pos x="33" y="5"/>
                  </a:cxn>
                  <a:cxn ang="0">
                    <a:pos x="33" y="6"/>
                  </a:cxn>
                  <a:cxn ang="0">
                    <a:pos x="31" y="10"/>
                  </a:cxn>
                  <a:cxn ang="0">
                    <a:pos x="26" y="13"/>
                  </a:cxn>
                  <a:cxn ang="0">
                    <a:pos x="20" y="16"/>
                  </a:cxn>
                  <a:cxn ang="0">
                    <a:pos x="20" y="16"/>
                  </a:cxn>
                  <a:cxn ang="0">
                    <a:pos x="13" y="19"/>
                  </a:cxn>
                  <a:cxn ang="0">
                    <a:pos x="7" y="23"/>
                  </a:cxn>
                  <a:cxn ang="0">
                    <a:pos x="4" y="28"/>
                  </a:cxn>
                  <a:cxn ang="0">
                    <a:pos x="2" y="31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2" y="46"/>
                  </a:cxn>
                  <a:cxn ang="0">
                    <a:pos x="5" y="54"/>
                  </a:cxn>
                  <a:cxn ang="0">
                    <a:pos x="13" y="65"/>
                  </a:cxn>
                  <a:cxn ang="0">
                    <a:pos x="17" y="67"/>
                  </a:cxn>
                  <a:cxn ang="0">
                    <a:pos x="9" y="52"/>
                  </a:cxn>
                  <a:cxn ang="0">
                    <a:pos x="10" y="39"/>
                  </a:cxn>
                  <a:cxn ang="0">
                    <a:pos x="10" y="39"/>
                  </a:cxn>
                  <a:cxn ang="0">
                    <a:pos x="17" y="37"/>
                  </a:cxn>
                  <a:cxn ang="0">
                    <a:pos x="28" y="34"/>
                  </a:cxn>
                  <a:cxn ang="0">
                    <a:pos x="28" y="34"/>
                  </a:cxn>
                  <a:cxn ang="0">
                    <a:pos x="38" y="28"/>
                  </a:cxn>
                  <a:cxn ang="0">
                    <a:pos x="43" y="24"/>
                  </a:cxn>
                  <a:cxn ang="0">
                    <a:pos x="54" y="34"/>
                  </a:cxn>
                  <a:cxn ang="0">
                    <a:pos x="57" y="49"/>
                  </a:cxn>
                  <a:cxn ang="0">
                    <a:pos x="61" y="46"/>
                  </a:cxn>
                  <a:cxn ang="0">
                    <a:pos x="61" y="46"/>
                  </a:cxn>
                  <a:cxn ang="0">
                    <a:pos x="57" y="31"/>
                  </a:cxn>
                  <a:cxn ang="0">
                    <a:pos x="52" y="23"/>
                  </a:cxn>
                  <a:cxn ang="0">
                    <a:pos x="51" y="19"/>
                  </a:cxn>
                  <a:cxn ang="0">
                    <a:pos x="49" y="16"/>
                  </a:cxn>
                  <a:cxn ang="0">
                    <a:pos x="49" y="16"/>
                  </a:cxn>
                </a:cxnLst>
                <a:rect l="0" t="0" r="r" b="b"/>
                <a:pathLst>
                  <a:path w="61" h="67">
                    <a:moveTo>
                      <a:pt x="49" y="16"/>
                    </a:moveTo>
                    <a:lnTo>
                      <a:pt x="49" y="16"/>
                    </a:lnTo>
                    <a:lnTo>
                      <a:pt x="46" y="16"/>
                    </a:lnTo>
                    <a:lnTo>
                      <a:pt x="46" y="16"/>
                    </a:lnTo>
                    <a:lnTo>
                      <a:pt x="46" y="11"/>
                    </a:lnTo>
                    <a:lnTo>
                      <a:pt x="44" y="6"/>
                    </a:lnTo>
                    <a:lnTo>
                      <a:pt x="41" y="3"/>
                    </a:lnTo>
                    <a:lnTo>
                      <a:pt x="38" y="2"/>
                    </a:lnTo>
                    <a:lnTo>
                      <a:pt x="33" y="0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1" y="0"/>
                    </a:lnTo>
                    <a:lnTo>
                      <a:pt x="33" y="5"/>
                    </a:lnTo>
                    <a:lnTo>
                      <a:pt x="33" y="6"/>
                    </a:lnTo>
                    <a:lnTo>
                      <a:pt x="31" y="10"/>
                    </a:lnTo>
                    <a:lnTo>
                      <a:pt x="26" y="13"/>
                    </a:lnTo>
                    <a:lnTo>
                      <a:pt x="20" y="16"/>
                    </a:lnTo>
                    <a:lnTo>
                      <a:pt x="20" y="16"/>
                    </a:lnTo>
                    <a:lnTo>
                      <a:pt x="13" y="19"/>
                    </a:lnTo>
                    <a:lnTo>
                      <a:pt x="7" y="23"/>
                    </a:lnTo>
                    <a:lnTo>
                      <a:pt x="4" y="28"/>
                    </a:lnTo>
                    <a:lnTo>
                      <a:pt x="2" y="31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2" y="46"/>
                    </a:lnTo>
                    <a:lnTo>
                      <a:pt x="5" y="54"/>
                    </a:lnTo>
                    <a:lnTo>
                      <a:pt x="13" y="65"/>
                    </a:lnTo>
                    <a:lnTo>
                      <a:pt x="17" y="67"/>
                    </a:lnTo>
                    <a:lnTo>
                      <a:pt x="9" y="52"/>
                    </a:lnTo>
                    <a:lnTo>
                      <a:pt x="10" y="39"/>
                    </a:lnTo>
                    <a:lnTo>
                      <a:pt x="10" y="39"/>
                    </a:lnTo>
                    <a:lnTo>
                      <a:pt x="17" y="37"/>
                    </a:lnTo>
                    <a:lnTo>
                      <a:pt x="28" y="34"/>
                    </a:lnTo>
                    <a:lnTo>
                      <a:pt x="28" y="34"/>
                    </a:lnTo>
                    <a:lnTo>
                      <a:pt x="38" y="28"/>
                    </a:lnTo>
                    <a:lnTo>
                      <a:pt x="43" y="24"/>
                    </a:lnTo>
                    <a:lnTo>
                      <a:pt x="54" y="34"/>
                    </a:lnTo>
                    <a:lnTo>
                      <a:pt x="57" y="49"/>
                    </a:lnTo>
                    <a:lnTo>
                      <a:pt x="61" y="46"/>
                    </a:lnTo>
                    <a:lnTo>
                      <a:pt x="61" y="46"/>
                    </a:lnTo>
                    <a:lnTo>
                      <a:pt x="57" y="31"/>
                    </a:lnTo>
                    <a:lnTo>
                      <a:pt x="52" y="23"/>
                    </a:lnTo>
                    <a:lnTo>
                      <a:pt x="51" y="19"/>
                    </a:lnTo>
                    <a:lnTo>
                      <a:pt x="49" y="16"/>
                    </a:lnTo>
                    <a:lnTo>
                      <a:pt x="49" y="16"/>
                    </a:lnTo>
                    <a:close/>
                  </a:path>
                </a:pathLst>
              </a:custGeom>
              <a:solidFill>
                <a:srgbClr val="F9EEC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0" name="Freeform 3518">
                <a:extLst>
                  <a:ext uri="{FF2B5EF4-FFF2-40B4-BE49-F238E27FC236}">
                    <a16:creationId xmlns:a16="http://schemas.microsoft.com/office/drawing/2014/main" id="{66CA1C8D-D1C7-4385-87CA-C574D4BA1BC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33887" y="3633787"/>
                <a:ext cx="677863" cy="477838"/>
              </a:xfrm>
              <a:custGeom>
                <a:avLst/>
                <a:gdLst/>
                <a:ahLst/>
                <a:cxnLst>
                  <a:cxn ang="0">
                    <a:pos x="637" y="306"/>
                  </a:cxn>
                  <a:cxn ang="0">
                    <a:pos x="607" y="355"/>
                  </a:cxn>
                  <a:cxn ang="0">
                    <a:pos x="572" y="401"/>
                  </a:cxn>
                  <a:cxn ang="0">
                    <a:pos x="528" y="442"/>
                  </a:cxn>
                  <a:cxn ang="0">
                    <a:pos x="477" y="474"/>
                  </a:cxn>
                  <a:cxn ang="0">
                    <a:pos x="456" y="484"/>
                  </a:cxn>
                  <a:cxn ang="0">
                    <a:pos x="412" y="502"/>
                  </a:cxn>
                  <a:cxn ang="0">
                    <a:pos x="366" y="513"/>
                  </a:cxn>
                  <a:cxn ang="0">
                    <a:pos x="322" y="518"/>
                  </a:cxn>
                  <a:cxn ang="0">
                    <a:pos x="300" y="520"/>
                  </a:cxn>
                  <a:cxn ang="0">
                    <a:pos x="256" y="517"/>
                  </a:cxn>
                  <a:cxn ang="0">
                    <a:pos x="213" y="510"/>
                  </a:cxn>
                  <a:cxn ang="0">
                    <a:pos x="172" y="497"/>
                  </a:cxn>
                  <a:cxn ang="0">
                    <a:pos x="133" y="481"/>
                  </a:cxn>
                  <a:cxn ang="0">
                    <a:pos x="96" y="460"/>
                  </a:cxn>
                  <a:cxn ang="0">
                    <a:pos x="60" y="433"/>
                  </a:cxn>
                  <a:cxn ang="0">
                    <a:pos x="28" y="404"/>
                  </a:cxn>
                  <a:cxn ang="0">
                    <a:pos x="0" y="370"/>
                  </a:cxn>
                  <a:cxn ang="0">
                    <a:pos x="13" y="401"/>
                  </a:cxn>
                  <a:cxn ang="0">
                    <a:pos x="28" y="424"/>
                  </a:cxn>
                  <a:cxn ang="0">
                    <a:pos x="57" y="466"/>
                  </a:cxn>
                  <a:cxn ang="0">
                    <a:pos x="93" y="503"/>
                  </a:cxn>
                  <a:cxn ang="0">
                    <a:pos x="133" y="536"/>
                  </a:cxn>
                  <a:cxn ang="0">
                    <a:pos x="176" y="560"/>
                  </a:cxn>
                  <a:cxn ang="0">
                    <a:pos x="223" y="580"/>
                  </a:cxn>
                  <a:cxn ang="0">
                    <a:pos x="270" y="593"/>
                  </a:cxn>
                  <a:cxn ang="0">
                    <a:pos x="321" y="601"/>
                  </a:cxn>
                  <a:cxn ang="0">
                    <a:pos x="347" y="601"/>
                  </a:cxn>
                  <a:cxn ang="0">
                    <a:pos x="391" y="600"/>
                  </a:cxn>
                  <a:cxn ang="0">
                    <a:pos x="435" y="591"/>
                  </a:cxn>
                  <a:cxn ang="0">
                    <a:pos x="477" y="577"/>
                  </a:cxn>
                  <a:cxn ang="0">
                    <a:pos x="519" y="559"/>
                  </a:cxn>
                  <a:cxn ang="0">
                    <a:pos x="547" y="543"/>
                  </a:cxn>
                  <a:cxn ang="0">
                    <a:pos x="594" y="507"/>
                  </a:cxn>
                  <a:cxn ang="0">
                    <a:pos x="635" y="466"/>
                  </a:cxn>
                  <a:cxn ang="0">
                    <a:pos x="668" y="419"/>
                  </a:cxn>
                  <a:cxn ang="0">
                    <a:pos x="793" y="427"/>
                  </a:cxn>
                  <a:cxn ang="0">
                    <a:pos x="804" y="429"/>
                  </a:cxn>
                  <a:cxn ang="0">
                    <a:pos x="811" y="429"/>
                  </a:cxn>
                  <a:cxn ang="0">
                    <a:pos x="824" y="425"/>
                  </a:cxn>
                  <a:cxn ang="0">
                    <a:pos x="834" y="417"/>
                  </a:cxn>
                  <a:cxn ang="0">
                    <a:pos x="842" y="407"/>
                  </a:cxn>
                  <a:cxn ang="0">
                    <a:pos x="852" y="378"/>
                  </a:cxn>
                  <a:cxn ang="0">
                    <a:pos x="853" y="370"/>
                  </a:cxn>
                  <a:cxn ang="0">
                    <a:pos x="852" y="355"/>
                  </a:cxn>
                  <a:cxn ang="0">
                    <a:pos x="844" y="341"/>
                  </a:cxn>
                  <a:cxn ang="0">
                    <a:pos x="832" y="331"/>
                  </a:cxn>
                  <a:cxn ang="0">
                    <a:pos x="796" y="318"/>
                  </a:cxn>
                  <a:cxn ang="0">
                    <a:pos x="790" y="328"/>
                  </a:cxn>
                  <a:cxn ang="0">
                    <a:pos x="770" y="339"/>
                  </a:cxn>
                  <a:cxn ang="0">
                    <a:pos x="760" y="341"/>
                  </a:cxn>
                  <a:cxn ang="0">
                    <a:pos x="637" y="306"/>
                  </a:cxn>
                  <a:cxn ang="0">
                    <a:pos x="645" y="0"/>
                  </a:cxn>
                  <a:cxn ang="0">
                    <a:pos x="663" y="51"/>
                  </a:cxn>
                  <a:cxn ang="0">
                    <a:pos x="671" y="103"/>
                  </a:cxn>
                  <a:cxn ang="0">
                    <a:pos x="674" y="155"/>
                  </a:cxn>
                  <a:cxn ang="0">
                    <a:pos x="669" y="205"/>
                  </a:cxn>
                  <a:cxn ang="0">
                    <a:pos x="721" y="222"/>
                  </a:cxn>
                  <a:cxn ang="0">
                    <a:pos x="718" y="179"/>
                  </a:cxn>
                  <a:cxn ang="0">
                    <a:pos x="710" y="135"/>
                  </a:cxn>
                  <a:cxn ang="0">
                    <a:pos x="697" y="93"/>
                  </a:cxn>
                  <a:cxn ang="0">
                    <a:pos x="677" y="52"/>
                  </a:cxn>
                  <a:cxn ang="0">
                    <a:pos x="663" y="25"/>
                  </a:cxn>
                </a:cxnLst>
                <a:rect l="0" t="0" r="r" b="b"/>
                <a:pathLst>
                  <a:path w="853" h="601">
                    <a:moveTo>
                      <a:pt x="637" y="306"/>
                    </a:moveTo>
                    <a:lnTo>
                      <a:pt x="637" y="306"/>
                    </a:lnTo>
                    <a:lnTo>
                      <a:pt x="624" y="331"/>
                    </a:lnTo>
                    <a:lnTo>
                      <a:pt x="607" y="355"/>
                    </a:lnTo>
                    <a:lnTo>
                      <a:pt x="591" y="380"/>
                    </a:lnTo>
                    <a:lnTo>
                      <a:pt x="572" y="401"/>
                    </a:lnTo>
                    <a:lnTo>
                      <a:pt x="550" y="422"/>
                    </a:lnTo>
                    <a:lnTo>
                      <a:pt x="528" y="442"/>
                    </a:lnTo>
                    <a:lnTo>
                      <a:pt x="503" y="458"/>
                    </a:lnTo>
                    <a:lnTo>
                      <a:pt x="477" y="474"/>
                    </a:lnTo>
                    <a:lnTo>
                      <a:pt x="477" y="474"/>
                    </a:lnTo>
                    <a:lnTo>
                      <a:pt x="456" y="484"/>
                    </a:lnTo>
                    <a:lnTo>
                      <a:pt x="433" y="494"/>
                    </a:lnTo>
                    <a:lnTo>
                      <a:pt x="412" y="502"/>
                    </a:lnTo>
                    <a:lnTo>
                      <a:pt x="389" y="508"/>
                    </a:lnTo>
                    <a:lnTo>
                      <a:pt x="366" y="513"/>
                    </a:lnTo>
                    <a:lnTo>
                      <a:pt x="344" y="517"/>
                    </a:lnTo>
                    <a:lnTo>
                      <a:pt x="322" y="518"/>
                    </a:lnTo>
                    <a:lnTo>
                      <a:pt x="300" y="520"/>
                    </a:lnTo>
                    <a:lnTo>
                      <a:pt x="300" y="520"/>
                    </a:lnTo>
                    <a:lnTo>
                      <a:pt x="277" y="518"/>
                    </a:lnTo>
                    <a:lnTo>
                      <a:pt x="256" y="517"/>
                    </a:lnTo>
                    <a:lnTo>
                      <a:pt x="234" y="513"/>
                    </a:lnTo>
                    <a:lnTo>
                      <a:pt x="213" y="510"/>
                    </a:lnTo>
                    <a:lnTo>
                      <a:pt x="194" y="503"/>
                    </a:lnTo>
                    <a:lnTo>
                      <a:pt x="172" y="497"/>
                    </a:lnTo>
                    <a:lnTo>
                      <a:pt x="153" y="489"/>
                    </a:lnTo>
                    <a:lnTo>
                      <a:pt x="133" y="481"/>
                    </a:lnTo>
                    <a:lnTo>
                      <a:pt x="114" y="471"/>
                    </a:lnTo>
                    <a:lnTo>
                      <a:pt x="96" y="460"/>
                    </a:lnTo>
                    <a:lnTo>
                      <a:pt x="78" y="446"/>
                    </a:lnTo>
                    <a:lnTo>
                      <a:pt x="60" y="433"/>
                    </a:lnTo>
                    <a:lnTo>
                      <a:pt x="44" y="419"/>
                    </a:lnTo>
                    <a:lnTo>
                      <a:pt x="28" y="404"/>
                    </a:lnTo>
                    <a:lnTo>
                      <a:pt x="13" y="388"/>
                    </a:lnTo>
                    <a:lnTo>
                      <a:pt x="0" y="370"/>
                    </a:lnTo>
                    <a:lnTo>
                      <a:pt x="0" y="370"/>
                    </a:lnTo>
                    <a:lnTo>
                      <a:pt x="13" y="401"/>
                    </a:lnTo>
                    <a:lnTo>
                      <a:pt x="13" y="401"/>
                    </a:lnTo>
                    <a:lnTo>
                      <a:pt x="28" y="424"/>
                    </a:lnTo>
                    <a:lnTo>
                      <a:pt x="42" y="446"/>
                    </a:lnTo>
                    <a:lnTo>
                      <a:pt x="57" y="466"/>
                    </a:lnTo>
                    <a:lnTo>
                      <a:pt x="75" y="486"/>
                    </a:lnTo>
                    <a:lnTo>
                      <a:pt x="93" y="503"/>
                    </a:lnTo>
                    <a:lnTo>
                      <a:pt x="112" y="520"/>
                    </a:lnTo>
                    <a:lnTo>
                      <a:pt x="133" y="536"/>
                    </a:lnTo>
                    <a:lnTo>
                      <a:pt x="155" y="549"/>
                    </a:lnTo>
                    <a:lnTo>
                      <a:pt x="176" y="560"/>
                    </a:lnTo>
                    <a:lnTo>
                      <a:pt x="199" y="572"/>
                    </a:lnTo>
                    <a:lnTo>
                      <a:pt x="223" y="580"/>
                    </a:lnTo>
                    <a:lnTo>
                      <a:pt x="247" y="588"/>
                    </a:lnTo>
                    <a:lnTo>
                      <a:pt x="270" y="593"/>
                    </a:lnTo>
                    <a:lnTo>
                      <a:pt x="296" y="598"/>
                    </a:lnTo>
                    <a:lnTo>
                      <a:pt x="321" y="601"/>
                    </a:lnTo>
                    <a:lnTo>
                      <a:pt x="347" y="601"/>
                    </a:lnTo>
                    <a:lnTo>
                      <a:pt x="347" y="601"/>
                    </a:lnTo>
                    <a:lnTo>
                      <a:pt x="368" y="601"/>
                    </a:lnTo>
                    <a:lnTo>
                      <a:pt x="391" y="600"/>
                    </a:lnTo>
                    <a:lnTo>
                      <a:pt x="412" y="596"/>
                    </a:lnTo>
                    <a:lnTo>
                      <a:pt x="435" y="591"/>
                    </a:lnTo>
                    <a:lnTo>
                      <a:pt x="456" y="585"/>
                    </a:lnTo>
                    <a:lnTo>
                      <a:pt x="477" y="577"/>
                    </a:lnTo>
                    <a:lnTo>
                      <a:pt x="498" y="569"/>
                    </a:lnTo>
                    <a:lnTo>
                      <a:pt x="519" y="559"/>
                    </a:lnTo>
                    <a:lnTo>
                      <a:pt x="519" y="559"/>
                    </a:lnTo>
                    <a:lnTo>
                      <a:pt x="547" y="543"/>
                    </a:lnTo>
                    <a:lnTo>
                      <a:pt x="572" y="526"/>
                    </a:lnTo>
                    <a:lnTo>
                      <a:pt x="594" y="507"/>
                    </a:lnTo>
                    <a:lnTo>
                      <a:pt x="616" y="487"/>
                    </a:lnTo>
                    <a:lnTo>
                      <a:pt x="635" y="466"/>
                    </a:lnTo>
                    <a:lnTo>
                      <a:pt x="653" y="442"/>
                    </a:lnTo>
                    <a:lnTo>
                      <a:pt x="668" y="419"/>
                    </a:lnTo>
                    <a:lnTo>
                      <a:pt x="682" y="393"/>
                    </a:lnTo>
                    <a:lnTo>
                      <a:pt x="793" y="427"/>
                    </a:lnTo>
                    <a:lnTo>
                      <a:pt x="793" y="427"/>
                    </a:lnTo>
                    <a:lnTo>
                      <a:pt x="804" y="429"/>
                    </a:lnTo>
                    <a:lnTo>
                      <a:pt x="804" y="429"/>
                    </a:lnTo>
                    <a:lnTo>
                      <a:pt x="811" y="429"/>
                    </a:lnTo>
                    <a:lnTo>
                      <a:pt x="817" y="427"/>
                    </a:lnTo>
                    <a:lnTo>
                      <a:pt x="824" y="425"/>
                    </a:lnTo>
                    <a:lnTo>
                      <a:pt x="829" y="422"/>
                    </a:lnTo>
                    <a:lnTo>
                      <a:pt x="834" y="417"/>
                    </a:lnTo>
                    <a:lnTo>
                      <a:pt x="839" y="412"/>
                    </a:lnTo>
                    <a:lnTo>
                      <a:pt x="842" y="407"/>
                    </a:lnTo>
                    <a:lnTo>
                      <a:pt x="844" y="401"/>
                    </a:lnTo>
                    <a:lnTo>
                      <a:pt x="852" y="378"/>
                    </a:lnTo>
                    <a:lnTo>
                      <a:pt x="852" y="378"/>
                    </a:lnTo>
                    <a:lnTo>
                      <a:pt x="853" y="370"/>
                    </a:lnTo>
                    <a:lnTo>
                      <a:pt x="853" y="362"/>
                    </a:lnTo>
                    <a:lnTo>
                      <a:pt x="852" y="355"/>
                    </a:lnTo>
                    <a:lnTo>
                      <a:pt x="848" y="347"/>
                    </a:lnTo>
                    <a:lnTo>
                      <a:pt x="844" y="341"/>
                    </a:lnTo>
                    <a:lnTo>
                      <a:pt x="839" y="336"/>
                    </a:lnTo>
                    <a:lnTo>
                      <a:pt x="832" y="331"/>
                    </a:lnTo>
                    <a:lnTo>
                      <a:pt x="824" y="328"/>
                    </a:lnTo>
                    <a:lnTo>
                      <a:pt x="796" y="318"/>
                    </a:lnTo>
                    <a:lnTo>
                      <a:pt x="796" y="318"/>
                    </a:lnTo>
                    <a:lnTo>
                      <a:pt x="790" y="328"/>
                    </a:lnTo>
                    <a:lnTo>
                      <a:pt x="782" y="336"/>
                    </a:lnTo>
                    <a:lnTo>
                      <a:pt x="770" y="339"/>
                    </a:lnTo>
                    <a:lnTo>
                      <a:pt x="760" y="341"/>
                    </a:lnTo>
                    <a:lnTo>
                      <a:pt x="760" y="341"/>
                    </a:lnTo>
                    <a:lnTo>
                      <a:pt x="747" y="339"/>
                    </a:lnTo>
                    <a:lnTo>
                      <a:pt x="637" y="306"/>
                    </a:lnTo>
                    <a:close/>
                    <a:moveTo>
                      <a:pt x="645" y="0"/>
                    </a:moveTo>
                    <a:lnTo>
                      <a:pt x="645" y="0"/>
                    </a:lnTo>
                    <a:lnTo>
                      <a:pt x="655" y="25"/>
                    </a:lnTo>
                    <a:lnTo>
                      <a:pt x="663" y="51"/>
                    </a:lnTo>
                    <a:lnTo>
                      <a:pt x="668" y="77"/>
                    </a:lnTo>
                    <a:lnTo>
                      <a:pt x="671" y="103"/>
                    </a:lnTo>
                    <a:lnTo>
                      <a:pt x="674" y="129"/>
                    </a:lnTo>
                    <a:lnTo>
                      <a:pt x="674" y="155"/>
                    </a:lnTo>
                    <a:lnTo>
                      <a:pt x="673" y="181"/>
                    </a:lnTo>
                    <a:lnTo>
                      <a:pt x="669" y="205"/>
                    </a:lnTo>
                    <a:lnTo>
                      <a:pt x="721" y="222"/>
                    </a:lnTo>
                    <a:lnTo>
                      <a:pt x="721" y="222"/>
                    </a:lnTo>
                    <a:lnTo>
                      <a:pt x="720" y="201"/>
                    </a:lnTo>
                    <a:lnTo>
                      <a:pt x="718" y="179"/>
                    </a:lnTo>
                    <a:lnTo>
                      <a:pt x="715" y="157"/>
                    </a:lnTo>
                    <a:lnTo>
                      <a:pt x="710" y="135"/>
                    </a:lnTo>
                    <a:lnTo>
                      <a:pt x="703" y="114"/>
                    </a:lnTo>
                    <a:lnTo>
                      <a:pt x="697" y="93"/>
                    </a:lnTo>
                    <a:lnTo>
                      <a:pt x="689" y="72"/>
                    </a:lnTo>
                    <a:lnTo>
                      <a:pt x="677" y="52"/>
                    </a:lnTo>
                    <a:lnTo>
                      <a:pt x="677" y="52"/>
                    </a:lnTo>
                    <a:lnTo>
                      <a:pt x="663" y="25"/>
                    </a:lnTo>
                    <a:lnTo>
                      <a:pt x="645" y="0"/>
                    </a:lnTo>
                    <a:close/>
                  </a:path>
                </a:pathLst>
              </a:custGeom>
              <a:solidFill>
                <a:srgbClr val="ADAD8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1" name="Freeform 3519">
                <a:extLst>
                  <a:ext uri="{FF2B5EF4-FFF2-40B4-BE49-F238E27FC236}">
                    <a16:creationId xmlns:a16="http://schemas.microsoft.com/office/drawing/2014/main" id="{AA4C627C-E859-441C-BA61-DF16A2734D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3887" y="3876675"/>
                <a:ext cx="677863" cy="234950"/>
              </a:xfrm>
              <a:custGeom>
                <a:avLst/>
                <a:gdLst/>
                <a:ahLst/>
                <a:cxnLst>
                  <a:cxn ang="0">
                    <a:pos x="637" y="0"/>
                  </a:cxn>
                  <a:cxn ang="0">
                    <a:pos x="607" y="49"/>
                  </a:cxn>
                  <a:cxn ang="0">
                    <a:pos x="572" y="95"/>
                  </a:cxn>
                  <a:cxn ang="0">
                    <a:pos x="528" y="136"/>
                  </a:cxn>
                  <a:cxn ang="0">
                    <a:pos x="477" y="168"/>
                  </a:cxn>
                  <a:cxn ang="0">
                    <a:pos x="456" y="178"/>
                  </a:cxn>
                  <a:cxn ang="0">
                    <a:pos x="412" y="196"/>
                  </a:cxn>
                  <a:cxn ang="0">
                    <a:pos x="366" y="207"/>
                  </a:cxn>
                  <a:cxn ang="0">
                    <a:pos x="322" y="212"/>
                  </a:cxn>
                  <a:cxn ang="0">
                    <a:pos x="300" y="214"/>
                  </a:cxn>
                  <a:cxn ang="0">
                    <a:pos x="256" y="211"/>
                  </a:cxn>
                  <a:cxn ang="0">
                    <a:pos x="213" y="204"/>
                  </a:cxn>
                  <a:cxn ang="0">
                    <a:pos x="172" y="191"/>
                  </a:cxn>
                  <a:cxn ang="0">
                    <a:pos x="133" y="175"/>
                  </a:cxn>
                  <a:cxn ang="0">
                    <a:pos x="96" y="154"/>
                  </a:cxn>
                  <a:cxn ang="0">
                    <a:pos x="60" y="127"/>
                  </a:cxn>
                  <a:cxn ang="0">
                    <a:pos x="28" y="98"/>
                  </a:cxn>
                  <a:cxn ang="0">
                    <a:pos x="0" y="64"/>
                  </a:cxn>
                  <a:cxn ang="0">
                    <a:pos x="13" y="95"/>
                  </a:cxn>
                  <a:cxn ang="0">
                    <a:pos x="28" y="118"/>
                  </a:cxn>
                  <a:cxn ang="0">
                    <a:pos x="57" y="160"/>
                  </a:cxn>
                  <a:cxn ang="0">
                    <a:pos x="93" y="197"/>
                  </a:cxn>
                  <a:cxn ang="0">
                    <a:pos x="133" y="230"/>
                  </a:cxn>
                  <a:cxn ang="0">
                    <a:pos x="176" y="254"/>
                  </a:cxn>
                  <a:cxn ang="0">
                    <a:pos x="223" y="274"/>
                  </a:cxn>
                  <a:cxn ang="0">
                    <a:pos x="270" y="287"/>
                  </a:cxn>
                  <a:cxn ang="0">
                    <a:pos x="321" y="295"/>
                  </a:cxn>
                  <a:cxn ang="0">
                    <a:pos x="347" y="295"/>
                  </a:cxn>
                  <a:cxn ang="0">
                    <a:pos x="391" y="294"/>
                  </a:cxn>
                  <a:cxn ang="0">
                    <a:pos x="435" y="285"/>
                  </a:cxn>
                  <a:cxn ang="0">
                    <a:pos x="477" y="271"/>
                  </a:cxn>
                  <a:cxn ang="0">
                    <a:pos x="519" y="253"/>
                  </a:cxn>
                  <a:cxn ang="0">
                    <a:pos x="547" y="237"/>
                  </a:cxn>
                  <a:cxn ang="0">
                    <a:pos x="594" y="201"/>
                  </a:cxn>
                  <a:cxn ang="0">
                    <a:pos x="635" y="160"/>
                  </a:cxn>
                  <a:cxn ang="0">
                    <a:pos x="668" y="113"/>
                  </a:cxn>
                  <a:cxn ang="0">
                    <a:pos x="793" y="121"/>
                  </a:cxn>
                  <a:cxn ang="0">
                    <a:pos x="804" y="123"/>
                  </a:cxn>
                  <a:cxn ang="0">
                    <a:pos x="811" y="123"/>
                  </a:cxn>
                  <a:cxn ang="0">
                    <a:pos x="824" y="119"/>
                  </a:cxn>
                  <a:cxn ang="0">
                    <a:pos x="834" y="111"/>
                  </a:cxn>
                  <a:cxn ang="0">
                    <a:pos x="842" y="101"/>
                  </a:cxn>
                  <a:cxn ang="0">
                    <a:pos x="852" y="72"/>
                  </a:cxn>
                  <a:cxn ang="0">
                    <a:pos x="853" y="64"/>
                  </a:cxn>
                  <a:cxn ang="0">
                    <a:pos x="852" y="49"/>
                  </a:cxn>
                  <a:cxn ang="0">
                    <a:pos x="844" y="35"/>
                  </a:cxn>
                  <a:cxn ang="0">
                    <a:pos x="832" y="25"/>
                  </a:cxn>
                  <a:cxn ang="0">
                    <a:pos x="796" y="12"/>
                  </a:cxn>
                  <a:cxn ang="0">
                    <a:pos x="790" y="22"/>
                  </a:cxn>
                  <a:cxn ang="0">
                    <a:pos x="770" y="33"/>
                  </a:cxn>
                  <a:cxn ang="0">
                    <a:pos x="760" y="35"/>
                  </a:cxn>
                  <a:cxn ang="0">
                    <a:pos x="637" y="0"/>
                  </a:cxn>
                </a:cxnLst>
                <a:rect l="0" t="0" r="r" b="b"/>
                <a:pathLst>
                  <a:path w="853" h="295">
                    <a:moveTo>
                      <a:pt x="637" y="0"/>
                    </a:moveTo>
                    <a:lnTo>
                      <a:pt x="637" y="0"/>
                    </a:lnTo>
                    <a:lnTo>
                      <a:pt x="624" y="25"/>
                    </a:lnTo>
                    <a:lnTo>
                      <a:pt x="607" y="49"/>
                    </a:lnTo>
                    <a:lnTo>
                      <a:pt x="591" y="74"/>
                    </a:lnTo>
                    <a:lnTo>
                      <a:pt x="572" y="95"/>
                    </a:lnTo>
                    <a:lnTo>
                      <a:pt x="550" y="116"/>
                    </a:lnTo>
                    <a:lnTo>
                      <a:pt x="528" y="136"/>
                    </a:lnTo>
                    <a:lnTo>
                      <a:pt x="503" y="152"/>
                    </a:lnTo>
                    <a:lnTo>
                      <a:pt x="477" y="168"/>
                    </a:lnTo>
                    <a:lnTo>
                      <a:pt x="477" y="168"/>
                    </a:lnTo>
                    <a:lnTo>
                      <a:pt x="456" y="178"/>
                    </a:lnTo>
                    <a:lnTo>
                      <a:pt x="433" y="188"/>
                    </a:lnTo>
                    <a:lnTo>
                      <a:pt x="412" y="196"/>
                    </a:lnTo>
                    <a:lnTo>
                      <a:pt x="389" y="202"/>
                    </a:lnTo>
                    <a:lnTo>
                      <a:pt x="366" y="207"/>
                    </a:lnTo>
                    <a:lnTo>
                      <a:pt x="344" y="211"/>
                    </a:lnTo>
                    <a:lnTo>
                      <a:pt x="322" y="212"/>
                    </a:lnTo>
                    <a:lnTo>
                      <a:pt x="300" y="214"/>
                    </a:lnTo>
                    <a:lnTo>
                      <a:pt x="300" y="214"/>
                    </a:lnTo>
                    <a:lnTo>
                      <a:pt x="277" y="212"/>
                    </a:lnTo>
                    <a:lnTo>
                      <a:pt x="256" y="211"/>
                    </a:lnTo>
                    <a:lnTo>
                      <a:pt x="234" y="207"/>
                    </a:lnTo>
                    <a:lnTo>
                      <a:pt x="213" y="204"/>
                    </a:lnTo>
                    <a:lnTo>
                      <a:pt x="194" y="197"/>
                    </a:lnTo>
                    <a:lnTo>
                      <a:pt x="172" y="191"/>
                    </a:lnTo>
                    <a:lnTo>
                      <a:pt x="153" y="183"/>
                    </a:lnTo>
                    <a:lnTo>
                      <a:pt x="133" y="175"/>
                    </a:lnTo>
                    <a:lnTo>
                      <a:pt x="114" y="165"/>
                    </a:lnTo>
                    <a:lnTo>
                      <a:pt x="96" y="154"/>
                    </a:lnTo>
                    <a:lnTo>
                      <a:pt x="78" y="140"/>
                    </a:lnTo>
                    <a:lnTo>
                      <a:pt x="60" y="127"/>
                    </a:lnTo>
                    <a:lnTo>
                      <a:pt x="44" y="113"/>
                    </a:lnTo>
                    <a:lnTo>
                      <a:pt x="28" y="98"/>
                    </a:lnTo>
                    <a:lnTo>
                      <a:pt x="13" y="82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3" y="95"/>
                    </a:lnTo>
                    <a:lnTo>
                      <a:pt x="13" y="95"/>
                    </a:lnTo>
                    <a:lnTo>
                      <a:pt x="28" y="118"/>
                    </a:lnTo>
                    <a:lnTo>
                      <a:pt x="42" y="140"/>
                    </a:lnTo>
                    <a:lnTo>
                      <a:pt x="57" y="160"/>
                    </a:lnTo>
                    <a:lnTo>
                      <a:pt x="75" y="180"/>
                    </a:lnTo>
                    <a:lnTo>
                      <a:pt x="93" y="197"/>
                    </a:lnTo>
                    <a:lnTo>
                      <a:pt x="112" y="214"/>
                    </a:lnTo>
                    <a:lnTo>
                      <a:pt x="133" y="230"/>
                    </a:lnTo>
                    <a:lnTo>
                      <a:pt x="155" y="243"/>
                    </a:lnTo>
                    <a:lnTo>
                      <a:pt x="176" y="254"/>
                    </a:lnTo>
                    <a:lnTo>
                      <a:pt x="199" y="266"/>
                    </a:lnTo>
                    <a:lnTo>
                      <a:pt x="223" y="274"/>
                    </a:lnTo>
                    <a:lnTo>
                      <a:pt x="247" y="282"/>
                    </a:lnTo>
                    <a:lnTo>
                      <a:pt x="270" y="287"/>
                    </a:lnTo>
                    <a:lnTo>
                      <a:pt x="296" y="292"/>
                    </a:lnTo>
                    <a:lnTo>
                      <a:pt x="321" y="295"/>
                    </a:lnTo>
                    <a:lnTo>
                      <a:pt x="347" y="295"/>
                    </a:lnTo>
                    <a:lnTo>
                      <a:pt x="347" y="295"/>
                    </a:lnTo>
                    <a:lnTo>
                      <a:pt x="368" y="295"/>
                    </a:lnTo>
                    <a:lnTo>
                      <a:pt x="391" y="294"/>
                    </a:lnTo>
                    <a:lnTo>
                      <a:pt x="412" y="290"/>
                    </a:lnTo>
                    <a:lnTo>
                      <a:pt x="435" y="285"/>
                    </a:lnTo>
                    <a:lnTo>
                      <a:pt x="456" y="279"/>
                    </a:lnTo>
                    <a:lnTo>
                      <a:pt x="477" y="271"/>
                    </a:lnTo>
                    <a:lnTo>
                      <a:pt x="498" y="263"/>
                    </a:lnTo>
                    <a:lnTo>
                      <a:pt x="519" y="253"/>
                    </a:lnTo>
                    <a:lnTo>
                      <a:pt x="519" y="253"/>
                    </a:lnTo>
                    <a:lnTo>
                      <a:pt x="547" y="237"/>
                    </a:lnTo>
                    <a:lnTo>
                      <a:pt x="572" y="220"/>
                    </a:lnTo>
                    <a:lnTo>
                      <a:pt x="594" y="201"/>
                    </a:lnTo>
                    <a:lnTo>
                      <a:pt x="616" y="181"/>
                    </a:lnTo>
                    <a:lnTo>
                      <a:pt x="635" y="160"/>
                    </a:lnTo>
                    <a:lnTo>
                      <a:pt x="653" y="136"/>
                    </a:lnTo>
                    <a:lnTo>
                      <a:pt x="668" y="113"/>
                    </a:lnTo>
                    <a:lnTo>
                      <a:pt x="682" y="87"/>
                    </a:lnTo>
                    <a:lnTo>
                      <a:pt x="793" y="121"/>
                    </a:lnTo>
                    <a:lnTo>
                      <a:pt x="793" y="121"/>
                    </a:lnTo>
                    <a:lnTo>
                      <a:pt x="804" y="123"/>
                    </a:lnTo>
                    <a:lnTo>
                      <a:pt x="804" y="123"/>
                    </a:lnTo>
                    <a:lnTo>
                      <a:pt x="811" y="123"/>
                    </a:lnTo>
                    <a:lnTo>
                      <a:pt x="817" y="121"/>
                    </a:lnTo>
                    <a:lnTo>
                      <a:pt x="824" y="119"/>
                    </a:lnTo>
                    <a:lnTo>
                      <a:pt x="829" y="116"/>
                    </a:lnTo>
                    <a:lnTo>
                      <a:pt x="834" y="111"/>
                    </a:lnTo>
                    <a:lnTo>
                      <a:pt x="839" y="106"/>
                    </a:lnTo>
                    <a:lnTo>
                      <a:pt x="842" y="101"/>
                    </a:lnTo>
                    <a:lnTo>
                      <a:pt x="844" y="95"/>
                    </a:lnTo>
                    <a:lnTo>
                      <a:pt x="852" y="72"/>
                    </a:lnTo>
                    <a:lnTo>
                      <a:pt x="852" y="72"/>
                    </a:lnTo>
                    <a:lnTo>
                      <a:pt x="853" y="64"/>
                    </a:lnTo>
                    <a:lnTo>
                      <a:pt x="853" y="56"/>
                    </a:lnTo>
                    <a:lnTo>
                      <a:pt x="852" y="49"/>
                    </a:lnTo>
                    <a:lnTo>
                      <a:pt x="848" y="41"/>
                    </a:lnTo>
                    <a:lnTo>
                      <a:pt x="844" y="35"/>
                    </a:lnTo>
                    <a:lnTo>
                      <a:pt x="839" y="30"/>
                    </a:lnTo>
                    <a:lnTo>
                      <a:pt x="832" y="25"/>
                    </a:lnTo>
                    <a:lnTo>
                      <a:pt x="824" y="22"/>
                    </a:lnTo>
                    <a:lnTo>
                      <a:pt x="796" y="12"/>
                    </a:lnTo>
                    <a:lnTo>
                      <a:pt x="796" y="12"/>
                    </a:lnTo>
                    <a:lnTo>
                      <a:pt x="790" y="22"/>
                    </a:lnTo>
                    <a:lnTo>
                      <a:pt x="782" y="30"/>
                    </a:lnTo>
                    <a:lnTo>
                      <a:pt x="770" y="33"/>
                    </a:lnTo>
                    <a:lnTo>
                      <a:pt x="760" y="35"/>
                    </a:lnTo>
                    <a:lnTo>
                      <a:pt x="760" y="35"/>
                    </a:lnTo>
                    <a:lnTo>
                      <a:pt x="747" y="33"/>
                    </a:lnTo>
                    <a:lnTo>
                      <a:pt x="63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" name="Freeform 3520">
                <a:extLst>
                  <a:ext uri="{FF2B5EF4-FFF2-40B4-BE49-F238E27FC236}">
                    <a16:creationId xmlns:a16="http://schemas.microsoft.com/office/drawing/2014/main" id="{FFF23C20-34D6-4941-8382-9FB6D36A18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649" y="3633787"/>
                <a:ext cx="60325" cy="1762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0" y="25"/>
                  </a:cxn>
                  <a:cxn ang="0">
                    <a:pos x="18" y="51"/>
                  </a:cxn>
                  <a:cxn ang="0">
                    <a:pos x="23" y="77"/>
                  </a:cxn>
                  <a:cxn ang="0">
                    <a:pos x="26" y="103"/>
                  </a:cxn>
                  <a:cxn ang="0">
                    <a:pos x="29" y="129"/>
                  </a:cxn>
                  <a:cxn ang="0">
                    <a:pos x="29" y="155"/>
                  </a:cxn>
                  <a:cxn ang="0">
                    <a:pos x="28" y="181"/>
                  </a:cxn>
                  <a:cxn ang="0">
                    <a:pos x="24" y="205"/>
                  </a:cxn>
                  <a:cxn ang="0">
                    <a:pos x="76" y="222"/>
                  </a:cxn>
                  <a:cxn ang="0">
                    <a:pos x="76" y="222"/>
                  </a:cxn>
                  <a:cxn ang="0">
                    <a:pos x="75" y="201"/>
                  </a:cxn>
                  <a:cxn ang="0">
                    <a:pos x="73" y="179"/>
                  </a:cxn>
                  <a:cxn ang="0">
                    <a:pos x="70" y="157"/>
                  </a:cxn>
                  <a:cxn ang="0">
                    <a:pos x="65" y="135"/>
                  </a:cxn>
                  <a:cxn ang="0">
                    <a:pos x="58" y="114"/>
                  </a:cxn>
                  <a:cxn ang="0">
                    <a:pos x="52" y="93"/>
                  </a:cxn>
                  <a:cxn ang="0">
                    <a:pos x="44" y="72"/>
                  </a:cxn>
                  <a:cxn ang="0">
                    <a:pos x="32" y="52"/>
                  </a:cxn>
                  <a:cxn ang="0">
                    <a:pos x="32" y="52"/>
                  </a:cxn>
                  <a:cxn ang="0">
                    <a:pos x="18" y="25"/>
                  </a:cxn>
                  <a:cxn ang="0">
                    <a:pos x="0" y="0"/>
                  </a:cxn>
                </a:cxnLst>
                <a:rect l="0" t="0" r="r" b="b"/>
                <a:pathLst>
                  <a:path w="76" h="222">
                    <a:moveTo>
                      <a:pt x="0" y="0"/>
                    </a:moveTo>
                    <a:lnTo>
                      <a:pt x="0" y="0"/>
                    </a:lnTo>
                    <a:lnTo>
                      <a:pt x="10" y="25"/>
                    </a:lnTo>
                    <a:lnTo>
                      <a:pt x="18" y="51"/>
                    </a:lnTo>
                    <a:lnTo>
                      <a:pt x="23" y="77"/>
                    </a:lnTo>
                    <a:lnTo>
                      <a:pt x="26" y="103"/>
                    </a:lnTo>
                    <a:lnTo>
                      <a:pt x="29" y="129"/>
                    </a:lnTo>
                    <a:lnTo>
                      <a:pt x="29" y="155"/>
                    </a:lnTo>
                    <a:lnTo>
                      <a:pt x="28" y="181"/>
                    </a:lnTo>
                    <a:lnTo>
                      <a:pt x="24" y="205"/>
                    </a:lnTo>
                    <a:lnTo>
                      <a:pt x="76" y="222"/>
                    </a:lnTo>
                    <a:lnTo>
                      <a:pt x="76" y="222"/>
                    </a:lnTo>
                    <a:lnTo>
                      <a:pt x="75" y="201"/>
                    </a:lnTo>
                    <a:lnTo>
                      <a:pt x="73" y="179"/>
                    </a:lnTo>
                    <a:lnTo>
                      <a:pt x="70" y="157"/>
                    </a:lnTo>
                    <a:lnTo>
                      <a:pt x="65" y="135"/>
                    </a:lnTo>
                    <a:lnTo>
                      <a:pt x="58" y="114"/>
                    </a:lnTo>
                    <a:lnTo>
                      <a:pt x="52" y="93"/>
                    </a:lnTo>
                    <a:lnTo>
                      <a:pt x="44" y="72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18" y="25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" name="Freeform 3521">
                <a:extLst>
                  <a:ext uri="{FF2B5EF4-FFF2-40B4-BE49-F238E27FC236}">
                    <a16:creationId xmlns:a16="http://schemas.microsoft.com/office/drawing/2014/main" id="{64CCF7CD-8327-4FA4-A9B8-72B32CF19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81425"/>
                <a:ext cx="209550" cy="122238"/>
              </a:xfrm>
              <a:custGeom>
                <a:avLst/>
                <a:gdLst/>
                <a:ahLst/>
                <a:cxnLst>
                  <a:cxn ang="0">
                    <a:pos x="29" y="101"/>
                  </a:cxn>
                  <a:cxn ang="0">
                    <a:pos x="29" y="101"/>
                  </a:cxn>
                  <a:cxn ang="0">
                    <a:pos x="21" y="98"/>
                  </a:cxn>
                  <a:cxn ang="0">
                    <a:pos x="15" y="93"/>
                  </a:cxn>
                  <a:cxn ang="0">
                    <a:pos x="10" y="88"/>
                  </a:cxn>
                  <a:cxn ang="0">
                    <a:pos x="5" y="81"/>
                  </a:cxn>
                  <a:cxn ang="0">
                    <a:pos x="1" y="75"/>
                  </a:cxn>
                  <a:cxn ang="0">
                    <a:pos x="0" y="67"/>
                  </a:cxn>
                  <a:cxn ang="0">
                    <a:pos x="0" y="59"/>
                  </a:cxn>
                  <a:cxn ang="0">
                    <a:pos x="1" y="50"/>
                  </a:cxn>
                  <a:cxn ang="0">
                    <a:pos x="3" y="44"/>
                  </a:cxn>
                  <a:cxn ang="0">
                    <a:pos x="3" y="44"/>
                  </a:cxn>
                  <a:cxn ang="0">
                    <a:pos x="6" y="36"/>
                  </a:cxn>
                  <a:cxn ang="0">
                    <a:pos x="11" y="28"/>
                  </a:cxn>
                  <a:cxn ang="0">
                    <a:pos x="18" y="19"/>
                  </a:cxn>
                  <a:cxn ang="0">
                    <a:pos x="26" y="11"/>
                  </a:cxn>
                  <a:cxn ang="0">
                    <a:pos x="34" y="6"/>
                  </a:cxn>
                  <a:cxn ang="0">
                    <a:pos x="42" y="2"/>
                  </a:cxn>
                  <a:cxn ang="0">
                    <a:pos x="50" y="0"/>
                  </a:cxn>
                  <a:cxn ang="0">
                    <a:pos x="58" y="0"/>
                  </a:cxn>
                  <a:cxn ang="0">
                    <a:pos x="234" y="52"/>
                  </a:cxn>
                  <a:cxn ang="0">
                    <a:pos x="234" y="52"/>
                  </a:cxn>
                  <a:cxn ang="0">
                    <a:pos x="241" y="55"/>
                  </a:cxn>
                  <a:cxn ang="0">
                    <a:pos x="249" y="60"/>
                  </a:cxn>
                  <a:cxn ang="0">
                    <a:pos x="254" y="67"/>
                  </a:cxn>
                  <a:cxn ang="0">
                    <a:pos x="259" y="73"/>
                  </a:cxn>
                  <a:cxn ang="0">
                    <a:pos x="262" y="80"/>
                  </a:cxn>
                  <a:cxn ang="0">
                    <a:pos x="264" y="88"/>
                  </a:cxn>
                  <a:cxn ang="0">
                    <a:pos x="264" y="96"/>
                  </a:cxn>
                  <a:cxn ang="0">
                    <a:pos x="262" y="104"/>
                  </a:cxn>
                  <a:cxn ang="0">
                    <a:pos x="256" y="125"/>
                  </a:cxn>
                  <a:cxn ang="0">
                    <a:pos x="256" y="125"/>
                  </a:cxn>
                  <a:cxn ang="0">
                    <a:pos x="252" y="133"/>
                  </a:cxn>
                  <a:cxn ang="0">
                    <a:pos x="247" y="140"/>
                  </a:cxn>
                  <a:cxn ang="0">
                    <a:pos x="243" y="145"/>
                  </a:cxn>
                  <a:cxn ang="0">
                    <a:pos x="236" y="150"/>
                  </a:cxn>
                  <a:cxn ang="0">
                    <a:pos x="228" y="153"/>
                  </a:cxn>
                  <a:cxn ang="0">
                    <a:pos x="220" y="155"/>
                  </a:cxn>
                  <a:cxn ang="0">
                    <a:pos x="212" y="155"/>
                  </a:cxn>
                  <a:cxn ang="0">
                    <a:pos x="203" y="153"/>
                  </a:cxn>
                  <a:cxn ang="0">
                    <a:pos x="29" y="101"/>
                  </a:cxn>
                </a:cxnLst>
                <a:rect l="0" t="0" r="r" b="b"/>
                <a:pathLst>
                  <a:path w="264" h="155">
                    <a:moveTo>
                      <a:pt x="29" y="101"/>
                    </a:moveTo>
                    <a:lnTo>
                      <a:pt x="29" y="101"/>
                    </a:lnTo>
                    <a:lnTo>
                      <a:pt x="21" y="98"/>
                    </a:lnTo>
                    <a:lnTo>
                      <a:pt x="15" y="93"/>
                    </a:lnTo>
                    <a:lnTo>
                      <a:pt x="10" y="88"/>
                    </a:lnTo>
                    <a:lnTo>
                      <a:pt x="5" y="81"/>
                    </a:lnTo>
                    <a:lnTo>
                      <a:pt x="1" y="75"/>
                    </a:lnTo>
                    <a:lnTo>
                      <a:pt x="0" y="67"/>
                    </a:lnTo>
                    <a:lnTo>
                      <a:pt x="0" y="59"/>
                    </a:lnTo>
                    <a:lnTo>
                      <a:pt x="1" y="50"/>
                    </a:lnTo>
                    <a:lnTo>
                      <a:pt x="3" y="44"/>
                    </a:lnTo>
                    <a:lnTo>
                      <a:pt x="3" y="44"/>
                    </a:lnTo>
                    <a:lnTo>
                      <a:pt x="6" y="36"/>
                    </a:lnTo>
                    <a:lnTo>
                      <a:pt x="11" y="28"/>
                    </a:lnTo>
                    <a:lnTo>
                      <a:pt x="18" y="19"/>
                    </a:lnTo>
                    <a:lnTo>
                      <a:pt x="26" y="11"/>
                    </a:lnTo>
                    <a:lnTo>
                      <a:pt x="34" y="6"/>
                    </a:lnTo>
                    <a:lnTo>
                      <a:pt x="42" y="2"/>
                    </a:lnTo>
                    <a:lnTo>
                      <a:pt x="50" y="0"/>
                    </a:lnTo>
                    <a:lnTo>
                      <a:pt x="58" y="0"/>
                    </a:lnTo>
                    <a:lnTo>
                      <a:pt x="234" y="52"/>
                    </a:lnTo>
                    <a:lnTo>
                      <a:pt x="234" y="52"/>
                    </a:lnTo>
                    <a:lnTo>
                      <a:pt x="241" y="55"/>
                    </a:lnTo>
                    <a:lnTo>
                      <a:pt x="249" y="60"/>
                    </a:lnTo>
                    <a:lnTo>
                      <a:pt x="254" y="67"/>
                    </a:lnTo>
                    <a:lnTo>
                      <a:pt x="259" y="73"/>
                    </a:lnTo>
                    <a:lnTo>
                      <a:pt x="262" y="80"/>
                    </a:lnTo>
                    <a:lnTo>
                      <a:pt x="264" y="88"/>
                    </a:lnTo>
                    <a:lnTo>
                      <a:pt x="264" y="96"/>
                    </a:lnTo>
                    <a:lnTo>
                      <a:pt x="262" y="104"/>
                    </a:lnTo>
                    <a:lnTo>
                      <a:pt x="256" y="125"/>
                    </a:lnTo>
                    <a:lnTo>
                      <a:pt x="256" y="125"/>
                    </a:lnTo>
                    <a:lnTo>
                      <a:pt x="252" y="133"/>
                    </a:lnTo>
                    <a:lnTo>
                      <a:pt x="247" y="140"/>
                    </a:lnTo>
                    <a:lnTo>
                      <a:pt x="243" y="145"/>
                    </a:lnTo>
                    <a:lnTo>
                      <a:pt x="236" y="150"/>
                    </a:lnTo>
                    <a:lnTo>
                      <a:pt x="228" y="153"/>
                    </a:lnTo>
                    <a:lnTo>
                      <a:pt x="220" y="155"/>
                    </a:lnTo>
                    <a:lnTo>
                      <a:pt x="212" y="155"/>
                    </a:lnTo>
                    <a:lnTo>
                      <a:pt x="203" y="153"/>
                    </a:lnTo>
                    <a:lnTo>
                      <a:pt x="29" y="101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4" name="Freeform 3522">
                <a:extLst>
                  <a:ext uri="{FF2B5EF4-FFF2-40B4-BE49-F238E27FC236}">
                    <a16:creationId xmlns:a16="http://schemas.microsoft.com/office/drawing/2014/main" id="{AD308C4F-A47B-40CC-B0B7-192095C16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81425"/>
                <a:ext cx="209550" cy="122238"/>
              </a:xfrm>
              <a:custGeom>
                <a:avLst/>
                <a:gdLst/>
                <a:ahLst/>
                <a:cxnLst>
                  <a:cxn ang="0">
                    <a:pos x="29" y="101"/>
                  </a:cxn>
                  <a:cxn ang="0">
                    <a:pos x="29" y="101"/>
                  </a:cxn>
                  <a:cxn ang="0">
                    <a:pos x="21" y="98"/>
                  </a:cxn>
                  <a:cxn ang="0">
                    <a:pos x="15" y="93"/>
                  </a:cxn>
                  <a:cxn ang="0">
                    <a:pos x="10" y="88"/>
                  </a:cxn>
                  <a:cxn ang="0">
                    <a:pos x="5" y="81"/>
                  </a:cxn>
                  <a:cxn ang="0">
                    <a:pos x="1" y="75"/>
                  </a:cxn>
                  <a:cxn ang="0">
                    <a:pos x="0" y="67"/>
                  </a:cxn>
                  <a:cxn ang="0">
                    <a:pos x="0" y="59"/>
                  </a:cxn>
                  <a:cxn ang="0">
                    <a:pos x="1" y="50"/>
                  </a:cxn>
                  <a:cxn ang="0">
                    <a:pos x="3" y="44"/>
                  </a:cxn>
                  <a:cxn ang="0">
                    <a:pos x="3" y="44"/>
                  </a:cxn>
                  <a:cxn ang="0">
                    <a:pos x="6" y="36"/>
                  </a:cxn>
                  <a:cxn ang="0">
                    <a:pos x="11" y="28"/>
                  </a:cxn>
                  <a:cxn ang="0">
                    <a:pos x="18" y="19"/>
                  </a:cxn>
                  <a:cxn ang="0">
                    <a:pos x="26" y="11"/>
                  </a:cxn>
                  <a:cxn ang="0">
                    <a:pos x="34" y="6"/>
                  </a:cxn>
                  <a:cxn ang="0">
                    <a:pos x="42" y="2"/>
                  </a:cxn>
                  <a:cxn ang="0">
                    <a:pos x="50" y="0"/>
                  </a:cxn>
                  <a:cxn ang="0">
                    <a:pos x="58" y="0"/>
                  </a:cxn>
                  <a:cxn ang="0">
                    <a:pos x="234" y="52"/>
                  </a:cxn>
                  <a:cxn ang="0">
                    <a:pos x="234" y="52"/>
                  </a:cxn>
                  <a:cxn ang="0">
                    <a:pos x="241" y="55"/>
                  </a:cxn>
                  <a:cxn ang="0">
                    <a:pos x="249" y="60"/>
                  </a:cxn>
                  <a:cxn ang="0">
                    <a:pos x="254" y="67"/>
                  </a:cxn>
                  <a:cxn ang="0">
                    <a:pos x="259" y="73"/>
                  </a:cxn>
                  <a:cxn ang="0">
                    <a:pos x="262" y="80"/>
                  </a:cxn>
                  <a:cxn ang="0">
                    <a:pos x="264" y="88"/>
                  </a:cxn>
                  <a:cxn ang="0">
                    <a:pos x="264" y="96"/>
                  </a:cxn>
                  <a:cxn ang="0">
                    <a:pos x="262" y="104"/>
                  </a:cxn>
                  <a:cxn ang="0">
                    <a:pos x="256" y="125"/>
                  </a:cxn>
                  <a:cxn ang="0">
                    <a:pos x="256" y="125"/>
                  </a:cxn>
                  <a:cxn ang="0">
                    <a:pos x="252" y="133"/>
                  </a:cxn>
                  <a:cxn ang="0">
                    <a:pos x="247" y="140"/>
                  </a:cxn>
                  <a:cxn ang="0">
                    <a:pos x="243" y="145"/>
                  </a:cxn>
                  <a:cxn ang="0">
                    <a:pos x="236" y="150"/>
                  </a:cxn>
                  <a:cxn ang="0">
                    <a:pos x="228" y="153"/>
                  </a:cxn>
                  <a:cxn ang="0">
                    <a:pos x="220" y="155"/>
                  </a:cxn>
                  <a:cxn ang="0">
                    <a:pos x="212" y="155"/>
                  </a:cxn>
                  <a:cxn ang="0">
                    <a:pos x="203" y="153"/>
                  </a:cxn>
                  <a:cxn ang="0">
                    <a:pos x="29" y="101"/>
                  </a:cxn>
                </a:cxnLst>
                <a:rect l="0" t="0" r="r" b="b"/>
                <a:pathLst>
                  <a:path w="264" h="155">
                    <a:moveTo>
                      <a:pt x="29" y="101"/>
                    </a:moveTo>
                    <a:lnTo>
                      <a:pt x="29" y="101"/>
                    </a:lnTo>
                    <a:lnTo>
                      <a:pt x="21" y="98"/>
                    </a:lnTo>
                    <a:lnTo>
                      <a:pt x="15" y="93"/>
                    </a:lnTo>
                    <a:lnTo>
                      <a:pt x="10" y="88"/>
                    </a:lnTo>
                    <a:lnTo>
                      <a:pt x="5" y="81"/>
                    </a:lnTo>
                    <a:lnTo>
                      <a:pt x="1" y="75"/>
                    </a:lnTo>
                    <a:lnTo>
                      <a:pt x="0" y="67"/>
                    </a:lnTo>
                    <a:lnTo>
                      <a:pt x="0" y="59"/>
                    </a:lnTo>
                    <a:lnTo>
                      <a:pt x="1" y="50"/>
                    </a:lnTo>
                    <a:lnTo>
                      <a:pt x="3" y="44"/>
                    </a:lnTo>
                    <a:lnTo>
                      <a:pt x="3" y="44"/>
                    </a:lnTo>
                    <a:lnTo>
                      <a:pt x="6" y="36"/>
                    </a:lnTo>
                    <a:lnTo>
                      <a:pt x="11" y="28"/>
                    </a:lnTo>
                    <a:lnTo>
                      <a:pt x="18" y="19"/>
                    </a:lnTo>
                    <a:lnTo>
                      <a:pt x="26" y="11"/>
                    </a:lnTo>
                    <a:lnTo>
                      <a:pt x="34" y="6"/>
                    </a:lnTo>
                    <a:lnTo>
                      <a:pt x="42" y="2"/>
                    </a:lnTo>
                    <a:lnTo>
                      <a:pt x="50" y="0"/>
                    </a:lnTo>
                    <a:lnTo>
                      <a:pt x="58" y="0"/>
                    </a:lnTo>
                    <a:lnTo>
                      <a:pt x="234" y="52"/>
                    </a:lnTo>
                    <a:lnTo>
                      <a:pt x="234" y="52"/>
                    </a:lnTo>
                    <a:lnTo>
                      <a:pt x="241" y="55"/>
                    </a:lnTo>
                    <a:lnTo>
                      <a:pt x="249" y="60"/>
                    </a:lnTo>
                    <a:lnTo>
                      <a:pt x="254" y="67"/>
                    </a:lnTo>
                    <a:lnTo>
                      <a:pt x="259" y="73"/>
                    </a:lnTo>
                    <a:lnTo>
                      <a:pt x="262" y="80"/>
                    </a:lnTo>
                    <a:lnTo>
                      <a:pt x="264" y="88"/>
                    </a:lnTo>
                    <a:lnTo>
                      <a:pt x="264" y="96"/>
                    </a:lnTo>
                    <a:lnTo>
                      <a:pt x="262" y="104"/>
                    </a:lnTo>
                    <a:lnTo>
                      <a:pt x="256" y="125"/>
                    </a:lnTo>
                    <a:lnTo>
                      <a:pt x="256" y="125"/>
                    </a:lnTo>
                    <a:lnTo>
                      <a:pt x="252" y="133"/>
                    </a:lnTo>
                    <a:lnTo>
                      <a:pt x="247" y="140"/>
                    </a:lnTo>
                    <a:lnTo>
                      <a:pt x="243" y="145"/>
                    </a:lnTo>
                    <a:lnTo>
                      <a:pt x="236" y="150"/>
                    </a:lnTo>
                    <a:lnTo>
                      <a:pt x="228" y="153"/>
                    </a:lnTo>
                    <a:lnTo>
                      <a:pt x="220" y="155"/>
                    </a:lnTo>
                    <a:lnTo>
                      <a:pt x="212" y="155"/>
                    </a:lnTo>
                    <a:lnTo>
                      <a:pt x="203" y="153"/>
                    </a:lnTo>
                    <a:lnTo>
                      <a:pt x="29" y="10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5" name="Freeform 3523">
                <a:extLst>
                  <a:ext uri="{FF2B5EF4-FFF2-40B4-BE49-F238E27FC236}">
                    <a16:creationId xmlns:a16="http://schemas.microsoft.com/office/drawing/2014/main" id="{A3085BBD-C588-4D86-B0A0-90C2F5E771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562" y="3451225"/>
                <a:ext cx="596900" cy="595313"/>
              </a:xfrm>
              <a:custGeom>
                <a:avLst/>
                <a:gdLst/>
                <a:ahLst/>
                <a:cxnLst>
                  <a:cxn ang="0">
                    <a:pos x="554" y="705"/>
                  </a:cxn>
                  <a:cxn ang="0">
                    <a:pos x="520" y="721"/>
                  </a:cxn>
                  <a:cxn ang="0">
                    <a:pos x="448" y="743"/>
                  </a:cxn>
                  <a:cxn ang="0">
                    <a:pos x="375" y="751"/>
                  </a:cxn>
                  <a:cxn ang="0">
                    <a:pos x="303" y="743"/>
                  </a:cxn>
                  <a:cxn ang="0">
                    <a:pos x="235" y="723"/>
                  </a:cxn>
                  <a:cxn ang="0">
                    <a:pos x="171" y="689"/>
                  </a:cxn>
                  <a:cxn ang="0">
                    <a:pos x="114" y="643"/>
                  </a:cxn>
                  <a:cxn ang="0">
                    <a:pos x="65" y="586"/>
                  </a:cxn>
                  <a:cxn ang="0">
                    <a:pos x="46" y="554"/>
                  </a:cxn>
                  <a:cxn ang="0">
                    <a:pos x="36" y="536"/>
                  </a:cxn>
                  <a:cxn ang="0">
                    <a:pos x="17" y="484"/>
                  </a:cxn>
                  <a:cxn ang="0">
                    <a:pos x="2" y="410"/>
                  </a:cxn>
                  <a:cxn ang="0">
                    <a:pos x="2" y="339"/>
                  </a:cxn>
                  <a:cxn ang="0">
                    <a:pos x="17" y="267"/>
                  </a:cxn>
                  <a:cxn ang="0">
                    <a:pos x="43" y="202"/>
                  </a:cxn>
                  <a:cxn ang="0">
                    <a:pos x="83" y="140"/>
                  </a:cxn>
                  <a:cxn ang="0">
                    <a:pos x="134" y="88"/>
                  </a:cxn>
                  <a:cxn ang="0">
                    <a:pos x="179" y="55"/>
                  </a:cxn>
                  <a:cxn ang="0">
                    <a:pos x="197" y="46"/>
                  </a:cxn>
                  <a:cxn ang="0">
                    <a:pos x="232" y="28"/>
                  </a:cxn>
                  <a:cxn ang="0">
                    <a:pos x="303" y="7"/>
                  </a:cxn>
                  <a:cxn ang="0">
                    <a:pos x="377" y="0"/>
                  </a:cxn>
                  <a:cxn ang="0">
                    <a:pos x="448" y="7"/>
                  </a:cxn>
                  <a:cxn ang="0">
                    <a:pos x="517" y="28"/>
                  </a:cxn>
                  <a:cxn ang="0">
                    <a:pos x="580" y="60"/>
                  </a:cxn>
                  <a:cxn ang="0">
                    <a:pos x="637" y="106"/>
                  </a:cxn>
                  <a:cxn ang="0">
                    <a:pos x="686" y="163"/>
                  </a:cxn>
                  <a:cxn ang="0">
                    <a:pos x="706" y="197"/>
                  </a:cxn>
                  <a:cxn ang="0">
                    <a:pos x="714" y="213"/>
                  </a:cxn>
                  <a:cxn ang="0">
                    <a:pos x="735" y="267"/>
                  </a:cxn>
                  <a:cxn ang="0">
                    <a:pos x="750" y="339"/>
                  </a:cxn>
                  <a:cxn ang="0">
                    <a:pos x="750" y="412"/>
                  </a:cxn>
                  <a:cxn ang="0">
                    <a:pos x="735" y="482"/>
                  </a:cxn>
                  <a:cxn ang="0">
                    <a:pos x="709" y="549"/>
                  </a:cxn>
                  <a:cxn ang="0">
                    <a:pos x="668" y="609"/>
                  </a:cxn>
                  <a:cxn ang="0">
                    <a:pos x="618" y="663"/>
                  </a:cxn>
                  <a:cxn ang="0">
                    <a:pos x="570" y="695"/>
                  </a:cxn>
                </a:cxnLst>
                <a:rect l="0" t="0" r="r" b="b"/>
                <a:pathLst>
                  <a:path w="751" h="751">
                    <a:moveTo>
                      <a:pt x="554" y="705"/>
                    </a:moveTo>
                    <a:lnTo>
                      <a:pt x="554" y="705"/>
                    </a:lnTo>
                    <a:lnTo>
                      <a:pt x="536" y="713"/>
                    </a:lnTo>
                    <a:lnTo>
                      <a:pt x="520" y="721"/>
                    </a:lnTo>
                    <a:lnTo>
                      <a:pt x="484" y="734"/>
                    </a:lnTo>
                    <a:lnTo>
                      <a:pt x="448" y="743"/>
                    </a:lnTo>
                    <a:lnTo>
                      <a:pt x="412" y="749"/>
                    </a:lnTo>
                    <a:lnTo>
                      <a:pt x="375" y="751"/>
                    </a:lnTo>
                    <a:lnTo>
                      <a:pt x="339" y="748"/>
                    </a:lnTo>
                    <a:lnTo>
                      <a:pt x="303" y="743"/>
                    </a:lnTo>
                    <a:lnTo>
                      <a:pt x="269" y="734"/>
                    </a:lnTo>
                    <a:lnTo>
                      <a:pt x="235" y="723"/>
                    </a:lnTo>
                    <a:lnTo>
                      <a:pt x="202" y="707"/>
                    </a:lnTo>
                    <a:lnTo>
                      <a:pt x="171" y="689"/>
                    </a:lnTo>
                    <a:lnTo>
                      <a:pt x="140" y="668"/>
                    </a:lnTo>
                    <a:lnTo>
                      <a:pt x="114" y="643"/>
                    </a:lnTo>
                    <a:lnTo>
                      <a:pt x="88" y="616"/>
                    </a:lnTo>
                    <a:lnTo>
                      <a:pt x="65" y="586"/>
                    </a:lnTo>
                    <a:lnTo>
                      <a:pt x="56" y="570"/>
                    </a:lnTo>
                    <a:lnTo>
                      <a:pt x="46" y="554"/>
                    </a:lnTo>
                    <a:lnTo>
                      <a:pt x="46" y="554"/>
                    </a:lnTo>
                    <a:lnTo>
                      <a:pt x="36" y="536"/>
                    </a:lnTo>
                    <a:lnTo>
                      <a:pt x="30" y="520"/>
                    </a:lnTo>
                    <a:lnTo>
                      <a:pt x="17" y="484"/>
                    </a:lnTo>
                    <a:lnTo>
                      <a:pt x="7" y="448"/>
                    </a:lnTo>
                    <a:lnTo>
                      <a:pt x="2" y="410"/>
                    </a:lnTo>
                    <a:lnTo>
                      <a:pt x="0" y="375"/>
                    </a:lnTo>
                    <a:lnTo>
                      <a:pt x="2" y="339"/>
                    </a:lnTo>
                    <a:lnTo>
                      <a:pt x="7" y="303"/>
                    </a:lnTo>
                    <a:lnTo>
                      <a:pt x="17" y="267"/>
                    </a:lnTo>
                    <a:lnTo>
                      <a:pt x="28" y="235"/>
                    </a:lnTo>
                    <a:lnTo>
                      <a:pt x="43" y="202"/>
                    </a:lnTo>
                    <a:lnTo>
                      <a:pt x="61" y="169"/>
                    </a:lnTo>
                    <a:lnTo>
                      <a:pt x="83" y="140"/>
                    </a:lnTo>
                    <a:lnTo>
                      <a:pt x="106" y="112"/>
                    </a:lnTo>
                    <a:lnTo>
                      <a:pt x="134" y="88"/>
                    </a:lnTo>
                    <a:lnTo>
                      <a:pt x="165" y="65"/>
                    </a:lnTo>
                    <a:lnTo>
                      <a:pt x="179" y="55"/>
                    </a:lnTo>
                    <a:lnTo>
                      <a:pt x="197" y="46"/>
                    </a:lnTo>
                    <a:lnTo>
                      <a:pt x="197" y="46"/>
                    </a:lnTo>
                    <a:lnTo>
                      <a:pt x="214" y="36"/>
                    </a:lnTo>
                    <a:lnTo>
                      <a:pt x="232" y="28"/>
                    </a:lnTo>
                    <a:lnTo>
                      <a:pt x="267" y="16"/>
                    </a:lnTo>
                    <a:lnTo>
                      <a:pt x="303" y="7"/>
                    </a:lnTo>
                    <a:lnTo>
                      <a:pt x="339" y="2"/>
                    </a:lnTo>
                    <a:lnTo>
                      <a:pt x="377" y="0"/>
                    </a:lnTo>
                    <a:lnTo>
                      <a:pt x="412" y="2"/>
                    </a:lnTo>
                    <a:lnTo>
                      <a:pt x="448" y="7"/>
                    </a:lnTo>
                    <a:lnTo>
                      <a:pt x="482" y="15"/>
                    </a:lnTo>
                    <a:lnTo>
                      <a:pt x="517" y="28"/>
                    </a:lnTo>
                    <a:lnTo>
                      <a:pt x="549" y="42"/>
                    </a:lnTo>
                    <a:lnTo>
                      <a:pt x="580" y="60"/>
                    </a:lnTo>
                    <a:lnTo>
                      <a:pt x="609" y="81"/>
                    </a:lnTo>
                    <a:lnTo>
                      <a:pt x="637" y="106"/>
                    </a:lnTo>
                    <a:lnTo>
                      <a:pt x="663" y="134"/>
                    </a:lnTo>
                    <a:lnTo>
                      <a:pt x="686" y="163"/>
                    </a:lnTo>
                    <a:lnTo>
                      <a:pt x="696" y="179"/>
                    </a:lnTo>
                    <a:lnTo>
                      <a:pt x="706" y="197"/>
                    </a:lnTo>
                    <a:lnTo>
                      <a:pt x="706" y="197"/>
                    </a:lnTo>
                    <a:lnTo>
                      <a:pt x="714" y="213"/>
                    </a:lnTo>
                    <a:lnTo>
                      <a:pt x="722" y="231"/>
                    </a:lnTo>
                    <a:lnTo>
                      <a:pt x="735" y="267"/>
                    </a:lnTo>
                    <a:lnTo>
                      <a:pt x="743" y="303"/>
                    </a:lnTo>
                    <a:lnTo>
                      <a:pt x="750" y="339"/>
                    </a:lnTo>
                    <a:lnTo>
                      <a:pt x="751" y="375"/>
                    </a:lnTo>
                    <a:lnTo>
                      <a:pt x="750" y="412"/>
                    </a:lnTo>
                    <a:lnTo>
                      <a:pt x="743" y="446"/>
                    </a:lnTo>
                    <a:lnTo>
                      <a:pt x="735" y="482"/>
                    </a:lnTo>
                    <a:lnTo>
                      <a:pt x="723" y="516"/>
                    </a:lnTo>
                    <a:lnTo>
                      <a:pt x="709" y="549"/>
                    </a:lnTo>
                    <a:lnTo>
                      <a:pt x="689" y="580"/>
                    </a:lnTo>
                    <a:lnTo>
                      <a:pt x="668" y="609"/>
                    </a:lnTo>
                    <a:lnTo>
                      <a:pt x="644" y="637"/>
                    </a:lnTo>
                    <a:lnTo>
                      <a:pt x="618" y="663"/>
                    </a:lnTo>
                    <a:lnTo>
                      <a:pt x="587" y="686"/>
                    </a:lnTo>
                    <a:lnTo>
                      <a:pt x="570" y="695"/>
                    </a:lnTo>
                    <a:lnTo>
                      <a:pt x="554" y="705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6" name="Freeform 3524">
                <a:extLst>
                  <a:ext uri="{FF2B5EF4-FFF2-40B4-BE49-F238E27FC236}">
                    <a16:creationId xmlns:a16="http://schemas.microsoft.com/office/drawing/2014/main" id="{4689CFF7-B7B6-4DED-98DA-D813362E32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3562" y="3451225"/>
                <a:ext cx="596900" cy="595313"/>
              </a:xfrm>
              <a:custGeom>
                <a:avLst/>
                <a:gdLst/>
                <a:ahLst/>
                <a:cxnLst>
                  <a:cxn ang="0">
                    <a:pos x="554" y="705"/>
                  </a:cxn>
                  <a:cxn ang="0">
                    <a:pos x="520" y="721"/>
                  </a:cxn>
                  <a:cxn ang="0">
                    <a:pos x="448" y="743"/>
                  </a:cxn>
                  <a:cxn ang="0">
                    <a:pos x="375" y="751"/>
                  </a:cxn>
                  <a:cxn ang="0">
                    <a:pos x="303" y="743"/>
                  </a:cxn>
                  <a:cxn ang="0">
                    <a:pos x="235" y="723"/>
                  </a:cxn>
                  <a:cxn ang="0">
                    <a:pos x="171" y="689"/>
                  </a:cxn>
                  <a:cxn ang="0">
                    <a:pos x="114" y="643"/>
                  </a:cxn>
                  <a:cxn ang="0">
                    <a:pos x="65" y="586"/>
                  </a:cxn>
                  <a:cxn ang="0">
                    <a:pos x="46" y="554"/>
                  </a:cxn>
                  <a:cxn ang="0">
                    <a:pos x="36" y="536"/>
                  </a:cxn>
                  <a:cxn ang="0">
                    <a:pos x="17" y="484"/>
                  </a:cxn>
                  <a:cxn ang="0">
                    <a:pos x="2" y="410"/>
                  </a:cxn>
                  <a:cxn ang="0">
                    <a:pos x="2" y="339"/>
                  </a:cxn>
                  <a:cxn ang="0">
                    <a:pos x="17" y="267"/>
                  </a:cxn>
                  <a:cxn ang="0">
                    <a:pos x="43" y="202"/>
                  </a:cxn>
                  <a:cxn ang="0">
                    <a:pos x="83" y="140"/>
                  </a:cxn>
                  <a:cxn ang="0">
                    <a:pos x="134" y="88"/>
                  </a:cxn>
                  <a:cxn ang="0">
                    <a:pos x="179" y="55"/>
                  </a:cxn>
                  <a:cxn ang="0">
                    <a:pos x="197" y="46"/>
                  </a:cxn>
                  <a:cxn ang="0">
                    <a:pos x="232" y="28"/>
                  </a:cxn>
                  <a:cxn ang="0">
                    <a:pos x="303" y="7"/>
                  </a:cxn>
                  <a:cxn ang="0">
                    <a:pos x="377" y="0"/>
                  </a:cxn>
                  <a:cxn ang="0">
                    <a:pos x="448" y="7"/>
                  </a:cxn>
                  <a:cxn ang="0">
                    <a:pos x="517" y="28"/>
                  </a:cxn>
                  <a:cxn ang="0">
                    <a:pos x="580" y="60"/>
                  </a:cxn>
                  <a:cxn ang="0">
                    <a:pos x="637" y="106"/>
                  </a:cxn>
                  <a:cxn ang="0">
                    <a:pos x="686" y="163"/>
                  </a:cxn>
                  <a:cxn ang="0">
                    <a:pos x="706" y="197"/>
                  </a:cxn>
                  <a:cxn ang="0">
                    <a:pos x="714" y="213"/>
                  </a:cxn>
                  <a:cxn ang="0">
                    <a:pos x="735" y="267"/>
                  </a:cxn>
                  <a:cxn ang="0">
                    <a:pos x="750" y="339"/>
                  </a:cxn>
                  <a:cxn ang="0">
                    <a:pos x="750" y="412"/>
                  </a:cxn>
                  <a:cxn ang="0">
                    <a:pos x="735" y="482"/>
                  </a:cxn>
                  <a:cxn ang="0">
                    <a:pos x="709" y="549"/>
                  </a:cxn>
                  <a:cxn ang="0">
                    <a:pos x="668" y="609"/>
                  </a:cxn>
                  <a:cxn ang="0">
                    <a:pos x="618" y="663"/>
                  </a:cxn>
                  <a:cxn ang="0">
                    <a:pos x="570" y="695"/>
                  </a:cxn>
                </a:cxnLst>
                <a:rect l="0" t="0" r="r" b="b"/>
                <a:pathLst>
                  <a:path w="751" h="751">
                    <a:moveTo>
                      <a:pt x="554" y="705"/>
                    </a:moveTo>
                    <a:lnTo>
                      <a:pt x="554" y="705"/>
                    </a:lnTo>
                    <a:lnTo>
                      <a:pt x="536" y="713"/>
                    </a:lnTo>
                    <a:lnTo>
                      <a:pt x="520" y="721"/>
                    </a:lnTo>
                    <a:lnTo>
                      <a:pt x="484" y="734"/>
                    </a:lnTo>
                    <a:lnTo>
                      <a:pt x="448" y="743"/>
                    </a:lnTo>
                    <a:lnTo>
                      <a:pt x="412" y="749"/>
                    </a:lnTo>
                    <a:lnTo>
                      <a:pt x="375" y="751"/>
                    </a:lnTo>
                    <a:lnTo>
                      <a:pt x="339" y="748"/>
                    </a:lnTo>
                    <a:lnTo>
                      <a:pt x="303" y="743"/>
                    </a:lnTo>
                    <a:lnTo>
                      <a:pt x="269" y="734"/>
                    </a:lnTo>
                    <a:lnTo>
                      <a:pt x="235" y="723"/>
                    </a:lnTo>
                    <a:lnTo>
                      <a:pt x="202" y="707"/>
                    </a:lnTo>
                    <a:lnTo>
                      <a:pt x="171" y="689"/>
                    </a:lnTo>
                    <a:lnTo>
                      <a:pt x="140" y="668"/>
                    </a:lnTo>
                    <a:lnTo>
                      <a:pt x="114" y="643"/>
                    </a:lnTo>
                    <a:lnTo>
                      <a:pt x="88" y="616"/>
                    </a:lnTo>
                    <a:lnTo>
                      <a:pt x="65" y="586"/>
                    </a:lnTo>
                    <a:lnTo>
                      <a:pt x="56" y="570"/>
                    </a:lnTo>
                    <a:lnTo>
                      <a:pt x="46" y="554"/>
                    </a:lnTo>
                    <a:lnTo>
                      <a:pt x="46" y="554"/>
                    </a:lnTo>
                    <a:lnTo>
                      <a:pt x="36" y="536"/>
                    </a:lnTo>
                    <a:lnTo>
                      <a:pt x="30" y="520"/>
                    </a:lnTo>
                    <a:lnTo>
                      <a:pt x="17" y="484"/>
                    </a:lnTo>
                    <a:lnTo>
                      <a:pt x="7" y="448"/>
                    </a:lnTo>
                    <a:lnTo>
                      <a:pt x="2" y="410"/>
                    </a:lnTo>
                    <a:lnTo>
                      <a:pt x="0" y="375"/>
                    </a:lnTo>
                    <a:lnTo>
                      <a:pt x="2" y="339"/>
                    </a:lnTo>
                    <a:lnTo>
                      <a:pt x="7" y="303"/>
                    </a:lnTo>
                    <a:lnTo>
                      <a:pt x="17" y="267"/>
                    </a:lnTo>
                    <a:lnTo>
                      <a:pt x="28" y="235"/>
                    </a:lnTo>
                    <a:lnTo>
                      <a:pt x="43" y="202"/>
                    </a:lnTo>
                    <a:lnTo>
                      <a:pt x="61" y="169"/>
                    </a:lnTo>
                    <a:lnTo>
                      <a:pt x="83" y="140"/>
                    </a:lnTo>
                    <a:lnTo>
                      <a:pt x="106" y="112"/>
                    </a:lnTo>
                    <a:lnTo>
                      <a:pt x="134" y="88"/>
                    </a:lnTo>
                    <a:lnTo>
                      <a:pt x="165" y="65"/>
                    </a:lnTo>
                    <a:lnTo>
                      <a:pt x="179" y="55"/>
                    </a:lnTo>
                    <a:lnTo>
                      <a:pt x="197" y="46"/>
                    </a:lnTo>
                    <a:lnTo>
                      <a:pt x="197" y="46"/>
                    </a:lnTo>
                    <a:lnTo>
                      <a:pt x="214" y="36"/>
                    </a:lnTo>
                    <a:lnTo>
                      <a:pt x="232" y="28"/>
                    </a:lnTo>
                    <a:lnTo>
                      <a:pt x="267" y="16"/>
                    </a:lnTo>
                    <a:lnTo>
                      <a:pt x="303" y="7"/>
                    </a:lnTo>
                    <a:lnTo>
                      <a:pt x="339" y="2"/>
                    </a:lnTo>
                    <a:lnTo>
                      <a:pt x="377" y="0"/>
                    </a:lnTo>
                    <a:lnTo>
                      <a:pt x="412" y="2"/>
                    </a:lnTo>
                    <a:lnTo>
                      <a:pt x="448" y="7"/>
                    </a:lnTo>
                    <a:lnTo>
                      <a:pt x="482" y="15"/>
                    </a:lnTo>
                    <a:lnTo>
                      <a:pt x="517" y="28"/>
                    </a:lnTo>
                    <a:lnTo>
                      <a:pt x="549" y="42"/>
                    </a:lnTo>
                    <a:lnTo>
                      <a:pt x="580" y="60"/>
                    </a:lnTo>
                    <a:lnTo>
                      <a:pt x="609" y="81"/>
                    </a:lnTo>
                    <a:lnTo>
                      <a:pt x="637" y="106"/>
                    </a:lnTo>
                    <a:lnTo>
                      <a:pt x="663" y="134"/>
                    </a:lnTo>
                    <a:lnTo>
                      <a:pt x="686" y="163"/>
                    </a:lnTo>
                    <a:lnTo>
                      <a:pt x="696" y="179"/>
                    </a:lnTo>
                    <a:lnTo>
                      <a:pt x="706" y="197"/>
                    </a:lnTo>
                    <a:lnTo>
                      <a:pt x="706" y="197"/>
                    </a:lnTo>
                    <a:lnTo>
                      <a:pt x="714" y="213"/>
                    </a:lnTo>
                    <a:lnTo>
                      <a:pt x="722" y="231"/>
                    </a:lnTo>
                    <a:lnTo>
                      <a:pt x="735" y="267"/>
                    </a:lnTo>
                    <a:lnTo>
                      <a:pt x="743" y="303"/>
                    </a:lnTo>
                    <a:lnTo>
                      <a:pt x="750" y="339"/>
                    </a:lnTo>
                    <a:lnTo>
                      <a:pt x="751" y="375"/>
                    </a:lnTo>
                    <a:lnTo>
                      <a:pt x="750" y="412"/>
                    </a:lnTo>
                    <a:lnTo>
                      <a:pt x="743" y="446"/>
                    </a:lnTo>
                    <a:lnTo>
                      <a:pt x="735" y="482"/>
                    </a:lnTo>
                    <a:lnTo>
                      <a:pt x="723" y="516"/>
                    </a:lnTo>
                    <a:lnTo>
                      <a:pt x="709" y="549"/>
                    </a:lnTo>
                    <a:lnTo>
                      <a:pt x="689" y="580"/>
                    </a:lnTo>
                    <a:lnTo>
                      <a:pt x="668" y="609"/>
                    </a:lnTo>
                    <a:lnTo>
                      <a:pt x="644" y="637"/>
                    </a:lnTo>
                    <a:lnTo>
                      <a:pt x="618" y="663"/>
                    </a:lnTo>
                    <a:lnTo>
                      <a:pt x="587" y="686"/>
                    </a:lnTo>
                    <a:lnTo>
                      <a:pt x="570" y="695"/>
                    </a:lnTo>
                    <a:lnTo>
                      <a:pt x="554" y="70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7" name="Freeform 3525">
                <a:extLst>
                  <a:ext uri="{FF2B5EF4-FFF2-40B4-BE49-F238E27FC236}">
                    <a16:creationId xmlns:a16="http://schemas.microsoft.com/office/drawing/2014/main" id="{F46C238B-2A07-4FF1-B741-66CBD2CB0F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237" y="3516312"/>
                <a:ext cx="463550" cy="463550"/>
              </a:xfrm>
              <a:custGeom>
                <a:avLst/>
                <a:gdLst/>
                <a:ahLst/>
                <a:cxnLst>
                  <a:cxn ang="0">
                    <a:pos x="432" y="549"/>
                  </a:cxn>
                  <a:cxn ang="0">
                    <a:pos x="377" y="572"/>
                  </a:cxn>
                  <a:cxn ang="0">
                    <a:pos x="321" y="583"/>
                  </a:cxn>
                  <a:cxn ang="0">
                    <a:pos x="264" y="583"/>
                  </a:cxn>
                  <a:cxn ang="0">
                    <a:pos x="209" y="572"/>
                  </a:cxn>
                  <a:cxn ang="0">
                    <a:pos x="157" y="551"/>
                  </a:cxn>
                  <a:cxn ang="0">
                    <a:pos x="109" y="520"/>
                  </a:cxn>
                  <a:cxn ang="0">
                    <a:pos x="69" y="480"/>
                  </a:cxn>
                  <a:cxn ang="0">
                    <a:pos x="36" y="432"/>
                  </a:cxn>
                  <a:cxn ang="0">
                    <a:pos x="23" y="404"/>
                  </a:cxn>
                  <a:cxn ang="0">
                    <a:pos x="5" y="349"/>
                  </a:cxn>
                  <a:cxn ang="0">
                    <a:pos x="0" y="292"/>
                  </a:cxn>
                  <a:cxn ang="0">
                    <a:pos x="5" y="236"/>
                  </a:cxn>
                  <a:cxn ang="0">
                    <a:pos x="22" y="182"/>
                  </a:cxn>
                  <a:cxn ang="0">
                    <a:pos x="48" y="132"/>
                  </a:cxn>
                  <a:cxn ang="0">
                    <a:pos x="83" y="88"/>
                  </a:cxn>
                  <a:cxn ang="0">
                    <a:pos x="127" y="51"/>
                  </a:cxn>
                  <a:cxn ang="0">
                    <a:pos x="153" y="34"/>
                  </a:cxn>
                  <a:cxn ang="0">
                    <a:pos x="209" y="11"/>
                  </a:cxn>
                  <a:cxn ang="0">
                    <a:pos x="264" y="2"/>
                  </a:cxn>
                  <a:cxn ang="0">
                    <a:pos x="321" y="2"/>
                  </a:cxn>
                  <a:cxn ang="0">
                    <a:pos x="377" y="11"/>
                  </a:cxn>
                  <a:cxn ang="0">
                    <a:pos x="429" y="33"/>
                  </a:cxn>
                  <a:cxn ang="0">
                    <a:pos x="476" y="64"/>
                  </a:cxn>
                  <a:cxn ang="0">
                    <a:pos x="517" y="104"/>
                  </a:cxn>
                  <a:cxn ang="0">
                    <a:pos x="549" y="153"/>
                  </a:cxn>
                  <a:cxn ang="0">
                    <a:pos x="562" y="179"/>
                  </a:cxn>
                  <a:cxn ang="0">
                    <a:pos x="580" y="236"/>
                  </a:cxn>
                  <a:cxn ang="0">
                    <a:pos x="585" y="292"/>
                  </a:cxn>
                  <a:cxn ang="0">
                    <a:pos x="580" y="349"/>
                  </a:cxn>
                  <a:cxn ang="0">
                    <a:pos x="564" y="402"/>
                  </a:cxn>
                  <a:cxn ang="0">
                    <a:pos x="538" y="451"/>
                  </a:cxn>
                  <a:cxn ang="0">
                    <a:pos x="502" y="497"/>
                  </a:cxn>
                  <a:cxn ang="0">
                    <a:pos x="458" y="533"/>
                  </a:cxn>
                </a:cxnLst>
                <a:rect l="0" t="0" r="r" b="b"/>
                <a:pathLst>
                  <a:path w="585" h="585">
                    <a:moveTo>
                      <a:pt x="432" y="549"/>
                    </a:moveTo>
                    <a:lnTo>
                      <a:pt x="432" y="549"/>
                    </a:lnTo>
                    <a:lnTo>
                      <a:pt x="404" y="562"/>
                    </a:lnTo>
                    <a:lnTo>
                      <a:pt x="377" y="572"/>
                    </a:lnTo>
                    <a:lnTo>
                      <a:pt x="349" y="578"/>
                    </a:lnTo>
                    <a:lnTo>
                      <a:pt x="321" y="583"/>
                    </a:lnTo>
                    <a:lnTo>
                      <a:pt x="292" y="585"/>
                    </a:lnTo>
                    <a:lnTo>
                      <a:pt x="264" y="583"/>
                    </a:lnTo>
                    <a:lnTo>
                      <a:pt x="237" y="578"/>
                    </a:lnTo>
                    <a:lnTo>
                      <a:pt x="209" y="572"/>
                    </a:lnTo>
                    <a:lnTo>
                      <a:pt x="183" y="564"/>
                    </a:lnTo>
                    <a:lnTo>
                      <a:pt x="157" y="551"/>
                    </a:lnTo>
                    <a:lnTo>
                      <a:pt x="132" y="537"/>
                    </a:lnTo>
                    <a:lnTo>
                      <a:pt x="109" y="520"/>
                    </a:lnTo>
                    <a:lnTo>
                      <a:pt x="88" y="502"/>
                    </a:lnTo>
                    <a:lnTo>
                      <a:pt x="69" y="480"/>
                    </a:lnTo>
                    <a:lnTo>
                      <a:pt x="51" y="456"/>
                    </a:lnTo>
                    <a:lnTo>
                      <a:pt x="36" y="432"/>
                    </a:lnTo>
                    <a:lnTo>
                      <a:pt x="36" y="432"/>
                    </a:lnTo>
                    <a:lnTo>
                      <a:pt x="23" y="404"/>
                    </a:lnTo>
                    <a:lnTo>
                      <a:pt x="13" y="376"/>
                    </a:lnTo>
                    <a:lnTo>
                      <a:pt x="5" y="349"/>
                    </a:lnTo>
                    <a:lnTo>
                      <a:pt x="2" y="319"/>
                    </a:lnTo>
                    <a:lnTo>
                      <a:pt x="0" y="292"/>
                    </a:lnTo>
                    <a:lnTo>
                      <a:pt x="2" y="264"/>
                    </a:lnTo>
                    <a:lnTo>
                      <a:pt x="5" y="236"/>
                    </a:lnTo>
                    <a:lnTo>
                      <a:pt x="12" y="209"/>
                    </a:lnTo>
                    <a:lnTo>
                      <a:pt x="22" y="182"/>
                    </a:lnTo>
                    <a:lnTo>
                      <a:pt x="33" y="156"/>
                    </a:lnTo>
                    <a:lnTo>
                      <a:pt x="48" y="132"/>
                    </a:lnTo>
                    <a:lnTo>
                      <a:pt x="64" y="109"/>
                    </a:lnTo>
                    <a:lnTo>
                      <a:pt x="83" y="88"/>
                    </a:lnTo>
                    <a:lnTo>
                      <a:pt x="105" y="68"/>
                    </a:lnTo>
                    <a:lnTo>
                      <a:pt x="127" y="51"/>
                    </a:lnTo>
                    <a:lnTo>
                      <a:pt x="153" y="34"/>
                    </a:lnTo>
                    <a:lnTo>
                      <a:pt x="153" y="34"/>
                    </a:lnTo>
                    <a:lnTo>
                      <a:pt x="181" y="21"/>
                    </a:lnTo>
                    <a:lnTo>
                      <a:pt x="209" y="11"/>
                    </a:lnTo>
                    <a:lnTo>
                      <a:pt x="237" y="5"/>
                    </a:lnTo>
                    <a:lnTo>
                      <a:pt x="264" y="2"/>
                    </a:lnTo>
                    <a:lnTo>
                      <a:pt x="294" y="0"/>
                    </a:lnTo>
                    <a:lnTo>
                      <a:pt x="321" y="2"/>
                    </a:lnTo>
                    <a:lnTo>
                      <a:pt x="349" y="5"/>
                    </a:lnTo>
                    <a:lnTo>
                      <a:pt x="377" y="11"/>
                    </a:lnTo>
                    <a:lnTo>
                      <a:pt x="403" y="21"/>
                    </a:lnTo>
                    <a:lnTo>
                      <a:pt x="429" y="33"/>
                    </a:lnTo>
                    <a:lnTo>
                      <a:pt x="452" y="47"/>
                    </a:lnTo>
                    <a:lnTo>
                      <a:pt x="476" y="64"/>
                    </a:lnTo>
                    <a:lnTo>
                      <a:pt x="497" y="83"/>
                    </a:lnTo>
                    <a:lnTo>
                      <a:pt x="517" y="104"/>
                    </a:lnTo>
                    <a:lnTo>
                      <a:pt x="535" y="127"/>
                    </a:lnTo>
                    <a:lnTo>
                      <a:pt x="549" y="153"/>
                    </a:lnTo>
                    <a:lnTo>
                      <a:pt x="549" y="153"/>
                    </a:lnTo>
                    <a:lnTo>
                      <a:pt x="562" y="179"/>
                    </a:lnTo>
                    <a:lnTo>
                      <a:pt x="572" y="207"/>
                    </a:lnTo>
                    <a:lnTo>
                      <a:pt x="580" y="236"/>
                    </a:lnTo>
                    <a:lnTo>
                      <a:pt x="583" y="264"/>
                    </a:lnTo>
                    <a:lnTo>
                      <a:pt x="585" y="292"/>
                    </a:lnTo>
                    <a:lnTo>
                      <a:pt x="583" y="321"/>
                    </a:lnTo>
                    <a:lnTo>
                      <a:pt x="580" y="349"/>
                    </a:lnTo>
                    <a:lnTo>
                      <a:pt x="572" y="375"/>
                    </a:lnTo>
                    <a:lnTo>
                      <a:pt x="564" y="402"/>
                    </a:lnTo>
                    <a:lnTo>
                      <a:pt x="551" y="427"/>
                    </a:lnTo>
                    <a:lnTo>
                      <a:pt x="538" y="451"/>
                    </a:lnTo>
                    <a:lnTo>
                      <a:pt x="522" y="474"/>
                    </a:lnTo>
                    <a:lnTo>
                      <a:pt x="502" y="497"/>
                    </a:lnTo>
                    <a:lnTo>
                      <a:pt x="481" y="516"/>
                    </a:lnTo>
                    <a:lnTo>
                      <a:pt x="458" y="533"/>
                    </a:lnTo>
                    <a:lnTo>
                      <a:pt x="432" y="549"/>
                    </a:lnTo>
                    <a:close/>
                  </a:path>
                </a:pathLst>
              </a:custGeom>
              <a:solidFill>
                <a:srgbClr val="C69C6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8" name="Freeform 3526">
                <a:extLst>
                  <a:ext uri="{FF2B5EF4-FFF2-40B4-BE49-F238E27FC236}">
                    <a16:creationId xmlns:a16="http://schemas.microsoft.com/office/drawing/2014/main" id="{63DADFB5-47C1-4CC9-B6F4-9AC5AB1F9D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40237" y="3516312"/>
                <a:ext cx="463550" cy="463550"/>
              </a:xfrm>
              <a:custGeom>
                <a:avLst/>
                <a:gdLst/>
                <a:ahLst/>
                <a:cxnLst>
                  <a:cxn ang="0">
                    <a:pos x="432" y="549"/>
                  </a:cxn>
                  <a:cxn ang="0">
                    <a:pos x="377" y="572"/>
                  </a:cxn>
                  <a:cxn ang="0">
                    <a:pos x="321" y="583"/>
                  </a:cxn>
                  <a:cxn ang="0">
                    <a:pos x="264" y="583"/>
                  </a:cxn>
                  <a:cxn ang="0">
                    <a:pos x="209" y="572"/>
                  </a:cxn>
                  <a:cxn ang="0">
                    <a:pos x="157" y="551"/>
                  </a:cxn>
                  <a:cxn ang="0">
                    <a:pos x="109" y="520"/>
                  </a:cxn>
                  <a:cxn ang="0">
                    <a:pos x="69" y="480"/>
                  </a:cxn>
                  <a:cxn ang="0">
                    <a:pos x="36" y="432"/>
                  </a:cxn>
                  <a:cxn ang="0">
                    <a:pos x="23" y="404"/>
                  </a:cxn>
                  <a:cxn ang="0">
                    <a:pos x="5" y="349"/>
                  </a:cxn>
                  <a:cxn ang="0">
                    <a:pos x="0" y="292"/>
                  </a:cxn>
                  <a:cxn ang="0">
                    <a:pos x="5" y="236"/>
                  </a:cxn>
                  <a:cxn ang="0">
                    <a:pos x="22" y="182"/>
                  </a:cxn>
                  <a:cxn ang="0">
                    <a:pos x="48" y="132"/>
                  </a:cxn>
                  <a:cxn ang="0">
                    <a:pos x="83" y="88"/>
                  </a:cxn>
                  <a:cxn ang="0">
                    <a:pos x="127" y="51"/>
                  </a:cxn>
                  <a:cxn ang="0">
                    <a:pos x="153" y="34"/>
                  </a:cxn>
                  <a:cxn ang="0">
                    <a:pos x="209" y="11"/>
                  </a:cxn>
                  <a:cxn ang="0">
                    <a:pos x="264" y="2"/>
                  </a:cxn>
                  <a:cxn ang="0">
                    <a:pos x="321" y="2"/>
                  </a:cxn>
                  <a:cxn ang="0">
                    <a:pos x="377" y="11"/>
                  </a:cxn>
                  <a:cxn ang="0">
                    <a:pos x="429" y="33"/>
                  </a:cxn>
                  <a:cxn ang="0">
                    <a:pos x="476" y="64"/>
                  </a:cxn>
                  <a:cxn ang="0">
                    <a:pos x="517" y="104"/>
                  </a:cxn>
                  <a:cxn ang="0">
                    <a:pos x="549" y="153"/>
                  </a:cxn>
                  <a:cxn ang="0">
                    <a:pos x="562" y="179"/>
                  </a:cxn>
                  <a:cxn ang="0">
                    <a:pos x="580" y="236"/>
                  </a:cxn>
                  <a:cxn ang="0">
                    <a:pos x="585" y="292"/>
                  </a:cxn>
                  <a:cxn ang="0">
                    <a:pos x="580" y="349"/>
                  </a:cxn>
                  <a:cxn ang="0">
                    <a:pos x="564" y="402"/>
                  </a:cxn>
                  <a:cxn ang="0">
                    <a:pos x="538" y="451"/>
                  </a:cxn>
                  <a:cxn ang="0">
                    <a:pos x="502" y="497"/>
                  </a:cxn>
                  <a:cxn ang="0">
                    <a:pos x="458" y="533"/>
                  </a:cxn>
                </a:cxnLst>
                <a:rect l="0" t="0" r="r" b="b"/>
                <a:pathLst>
                  <a:path w="585" h="585">
                    <a:moveTo>
                      <a:pt x="432" y="549"/>
                    </a:moveTo>
                    <a:lnTo>
                      <a:pt x="432" y="549"/>
                    </a:lnTo>
                    <a:lnTo>
                      <a:pt x="404" y="562"/>
                    </a:lnTo>
                    <a:lnTo>
                      <a:pt x="377" y="572"/>
                    </a:lnTo>
                    <a:lnTo>
                      <a:pt x="349" y="578"/>
                    </a:lnTo>
                    <a:lnTo>
                      <a:pt x="321" y="583"/>
                    </a:lnTo>
                    <a:lnTo>
                      <a:pt x="292" y="585"/>
                    </a:lnTo>
                    <a:lnTo>
                      <a:pt x="264" y="583"/>
                    </a:lnTo>
                    <a:lnTo>
                      <a:pt x="237" y="578"/>
                    </a:lnTo>
                    <a:lnTo>
                      <a:pt x="209" y="572"/>
                    </a:lnTo>
                    <a:lnTo>
                      <a:pt x="183" y="564"/>
                    </a:lnTo>
                    <a:lnTo>
                      <a:pt x="157" y="551"/>
                    </a:lnTo>
                    <a:lnTo>
                      <a:pt x="132" y="537"/>
                    </a:lnTo>
                    <a:lnTo>
                      <a:pt x="109" y="520"/>
                    </a:lnTo>
                    <a:lnTo>
                      <a:pt x="88" y="502"/>
                    </a:lnTo>
                    <a:lnTo>
                      <a:pt x="69" y="480"/>
                    </a:lnTo>
                    <a:lnTo>
                      <a:pt x="51" y="456"/>
                    </a:lnTo>
                    <a:lnTo>
                      <a:pt x="36" y="432"/>
                    </a:lnTo>
                    <a:lnTo>
                      <a:pt x="36" y="432"/>
                    </a:lnTo>
                    <a:lnTo>
                      <a:pt x="23" y="404"/>
                    </a:lnTo>
                    <a:lnTo>
                      <a:pt x="13" y="376"/>
                    </a:lnTo>
                    <a:lnTo>
                      <a:pt x="5" y="349"/>
                    </a:lnTo>
                    <a:lnTo>
                      <a:pt x="2" y="319"/>
                    </a:lnTo>
                    <a:lnTo>
                      <a:pt x="0" y="292"/>
                    </a:lnTo>
                    <a:lnTo>
                      <a:pt x="2" y="264"/>
                    </a:lnTo>
                    <a:lnTo>
                      <a:pt x="5" y="236"/>
                    </a:lnTo>
                    <a:lnTo>
                      <a:pt x="12" y="209"/>
                    </a:lnTo>
                    <a:lnTo>
                      <a:pt x="22" y="182"/>
                    </a:lnTo>
                    <a:lnTo>
                      <a:pt x="33" y="156"/>
                    </a:lnTo>
                    <a:lnTo>
                      <a:pt x="48" y="132"/>
                    </a:lnTo>
                    <a:lnTo>
                      <a:pt x="64" y="109"/>
                    </a:lnTo>
                    <a:lnTo>
                      <a:pt x="83" y="88"/>
                    </a:lnTo>
                    <a:lnTo>
                      <a:pt x="105" y="68"/>
                    </a:lnTo>
                    <a:lnTo>
                      <a:pt x="127" y="51"/>
                    </a:lnTo>
                    <a:lnTo>
                      <a:pt x="153" y="34"/>
                    </a:lnTo>
                    <a:lnTo>
                      <a:pt x="153" y="34"/>
                    </a:lnTo>
                    <a:lnTo>
                      <a:pt x="181" y="21"/>
                    </a:lnTo>
                    <a:lnTo>
                      <a:pt x="209" y="11"/>
                    </a:lnTo>
                    <a:lnTo>
                      <a:pt x="237" y="5"/>
                    </a:lnTo>
                    <a:lnTo>
                      <a:pt x="264" y="2"/>
                    </a:lnTo>
                    <a:lnTo>
                      <a:pt x="294" y="0"/>
                    </a:lnTo>
                    <a:lnTo>
                      <a:pt x="321" y="2"/>
                    </a:lnTo>
                    <a:lnTo>
                      <a:pt x="349" y="5"/>
                    </a:lnTo>
                    <a:lnTo>
                      <a:pt x="377" y="11"/>
                    </a:lnTo>
                    <a:lnTo>
                      <a:pt x="403" y="21"/>
                    </a:lnTo>
                    <a:lnTo>
                      <a:pt x="429" y="33"/>
                    </a:lnTo>
                    <a:lnTo>
                      <a:pt x="452" y="47"/>
                    </a:lnTo>
                    <a:lnTo>
                      <a:pt x="476" y="64"/>
                    </a:lnTo>
                    <a:lnTo>
                      <a:pt x="497" y="83"/>
                    </a:lnTo>
                    <a:lnTo>
                      <a:pt x="517" y="104"/>
                    </a:lnTo>
                    <a:lnTo>
                      <a:pt x="535" y="127"/>
                    </a:lnTo>
                    <a:lnTo>
                      <a:pt x="549" y="153"/>
                    </a:lnTo>
                    <a:lnTo>
                      <a:pt x="549" y="153"/>
                    </a:lnTo>
                    <a:lnTo>
                      <a:pt x="562" y="179"/>
                    </a:lnTo>
                    <a:lnTo>
                      <a:pt x="572" y="207"/>
                    </a:lnTo>
                    <a:lnTo>
                      <a:pt x="580" y="236"/>
                    </a:lnTo>
                    <a:lnTo>
                      <a:pt x="583" y="264"/>
                    </a:lnTo>
                    <a:lnTo>
                      <a:pt x="585" y="292"/>
                    </a:lnTo>
                    <a:lnTo>
                      <a:pt x="583" y="321"/>
                    </a:lnTo>
                    <a:lnTo>
                      <a:pt x="580" y="349"/>
                    </a:lnTo>
                    <a:lnTo>
                      <a:pt x="572" y="375"/>
                    </a:lnTo>
                    <a:lnTo>
                      <a:pt x="564" y="402"/>
                    </a:lnTo>
                    <a:lnTo>
                      <a:pt x="551" y="427"/>
                    </a:lnTo>
                    <a:lnTo>
                      <a:pt x="538" y="451"/>
                    </a:lnTo>
                    <a:lnTo>
                      <a:pt x="522" y="474"/>
                    </a:lnTo>
                    <a:lnTo>
                      <a:pt x="502" y="497"/>
                    </a:lnTo>
                    <a:lnTo>
                      <a:pt x="481" y="516"/>
                    </a:lnTo>
                    <a:lnTo>
                      <a:pt x="458" y="533"/>
                    </a:lnTo>
                    <a:lnTo>
                      <a:pt x="432" y="549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9" name="Freeform 3527">
                <a:extLst>
                  <a:ext uri="{FF2B5EF4-FFF2-40B4-BE49-F238E27FC236}">
                    <a16:creationId xmlns:a16="http://schemas.microsoft.com/office/drawing/2014/main" id="{AD4350BC-86AE-40E9-A14A-7D33D04F47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4" y="3570287"/>
                <a:ext cx="358775" cy="360363"/>
              </a:xfrm>
              <a:custGeom>
                <a:avLst/>
                <a:gdLst/>
                <a:ahLst/>
                <a:cxnLst>
                  <a:cxn ang="0">
                    <a:pos x="334" y="426"/>
                  </a:cxn>
                  <a:cxn ang="0">
                    <a:pos x="292" y="443"/>
                  </a:cxn>
                  <a:cxn ang="0">
                    <a:pos x="248" y="452"/>
                  </a:cxn>
                  <a:cxn ang="0">
                    <a:pos x="205" y="452"/>
                  </a:cxn>
                  <a:cxn ang="0">
                    <a:pos x="161" y="443"/>
                  </a:cxn>
                  <a:cxn ang="0">
                    <a:pos x="122" y="427"/>
                  </a:cxn>
                  <a:cxn ang="0">
                    <a:pos x="85" y="403"/>
                  </a:cxn>
                  <a:cxn ang="0">
                    <a:pos x="54" y="372"/>
                  </a:cxn>
                  <a:cxn ang="0">
                    <a:pos x="28" y="334"/>
                  </a:cxn>
                  <a:cxn ang="0">
                    <a:pos x="18" y="313"/>
                  </a:cxn>
                  <a:cxn ang="0">
                    <a:pos x="5" y="271"/>
                  </a:cxn>
                  <a:cxn ang="0">
                    <a:pos x="0" y="227"/>
                  </a:cxn>
                  <a:cxn ang="0">
                    <a:pos x="5" y="183"/>
                  </a:cxn>
                  <a:cxn ang="0">
                    <a:pos x="16" y="142"/>
                  </a:cxn>
                  <a:cxn ang="0">
                    <a:pos x="38" y="103"/>
                  </a:cxn>
                  <a:cxn ang="0">
                    <a:pos x="65" y="69"/>
                  </a:cxn>
                  <a:cxn ang="0">
                    <a:pos x="99" y="40"/>
                  </a:cxn>
                  <a:cxn ang="0">
                    <a:pos x="119" y="28"/>
                  </a:cxn>
                  <a:cxn ang="0">
                    <a:pos x="161" y="10"/>
                  </a:cxn>
                  <a:cxn ang="0">
                    <a:pos x="205" y="2"/>
                  </a:cxn>
                  <a:cxn ang="0">
                    <a:pos x="248" y="2"/>
                  </a:cxn>
                  <a:cxn ang="0">
                    <a:pos x="292" y="10"/>
                  </a:cxn>
                  <a:cxn ang="0">
                    <a:pos x="331" y="27"/>
                  </a:cxn>
                  <a:cxn ang="0">
                    <a:pos x="368" y="49"/>
                  </a:cxn>
                  <a:cxn ang="0">
                    <a:pos x="399" y="80"/>
                  </a:cxn>
                  <a:cxn ang="0">
                    <a:pos x="425" y="119"/>
                  </a:cxn>
                  <a:cxn ang="0">
                    <a:pos x="435" y="141"/>
                  </a:cxn>
                  <a:cxn ang="0">
                    <a:pos x="448" y="183"/>
                  </a:cxn>
                  <a:cxn ang="0">
                    <a:pos x="453" y="227"/>
                  </a:cxn>
                  <a:cxn ang="0">
                    <a:pos x="448" y="269"/>
                  </a:cxn>
                  <a:cxn ang="0">
                    <a:pos x="437" y="312"/>
                  </a:cxn>
                  <a:cxn ang="0">
                    <a:pos x="415" y="351"/>
                  </a:cxn>
                  <a:cxn ang="0">
                    <a:pos x="388" y="385"/>
                  </a:cxn>
                  <a:cxn ang="0">
                    <a:pos x="354" y="412"/>
                  </a:cxn>
                </a:cxnLst>
                <a:rect l="0" t="0" r="r" b="b"/>
                <a:pathLst>
                  <a:path w="453" h="453">
                    <a:moveTo>
                      <a:pt x="334" y="426"/>
                    </a:moveTo>
                    <a:lnTo>
                      <a:pt x="334" y="426"/>
                    </a:lnTo>
                    <a:lnTo>
                      <a:pt x="313" y="435"/>
                    </a:lnTo>
                    <a:lnTo>
                      <a:pt x="292" y="443"/>
                    </a:lnTo>
                    <a:lnTo>
                      <a:pt x="271" y="448"/>
                    </a:lnTo>
                    <a:lnTo>
                      <a:pt x="248" y="452"/>
                    </a:lnTo>
                    <a:lnTo>
                      <a:pt x="227" y="453"/>
                    </a:lnTo>
                    <a:lnTo>
                      <a:pt x="205" y="452"/>
                    </a:lnTo>
                    <a:lnTo>
                      <a:pt x="183" y="448"/>
                    </a:lnTo>
                    <a:lnTo>
                      <a:pt x="161" y="443"/>
                    </a:lnTo>
                    <a:lnTo>
                      <a:pt x="142" y="435"/>
                    </a:lnTo>
                    <a:lnTo>
                      <a:pt x="122" y="427"/>
                    </a:lnTo>
                    <a:lnTo>
                      <a:pt x="103" y="416"/>
                    </a:lnTo>
                    <a:lnTo>
                      <a:pt x="85" y="403"/>
                    </a:lnTo>
                    <a:lnTo>
                      <a:pt x="69" y="388"/>
                    </a:lnTo>
                    <a:lnTo>
                      <a:pt x="54" y="372"/>
                    </a:lnTo>
                    <a:lnTo>
                      <a:pt x="39" y="354"/>
                    </a:lnTo>
                    <a:lnTo>
                      <a:pt x="28" y="334"/>
                    </a:lnTo>
                    <a:lnTo>
                      <a:pt x="28" y="334"/>
                    </a:lnTo>
                    <a:lnTo>
                      <a:pt x="18" y="313"/>
                    </a:lnTo>
                    <a:lnTo>
                      <a:pt x="10" y="292"/>
                    </a:lnTo>
                    <a:lnTo>
                      <a:pt x="5" y="271"/>
                    </a:lnTo>
                    <a:lnTo>
                      <a:pt x="2" y="248"/>
                    </a:lnTo>
                    <a:lnTo>
                      <a:pt x="0" y="227"/>
                    </a:lnTo>
                    <a:lnTo>
                      <a:pt x="2" y="204"/>
                    </a:lnTo>
                    <a:lnTo>
                      <a:pt x="5" y="183"/>
                    </a:lnTo>
                    <a:lnTo>
                      <a:pt x="10" y="162"/>
                    </a:lnTo>
                    <a:lnTo>
                      <a:pt x="16" y="142"/>
                    </a:lnTo>
                    <a:lnTo>
                      <a:pt x="26" y="123"/>
                    </a:lnTo>
                    <a:lnTo>
                      <a:pt x="38" y="103"/>
                    </a:lnTo>
                    <a:lnTo>
                      <a:pt x="51" y="85"/>
                    </a:lnTo>
                    <a:lnTo>
                      <a:pt x="65" y="69"/>
                    </a:lnTo>
                    <a:lnTo>
                      <a:pt x="82" y="54"/>
                    </a:lnTo>
                    <a:lnTo>
                      <a:pt x="99" y="40"/>
                    </a:lnTo>
                    <a:lnTo>
                      <a:pt x="119" y="28"/>
                    </a:lnTo>
                    <a:lnTo>
                      <a:pt x="119" y="28"/>
                    </a:lnTo>
                    <a:lnTo>
                      <a:pt x="140" y="18"/>
                    </a:lnTo>
                    <a:lnTo>
                      <a:pt x="161" y="10"/>
                    </a:lnTo>
                    <a:lnTo>
                      <a:pt x="183" y="5"/>
                    </a:lnTo>
                    <a:lnTo>
                      <a:pt x="205" y="2"/>
                    </a:lnTo>
                    <a:lnTo>
                      <a:pt x="227" y="0"/>
                    </a:lnTo>
                    <a:lnTo>
                      <a:pt x="248" y="2"/>
                    </a:lnTo>
                    <a:lnTo>
                      <a:pt x="271" y="5"/>
                    </a:lnTo>
                    <a:lnTo>
                      <a:pt x="292" y="10"/>
                    </a:lnTo>
                    <a:lnTo>
                      <a:pt x="311" y="17"/>
                    </a:lnTo>
                    <a:lnTo>
                      <a:pt x="331" y="27"/>
                    </a:lnTo>
                    <a:lnTo>
                      <a:pt x="350" y="38"/>
                    </a:lnTo>
                    <a:lnTo>
                      <a:pt x="368" y="49"/>
                    </a:lnTo>
                    <a:lnTo>
                      <a:pt x="385" y="64"/>
                    </a:lnTo>
                    <a:lnTo>
                      <a:pt x="399" y="80"/>
                    </a:lnTo>
                    <a:lnTo>
                      <a:pt x="414" y="100"/>
                    </a:lnTo>
                    <a:lnTo>
                      <a:pt x="425" y="119"/>
                    </a:lnTo>
                    <a:lnTo>
                      <a:pt x="425" y="119"/>
                    </a:lnTo>
                    <a:lnTo>
                      <a:pt x="435" y="141"/>
                    </a:lnTo>
                    <a:lnTo>
                      <a:pt x="443" y="162"/>
                    </a:lnTo>
                    <a:lnTo>
                      <a:pt x="448" y="183"/>
                    </a:lnTo>
                    <a:lnTo>
                      <a:pt x="451" y="204"/>
                    </a:lnTo>
                    <a:lnTo>
                      <a:pt x="453" y="227"/>
                    </a:lnTo>
                    <a:lnTo>
                      <a:pt x="451" y="248"/>
                    </a:lnTo>
                    <a:lnTo>
                      <a:pt x="448" y="269"/>
                    </a:lnTo>
                    <a:lnTo>
                      <a:pt x="443" y="290"/>
                    </a:lnTo>
                    <a:lnTo>
                      <a:pt x="437" y="312"/>
                    </a:lnTo>
                    <a:lnTo>
                      <a:pt x="427" y="331"/>
                    </a:lnTo>
                    <a:lnTo>
                      <a:pt x="415" y="351"/>
                    </a:lnTo>
                    <a:lnTo>
                      <a:pt x="402" y="369"/>
                    </a:lnTo>
                    <a:lnTo>
                      <a:pt x="388" y="385"/>
                    </a:lnTo>
                    <a:lnTo>
                      <a:pt x="371" y="399"/>
                    </a:lnTo>
                    <a:lnTo>
                      <a:pt x="354" y="412"/>
                    </a:lnTo>
                    <a:lnTo>
                      <a:pt x="334" y="426"/>
                    </a:lnTo>
                    <a:close/>
                  </a:path>
                </a:pathLst>
              </a:custGeom>
              <a:solidFill>
                <a:srgbClr val="FFFF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0" name="Freeform 3528">
                <a:extLst>
                  <a:ext uri="{FF2B5EF4-FFF2-40B4-BE49-F238E27FC236}">
                    <a16:creationId xmlns:a16="http://schemas.microsoft.com/office/drawing/2014/main" id="{17CD127F-32BD-44C6-AF57-018898A1D6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2624" y="3570287"/>
                <a:ext cx="358775" cy="360363"/>
              </a:xfrm>
              <a:custGeom>
                <a:avLst/>
                <a:gdLst/>
                <a:ahLst/>
                <a:cxnLst>
                  <a:cxn ang="0">
                    <a:pos x="334" y="426"/>
                  </a:cxn>
                  <a:cxn ang="0">
                    <a:pos x="292" y="443"/>
                  </a:cxn>
                  <a:cxn ang="0">
                    <a:pos x="248" y="452"/>
                  </a:cxn>
                  <a:cxn ang="0">
                    <a:pos x="205" y="452"/>
                  </a:cxn>
                  <a:cxn ang="0">
                    <a:pos x="161" y="443"/>
                  </a:cxn>
                  <a:cxn ang="0">
                    <a:pos x="122" y="427"/>
                  </a:cxn>
                  <a:cxn ang="0">
                    <a:pos x="85" y="403"/>
                  </a:cxn>
                  <a:cxn ang="0">
                    <a:pos x="54" y="372"/>
                  </a:cxn>
                  <a:cxn ang="0">
                    <a:pos x="28" y="334"/>
                  </a:cxn>
                  <a:cxn ang="0">
                    <a:pos x="18" y="313"/>
                  </a:cxn>
                  <a:cxn ang="0">
                    <a:pos x="5" y="271"/>
                  </a:cxn>
                  <a:cxn ang="0">
                    <a:pos x="0" y="227"/>
                  </a:cxn>
                  <a:cxn ang="0">
                    <a:pos x="5" y="183"/>
                  </a:cxn>
                  <a:cxn ang="0">
                    <a:pos x="16" y="142"/>
                  </a:cxn>
                  <a:cxn ang="0">
                    <a:pos x="38" y="103"/>
                  </a:cxn>
                  <a:cxn ang="0">
                    <a:pos x="65" y="69"/>
                  </a:cxn>
                  <a:cxn ang="0">
                    <a:pos x="99" y="40"/>
                  </a:cxn>
                  <a:cxn ang="0">
                    <a:pos x="119" y="28"/>
                  </a:cxn>
                  <a:cxn ang="0">
                    <a:pos x="161" y="10"/>
                  </a:cxn>
                  <a:cxn ang="0">
                    <a:pos x="205" y="2"/>
                  </a:cxn>
                  <a:cxn ang="0">
                    <a:pos x="248" y="2"/>
                  </a:cxn>
                  <a:cxn ang="0">
                    <a:pos x="292" y="10"/>
                  </a:cxn>
                  <a:cxn ang="0">
                    <a:pos x="331" y="27"/>
                  </a:cxn>
                  <a:cxn ang="0">
                    <a:pos x="368" y="49"/>
                  </a:cxn>
                  <a:cxn ang="0">
                    <a:pos x="399" y="80"/>
                  </a:cxn>
                  <a:cxn ang="0">
                    <a:pos x="425" y="119"/>
                  </a:cxn>
                  <a:cxn ang="0">
                    <a:pos x="435" y="141"/>
                  </a:cxn>
                  <a:cxn ang="0">
                    <a:pos x="448" y="183"/>
                  </a:cxn>
                  <a:cxn ang="0">
                    <a:pos x="453" y="227"/>
                  </a:cxn>
                  <a:cxn ang="0">
                    <a:pos x="448" y="269"/>
                  </a:cxn>
                  <a:cxn ang="0">
                    <a:pos x="437" y="312"/>
                  </a:cxn>
                  <a:cxn ang="0">
                    <a:pos x="415" y="351"/>
                  </a:cxn>
                  <a:cxn ang="0">
                    <a:pos x="388" y="385"/>
                  </a:cxn>
                  <a:cxn ang="0">
                    <a:pos x="354" y="412"/>
                  </a:cxn>
                </a:cxnLst>
                <a:rect l="0" t="0" r="r" b="b"/>
                <a:pathLst>
                  <a:path w="453" h="453">
                    <a:moveTo>
                      <a:pt x="334" y="426"/>
                    </a:moveTo>
                    <a:lnTo>
                      <a:pt x="334" y="426"/>
                    </a:lnTo>
                    <a:lnTo>
                      <a:pt x="313" y="435"/>
                    </a:lnTo>
                    <a:lnTo>
                      <a:pt x="292" y="443"/>
                    </a:lnTo>
                    <a:lnTo>
                      <a:pt x="271" y="448"/>
                    </a:lnTo>
                    <a:lnTo>
                      <a:pt x="248" y="452"/>
                    </a:lnTo>
                    <a:lnTo>
                      <a:pt x="227" y="453"/>
                    </a:lnTo>
                    <a:lnTo>
                      <a:pt x="205" y="452"/>
                    </a:lnTo>
                    <a:lnTo>
                      <a:pt x="183" y="448"/>
                    </a:lnTo>
                    <a:lnTo>
                      <a:pt x="161" y="443"/>
                    </a:lnTo>
                    <a:lnTo>
                      <a:pt x="142" y="435"/>
                    </a:lnTo>
                    <a:lnTo>
                      <a:pt x="122" y="427"/>
                    </a:lnTo>
                    <a:lnTo>
                      <a:pt x="103" y="416"/>
                    </a:lnTo>
                    <a:lnTo>
                      <a:pt x="85" y="403"/>
                    </a:lnTo>
                    <a:lnTo>
                      <a:pt x="69" y="388"/>
                    </a:lnTo>
                    <a:lnTo>
                      <a:pt x="54" y="372"/>
                    </a:lnTo>
                    <a:lnTo>
                      <a:pt x="39" y="354"/>
                    </a:lnTo>
                    <a:lnTo>
                      <a:pt x="28" y="334"/>
                    </a:lnTo>
                    <a:lnTo>
                      <a:pt x="28" y="334"/>
                    </a:lnTo>
                    <a:lnTo>
                      <a:pt x="18" y="313"/>
                    </a:lnTo>
                    <a:lnTo>
                      <a:pt x="10" y="292"/>
                    </a:lnTo>
                    <a:lnTo>
                      <a:pt x="5" y="271"/>
                    </a:lnTo>
                    <a:lnTo>
                      <a:pt x="2" y="248"/>
                    </a:lnTo>
                    <a:lnTo>
                      <a:pt x="0" y="227"/>
                    </a:lnTo>
                    <a:lnTo>
                      <a:pt x="2" y="204"/>
                    </a:lnTo>
                    <a:lnTo>
                      <a:pt x="5" y="183"/>
                    </a:lnTo>
                    <a:lnTo>
                      <a:pt x="10" y="162"/>
                    </a:lnTo>
                    <a:lnTo>
                      <a:pt x="16" y="142"/>
                    </a:lnTo>
                    <a:lnTo>
                      <a:pt x="26" y="123"/>
                    </a:lnTo>
                    <a:lnTo>
                      <a:pt x="38" y="103"/>
                    </a:lnTo>
                    <a:lnTo>
                      <a:pt x="51" y="85"/>
                    </a:lnTo>
                    <a:lnTo>
                      <a:pt x="65" y="69"/>
                    </a:lnTo>
                    <a:lnTo>
                      <a:pt x="82" y="54"/>
                    </a:lnTo>
                    <a:lnTo>
                      <a:pt x="99" y="40"/>
                    </a:lnTo>
                    <a:lnTo>
                      <a:pt x="119" y="28"/>
                    </a:lnTo>
                    <a:lnTo>
                      <a:pt x="119" y="28"/>
                    </a:lnTo>
                    <a:lnTo>
                      <a:pt x="140" y="18"/>
                    </a:lnTo>
                    <a:lnTo>
                      <a:pt x="161" y="10"/>
                    </a:lnTo>
                    <a:lnTo>
                      <a:pt x="183" y="5"/>
                    </a:lnTo>
                    <a:lnTo>
                      <a:pt x="205" y="2"/>
                    </a:lnTo>
                    <a:lnTo>
                      <a:pt x="227" y="0"/>
                    </a:lnTo>
                    <a:lnTo>
                      <a:pt x="248" y="2"/>
                    </a:lnTo>
                    <a:lnTo>
                      <a:pt x="271" y="5"/>
                    </a:lnTo>
                    <a:lnTo>
                      <a:pt x="292" y="10"/>
                    </a:lnTo>
                    <a:lnTo>
                      <a:pt x="311" y="17"/>
                    </a:lnTo>
                    <a:lnTo>
                      <a:pt x="331" y="27"/>
                    </a:lnTo>
                    <a:lnTo>
                      <a:pt x="350" y="38"/>
                    </a:lnTo>
                    <a:lnTo>
                      <a:pt x="368" y="49"/>
                    </a:lnTo>
                    <a:lnTo>
                      <a:pt x="385" y="64"/>
                    </a:lnTo>
                    <a:lnTo>
                      <a:pt x="399" y="80"/>
                    </a:lnTo>
                    <a:lnTo>
                      <a:pt x="414" y="100"/>
                    </a:lnTo>
                    <a:lnTo>
                      <a:pt x="425" y="119"/>
                    </a:lnTo>
                    <a:lnTo>
                      <a:pt x="425" y="119"/>
                    </a:lnTo>
                    <a:lnTo>
                      <a:pt x="435" y="141"/>
                    </a:lnTo>
                    <a:lnTo>
                      <a:pt x="443" y="162"/>
                    </a:lnTo>
                    <a:lnTo>
                      <a:pt x="448" y="183"/>
                    </a:lnTo>
                    <a:lnTo>
                      <a:pt x="451" y="204"/>
                    </a:lnTo>
                    <a:lnTo>
                      <a:pt x="453" y="227"/>
                    </a:lnTo>
                    <a:lnTo>
                      <a:pt x="451" y="248"/>
                    </a:lnTo>
                    <a:lnTo>
                      <a:pt x="448" y="269"/>
                    </a:lnTo>
                    <a:lnTo>
                      <a:pt x="443" y="290"/>
                    </a:lnTo>
                    <a:lnTo>
                      <a:pt x="437" y="312"/>
                    </a:lnTo>
                    <a:lnTo>
                      <a:pt x="427" y="331"/>
                    </a:lnTo>
                    <a:lnTo>
                      <a:pt x="415" y="351"/>
                    </a:lnTo>
                    <a:lnTo>
                      <a:pt x="402" y="369"/>
                    </a:lnTo>
                    <a:lnTo>
                      <a:pt x="388" y="385"/>
                    </a:lnTo>
                    <a:lnTo>
                      <a:pt x="371" y="399"/>
                    </a:lnTo>
                    <a:lnTo>
                      <a:pt x="354" y="412"/>
                    </a:lnTo>
                    <a:lnTo>
                      <a:pt x="334" y="42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1" name="Freeform 3529">
                <a:extLst>
                  <a:ext uri="{FF2B5EF4-FFF2-40B4-BE49-F238E27FC236}">
                    <a16:creationId xmlns:a16="http://schemas.microsoft.com/office/drawing/2014/main" id="{34390255-0AD6-4796-951B-2C6C995754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656012"/>
                <a:ext cx="160338" cy="20161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77" y="0"/>
                  </a:cxn>
                  <a:cxn ang="0">
                    <a:pos x="70" y="3"/>
                  </a:cxn>
                  <a:cxn ang="0">
                    <a:pos x="70" y="3"/>
                  </a:cxn>
                  <a:cxn ang="0">
                    <a:pos x="59" y="11"/>
                  </a:cxn>
                  <a:cxn ang="0">
                    <a:pos x="48" y="19"/>
                  </a:cxn>
                  <a:cxn ang="0">
                    <a:pos x="38" y="28"/>
                  </a:cxn>
                  <a:cxn ang="0">
                    <a:pos x="30" y="37"/>
                  </a:cxn>
                  <a:cxn ang="0">
                    <a:pos x="22" y="49"/>
                  </a:cxn>
                  <a:cxn ang="0">
                    <a:pos x="15" y="59"/>
                  </a:cxn>
                  <a:cxn ang="0">
                    <a:pos x="10" y="70"/>
                  </a:cxn>
                  <a:cxn ang="0">
                    <a:pos x="5" y="83"/>
                  </a:cxn>
                  <a:cxn ang="0">
                    <a:pos x="4" y="94"/>
                  </a:cxn>
                  <a:cxn ang="0">
                    <a:pos x="0" y="107"/>
                  </a:cxn>
                  <a:cxn ang="0">
                    <a:pos x="0" y="120"/>
                  </a:cxn>
                  <a:cxn ang="0">
                    <a:pos x="0" y="133"/>
                  </a:cxn>
                  <a:cxn ang="0">
                    <a:pos x="2" y="147"/>
                  </a:cxn>
                  <a:cxn ang="0">
                    <a:pos x="5" y="160"/>
                  </a:cxn>
                  <a:cxn ang="0">
                    <a:pos x="10" y="173"/>
                  </a:cxn>
                  <a:cxn ang="0">
                    <a:pos x="17" y="184"/>
                  </a:cxn>
                  <a:cxn ang="0">
                    <a:pos x="17" y="184"/>
                  </a:cxn>
                  <a:cxn ang="0">
                    <a:pos x="26" y="200"/>
                  </a:cxn>
                  <a:cxn ang="0">
                    <a:pos x="38" y="213"/>
                  </a:cxn>
                  <a:cxn ang="0">
                    <a:pos x="51" y="226"/>
                  </a:cxn>
                  <a:cxn ang="0">
                    <a:pos x="66" y="236"/>
                  </a:cxn>
                  <a:cxn ang="0">
                    <a:pos x="82" y="244"/>
                  </a:cxn>
                  <a:cxn ang="0">
                    <a:pos x="98" y="249"/>
                  </a:cxn>
                  <a:cxn ang="0">
                    <a:pos x="116" y="252"/>
                  </a:cxn>
                  <a:cxn ang="0">
                    <a:pos x="134" y="254"/>
                  </a:cxn>
                  <a:cxn ang="0">
                    <a:pos x="134" y="254"/>
                  </a:cxn>
                  <a:cxn ang="0">
                    <a:pos x="150" y="252"/>
                  </a:cxn>
                  <a:cxn ang="0">
                    <a:pos x="165" y="249"/>
                  </a:cxn>
                  <a:cxn ang="0">
                    <a:pos x="181" y="244"/>
                  </a:cxn>
                  <a:cxn ang="0">
                    <a:pos x="197" y="238"/>
                  </a:cxn>
                  <a:cxn ang="0">
                    <a:pos x="197" y="238"/>
                  </a:cxn>
                  <a:cxn ang="0">
                    <a:pos x="204" y="234"/>
                  </a:cxn>
                  <a:cxn ang="0">
                    <a:pos x="77" y="0"/>
                  </a:cxn>
                </a:cxnLst>
                <a:rect l="0" t="0" r="r" b="b"/>
                <a:pathLst>
                  <a:path w="204" h="254">
                    <a:moveTo>
                      <a:pt x="77" y="0"/>
                    </a:moveTo>
                    <a:lnTo>
                      <a:pt x="77" y="0"/>
                    </a:lnTo>
                    <a:lnTo>
                      <a:pt x="70" y="3"/>
                    </a:lnTo>
                    <a:lnTo>
                      <a:pt x="70" y="3"/>
                    </a:lnTo>
                    <a:lnTo>
                      <a:pt x="59" y="11"/>
                    </a:lnTo>
                    <a:lnTo>
                      <a:pt x="48" y="19"/>
                    </a:lnTo>
                    <a:lnTo>
                      <a:pt x="38" y="28"/>
                    </a:lnTo>
                    <a:lnTo>
                      <a:pt x="30" y="37"/>
                    </a:lnTo>
                    <a:lnTo>
                      <a:pt x="22" y="49"/>
                    </a:lnTo>
                    <a:lnTo>
                      <a:pt x="15" y="59"/>
                    </a:lnTo>
                    <a:lnTo>
                      <a:pt x="10" y="70"/>
                    </a:lnTo>
                    <a:lnTo>
                      <a:pt x="5" y="83"/>
                    </a:lnTo>
                    <a:lnTo>
                      <a:pt x="4" y="94"/>
                    </a:lnTo>
                    <a:lnTo>
                      <a:pt x="0" y="107"/>
                    </a:lnTo>
                    <a:lnTo>
                      <a:pt x="0" y="120"/>
                    </a:lnTo>
                    <a:lnTo>
                      <a:pt x="0" y="133"/>
                    </a:lnTo>
                    <a:lnTo>
                      <a:pt x="2" y="147"/>
                    </a:lnTo>
                    <a:lnTo>
                      <a:pt x="5" y="160"/>
                    </a:lnTo>
                    <a:lnTo>
                      <a:pt x="10" y="173"/>
                    </a:lnTo>
                    <a:lnTo>
                      <a:pt x="17" y="184"/>
                    </a:lnTo>
                    <a:lnTo>
                      <a:pt x="17" y="184"/>
                    </a:lnTo>
                    <a:lnTo>
                      <a:pt x="26" y="200"/>
                    </a:lnTo>
                    <a:lnTo>
                      <a:pt x="38" y="213"/>
                    </a:lnTo>
                    <a:lnTo>
                      <a:pt x="51" y="226"/>
                    </a:lnTo>
                    <a:lnTo>
                      <a:pt x="66" y="236"/>
                    </a:lnTo>
                    <a:lnTo>
                      <a:pt x="82" y="244"/>
                    </a:lnTo>
                    <a:lnTo>
                      <a:pt x="98" y="249"/>
                    </a:lnTo>
                    <a:lnTo>
                      <a:pt x="116" y="252"/>
                    </a:lnTo>
                    <a:lnTo>
                      <a:pt x="134" y="254"/>
                    </a:lnTo>
                    <a:lnTo>
                      <a:pt x="134" y="254"/>
                    </a:lnTo>
                    <a:lnTo>
                      <a:pt x="150" y="252"/>
                    </a:lnTo>
                    <a:lnTo>
                      <a:pt x="165" y="249"/>
                    </a:lnTo>
                    <a:lnTo>
                      <a:pt x="181" y="244"/>
                    </a:lnTo>
                    <a:lnTo>
                      <a:pt x="197" y="238"/>
                    </a:lnTo>
                    <a:lnTo>
                      <a:pt x="197" y="238"/>
                    </a:lnTo>
                    <a:lnTo>
                      <a:pt x="204" y="23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E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3530">
                <a:extLst>
                  <a:ext uri="{FF2B5EF4-FFF2-40B4-BE49-F238E27FC236}">
                    <a16:creationId xmlns:a16="http://schemas.microsoft.com/office/drawing/2014/main" id="{505AF1BE-A658-4C13-9C89-0D9729A54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656012"/>
                <a:ext cx="160338" cy="20161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77" y="0"/>
                  </a:cxn>
                  <a:cxn ang="0">
                    <a:pos x="70" y="3"/>
                  </a:cxn>
                  <a:cxn ang="0">
                    <a:pos x="70" y="3"/>
                  </a:cxn>
                  <a:cxn ang="0">
                    <a:pos x="59" y="11"/>
                  </a:cxn>
                  <a:cxn ang="0">
                    <a:pos x="48" y="19"/>
                  </a:cxn>
                  <a:cxn ang="0">
                    <a:pos x="38" y="28"/>
                  </a:cxn>
                  <a:cxn ang="0">
                    <a:pos x="30" y="37"/>
                  </a:cxn>
                  <a:cxn ang="0">
                    <a:pos x="22" y="49"/>
                  </a:cxn>
                  <a:cxn ang="0">
                    <a:pos x="15" y="59"/>
                  </a:cxn>
                  <a:cxn ang="0">
                    <a:pos x="10" y="70"/>
                  </a:cxn>
                  <a:cxn ang="0">
                    <a:pos x="5" y="83"/>
                  </a:cxn>
                  <a:cxn ang="0">
                    <a:pos x="4" y="94"/>
                  </a:cxn>
                  <a:cxn ang="0">
                    <a:pos x="0" y="107"/>
                  </a:cxn>
                  <a:cxn ang="0">
                    <a:pos x="0" y="120"/>
                  </a:cxn>
                  <a:cxn ang="0">
                    <a:pos x="0" y="133"/>
                  </a:cxn>
                  <a:cxn ang="0">
                    <a:pos x="2" y="147"/>
                  </a:cxn>
                  <a:cxn ang="0">
                    <a:pos x="5" y="160"/>
                  </a:cxn>
                  <a:cxn ang="0">
                    <a:pos x="10" y="173"/>
                  </a:cxn>
                  <a:cxn ang="0">
                    <a:pos x="17" y="184"/>
                  </a:cxn>
                  <a:cxn ang="0">
                    <a:pos x="17" y="184"/>
                  </a:cxn>
                  <a:cxn ang="0">
                    <a:pos x="26" y="200"/>
                  </a:cxn>
                  <a:cxn ang="0">
                    <a:pos x="38" y="213"/>
                  </a:cxn>
                  <a:cxn ang="0">
                    <a:pos x="51" y="226"/>
                  </a:cxn>
                  <a:cxn ang="0">
                    <a:pos x="66" y="236"/>
                  </a:cxn>
                  <a:cxn ang="0">
                    <a:pos x="82" y="244"/>
                  </a:cxn>
                  <a:cxn ang="0">
                    <a:pos x="98" y="249"/>
                  </a:cxn>
                  <a:cxn ang="0">
                    <a:pos x="116" y="252"/>
                  </a:cxn>
                  <a:cxn ang="0">
                    <a:pos x="134" y="254"/>
                  </a:cxn>
                  <a:cxn ang="0">
                    <a:pos x="134" y="254"/>
                  </a:cxn>
                  <a:cxn ang="0">
                    <a:pos x="150" y="252"/>
                  </a:cxn>
                  <a:cxn ang="0">
                    <a:pos x="165" y="249"/>
                  </a:cxn>
                  <a:cxn ang="0">
                    <a:pos x="181" y="244"/>
                  </a:cxn>
                  <a:cxn ang="0">
                    <a:pos x="197" y="238"/>
                  </a:cxn>
                  <a:cxn ang="0">
                    <a:pos x="197" y="238"/>
                  </a:cxn>
                  <a:cxn ang="0">
                    <a:pos x="204" y="234"/>
                  </a:cxn>
                  <a:cxn ang="0">
                    <a:pos x="77" y="0"/>
                  </a:cxn>
                </a:cxnLst>
                <a:rect l="0" t="0" r="r" b="b"/>
                <a:pathLst>
                  <a:path w="204" h="254">
                    <a:moveTo>
                      <a:pt x="77" y="0"/>
                    </a:moveTo>
                    <a:lnTo>
                      <a:pt x="77" y="0"/>
                    </a:lnTo>
                    <a:lnTo>
                      <a:pt x="70" y="3"/>
                    </a:lnTo>
                    <a:lnTo>
                      <a:pt x="70" y="3"/>
                    </a:lnTo>
                    <a:lnTo>
                      <a:pt x="59" y="11"/>
                    </a:lnTo>
                    <a:lnTo>
                      <a:pt x="48" y="19"/>
                    </a:lnTo>
                    <a:lnTo>
                      <a:pt x="38" y="28"/>
                    </a:lnTo>
                    <a:lnTo>
                      <a:pt x="30" y="37"/>
                    </a:lnTo>
                    <a:lnTo>
                      <a:pt x="22" y="49"/>
                    </a:lnTo>
                    <a:lnTo>
                      <a:pt x="15" y="59"/>
                    </a:lnTo>
                    <a:lnTo>
                      <a:pt x="10" y="70"/>
                    </a:lnTo>
                    <a:lnTo>
                      <a:pt x="5" y="83"/>
                    </a:lnTo>
                    <a:lnTo>
                      <a:pt x="4" y="94"/>
                    </a:lnTo>
                    <a:lnTo>
                      <a:pt x="0" y="107"/>
                    </a:lnTo>
                    <a:lnTo>
                      <a:pt x="0" y="120"/>
                    </a:lnTo>
                    <a:lnTo>
                      <a:pt x="0" y="133"/>
                    </a:lnTo>
                    <a:lnTo>
                      <a:pt x="2" y="147"/>
                    </a:lnTo>
                    <a:lnTo>
                      <a:pt x="5" y="160"/>
                    </a:lnTo>
                    <a:lnTo>
                      <a:pt x="10" y="173"/>
                    </a:lnTo>
                    <a:lnTo>
                      <a:pt x="17" y="184"/>
                    </a:lnTo>
                    <a:lnTo>
                      <a:pt x="17" y="184"/>
                    </a:lnTo>
                    <a:lnTo>
                      <a:pt x="26" y="200"/>
                    </a:lnTo>
                    <a:lnTo>
                      <a:pt x="38" y="213"/>
                    </a:lnTo>
                    <a:lnTo>
                      <a:pt x="51" y="226"/>
                    </a:lnTo>
                    <a:lnTo>
                      <a:pt x="66" y="236"/>
                    </a:lnTo>
                    <a:lnTo>
                      <a:pt x="82" y="244"/>
                    </a:lnTo>
                    <a:lnTo>
                      <a:pt x="98" y="249"/>
                    </a:lnTo>
                    <a:lnTo>
                      <a:pt x="116" y="252"/>
                    </a:lnTo>
                    <a:lnTo>
                      <a:pt x="134" y="254"/>
                    </a:lnTo>
                    <a:lnTo>
                      <a:pt x="134" y="254"/>
                    </a:lnTo>
                    <a:lnTo>
                      <a:pt x="150" y="252"/>
                    </a:lnTo>
                    <a:lnTo>
                      <a:pt x="165" y="249"/>
                    </a:lnTo>
                    <a:lnTo>
                      <a:pt x="181" y="244"/>
                    </a:lnTo>
                    <a:lnTo>
                      <a:pt x="197" y="238"/>
                    </a:lnTo>
                    <a:lnTo>
                      <a:pt x="197" y="238"/>
                    </a:lnTo>
                    <a:lnTo>
                      <a:pt x="204" y="234"/>
                    </a:lnTo>
                    <a:lnTo>
                      <a:pt x="7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3531">
                <a:extLst>
                  <a:ext uri="{FF2B5EF4-FFF2-40B4-BE49-F238E27FC236}">
                    <a16:creationId xmlns:a16="http://schemas.microsoft.com/office/drawing/2014/main" id="{5E2B4E84-BF41-4458-8A39-CAED53492F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559175"/>
                <a:ext cx="19050" cy="17463"/>
              </a:xfrm>
              <a:custGeom>
                <a:avLst/>
                <a:gdLst/>
                <a:ahLst/>
                <a:cxnLst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7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4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4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0"/>
                  </a:cxn>
                  <a:cxn ang="0">
                    <a:pos x="22" y="3"/>
                  </a:cxn>
                  <a:cxn ang="0">
                    <a:pos x="23" y="6"/>
                  </a:cxn>
                  <a:cxn ang="0">
                    <a:pos x="25" y="11"/>
                  </a:cxn>
                </a:cxnLst>
                <a:rect l="0" t="0" r="r" b="b"/>
                <a:pathLst>
                  <a:path w="25" h="23">
                    <a:moveTo>
                      <a:pt x="25" y="11"/>
                    </a:moveTo>
                    <a:lnTo>
                      <a:pt x="25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7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4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4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22" y="3"/>
                    </a:lnTo>
                    <a:lnTo>
                      <a:pt x="23" y="6"/>
                    </a:lnTo>
                    <a:lnTo>
                      <a:pt x="25" y="1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3532">
                <a:extLst>
                  <a:ext uri="{FF2B5EF4-FFF2-40B4-BE49-F238E27FC236}">
                    <a16:creationId xmlns:a16="http://schemas.microsoft.com/office/drawing/2014/main" id="{0C4F7C43-8D30-46A9-A8B9-1BC25F7305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649" y="3559175"/>
                <a:ext cx="19050" cy="17463"/>
              </a:xfrm>
              <a:custGeom>
                <a:avLst/>
                <a:gdLst/>
                <a:ahLst/>
                <a:cxnLst>
                  <a:cxn ang="0">
                    <a:pos x="25" y="11"/>
                  </a:cxn>
                  <a:cxn ang="0">
                    <a:pos x="25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7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4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4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0"/>
                  </a:cxn>
                  <a:cxn ang="0">
                    <a:pos x="22" y="3"/>
                  </a:cxn>
                  <a:cxn ang="0">
                    <a:pos x="23" y="6"/>
                  </a:cxn>
                  <a:cxn ang="0">
                    <a:pos x="25" y="11"/>
                  </a:cxn>
                </a:cxnLst>
                <a:rect l="0" t="0" r="r" b="b"/>
                <a:pathLst>
                  <a:path w="25" h="23">
                    <a:moveTo>
                      <a:pt x="25" y="11"/>
                    </a:moveTo>
                    <a:lnTo>
                      <a:pt x="25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7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4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4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0"/>
                    </a:lnTo>
                    <a:lnTo>
                      <a:pt x="22" y="3"/>
                    </a:lnTo>
                    <a:lnTo>
                      <a:pt x="23" y="6"/>
                    </a:lnTo>
                    <a:lnTo>
                      <a:pt x="25" y="1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3533">
                <a:extLst>
                  <a:ext uri="{FF2B5EF4-FFF2-40B4-BE49-F238E27FC236}">
                    <a16:creationId xmlns:a16="http://schemas.microsoft.com/office/drawing/2014/main" id="{BCAB5727-3F5C-4E18-9693-A0312FF0C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4" y="3600450"/>
                <a:ext cx="20638" cy="19050"/>
              </a:xfrm>
              <a:custGeom>
                <a:avLst/>
                <a:gdLst/>
                <a:ahLst/>
                <a:cxnLst>
                  <a:cxn ang="0">
                    <a:pos x="24" y="13"/>
                  </a:cxn>
                  <a:cxn ang="0">
                    <a:pos x="24" y="13"/>
                  </a:cxn>
                  <a:cxn ang="0">
                    <a:pos x="23" y="16"/>
                  </a:cxn>
                  <a:cxn ang="0">
                    <a:pos x="21" y="21"/>
                  </a:cxn>
                  <a:cxn ang="0">
                    <a:pos x="16" y="23"/>
                  </a:cxn>
                  <a:cxn ang="0">
                    <a:pos x="11" y="24"/>
                  </a:cxn>
                  <a:cxn ang="0">
                    <a:pos x="11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6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8"/>
                  </a:cxn>
                  <a:cxn ang="0">
                    <a:pos x="3" y="3"/>
                  </a:cxn>
                  <a:cxn ang="0">
                    <a:pos x="8" y="2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2"/>
                  </a:cxn>
                  <a:cxn ang="0">
                    <a:pos x="21" y="3"/>
                  </a:cxn>
                  <a:cxn ang="0">
                    <a:pos x="23" y="8"/>
                  </a:cxn>
                  <a:cxn ang="0">
                    <a:pos x="24" y="13"/>
                  </a:cxn>
                  <a:cxn ang="0">
                    <a:pos x="24" y="13"/>
                  </a:cxn>
                </a:cxnLst>
                <a:rect l="0" t="0" r="r" b="b"/>
                <a:pathLst>
                  <a:path w="24" h="24">
                    <a:moveTo>
                      <a:pt x="24" y="13"/>
                    </a:moveTo>
                    <a:lnTo>
                      <a:pt x="24" y="13"/>
                    </a:lnTo>
                    <a:lnTo>
                      <a:pt x="23" y="16"/>
                    </a:lnTo>
                    <a:lnTo>
                      <a:pt x="21" y="21"/>
                    </a:lnTo>
                    <a:lnTo>
                      <a:pt x="16" y="23"/>
                    </a:lnTo>
                    <a:lnTo>
                      <a:pt x="11" y="24"/>
                    </a:lnTo>
                    <a:lnTo>
                      <a:pt x="11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6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8"/>
                    </a:lnTo>
                    <a:lnTo>
                      <a:pt x="3" y="3"/>
                    </a:lnTo>
                    <a:lnTo>
                      <a:pt x="8" y="2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2"/>
                    </a:lnTo>
                    <a:lnTo>
                      <a:pt x="21" y="3"/>
                    </a:lnTo>
                    <a:lnTo>
                      <a:pt x="23" y="8"/>
                    </a:lnTo>
                    <a:lnTo>
                      <a:pt x="24" y="13"/>
                    </a:lnTo>
                    <a:lnTo>
                      <a:pt x="24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3534">
                <a:extLst>
                  <a:ext uri="{FF2B5EF4-FFF2-40B4-BE49-F238E27FC236}">
                    <a16:creationId xmlns:a16="http://schemas.microsoft.com/office/drawing/2014/main" id="{5F0DA4AD-7C17-4529-9590-B4D9C6CF9A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49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3535">
                <a:extLst>
                  <a:ext uri="{FF2B5EF4-FFF2-40B4-BE49-F238E27FC236}">
                    <a16:creationId xmlns:a16="http://schemas.microsoft.com/office/drawing/2014/main" id="{58BAB312-FA64-4AE9-9BE3-71152BB408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49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3536">
                <a:extLst>
                  <a:ext uri="{FF2B5EF4-FFF2-40B4-BE49-F238E27FC236}">
                    <a16:creationId xmlns:a16="http://schemas.microsoft.com/office/drawing/2014/main" id="{995D7467-AA11-488B-AF66-A9C1C2978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5" y="14"/>
                  </a:cxn>
                  <a:cxn ang="0">
                    <a:pos x="13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7" y="16"/>
                  </a:cxn>
                  <a:cxn ang="0">
                    <a:pos x="3" y="14"/>
                  </a:cxn>
                  <a:cxn ang="0">
                    <a:pos x="2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1"/>
                  </a:cxn>
                  <a:cxn ang="0">
                    <a:pos x="7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0"/>
                  </a:cxn>
                  <a:cxn ang="0">
                    <a:pos x="15" y="1"/>
                  </a:cxn>
                  <a:cxn ang="0">
                    <a:pos x="18" y="5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6">
                    <a:moveTo>
                      <a:pt x="18" y="8"/>
                    </a:moveTo>
                    <a:lnTo>
                      <a:pt x="18" y="8"/>
                    </a:lnTo>
                    <a:lnTo>
                      <a:pt x="18" y="11"/>
                    </a:lnTo>
                    <a:lnTo>
                      <a:pt x="15" y="14"/>
                    </a:lnTo>
                    <a:lnTo>
                      <a:pt x="13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7" y="16"/>
                    </a:lnTo>
                    <a:lnTo>
                      <a:pt x="3" y="14"/>
                    </a:lnTo>
                    <a:lnTo>
                      <a:pt x="2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1"/>
                    </a:lnTo>
                    <a:lnTo>
                      <a:pt x="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5" y="1"/>
                    </a:lnTo>
                    <a:lnTo>
                      <a:pt x="18" y="5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3537">
                <a:extLst>
                  <a:ext uri="{FF2B5EF4-FFF2-40B4-BE49-F238E27FC236}">
                    <a16:creationId xmlns:a16="http://schemas.microsoft.com/office/drawing/2014/main" id="{99F37F1F-20CB-4DFF-84AA-23B7925E5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8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4" y="14"/>
                  </a:cxn>
                  <a:cxn ang="0">
                    <a:pos x="13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3" y="14"/>
                  </a:cxn>
                  <a:cxn ang="0">
                    <a:pos x="1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3" y="3"/>
                  </a:cxn>
                  <a:cxn ang="0">
                    <a:pos x="5" y="1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1"/>
                  </a:cxn>
                  <a:cxn ang="0">
                    <a:pos x="14" y="3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8">
                    <a:moveTo>
                      <a:pt x="18" y="8"/>
                    </a:moveTo>
                    <a:lnTo>
                      <a:pt x="18" y="8"/>
                    </a:lnTo>
                    <a:lnTo>
                      <a:pt x="16" y="11"/>
                    </a:lnTo>
                    <a:lnTo>
                      <a:pt x="14" y="14"/>
                    </a:lnTo>
                    <a:lnTo>
                      <a:pt x="13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3" y="14"/>
                    </a:lnTo>
                    <a:lnTo>
                      <a:pt x="1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1"/>
                    </a:lnTo>
                    <a:lnTo>
                      <a:pt x="14" y="3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0" name="Freeform 3538">
                <a:extLst>
                  <a:ext uri="{FF2B5EF4-FFF2-40B4-BE49-F238E27FC236}">
                    <a16:creationId xmlns:a16="http://schemas.microsoft.com/office/drawing/2014/main" id="{3ADEF09B-4FD8-4744-8014-E2C9624294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309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3" y="5"/>
                  </a:cxn>
                  <a:cxn ang="0">
                    <a:pos x="23" y="5"/>
                  </a:cxn>
                  <a:cxn ang="0">
                    <a:pos x="25" y="10"/>
                  </a:cxn>
                  <a:cxn ang="0">
                    <a:pos x="25" y="13"/>
                  </a:cxn>
                  <a:cxn ang="0">
                    <a:pos x="23" y="18"/>
                  </a:cxn>
                  <a:cxn ang="0">
                    <a:pos x="18" y="21"/>
                  </a:cxn>
                  <a:cxn ang="0">
                    <a:pos x="18" y="21"/>
                  </a:cxn>
                  <a:cxn ang="0">
                    <a:pos x="15" y="23"/>
                  </a:cxn>
                  <a:cxn ang="0">
                    <a:pos x="10" y="23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10" y="0"/>
                  </a:cxn>
                  <a:cxn ang="0">
                    <a:pos x="15" y="0"/>
                  </a:cxn>
                  <a:cxn ang="0">
                    <a:pos x="18" y="1"/>
                  </a:cxn>
                  <a:cxn ang="0">
                    <a:pos x="23" y="5"/>
                  </a:cxn>
                  <a:cxn ang="0">
                    <a:pos x="23" y="5"/>
                  </a:cxn>
                </a:cxnLst>
                <a:rect l="0" t="0" r="r" b="b"/>
                <a:pathLst>
                  <a:path w="25" h="23">
                    <a:moveTo>
                      <a:pt x="23" y="5"/>
                    </a:moveTo>
                    <a:lnTo>
                      <a:pt x="23" y="5"/>
                    </a:lnTo>
                    <a:lnTo>
                      <a:pt x="25" y="10"/>
                    </a:lnTo>
                    <a:lnTo>
                      <a:pt x="25" y="13"/>
                    </a:lnTo>
                    <a:lnTo>
                      <a:pt x="23" y="18"/>
                    </a:lnTo>
                    <a:lnTo>
                      <a:pt x="18" y="21"/>
                    </a:lnTo>
                    <a:lnTo>
                      <a:pt x="18" y="21"/>
                    </a:lnTo>
                    <a:lnTo>
                      <a:pt x="15" y="23"/>
                    </a:lnTo>
                    <a:lnTo>
                      <a:pt x="10" y="23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5" y="0"/>
                    </a:lnTo>
                    <a:lnTo>
                      <a:pt x="18" y="1"/>
                    </a:lnTo>
                    <a:lnTo>
                      <a:pt x="23" y="5"/>
                    </a:lnTo>
                    <a:lnTo>
                      <a:pt x="23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1" name="Freeform 3539">
                <a:extLst>
                  <a:ext uri="{FF2B5EF4-FFF2-40B4-BE49-F238E27FC236}">
                    <a16:creationId xmlns:a16="http://schemas.microsoft.com/office/drawing/2014/main" id="{06730CAF-4C8B-43A9-8898-0B3D90DEE0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7224" y="3700462"/>
                <a:ext cx="17463" cy="17463"/>
              </a:xfrm>
              <a:custGeom>
                <a:avLst/>
                <a:gdLst/>
                <a:ahLst/>
                <a:cxnLst>
                  <a:cxn ang="0">
                    <a:pos x="21" y="5"/>
                  </a:cxn>
                  <a:cxn ang="0">
                    <a:pos x="21" y="5"/>
                  </a:cxn>
                  <a:cxn ang="0">
                    <a:pos x="22" y="10"/>
                  </a:cxn>
                  <a:cxn ang="0">
                    <a:pos x="22" y="15"/>
                  </a:cxn>
                  <a:cxn ang="0">
                    <a:pos x="21" y="18"/>
                  </a:cxn>
                  <a:cxn ang="0">
                    <a:pos x="17" y="21"/>
                  </a:cxn>
                  <a:cxn ang="0">
                    <a:pos x="17" y="21"/>
                  </a:cxn>
                  <a:cxn ang="0">
                    <a:pos x="14" y="23"/>
                  </a:cxn>
                  <a:cxn ang="0">
                    <a:pos x="9" y="23"/>
                  </a:cxn>
                  <a:cxn ang="0">
                    <a:pos x="4" y="21"/>
                  </a:cxn>
                  <a:cxn ang="0">
                    <a:pos x="1" y="18"/>
                  </a:cxn>
                  <a:cxn ang="0">
                    <a:pos x="1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1" y="5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7" y="2"/>
                  </a:cxn>
                  <a:cxn ang="0">
                    <a:pos x="21" y="5"/>
                  </a:cxn>
                  <a:cxn ang="0">
                    <a:pos x="21" y="5"/>
                  </a:cxn>
                </a:cxnLst>
                <a:rect l="0" t="0" r="r" b="b"/>
                <a:pathLst>
                  <a:path w="22" h="23">
                    <a:moveTo>
                      <a:pt x="21" y="5"/>
                    </a:moveTo>
                    <a:lnTo>
                      <a:pt x="21" y="5"/>
                    </a:lnTo>
                    <a:lnTo>
                      <a:pt x="22" y="10"/>
                    </a:lnTo>
                    <a:lnTo>
                      <a:pt x="22" y="15"/>
                    </a:lnTo>
                    <a:lnTo>
                      <a:pt x="21" y="18"/>
                    </a:lnTo>
                    <a:lnTo>
                      <a:pt x="17" y="21"/>
                    </a:lnTo>
                    <a:lnTo>
                      <a:pt x="17" y="21"/>
                    </a:lnTo>
                    <a:lnTo>
                      <a:pt x="14" y="23"/>
                    </a:lnTo>
                    <a:lnTo>
                      <a:pt x="9" y="23"/>
                    </a:lnTo>
                    <a:lnTo>
                      <a:pt x="4" y="21"/>
                    </a:lnTo>
                    <a:lnTo>
                      <a:pt x="1" y="18"/>
                    </a:lnTo>
                    <a:lnTo>
                      <a:pt x="1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1" y="5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9" y="0"/>
                    </a:lnTo>
                    <a:lnTo>
                      <a:pt x="14" y="0"/>
                    </a:lnTo>
                    <a:lnTo>
                      <a:pt x="17" y="2"/>
                    </a:lnTo>
                    <a:lnTo>
                      <a:pt x="21" y="5"/>
                    </a:lnTo>
                    <a:lnTo>
                      <a:pt x="21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540">
                <a:extLst>
                  <a:ext uri="{FF2B5EF4-FFF2-40B4-BE49-F238E27FC236}">
                    <a16:creationId xmlns:a16="http://schemas.microsoft.com/office/drawing/2014/main" id="{0D5F67B6-0B02-4CF8-9851-315CD6F0AA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05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3" y="15"/>
                  </a:cxn>
                  <a:cxn ang="0">
                    <a:pos x="13" y="15"/>
                  </a:cxn>
                  <a:cxn ang="0">
                    <a:pos x="10" y="17"/>
                  </a:cxn>
                  <a:cxn ang="0">
                    <a:pos x="6" y="17"/>
                  </a:cxn>
                  <a:cxn ang="0">
                    <a:pos x="5" y="15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18" h="17">
                    <a:moveTo>
                      <a:pt x="16" y="3"/>
                    </a:moveTo>
                    <a:lnTo>
                      <a:pt x="16" y="3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3" y="15"/>
                    </a:lnTo>
                    <a:lnTo>
                      <a:pt x="13" y="15"/>
                    </a:lnTo>
                    <a:lnTo>
                      <a:pt x="10" y="17"/>
                    </a:lnTo>
                    <a:lnTo>
                      <a:pt x="6" y="17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541">
                <a:extLst>
                  <a:ext uri="{FF2B5EF4-FFF2-40B4-BE49-F238E27FC236}">
                    <a16:creationId xmlns:a16="http://schemas.microsoft.com/office/drawing/2014/main" id="{062E7BE1-7A6D-4893-B8F0-4F8BC23667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4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3" y="15"/>
                  </a:cxn>
                  <a:cxn ang="0">
                    <a:pos x="13" y="15"/>
                  </a:cxn>
                  <a:cxn ang="0">
                    <a:pos x="9" y="16"/>
                  </a:cxn>
                  <a:cxn ang="0">
                    <a:pos x="6" y="16"/>
                  </a:cxn>
                  <a:cxn ang="0">
                    <a:pos x="3" y="15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3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16" h="16">
                    <a:moveTo>
                      <a:pt x="16" y="3"/>
                    </a:moveTo>
                    <a:lnTo>
                      <a:pt x="16" y="3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3" y="15"/>
                    </a:lnTo>
                    <a:lnTo>
                      <a:pt x="13" y="15"/>
                    </a:lnTo>
                    <a:lnTo>
                      <a:pt x="9" y="16"/>
                    </a:lnTo>
                    <a:lnTo>
                      <a:pt x="6" y="16"/>
                    </a:lnTo>
                    <a:lnTo>
                      <a:pt x="3" y="15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3542">
                <a:extLst>
                  <a:ext uri="{FF2B5EF4-FFF2-40B4-BE49-F238E27FC236}">
                    <a16:creationId xmlns:a16="http://schemas.microsoft.com/office/drawing/2014/main" id="{DC1B20A0-A041-47CB-961C-488F6A2CE4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5162" y="3679825"/>
                <a:ext cx="14288" cy="12700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16" y="4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0" y="17"/>
                  </a:cxn>
                  <a:cxn ang="0">
                    <a:pos x="6" y="17"/>
                  </a:cxn>
                  <a:cxn ang="0">
                    <a:pos x="3" y="1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4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4"/>
                  </a:cxn>
                  <a:cxn ang="0">
                    <a:pos x="16" y="4"/>
                  </a:cxn>
                </a:cxnLst>
                <a:rect l="0" t="0" r="r" b="b"/>
                <a:pathLst>
                  <a:path w="16" h="17">
                    <a:moveTo>
                      <a:pt x="16" y="4"/>
                    </a:moveTo>
                    <a:lnTo>
                      <a:pt x="16" y="4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0" y="17"/>
                    </a:lnTo>
                    <a:lnTo>
                      <a:pt x="6" y="17"/>
                    </a:lnTo>
                    <a:lnTo>
                      <a:pt x="3" y="1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4"/>
                    </a:lnTo>
                    <a:lnTo>
                      <a:pt x="16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3543">
                <a:extLst>
                  <a:ext uri="{FF2B5EF4-FFF2-40B4-BE49-F238E27FC236}">
                    <a16:creationId xmlns:a16="http://schemas.microsoft.com/office/drawing/2014/main" id="{28BD378F-5BE2-4301-A392-A22A9E9E3B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8" y="2"/>
                  </a:cxn>
                  <a:cxn ang="0">
                    <a:pos x="18" y="2"/>
                  </a:cxn>
                  <a:cxn ang="0">
                    <a:pos x="21" y="5"/>
                  </a:cxn>
                  <a:cxn ang="0">
                    <a:pos x="23" y="8"/>
                  </a:cxn>
                  <a:cxn ang="0">
                    <a:pos x="24" y="13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19" y="21"/>
                  </a:cxn>
                  <a:cxn ang="0">
                    <a:pos x="16" y="23"/>
                  </a:cxn>
                  <a:cxn ang="0">
                    <a:pos x="11" y="24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3" y="20"/>
                  </a:cxn>
                  <a:cxn ang="0">
                    <a:pos x="0" y="15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2" y="6"/>
                  </a:cxn>
                  <a:cxn ang="0">
                    <a:pos x="5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18" y="2"/>
                  </a:cxn>
                </a:cxnLst>
                <a:rect l="0" t="0" r="r" b="b"/>
                <a:pathLst>
                  <a:path w="24" h="24">
                    <a:moveTo>
                      <a:pt x="18" y="2"/>
                    </a:moveTo>
                    <a:lnTo>
                      <a:pt x="18" y="2"/>
                    </a:lnTo>
                    <a:lnTo>
                      <a:pt x="21" y="5"/>
                    </a:lnTo>
                    <a:lnTo>
                      <a:pt x="23" y="8"/>
                    </a:lnTo>
                    <a:lnTo>
                      <a:pt x="24" y="13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19" y="21"/>
                    </a:lnTo>
                    <a:lnTo>
                      <a:pt x="16" y="23"/>
                    </a:lnTo>
                    <a:lnTo>
                      <a:pt x="11" y="24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3" y="20"/>
                    </a:lnTo>
                    <a:lnTo>
                      <a:pt x="0" y="15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2" y="6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18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3544">
                <a:extLst>
                  <a:ext uri="{FF2B5EF4-FFF2-40B4-BE49-F238E27FC236}">
                    <a16:creationId xmlns:a16="http://schemas.microsoft.com/office/drawing/2014/main" id="{CF5EB96F-2C5F-4FE0-8D3D-769DE2F50F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81512" y="3817937"/>
                <a:ext cx="17463" cy="19050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17" y="1"/>
                  </a:cxn>
                  <a:cxn ang="0">
                    <a:pos x="22" y="4"/>
                  </a:cxn>
                  <a:cxn ang="0">
                    <a:pos x="23" y="9"/>
                  </a:cxn>
                  <a:cxn ang="0">
                    <a:pos x="23" y="13"/>
                  </a:cxn>
                  <a:cxn ang="0">
                    <a:pos x="22" y="17"/>
                  </a:cxn>
                  <a:cxn ang="0">
                    <a:pos x="22" y="17"/>
                  </a:cxn>
                  <a:cxn ang="0">
                    <a:pos x="18" y="21"/>
                  </a:cxn>
                  <a:cxn ang="0">
                    <a:pos x="15" y="24"/>
                  </a:cxn>
                  <a:cxn ang="0">
                    <a:pos x="10" y="24"/>
                  </a:cxn>
                  <a:cxn ang="0">
                    <a:pos x="5" y="22"/>
                  </a:cxn>
                  <a:cxn ang="0">
                    <a:pos x="5" y="22"/>
                  </a:cxn>
                  <a:cxn ang="0">
                    <a:pos x="2" y="19"/>
                  </a:cxn>
                  <a:cxn ang="0">
                    <a:pos x="0" y="16"/>
                  </a:cxn>
                  <a:cxn ang="0">
                    <a:pos x="0" y="11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9" y="1"/>
                  </a:cxn>
                  <a:cxn ang="0">
                    <a:pos x="14" y="0"/>
                  </a:cxn>
                  <a:cxn ang="0">
                    <a:pos x="17" y="1"/>
                  </a:cxn>
                  <a:cxn ang="0">
                    <a:pos x="17" y="1"/>
                  </a:cxn>
                </a:cxnLst>
                <a:rect l="0" t="0" r="r" b="b"/>
                <a:pathLst>
                  <a:path w="23" h="24">
                    <a:moveTo>
                      <a:pt x="17" y="1"/>
                    </a:moveTo>
                    <a:lnTo>
                      <a:pt x="17" y="1"/>
                    </a:lnTo>
                    <a:lnTo>
                      <a:pt x="22" y="4"/>
                    </a:lnTo>
                    <a:lnTo>
                      <a:pt x="23" y="9"/>
                    </a:lnTo>
                    <a:lnTo>
                      <a:pt x="23" y="13"/>
                    </a:lnTo>
                    <a:lnTo>
                      <a:pt x="22" y="17"/>
                    </a:lnTo>
                    <a:lnTo>
                      <a:pt x="22" y="17"/>
                    </a:lnTo>
                    <a:lnTo>
                      <a:pt x="18" y="21"/>
                    </a:lnTo>
                    <a:lnTo>
                      <a:pt x="15" y="24"/>
                    </a:lnTo>
                    <a:lnTo>
                      <a:pt x="10" y="24"/>
                    </a:lnTo>
                    <a:lnTo>
                      <a:pt x="5" y="22"/>
                    </a:lnTo>
                    <a:lnTo>
                      <a:pt x="5" y="22"/>
                    </a:lnTo>
                    <a:lnTo>
                      <a:pt x="2" y="19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4" y="3"/>
                    </a:lnTo>
                    <a:lnTo>
                      <a:pt x="9" y="1"/>
                    </a:lnTo>
                    <a:lnTo>
                      <a:pt x="14" y="0"/>
                    </a:lnTo>
                    <a:lnTo>
                      <a:pt x="17" y="1"/>
                    </a:lnTo>
                    <a:lnTo>
                      <a:pt x="17" y="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3545">
                <a:extLst>
                  <a:ext uri="{FF2B5EF4-FFF2-40B4-BE49-F238E27FC236}">
                    <a16:creationId xmlns:a16="http://schemas.microsoft.com/office/drawing/2014/main" id="{05FC61D4-7017-4535-86E1-09D00283EE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3574" y="3735387"/>
                <a:ext cx="14288" cy="14288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6" y="6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1" y="5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3" y="2"/>
                  </a:cxn>
                </a:cxnLst>
                <a:rect l="0" t="0" r="r" b="b"/>
                <a:pathLst>
                  <a:path w="18" h="18">
                    <a:moveTo>
                      <a:pt x="13" y="2"/>
                    </a:moveTo>
                    <a:lnTo>
                      <a:pt x="13" y="2"/>
                    </a:lnTo>
                    <a:lnTo>
                      <a:pt x="16" y="3"/>
                    </a:lnTo>
                    <a:lnTo>
                      <a:pt x="16" y="6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1" y="5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3546">
                <a:extLst>
                  <a:ext uri="{FF2B5EF4-FFF2-40B4-BE49-F238E27FC236}">
                    <a16:creationId xmlns:a16="http://schemas.microsoft.com/office/drawing/2014/main" id="{7EB94B2A-60AE-48E2-9C3D-47FFED06E3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13" y="2"/>
                  </a:cxn>
                  <a:cxn ang="0">
                    <a:pos x="13" y="2"/>
                  </a:cxn>
                  <a:cxn ang="0">
                    <a:pos x="16" y="4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5" y="15"/>
                  </a:cxn>
                  <a:cxn ang="0">
                    <a:pos x="11" y="17"/>
                  </a:cxn>
                  <a:cxn ang="0">
                    <a:pos x="8" y="17"/>
                  </a:cxn>
                  <a:cxn ang="0">
                    <a:pos x="5" y="17"/>
                  </a:cxn>
                  <a:cxn ang="0">
                    <a:pos x="5" y="17"/>
                  </a:cxn>
                  <a:cxn ang="0">
                    <a:pos x="2" y="13"/>
                  </a:cxn>
                  <a:cxn ang="0">
                    <a:pos x="2" y="12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3" y="2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3" y="2"/>
                  </a:cxn>
                </a:cxnLst>
                <a:rect l="0" t="0" r="r" b="b"/>
                <a:pathLst>
                  <a:path w="18" h="17">
                    <a:moveTo>
                      <a:pt x="13" y="2"/>
                    </a:moveTo>
                    <a:lnTo>
                      <a:pt x="13" y="2"/>
                    </a:lnTo>
                    <a:lnTo>
                      <a:pt x="16" y="4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5" y="15"/>
                    </a:lnTo>
                    <a:lnTo>
                      <a:pt x="11" y="17"/>
                    </a:lnTo>
                    <a:lnTo>
                      <a:pt x="8" y="17"/>
                    </a:lnTo>
                    <a:lnTo>
                      <a:pt x="5" y="17"/>
                    </a:lnTo>
                    <a:lnTo>
                      <a:pt x="5" y="17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3" y="2"/>
                    </a:lnTo>
                    <a:lnTo>
                      <a:pt x="6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3547">
                <a:extLst>
                  <a:ext uri="{FF2B5EF4-FFF2-40B4-BE49-F238E27FC236}">
                    <a16:creationId xmlns:a16="http://schemas.microsoft.com/office/drawing/2014/main" id="{B5FF29B9-24CE-428D-BC47-DA64649097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8337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15" y="4"/>
                  </a:cxn>
                  <a:cxn ang="0">
                    <a:pos x="17" y="7"/>
                  </a:cxn>
                  <a:cxn ang="0">
                    <a:pos x="17" y="10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3" y="17"/>
                  </a:cxn>
                  <a:cxn ang="0">
                    <a:pos x="10" y="17"/>
                  </a:cxn>
                  <a:cxn ang="0">
                    <a:pos x="7" y="18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2" y="15"/>
                  </a:cxn>
                  <a:cxn ang="0">
                    <a:pos x="0" y="12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17" h="18">
                    <a:moveTo>
                      <a:pt x="12" y="2"/>
                    </a:moveTo>
                    <a:lnTo>
                      <a:pt x="12" y="2"/>
                    </a:lnTo>
                    <a:lnTo>
                      <a:pt x="15" y="4"/>
                    </a:lnTo>
                    <a:lnTo>
                      <a:pt x="17" y="7"/>
                    </a:lnTo>
                    <a:lnTo>
                      <a:pt x="17" y="10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3" y="17"/>
                    </a:lnTo>
                    <a:lnTo>
                      <a:pt x="10" y="17"/>
                    </a:lnTo>
                    <a:lnTo>
                      <a:pt x="7" y="18"/>
                    </a:lnTo>
                    <a:lnTo>
                      <a:pt x="3" y="17"/>
                    </a:lnTo>
                    <a:lnTo>
                      <a:pt x="3" y="17"/>
                    </a:lnTo>
                    <a:lnTo>
                      <a:pt x="2" y="15"/>
                    </a:lnTo>
                    <a:lnTo>
                      <a:pt x="0" y="12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3548">
                <a:extLst>
                  <a:ext uri="{FF2B5EF4-FFF2-40B4-BE49-F238E27FC236}">
                    <a16:creationId xmlns:a16="http://schemas.microsoft.com/office/drawing/2014/main" id="{048329DE-9D45-4EA0-A830-71DADFBECF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7387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20" y="3"/>
                  </a:cxn>
                  <a:cxn ang="0">
                    <a:pos x="23" y="7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15"/>
                  </a:cxn>
                  <a:cxn ang="0">
                    <a:pos x="21" y="20"/>
                  </a:cxn>
                  <a:cxn ang="0">
                    <a:pos x="1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3" y="3"/>
                  </a:cxn>
                  <a:cxn ang="0">
                    <a:pos x="7" y="2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16" y="0"/>
                    </a:lnTo>
                    <a:lnTo>
                      <a:pt x="20" y="3"/>
                    </a:lnTo>
                    <a:lnTo>
                      <a:pt x="23" y="7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15"/>
                    </a:lnTo>
                    <a:lnTo>
                      <a:pt x="21" y="20"/>
                    </a:lnTo>
                    <a:lnTo>
                      <a:pt x="1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8" y="23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3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3549">
                <a:extLst>
                  <a:ext uri="{FF2B5EF4-FFF2-40B4-BE49-F238E27FC236}">
                    <a16:creationId xmlns:a16="http://schemas.microsoft.com/office/drawing/2014/main" id="{3B220454-FB55-4EEC-86CB-6FA99DD32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3424" y="3910012"/>
                <a:ext cx="17463" cy="2063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14" y="0"/>
                  </a:cxn>
                  <a:cxn ang="0">
                    <a:pos x="19" y="3"/>
                  </a:cxn>
                  <a:cxn ang="0">
                    <a:pos x="22" y="6"/>
                  </a:cxn>
                  <a:cxn ang="0">
                    <a:pos x="22" y="11"/>
                  </a:cxn>
                  <a:cxn ang="0">
                    <a:pos x="22" y="11"/>
                  </a:cxn>
                  <a:cxn ang="0">
                    <a:pos x="22" y="14"/>
                  </a:cxn>
                  <a:cxn ang="0">
                    <a:pos x="21" y="19"/>
                  </a:cxn>
                  <a:cxn ang="0">
                    <a:pos x="1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3" y="5"/>
                  </a:cxn>
                  <a:cxn ang="0">
                    <a:pos x="6" y="1"/>
                  </a:cxn>
                  <a:cxn ang="0">
                    <a:pos x="9" y="0"/>
                  </a:cxn>
                  <a:cxn ang="0">
                    <a:pos x="9" y="0"/>
                  </a:cxn>
                </a:cxnLst>
                <a:rect l="0" t="0" r="r" b="b"/>
                <a:pathLst>
                  <a:path w="22" h="24">
                    <a:moveTo>
                      <a:pt x="9" y="0"/>
                    </a:moveTo>
                    <a:lnTo>
                      <a:pt x="9" y="0"/>
                    </a:lnTo>
                    <a:lnTo>
                      <a:pt x="14" y="0"/>
                    </a:lnTo>
                    <a:lnTo>
                      <a:pt x="19" y="3"/>
                    </a:lnTo>
                    <a:lnTo>
                      <a:pt x="22" y="6"/>
                    </a:lnTo>
                    <a:lnTo>
                      <a:pt x="22" y="11"/>
                    </a:lnTo>
                    <a:lnTo>
                      <a:pt x="22" y="11"/>
                    </a:lnTo>
                    <a:lnTo>
                      <a:pt x="22" y="14"/>
                    </a:lnTo>
                    <a:lnTo>
                      <a:pt x="21" y="19"/>
                    </a:lnTo>
                    <a:lnTo>
                      <a:pt x="1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5"/>
                    </a:lnTo>
                    <a:lnTo>
                      <a:pt x="6" y="1"/>
                    </a:lnTo>
                    <a:lnTo>
                      <a:pt x="9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3550">
                <a:extLst>
                  <a:ext uri="{FF2B5EF4-FFF2-40B4-BE49-F238E27FC236}">
                    <a16:creationId xmlns:a16="http://schemas.microsoft.com/office/drawing/2014/main" id="{7457391C-A35E-461D-844A-FF186CA632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037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9" y="0"/>
                  </a:cxn>
                  <a:cxn ang="0">
                    <a:pos x="13" y="1"/>
                  </a:cxn>
                  <a:cxn ang="0">
                    <a:pos x="16" y="4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3"/>
                  </a:cxn>
                  <a:cxn ang="0">
                    <a:pos x="11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4" y="16"/>
                  </a:cxn>
                  <a:cxn ang="0">
                    <a:pos x="3" y="14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1" y="3"/>
                  </a:cxn>
                  <a:cxn ang="0">
                    <a:pos x="3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6">
                    <a:moveTo>
                      <a:pt x="6" y="0"/>
                    </a:moveTo>
                    <a:lnTo>
                      <a:pt x="6" y="0"/>
                    </a:lnTo>
                    <a:lnTo>
                      <a:pt x="9" y="0"/>
                    </a:lnTo>
                    <a:lnTo>
                      <a:pt x="13" y="1"/>
                    </a:lnTo>
                    <a:lnTo>
                      <a:pt x="16" y="4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3"/>
                    </a:lnTo>
                    <a:lnTo>
                      <a:pt x="11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4" y="16"/>
                    </a:lnTo>
                    <a:lnTo>
                      <a:pt x="3" y="14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1" y="3"/>
                    </a:lnTo>
                    <a:lnTo>
                      <a:pt x="3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3" name="Freeform 3551">
                <a:extLst>
                  <a:ext uri="{FF2B5EF4-FFF2-40B4-BE49-F238E27FC236}">
                    <a16:creationId xmlns:a16="http://schemas.microsoft.com/office/drawing/2014/main" id="{47FE9EC3-6410-47FD-90EF-3E075871F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8499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4" y="2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6" y="15"/>
                  </a:cxn>
                  <a:cxn ang="0">
                    <a:pos x="13" y="16"/>
                  </a:cxn>
                  <a:cxn ang="0">
                    <a:pos x="9" y="18"/>
                  </a:cxn>
                  <a:cxn ang="0">
                    <a:pos x="9" y="18"/>
                  </a:cxn>
                  <a:cxn ang="0">
                    <a:pos x="6" y="16"/>
                  </a:cxn>
                  <a:cxn ang="0">
                    <a:pos x="3" y="15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1" y="7"/>
                  </a:cxn>
                  <a:cxn ang="0">
                    <a:pos x="3" y="3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11" y="0"/>
                    </a:lnTo>
                    <a:lnTo>
                      <a:pt x="14" y="2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8" y="11"/>
                    </a:lnTo>
                    <a:lnTo>
                      <a:pt x="16" y="15"/>
                    </a:lnTo>
                    <a:lnTo>
                      <a:pt x="13" y="16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6" y="16"/>
                    </a:lnTo>
                    <a:lnTo>
                      <a:pt x="3" y="15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1" y="7"/>
                    </a:lnTo>
                    <a:lnTo>
                      <a:pt x="3" y="3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4" name="Freeform 3552">
                <a:extLst>
                  <a:ext uri="{FF2B5EF4-FFF2-40B4-BE49-F238E27FC236}">
                    <a16:creationId xmlns:a16="http://schemas.microsoft.com/office/drawing/2014/main" id="{0119032A-F585-403B-B3B6-021958397D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9137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0" y="0"/>
                  </a:cxn>
                  <a:cxn ang="0">
                    <a:pos x="13" y="1"/>
                  </a:cxn>
                  <a:cxn ang="0">
                    <a:pos x="14" y="5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1" y="3"/>
                  </a:cxn>
                  <a:cxn ang="0">
                    <a:pos x="3" y="1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6" h="18">
                    <a:moveTo>
                      <a:pt x="6" y="0"/>
                    </a:moveTo>
                    <a:lnTo>
                      <a:pt x="6" y="0"/>
                    </a:lnTo>
                    <a:lnTo>
                      <a:pt x="10" y="0"/>
                    </a:lnTo>
                    <a:lnTo>
                      <a:pt x="13" y="1"/>
                    </a:lnTo>
                    <a:lnTo>
                      <a:pt x="14" y="5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3" y="1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3553">
                <a:extLst>
                  <a:ext uri="{FF2B5EF4-FFF2-40B4-BE49-F238E27FC236}">
                    <a16:creationId xmlns:a16="http://schemas.microsoft.com/office/drawing/2014/main" id="{04B0169A-9851-4EDF-BBAC-3010520BE8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</a:cxnLst>
                <a:rect l="0" t="0" r="r" b="b"/>
                <a:pathLst>
                  <a:path w="24" h="23">
                    <a:moveTo>
                      <a:pt x="0" y="11"/>
                    </a:move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3554">
                <a:extLst>
                  <a:ext uri="{FF2B5EF4-FFF2-40B4-BE49-F238E27FC236}">
                    <a16:creationId xmlns:a16="http://schemas.microsoft.com/office/drawing/2014/main" id="{A08FD49B-87A4-48F8-BC25-E860A5A192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</a:cxnLst>
                <a:rect l="0" t="0" r="r" b="b"/>
                <a:pathLst>
                  <a:path w="24" h="23">
                    <a:moveTo>
                      <a:pt x="0" y="11"/>
                    </a:move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3555">
                <a:extLst>
                  <a:ext uri="{FF2B5EF4-FFF2-40B4-BE49-F238E27FC236}">
                    <a16:creationId xmlns:a16="http://schemas.microsoft.com/office/drawing/2014/main" id="{6E5A7BED-9624-41C0-9CF8-C294EF7132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</a:cxnLst>
                <a:rect l="0" t="0" r="r" b="b"/>
                <a:pathLst>
                  <a:path w="24" h="24">
                    <a:moveTo>
                      <a:pt x="0" y="13"/>
                    </a:move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3556">
                <a:extLst>
                  <a:ext uri="{FF2B5EF4-FFF2-40B4-BE49-F238E27FC236}">
                    <a16:creationId xmlns:a16="http://schemas.microsoft.com/office/drawing/2014/main" id="{B0466B0A-DFFE-40E8-BC44-30661556E9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</a:cxnLst>
                <a:rect l="0" t="0" r="r" b="b"/>
                <a:pathLst>
                  <a:path w="24" h="24">
                    <a:moveTo>
                      <a:pt x="0" y="13"/>
                    </a:move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3557">
                <a:extLst>
                  <a:ext uri="{FF2B5EF4-FFF2-40B4-BE49-F238E27FC236}">
                    <a16:creationId xmlns:a16="http://schemas.microsoft.com/office/drawing/2014/main" id="{33D724D9-005D-4F4A-A835-5448340027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7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0" name="Freeform 3558">
                <a:extLst>
                  <a:ext uri="{FF2B5EF4-FFF2-40B4-BE49-F238E27FC236}">
                    <a16:creationId xmlns:a16="http://schemas.microsoft.com/office/drawing/2014/main" id="{A890C988-3CBC-4879-80FF-4ED84D112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7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1" name="Freeform 3559">
                <a:extLst>
                  <a:ext uri="{FF2B5EF4-FFF2-40B4-BE49-F238E27FC236}">
                    <a16:creationId xmlns:a16="http://schemas.microsoft.com/office/drawing/2014/main" id="{72EEDF17-A83D-423A-91A4-5B1B61C58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3560">
                <a:extLst>
                  <a:ext uri="{FF2B5EF4-FFF2-40B4-BE49-F238E27FC236}">
                    <a16:creationId xmlns:a16="http://schemas.microsoft.com/office/drawing/2014/main" id="{402A9A69-84F9-489E-9B03-E54FB2E13B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6">
                    <a:moveTo>
                      <a:pt x="0" y="8"/>
                    </a:move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3561">
                <a:extLst>
                  <a:ext uri="{FF2B5EF4-FFF2-40B4-BE49-F238E27FC236}">
                    <a16:creationId xmlns:a16="http://schemas.microsoft.com/office/drawing/2014/main" id="{BC868583-BA03-40AD-949E-B2C8CF0567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8">
                    <a:moveTo>
                      <a:pt x="0" y="8"/>
                    </a:move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4" name="Freeform 3562">
                <a:extLst>
                  <a:ext uri="{FF2B5EF4-FFF2-40B4-BE49-F238E27FC236}">
                    <a16:creationId xmlns:a16="http://schemas.microsoft.com/office/drawing/2014/main" id="{AE71411C-8CE6-4272-B6EC-50664E34D1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</a:cxnLst>
                <a:rect l="0" t="0" r="r" b="b"/>
                <a:pathLst>
                  <a:path w="18" h="18">
                    <a:moveTo>
                      <a:pt x="0" y="8"/>
                    </a:move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5" name="Freeform 3563">
                <a:extLst>
                  <a:ext uri="{FF2B5EF4-FFF2-40B4-BE49-F238E27FC236}">
                    <a16:creationId xmlns:a16="http://schemas.microsoft.com/office/drawing/2014/main" id="{24C43E71-F71E-46CF-AD95-9E29CCF8CD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10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2" y="5"/>
                  </a:cxn>
                </a:cxnLst>
                <a:rect l="0" t="0" r="r" b="b"/>
                <a:pathLst>
                  <a:path w="25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10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Freeform 3564">
                <a:extLst>
                  <a:ext uri="{FF2B5EF4-FFF2-40B4-BE49-F238E27FC236}">
                    <a16:creationId xmlns:a16="http://schemas.microsoft.com/office/drawing/2014/main" id="{1A02CFB3-6620-4E91-979B-81CFA48BF3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10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2" y="5"/>
                  </a:cxn>
                </a:cxnLst>
                <a:rect l="0" t="0" r="r" b="b"/>
                <a:pathLst>
                  <a:path w="25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10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2" y="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7" name="Freeform 3565">
                <a:extLst>
                  <a:ext uri="{FF2B5EF4-FFF2-40B4-BE49-F238E27FC236}">
                    <a16:creationId xmlns:a16="http://schemas.microsoft.com/office/drawing/2014/main" id="{BF1F0324-7CE3-48AC-8078-AC27E7D06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5"/>
                  </a:cxn>
                </a:cxnLst>
                <a:rect l="0" t="0" r="r" b="b"/>
                <a:pathLst>
                  <a:path w="23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8" name="Freeform 3566">
                <a:extLst>
                  <a:ext uri="{FF2B5EF4-FFF2-40B4-BE49-F238E27FC236}">
                    <a16:creationId xmlns:a16="http://schemas.microsoft.com/office/drawing/2014/main" id="{2940BC33-6981-45CF-A985-EE176E5F81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5"/>
                  </a:cxn>
                </a:cxnLst>
                <a:rect l="0" t="0" r="r" b="b"/>
                <a:pathLst>
                  <a:path w="23" h="23">
                    <a:moveTo>
                      <a:pt x="2" y="5"/>
                    </a:move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3567">
                <a:extLst>
                  <a:ext uri="{FF2B5EF4-FFF2-40B4-BE49-F238E27FC236}">
                    <a16:creationId xmlns:a16="http://schemas.microsoft.com/office/drawing/2014/main" id="{D4839201-A113-4111-9F18-441DB8CDFC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8" y="17"/>
                  </a:cxn>
                  <a:cxn ang="0">
                    <a:pos x="11" y="17"/>
                  </a:cxn>
                  <a:cxn ang="0">
                    <a:pos x="13" y="15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3"/>
                  </a:cxn>
                </a:cxnLst>
                <a:rect l="0" t="0" r="r" b="b"/>
                <a:pathLst>
                  <a:path w="18" h="17">
                    <a:moveTo>
                      <a:pt x="2" y="3"/>
                    </a:move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13" y="15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3568">
                <a:extLst>
                  <a:ext uri="{FF2B5EF4-FFF2-40B4-BE49-F238E27FC236}">
                    <a16:creationId xmlns:a16="http://schemas.microsoft.com/office/drawing/2014/main" id="{D88E34B0-3BB6-412E-889F-470853F38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8" y="17"/>
                  </a:cxn>
                  <a:cxn ang="0">
                    <a:pos x="11" y="17"/>
                  </a:cxn>
                  <a:cxn ang="0">
                    <a:pos x="13" y="15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2" y="3"/>
                  </a:cxn>
                </a:cxnLst>
                <a:rect l="0" t="0" r="r" b="b"/>
                <a:pathLst>
                  <a:path w="18" h="17">
                    <a:moveTo>
                      <a:pt x="2" y="3"/>
                    </a:move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8" y="17"/>
                    </a:lnTo>
                    <a:lnTo>
                      <a:pt x="11" y="17"/>
                    </a:lnTo>
                    <a:lnTo>
                      <a:pt x="13" y="15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2" y="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1" name="Freeform 3569">
                <a:extLst>
                  <a:ext uri="{FF2B5EF4-FFF2-40B4-BE49-F238E27FC236}">
                    <a16:creationId xmlns:a16="http://schemas.microsoft.com/office/drawing/2014/main" id="{1AABFBE1-6EED-41E1-BCBA-BDB85216C7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6"/>
                  </a:cxn>
                  <a:cxn ang="0">
                    <a:pos x="13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0" y="3"/>
                  </a:cxn>
                </a:cxnLst>
                <a:rect l="0" t="0" r="r" b="b"/>
                <a:pathLst>
                  <a:path w="16" h="16">
                    <a:moveTo>
                      <a:pt x="0" y="3"/>
                    </a:move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6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2" name="Freeform 3570">
                <a:extLst>
                  <a:ext uri="{FF2B5EF4-FFF2-40B4-BE49-F238E27FC236}">
                    <a16:creationId xmlns:a16="http://schemas.microsoft.com/office/drawing/2014/main" id="{AF211584-A714-4550-A203-CE44D1CF47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6" y="16"/>
                  </a:cxn>
                  <a:cxn ang="0">
                    <a:pos x="9" y="16"/>
                  </a:cxn>
                  <a:cxn ang="0">
                    <a:pos x="13" y="15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0" y="3"/>
                  </a:cxn>
                </a:cxnLst>
                <a:rect l="0" t="0" r="r" b="b"/>
                <a:pathLst>
                  <a:path w="16" h="16">
                    <a:moveTo>
                      <a:pt x="0" y="3"/>
                    </a:move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6" y="16"/>
                    </a:lnTo>
                    <a:lnTo>
                      <a:pt x="9" y="16"/>
                    </a:lnTo>
                    <a:lnTo>
                      <a:pt x="13" y="15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3" name="Freeform 3571">
                <a:extLst>
                  <a:ext uri="{FF2B5EF4-FFF2-40B4-BE49-F238E27FC236}">
                    <a16:creationId xmlns:a16="http://schemas.microsoft.com/office/drawing/2014/main" id="{72DC9A71-7A8A-4DE0-A74C-48E5C0432D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7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4" y="2"/>
                  </a:cxn>
                  <a:cxn ang="0">
                    <a:pos x="0" y="4"/>
                  </a:cxn>
                </a:cxnLst>
                <a:rect l="0" t="0" r="r" b="b"/>
                <a:pathLst>
                  <a:path w="17" h="17">
                    <a:moveTo>
                      <a:pt x="0" y="4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7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4" name="Freeform 3572">
                <a:extLst>
                  <a:ext uri="{FF2B5EF4-FFF2-40B4-BE49-F238E27FC236}">
                    <a16:creationId xmlns:a16="http://schemas.microsoft.com/office/drawing/2014/main" id="{5517BD53-5BE9-4AA4-BFB2-4BE4449FA5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7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4" y="2"/>
                  </a:cxn>
                  <a:cxn ang="0">
                    <a:pos x="0" y="4"/>
                  </a:cxn>
                </a:cxnLst>
                <a:rect l="0" t="0" r="r" b="b"/>
                <a:pathLst>
                  <a:path w="17" h="17">
                    <a:moveTo>
                      <a:pt x="0" y="4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7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4" y="2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3573">
                <a:extLst>
                  <a:ext uri="{FF2B5EF4-FFF2-40B4-BE49-F238E27FC236}">
                    <a16:creationId xmlns:a16="http://schemas.microsoft.com/office/drawing/2014/main" id="{9C791D6E-22BC-4478-950E-8A09B3F97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0" y="3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</a:cxnLst>
                <a:rect l="0" t="0" r="r" b="b"/>
                <a:pathLst>
                  <a:path w="23" h="25">
                    <a:moveTo>
                      <a:pt x="2" y="18"/>
                    </a:move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0" y="3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3574">
                <a:extLst>
                  <a:ext uri="{FF2B5EF4-FFF2-40B4-BE49-F238E27FC236}">
                    <a16:creationId xmlns:a16="http://schemas.microsoft.com/office/drawing/2014/main" id="{455BF943-D93C-4DEF-B039-42AB082F8B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0" y="3"/>
                  </a:cxn>
                  <a:cxn ang="0">
                    <a:pos x="15" y="0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</a:cxnLst>
                <a:rect l="0" t="0" r="r" b="b"/>
                <a:pathLst>
                  <a:path w="23" h="25">
                    <a:moveTo>
                      <a:pt x="2" y="18"/>
                    </a:move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0" y="3"/>
                    </a:lnTo>
                    <a:lnTo>
                      <a:pt x="15" y="0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Freeform 3575">
                <a:extLst>
                  <a:ext uri="{FF2B5EF4-FFF2-40B4-BE49-F238E27FC236}">
                    <a16:creationId xmlns:a16="http://schemas.microsoft.com/office/drawing/2014/main" id="{C08227F3-3472-4E87-97D4-8D93DF2D14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4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2" y="13"/>
                  </a:cxn>
                  <a:cxn ang="0">
                    <a:pos x="3" y="16"/>
                  </a:cxn>
                  <a:cxn ang="0">
                    <a:pos x="7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</a:cxnLst>
                <a:rect l="0" t="0" r="r" b="b"/>
                <a:pathLst>
                  <a:path w="16" h="18">
                    <a:moveTo>
                      <a:pt x="2" y="13"/>
                    </a:moveTo>
                    <a:lnTo>
                      <a:pt x="2" y="13"/>
                    </a:lnTo>
                    <a:lnTo>
                      <a:pt x="3" y="16"/>
                    </a:lnTo>
                    <a:lnTo>
                      <a:pt x="7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3576">
                <a:extLst>
                  <a:ext uri="{FF2B5EF4-FFF2-40B4-BE49-F238E27FC236}">
                    <a16:creationId xmlns:a16="http://schemas.microsoft.com/office/drawing/2014/main" id="{F93825F8-EEE4-4349-B88A-7490DC456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4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2" y="13"/>
                  </a:cxn>
                  <a:cxn ang="0">
                    <a:pos x="3" y="16"/>
                  </a:cxn>
                  <a:cxn ang="0">
                    <a:pos x="7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</a:cxnLst>
                <a:rect l="0" t="0" r="r" b="b"/>
                <a:pathLst>
                  <a:path w="16" h="18">
                    <a:moveTo>
                      <a:pt x="2" y="13"/>
                    </a:moveTo>
                    <a:lnTo>
                      <a:pt x="2" y="13"/>
                    </a:lnTo>
                    <a:lnTo>
                      <a:pt x="3" y="16"/>
                    </a:lnTo>
                    <a:lnTo>
                      <a:pt x="7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9" name="Freeform 3577">
                <a:extLst>
                  <a:ext uri="{FF2B5EF4-FFF2-40B4-BE49-F238E27FC236}">
                    <a16:creationId xmlns:a16="http://schemas.microsoft.com/office/drawing/2014/main" id="{0431DF88-9439-4826-8268-7CC0834FD6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4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4" y="17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</a:cxnLst>
                <a:rect l="0" t="0" r="r" b="b"/>
                <a:pathLst>
                  <a:path w="16" h="18">
                    <a:moveTo>
                      <a:pt x="0" y="13"/>
                    </a:moveTo>
                    <a:lnTo>
                      <a:pt x="0" y="13"/>
                    </a:lnTo>
                    <a:lnTo>
                      <a:pt x="3" y="17"/>
                    </a:lnTo>
                    <a:lnTo>
                      <a:pt x="4" y="17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0" name="Freeform 3578">
                <a:extLst>
                  <a:ext uri="{FF2B5EF4-FFF2-40B4-BE49-F238E27FC236}">
                    <a16:creationId xmlns:a16="http://schemas.microsoft.com/office/drawing/2014/main" id="{05571649-49AD-4C90-B4BE-B63E550A9F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4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4" y="17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</a:cxnLst>
                <a:rect l="0" t="0" r="r" b="b"/>
                <a:pathLst>
                  <a:path w="16" h="18">
                    <a:moveTo>
                      <a:pt x="0" y="13"/>
                    </a:moveTo>
                    <a:lnTo>
                      <a:pt x="0" y="13"/>
                    </a:lnTo>
                    <a:lnTo>
                      <a:pt x="3" y="17"/>
                    </a:lnTo>
                    <a:lnTo>
                      <a:pt x="4" y="17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9" y="0"/>
                    </a:lnTo>
                    <a:lnTo>
                      <a:pt x="6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1" name="Freeform 3579">
                <a:extLst>
                  <a:ext uri="{FF2B5EF4-FFF2-40B4-BE49-F238E27FC236}">
                    <a16:creationId xmlns:a16="http://schemas.microsoft.com/office/drawing/2014/main" id="{34A16AC5-E741-4D47-AD1B-6214F1E8B5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999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1" y="13"/>
                  </a:cxn>
                  <a:cxn ang="0">
                    <a:pos x="1" y="13"/>
                  </a:cxn>
                  <a:cxn ang="0">
                    <a:pos x="3" y="16"/>
                  </a:cxn>
                  <a:cxn ang="0">
                    <a:pos x="6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</a:cxnLst>
                <a:rect l="0" t="0" r="r" b="b"/>
                <a:pathLst>
                  <a:path w="16" h="18">
                    <a:moveTo>
                      <a:pt x="1" y="13"/>
                    </a:moveTo>
                    <a:lnTo>
                      <a:pt x="1" y="13"/>
                    </a:lnTo>
                    <a:lnTo>
                      <a:pt x="3" y="16"/>
                    </a:lnTo>
                    <a:lnTo>
                      <a:pt x="6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2" name="Freeform 3580">
                <a:extLst>
                  <a:ext uri="{FF2B5EF4-FFF2-40B4-BE49-F238E27FC236}">
                    <a16:creationId xmlns:a16="http://schemas.microsoft.com/office/drawing/2014/main" id="{0937B203-9FCA-4211-9C42-CE941DE47B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8999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1" y="13"/>
                  </a:cxn>
                  <a:cxn ang="0">
                    <a:pos x="1" y="13"/>
                  </a:cxn>
                  <a:cxn ang="0">
                    <a:pos x="3" y="16"/>
                  </a:cxn>
                  <a:cxn ang="0">
                    <a:pos x="6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</a:cxnLst>
                <a:rect l="0" t="0" r="r" b="b"/>
                <a:pathLst>
                  <a:path w="16" h="18">
                    <a:moveTo>
                      <a:pt x="1" y="13"/>
                    </a:moveTo>
                    <a:lnTo>
                      <a:pt x="1" y="13"/>
                    </a:lnTo>
                    <a:lnTo>
                      <a:pt x="3" y="16"/>
                    </a:lnTo>
                    <a:lnTo>
                      <a:pt x="6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3" name="Freeform 3581">
                <a:extLst>
                  <a:ext uri="{FF2B5EF4-FFF2-40B4-BE49-F238E27FC236}">
                    <a16:creationId xmlns:a16="http://schemas.microsoft.com/office/drawing/2014/main" id="{86086232-05FE-44CD-8D85-152B82D00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3749" y="3943350"/>
                <a:ext cx="19050" cy="19050"/>
              </a:xfrm>
              <a:custGeom>
                <a:avLst/>
                <a:gdLst/>
                <a:ahLst/>
                <a:cxnLst>
                  <a:cxn ang="0">
                    <a:pos x="25" y="12"/>
                  </a:cxn>
                  <a:cxn ang="0">
                    <a:pos x="25" y="12"/>
                  </a:cxn>
                  <a:cxn ang="0">
                    <a:pos x="23" y="9"/>
                  </a:cxn>
                  <a:cxn ang="0">
                    <a:pos x="20" y="4"/>
                  </a:cxn>
                  <a:cxn ang="0">
                    <a:pos x="17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3" y="4"/>
                  </a:cxn>
                  <a:cxn ang="0">
                    <a:pos x="2" y="9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2" y="18"/>
                  </a:cxn>
                  <a:cxn ang="0">
                    <a:pos x="3" y="22"/>
                  </a:cxn>
                  <a:cxn ang="0">
                    <a:pos x="8" y="23"/>
                  </a:cxn>
                  <a:cxn ang="0">
                    <a:pos x="13" y="25"/>
                  </a:cxn>
                  <a:cxn ang="0">
                    <a:pos x="13" y="25"/>
                  </a:cxn>
                  <a:cxn ang="0">
                    <a:pos x="17" y="23"/>
                  </a:cxn>
                  <a:cxn ang="0">
                    <a:pos x="21" y="22"/>
                  </a:cxn>
                  <a:cxn ang="0">
                    <a:pos x="23" y="17"/>
                  </a:cxn>
                  <a:cxn ang="0">
                    <a:pos x="25" y="12"/>
                  </a:cxn>
                  <a:cxn ang="0">
                    <a:pos x="25" y="12"/>
                  </a:cxn>
                </a:cxnLst>
                <a:rect l="0" t="0" r="r" b="b"/>
                <a:pathLst>
                  <a:path w="25" h="25">
                    <a:moveTo>
                      <a:pt x="25" y="12"/>
                    </a:moveTo>
                    <a:lnTo>
                      <a:pt x="25" y="12"/>
                    </a:lnTo>
                    <a:lnTo>
                      <a:pt x="23" y="9"/>
                    </a:lnTo>
                    <a:lnTo>
                      <a:pt x="20" y="4"/>
                    </a:lnTo>
                    <a:lnTo>
                      <a:pt x="17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7" y="2"/>
                    </a:lnTo>
                    <a:lnTo>
                      <a:pt x="3" y="4"/>
                    </a:lnTo>
                    <a:lnTo>
                      <a:pt x="2" y="9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2" y="18"/>
                    </a:lnTo>
                    <a:lnTo>
                      <a:pt x="3" y="22"/>
                    </a:lnTo>
                    <a:lnTo>
                      <a:pt x="8" y="23"/>
                    </a:lnTo>
                    <a:lnTo>
                      <a:pt x="13" y="25"/>
                    </a:lnTo>
                    <a:lnTo>
                      <a:pt x="13" y="25"/>
                    </a:lnTo>
                    <a:lnTo>
                      <a:pt x="17" y="23"/>
                    </a:lnTo>
                    <a:lnTo>
                      <a:pt x="21" y="22"/>
                    </a:lnTo>
                    <a:lnTo>
                      <a:pt x="23" y="17"/>
                    </a:lnTo>
                    <a:lnTo>
                      <a:pt x="25" y="12"/>
                    </a:lnTo>
                    <a:lnTo>
                      <a:pt x="25" y="1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" name="Freeform 3582">
                <a:extLst>
                  <a:ext uri="{FF2B5EF4-FFF2-40B4-BE49-F238E27FC236}">
                    <a16:creationId xmlns:a16="http://schemas.microsoft.com/office/drawing/2014/main" id="{3BAC5C62-658E-45FC-90EB-62FF4DE85F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9149" y="3951287"/>
                <a:ext cx="14288" cy="14288"/>
              </a:xfrm>
              <a:custGeom>
                <a:avLst/>
                <a:gdLst/>
                <a:ahLst/>
                <a:cxnLst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4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1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</a:cxnLst>
                <a:rect l="0" t="0" r="r" b="b"/>
                <a:pathLst>
                  <a:path w="16" h="16">
                    <a:moveTo>
                      <a:pt x="16" y="8"/>
                    </a:moveTo>
                    <a:lnTo>
                      <a:pt x="16" y="8"/>
                    </a:lnTo>
                    <a:lnTo>
                      <a:pt x="16" y="5"/>
                    </a:lnTo>
                    <a:lnTo>
                      <a:pt x="14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1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Freeform 3583">
                <a:extLst>
                  <a:ext uri="{FF2B5EF4-FFF2-40B4-BE49-F238E27FC236}">
                    <a16:creationId xmlns:a16="http://schemas.microsoft.com/office/drawing/2014/main" id="{3DEB82FC-D740-4BF7-8A10-88EEF0F116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874" y="3938587"/>
                <a:ext cx="12700" cy="12700"/>
              </a:xfrm>
              <a:custGeom>
                <a:avLst/>
                <a:gdLst/>
                <a:ahLst/>
                <a:cxnLst>
                  <a:cxn ang="0">
                    <a:pos x="18" y="8"/>
                  </a:cxn>
                  <a:cxn ang="0">
                    <a:pos x="18" y="8"/>
                  </a:cxn>
                  <a:cxn ang="0">
                    <a:pos x="16" y="4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7" y="16"/>
                  </a:cxn>
                  <a:cxn ang="0">
                    <a:pos x="10" y="16"/>
                  </a:cxn>
                  <a:cxn ang="0">
                    <a:pos x="10" y="16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</a:cxnLst>
                <a:rect l="0" t="0" r="r" b="b"/>
                <a:pathLst>
                  <a:path w="18" h="16">
                    <a:moveTo>
                      <a:pt x="18" y="8"/>
                    </a:moveTo>
                    <a:lnTo>
                      <a:pt x="18" y="8"/>
                    </a:lnTo>
                    <a:lnTo>
                      <a:pt x="16" y="4"/>
                    </a:lnTo>
                    <a:lnTo>
                      <a:pt x="15" y="1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7" y="16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Freeform 3584">
                <a:extLst>
                  <a:ext uri="{FF2B5EF4-FFF2-40B4-BE49-F238E27FC236}">
                    <a16:creationId xmlns:a16="http://schemas.microsoft.com/office/drawing/2014/main" id="{9110F71F-BA5F-4CF6-B797-23E6EC9260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349" y="3919537"/>
                <a:ext cx="12700" cy="14288"/>
              </a:xfrm>
              <a:custGeom>
                <a:avLst/>
                <a:gdLst/>
                <a:ahLst/>
                <a:cxnLst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3" y="3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1" y="15"/>
                  </a:cxn>
                  <a:cxn ang="0">
                    <a:pos x="5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</a:cxnLst>
                <a:rect l="0" t="0" r="r" b="b"/>
                <a:pathLst>
                  <a:path w="16" h="18">
                    <a:moveTo>
                      <a:pt x="16" y="10"/>
                    </a:moveTo>
                    <a:lnTo>
                      <a:pt x="16" y="10"/>
                    </a:lnTo>
                    <a:lnTo>
                      <a:pt x="16" y="7"/>
                    </a:lnTo>
                    <a:lnTo>
                      <a:pt x="13" y="3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1" y="15"/>
                    </a:lnTo>
                    <a:lnTo>
                      <a:pt x="5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3585">
                <a:extLst>
                  <a:ext uri="{FF2B5EF4-FFF2-40B4-BE49-F238E27FC236}">
                    <a16:creationId xmlns:a16="http://schemas.microsoft.com/office/drawing/2014/main" id="{77ACED0C-91FA-4411-8FEC-D0533005E4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87" y="3944937"/>
                <a:ext cx="17463" cy="17463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7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3" y="20"/>
                  </a:cxn>
                  <a:cxn ang="0">
                    <a:pos x="3" y="20"/>
                  </a:cxn>
                  <a:cxn ang="0">
                    <a:pos x="7" y="23"/>
                  </a:cxn>
                  <a:cxn ang="0">
                    <a:pos x="11" y="23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1" y="3"/>
                  </a:cxn>
                  <a:cxn ang="0">
                    <a:pos x="21" y="3"/>
                  </a:cxn>
                </a:cxnLst>
                <a:rect l="0" t="0" r="r" b="b"/>
                <a:pathLst>
                  <a:path w="23" h="23">
                    <a:moveTo>
                      <a:pt x="21" y="3"/>
                    </a:move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7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3" y="20"/>
                    </a:lnTo>
                    <a:lnTo>
                      <a:pt x="3" y="20"/>
                    </a:lnTo>
                    <a:lnTo>
                      <a:pt x="7" y="23"/>
                    </a:lnTo>
                    <a:lnTo>
                      <a:pt x="11" y="23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1" y="3"/>
                    </a:lnTo>
                    <a:lnTo>
                      <a:pt x="21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3586">
                <a:extLst>
                  <a:ext uri="{FF2B5EF4-FFF2-40B4-BE49-F238E27FC236}">
                    <a16:creationId xmlns:a16="http://schemas.microsoft.com/office/drawing/2014/main" id="{E6EDC7F0-8F28-4E3F-9454-51223C03F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099" y="3937000"/>
                <a:ext cx="12700" cy="14288"/>
              </a:xfrm>
              <a:custGeom>
                <a:avLst/>
                <a:gdLst/>
                <a:ahLst/>
                <a:cxnLst>
                  <a:cxn ang="0">
                    <a:pos x="15" y="4"/>
                  </a:cxn>
                  <a:cxn ang="0">
                    <a:pos x="15" y="4"/>
                  </a:cxn>
                  <a:cxn ang="0">
                    <a:pos x="11" y="2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5"/>
                  </a:cxn>
                  <a:cxn ang="0">
                    <a:pos x="2" y="15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11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5" y="4"/>
                  </a:cxn>
                  <a:cxn ang="0">
                    <a:pos x="15" y="4"/>
                  </a:cxn>
                </a:cxnLst>
                <a:rect l="0" t="0" r="r" b="b"/>
                <a:pathLst>
                  <a:path w="16" h="18">
                    <a:moveTo>
                      <a:pt x="15" y="4"/>
                    </a:moveTo>
                    <a:lnTo>
                      <a:pt x="15" y="4"/>
                    </a:lnTo>
                    <a:lnTo>
                      <a:pt x="11" y="2"/>
                    </a:lnTo>
                    <a:lnTo>
                      <a:pt x="8" y="0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11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5" y="4"/>
                    </a:lnTo>
                    <a:lnTo>
                      <a:pt x="15" y="4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3587">
                <a:extLst>
                  <a:ext uri="{FF2B5EF4-FFF2-40B4-BE49-F238E27FC236}">
                    <a16:creationId xmlns:a16="http://schemas.microsoft.com/office/drawing/2014/main" id="{1BC607D7-D9E3-4840-A0B8-C24E09B149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5824" y="3952875"/>
                <a:ext cx="12700" cy="12700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3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5" y="3"/>
                  </a:cxn>
                </a:cxnLst>
                <a:rect l="0" t="0" r="r" b="b"/>
                <a:pathLst>
                  <a:path w="16" h="16">
                    <a:moveTo>
                      <a:pt x="15" y="3"/>
                    </a:moveTo>
                    <a:lnTo>
                      <a:pt x="15" y="3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0" name="Freeform 3588">
                <a:extLst>
                  <a:ext uri="{FF2B5EF4-FFF2-40B4-BE49-F238E27FC236}">
                    <a16:creationId xmlns:a16="http://schemas.microsoft.com/office/drawing/2014/main" id="{EDE5A8BC-A3C2-4A07-A723-2F9DDDEAB8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6774" y="3944937"/>
                <a:ext cx="12700" cy="14288"/>
              </a:xfrm>
              <a:custGeom>
                <a:avLst/>
                <a:gdLst/>
                <a:ahLst/>
                <a:cxnLst>
                  <a:cxn ang="0">
                    <a:pos x="15" y="3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7" y="2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2"/>
                  </a:cxn>
                  <a:cxn ang="0">
                    <a:pos x="2" y="15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8"/>
                  </a:cxn>
                  <a:cxn ang="0">
                    <a:pos x="12" y="18"/>
                  </a:cxn>
                  <a:cxn ang="0">
                    <a:pos x="15" y="16"/>
                  </a:cxn>
                  <a:cxn ang="0">
                    <a:pos x="15" y="16"/>
                  </a:cxn>
                  <a:cxn ang="0">
                    <a:pos x="17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3"/>
                  </a:cxn>
                  <a:cxn ang="0">
                    <a:pos x="15" y="3"/>
                  </a:cxn>
                </a:cxnLst>
                <a:rect l="0" t="0" r="r" b="b"/>
                <a:pathLst>
                  <a:path w="17" h="18">
                    <a:moveTo>
                      <a:pt x="15" y="3"/>
                    </a:move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7" y="2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2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8"/>
                    </a:lnTo>
                    <a:lnTo>
                      <a:pt x="12" y="18"/>
                    </a:lnTo>
                    <a:lnTo>
                      <a:pt x="15" y="16"/>
                    </a:lnTo>
                    <a:lnTo>
                      <a:pt x="15" y="16"/>
                    </a:lnTo>
                    <a:lnTo>
                      <a:pt x="17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3"/>
                    </a:lnTo>
                    <a:lnTo>
                      <a:pt x="15" y="3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1" name="Freeform 3589">
                <a:extLst>
                  <a:ext uri="{FF2B5EF4-FFF2-40B4-BE49-F238E27FC236}">
                    <a16:creationId xmlns:a16="http://schemas.microsoft.com/office/drawing/2014/main" id="{157C82BD-CEBA-4093-A504-484721695A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7" y="0"/>
                  </a:cxn>
                  <a:cxn ang="0">
                    <a:pos x="12" y="0"/>
                  </a:cxn>
                  <a:cxn ang="0">
                    <a:pos x="7" y="2"/>
                  </a:cxn>
                </a:cxnLst>
                <a:rect l="0" t="0" r="r" b="b"/>
                <a:pathLst>
                  <a:path w="25" h="24">
                    <a:moveTo>
                      <a:pt x="7" y="2"/>
                    </a:move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7" y="0"/>
                    </a:lnTo>
                    <a:lnTo>
                      <a:pt x="12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2" name="Freeform 3590">
                <a:extLst>
                  <a:ext uri="{FF2B5EF4-FFF2-40B4-BE49-F238E27FC236}">
                    <a16:creationId xmlns:a16="http://schemas.microsoft.com/office/drawing/2014/main" id="{FC6A61A0-BFCB-4153-AECF-46BF08F297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7" y="0"/>
                  </a:cxn>
                  <a:cxn ang="0">
                    <a:pos x="12" y="0"/>
                  </a:cxn>
                  <a:cxn ang="0">
                    <a:pos x="7" y="2"/>
                  </a:cxn>
                </a:cxnLst>
                <a:rect l="0" t="0" r="r" b="b"/>
                <a:pathLst>
                  <a:path w="25" h="24">
                    <a:moveTo>
                      <a:pt x="7" y="2"/>
                    </a:move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7" y="0"/>
                    </a:lnTo>
                    <a:lnTo>
                      <a:pt x="12" y="0"/>
                    </a:lnTo>
                    <a:lnTo>
                      <a:pt x="7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3" name="Freeform 3591">
                <a:extLst>
                  <a:ext uri="{FF2B5EF4-FFF2-40B4-BE49-F238E27FC236}">
                    <a16:creationId xmlns:a16="http://schemas.microsoft.com/office/drawing/2014/main" id="{87068FA3-6C7F-4C7B-ABD6-277D96370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1"/>
                  </a:cxn>
                  <a:cxn ang="0">
                    <a:pos x="9" y="24"/>
                  </a:cxn>
                  <a:cxn ang="0">
                    <a:pos x="13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5" y="1"/>
                  </a:cxn>
                  <a:cxn ang="0">
                    <a:pos x="10" y="0"/>
                  </a:cxn>
                  <a:cxn ang="0">
                    <a:pos x="7" y="1"/>
                  </a:cxn>
                </a:cxnLst>
                <a:rect l="0" t="0" r="r" b="b"/>
                <a:pathLst>
                  <a:path w="23" h="24">
                    <a:moveTo>
                      <a:pt x="7" y="1"/>
                    </a:move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1"/>
                    </a:lnTo>
                    <a:lnTo>
                      <a:pt x="9" y="24"/>
                    </a:lnTo>
                    <a:lnTo>
                      <a:pt x="13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5" y="1"/>
                    </a:lnTo>
                    <a:lnTo>
                      <a:pt x="10" y="0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4" name="Freeform 3592">
                <a:extLst>
                  <a:ext uri="{FF2B5EF4-FFF2-40B4-BE49-F238E27FC236}">
                    <a16:creationId xmlns:a16="http://schemas.microsoft.com/office/drawing/2014/main" id="{FC516F5B-7CA0-47EC-8A00-C6AF613A9C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1"/>
                  </a:cxn>
                  <a:cxn ang="0">
                    <a:pos x="9" y="24"/>
                  </a:cxn>
                  <a:cxn ang="0">
                    <a:pos x="13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0" y="3"/>
                  </a:cxn>
                  <a:cxn ang="0">
                    <a:pos x="15" y="1"/>
                  </a:cxn>
                  <a:cxn ang="0">
                    <a:pos x="10" y="0"/>
                  </a:cxn>
                  <a:cxn ang="0">
                    <a:pos x="7" y="1"/>
                  </a:cxn>
                </a:cxnLst>
                <a:rect l="0" t="0" r="r" b="b"/>
                <a:pathLst>
                  <a:path w="23" h="24">
                    <a:moveTo>
                      <a:pt x="7" y="1"/>
                    </a:move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1"/>
                    </a:lnTo>
                    <a:lnTo>
                      <a:pt x="9" y="24"/>
                    </a:lnTo>
                    <a:lnTo>
                      <a:pt x="13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0" y="3"/>
                    </a:lnTo>
                    <a:lnTo>
                      <a:pt x="15" y="1"/>
                    </a:lnTo>
                    <a:lnTo>
                      <a:pt x="10" y="0"/>
                    </a:lnTo>
                    <a:lnTo>
                      <a:pt x="7" y="1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5" name="Freeform 3593">
                <a:extLst>
                  <a:ext uri="{FF2B5EF4-FFF2-40B4-BE49-F238E27FC236}">
                    <a16:creationId xmlns:a16="http://schemas.microsoft.com/office/drawing/2014/main" id="{2920BE27-59F1-4E16-A967-6ACF1718C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5"/>
                  </a:cxn>
                  <a:cxn ang="0">
                    <a:pos x="7" y="16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5"/>
                    </a:lnTo>
                    <a:lnTo>
                      <a:pt x="7" y="16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6" name="Freeform 3594">
                <a:extLst>
                  <a:ext uri="{FF2B5EF4-FFF2-40B4-BE49-F238E27FC236}">
                    <a16:creationId xmlns:a16="http://schemas.microsoft.com/office/drawing/2014/main" id="{6D755D7A-EFF8-4BF4-B12D-101F686EAE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5"/>
                  </a:cxn>
                  <a:cxn ang="0">
                    <a:pos x="7" y="16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5"/>
                    </a:lnTo>
                    <a:lnTo>
                      <a:pt x="7" y="16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7" name="Freeform 3595">
                <a:extLst>
                  <a:ext uri="{FF2B5EF4-FFF2-40B4-BE49-F238E27FC236}">
                    <a16:creationId xmlns:a16="http://schemas.microsoft.com/office/drawing/2014/main" id="{FB0C6844-07C5-4AC3-88E9-32D34A79B6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3" y="15"/>
                  </a:cxn>
                  <a:cxn ang="0">
                    <a:pos x="6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7">
                    <a:moveTo>
                      <a:pt x="5" y="2"/>
                    </a:move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5"/>
                    </a:lnTo>
                    <a:lnTo>
                      <a:pt x="6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8" name="Freeform 3596">
                <a:extLst>
                  <a:ext uri="{FF2B5EF4-FFF2-40B4-BE49-F238E27FC236}">
                    <a16:creationId xmlns:a16="http://schemas.microsoft.com/office/drawing/2014/main" id="{35EB0F3B-3C40-4975-8D83-85472B9992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3" y="15"/>
                  </a:cxn>
                  <a:cxn ang="0">
                    <a:pos x="6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8" h="17">
                    <a:moveTo>
                      <a:pt x="5" y="2"/>
                    </a:move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3" y="15"/>
                    </a:lnTo>
                    <a:lnTo>
                      <a:pt x="6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9" name="Freeform 3597">
                <a:extLst>
                  <a:ext uri="{FF2B5EF4-FFF2-40B4-BE49-F238E27FC236}">
                    <a16:creationId xmlns:a16="http://schemas.microsoft.com/office/drawing/2014/main" id="{98D53EA0-D660-4ECF-BF2E-07055A6B3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7"/>
                  </a:cxn>
                  <a:cxn ang="0">
                    <a:pos x="7" y="17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6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7"/>
                    </a:lnTo>
                    <a:lnTo>
                      <a:pt x="7" y="17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Freeform 3598">
                <a:extLst>
                  <a:ext uri="{FF2B5EF4-FFF2-40B4-BE49-F238E27FC236}">
                    <a16:creationId xmlns:a16="http://schemas.microsoft.com/office/drawing/2014/main" id="{911FDC3A-6B13-481F-AA26-4CDC132C5F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3" y="17"/>
                  </a:cxn>
                  <a:cxn ang="0">
                    <a:pos x="7" y="17"/>
                  </a:cxn>
                  <a:cxn ang="0">
                    <a:pos x="10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5" y="2"/>
                  </a:cxn>
                </a:cxnLst>
                <a:rect l="0" t="0" r="r" b="b"/>
                <a:pathLst>
                  <a:path w="16" h="18">
                    <a:moveTo>
                      <a:pt x="5" y="2"/>
                    </a:move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3" y="17"/>
                    </a:lnTo>
                    <a:lnTo>
                      <a:pt x="7" y="17"/>
                    </a:lnTo>
                    <a:lnTo>
                      <a:pt x="10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5" y="2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1" name="Freeform 3599">
                <a:extLst>
                  <a:ext uri="{FF2B5EF4-FFF2-40B4-BE49-F238E27FC236}">
                    <a16:creationId xmlns:a16="http://schemas.microsoft.com/office/drawing/2014/main" id="{6DA8F4C0-D478-4A8A-A78F-F9E386EEDA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2" name="Freeform 3600">
                <a:extLst>
                  <a:ext uri="{FF2B5EF4-FFF2-40B4-BE49-F238E27FC236}">
                    <a16:creationId xmlns:a16="http://schemas.microsoft.com/office/drawing/2014/main" id="{3A344CAC-C257-4D24-9213-AFA63E1D3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3" name="Freeform 3601">
                <a:extLst>
                  <a:ext uri="{FF2B5EF4-FFF2-40B4-BE49-F238E27FC236}">
                    <a16:creationId xmlns:a16="http://schemas.microsoft.com/office/drawing/2014/main" id="{D14C2DAC-9AF2-48FE-92B5-116366EA67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</a:cxnLst>
                <a:rect l="0" t="0" r="r" b="b"/>
                <a:pathLst>
                  <a:path w="23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4" name="Freeform 3602">
                <a:extLst>
                  <a:ext uri="{FF2B5EF4-FFF2-40B4-BE49-F238E27FC236}">
                    <a16:creationId xmlns:a16="http://schemas.microsoft.com/office/drawing/2014/main" id="{74F79F50-C209-448A-98C5-0D706E6E28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5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</a:cxnLst>
                <a:rect l="0" t="0" r="r" b="b"/>
                <a:pathLst>
                  <a:path w="23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5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5" name="Freeform 3603">
                <a:extLst>
                  <a:ext uri="{FF2B5EF4-FFF2-40B4-BE49-F238E27FC236}">
                    <a16:creationId xmlns:a16="http://schemas.microsoft.com/office/drawing/2014/main" id="{8EBFDB63-6B79-4520-8A82-054504F83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6" name="Freeform 3604">
                <a:extLst>
                  <a:ext uri="{FF2B5EF4-FFF2-40B4-BE49-F238E27FC236}">
                    <a16:creationId xmlns:a16="http://schemas.microsoft.com/office/drawing/2014/main" id="{21074683-7576-44F0-841E-CAA7CF21AD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3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10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3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7" name="Freeform 3605">
                <a:extLst>
                  <a:ext uri="{FF2B5EF4-FFF2-40B4-BE49-F238E27FC236}">
                    <a16:creationId xmlns:a16="http://schemas.microsoft.com/office/drawing/2014/main" id="{0C0F5AD1-EA36-4283-82B5-BBA697100B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8" name="Freeform 3606">
                <a:extLst>
                  <a:ext uri="{FF2B5EF4-FFF2-40B4-BE49-F238E27FC236}">
                    <a16:creationId xmlns:a16="http://schemas.microsoft.com/office/drawing/2014/main" id="{0738EF9B-8D4D-49FC-8CEC-C1C95BE454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9" name="Freeform 3607">
                <a:extLst>
                  <a:ext uri="{FF2B5EF4-FFF2-40B4-BE49-F238E27FC236}">
                    <a16:creationId xmlns:a16="http://schemas.microsoft.com/office/drawing/2014/main" id="{4D45F051-0064-4F04-9CD5-EC100C48EE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</a:cxnLst>
                <a:rect l="0" t="0" r="r" b="b"/>
                <a:pathLst>
                  <a:path w="16" h="18">
                    <a:moveTo>
                      <a:pt x="9" y="0"/>
                    </a:moveTo>
                    <a:lnTo>
                      <a:pt x="9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603813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Freeform 3608">
                <a:extLst>
                  <a:ext uri="{FF2B5EF4-FFF2-40B4-BE49-F238E27FC236}">
                    <a16:creationId xmlns:a16="http://schemas.microsoft.com/office/drawing/2014/main" id="{AEEC7A4C-89C2-4784-BFAC-E202731C8E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6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</a:cxnLst>
                <a:rect l="0" t="0" r="r" b="b"/>
                <a:pathLst>
                  <a:path w="16" h="18">
                    <a:moveTo>
                      <a:pt x="9" y="0"/>
                    </a:moveTo>
                    <a:lnTo>
                      <a:pt x="9" y="0"/>
                    </a:lnTo>
                    <a:lnTo>
                      <a:pt x="6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Freeform 3609">
                <a:extLst>
                  <a:ext uri="{FF2B5EF4-FFF2-40B4-BE49-F238E27FC236}">
                    <a16:creationId xmlns:a16="http://schemas.microsoft.com/office/drawing/2014/main" id="{76ED5588-2430-4877-978C-5CB20CA4D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562350"/>
                <a:ext cx="125413" cy="395288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33" y="0"/>
                  </a:cxn>
                  <a:cxn ang="0">
                    <a:pos x="56" y="21"/>
                  </a:cxn>
                  <a:cxn ang="0">
                    <a:pos x="78" y="42"/>
                  </a:cxn>
                  <a:cxn ang="0">
                    <a:pos x="98" y="68"/>
                  </a:cxn>
                  <a:cxn ang="0">
                    <a:pos x="114" y="96"/>
                  </a:cxn>
                  <a:cxn ang="0">
                    <a:pos x="114" y="96"/>
                  </a:cxn>
                  <a:cxn ang="0">
                    <a:pos x="127" y="122"/>
                  </a:cxn>
                  <a:cxn ang="0">
                    <a:pos x="137" y="150"/>
                  </a:cxn>
                  <a:cxn ang="0">
                    <a:pos x="144" y="178"/>
                  </a:cxn>
                  <a:cxn ang="0">
                    <a:pos x="148" y="205"/>
                  </a:cxn>
                  <a:cxn ang="0">
                    <a:pos x="150" y="235"/>
                  </a:cxn>
                  <a:cxn ang="0">
                    <a:pos x="148" y="262"/>
                  </a:cxn>
                  <a:cxn ang="0">
                    <a:pos x="145" y="290"/>
                  </a:cxn>
                  <a:cxn ang="0">
                    <a:pos x="139" y="316"/>
                  </a:cxn>
                  <a:cxn ang="0">
                    <a:pos x="129" y="342"/>
                  </a:cxn>
                  <a:cxn ang="0">
                    <a:pos x="118" y="368"/>
                  </a:cxn>
                  <a:cxn ang="0">
                    <a:pos x="104" y="393"/>
                  </a:cxn>
                  <a:cxn ang="0">
                    <a:pos x="88" y="415"/>
                  </a:cxn>
                  <a:cxn ang="0">
                    <a:pos x="69" y="437"/>
                  </a:cxn>
                  <a:cxn ang="0">
                    <a:pos x="49" y="456"/>
                  </a:cxn>
                  <a:cxn ang="0">
                    <a:pos x="26" y="474"/>
                  </a:cxn>
                  <a:cxn ang="0">
                    <a:pos x="0" y="490"/>
                  </a:cxn>
                  <a:cxn ang="0">
                    <a:pos x="5" y="498"/>
                  </a:cxn>
                  <a:cxn ang="0">
                    <a:pos x="5" y="498"/>
                  </a:cxn>
                  <a:cxn ang="0">
                    <a:pos x="30" y="482"/>
                  </a:cxn>
                  <a:cxn ang="0">
                    <a:pos x="54" y="464"/>
                  </a:cxn>
                  <a:cxn ang="0">
                    <a:pos x="75" y="445"/>
                  </a:cxn>
                  <a:cxn ang="0">
                    <a:pos x="95" y="423"/>
                  </a:cxn>
                  <a:cxn ang="0">
                    <a:pos x="111" y="401"/>
                  </a:cxn>
                  <a:cxn ang="0">
                    <a:pos x="124" y="376"/>
                  </a:cxn>
                  <a:cxn ang="0">
                    <a:pos x="137" y="350"/>
                  </a:cxn>
                  <a:cxn ang="0">
                    <a:pos x="145" y="324"/>
                  </a:cxn>
                  <a:cxn ang="0">
                    <a:pos x="152" y="296"/>
                  </a:cxn>
                  <a:cxn ang="0">
                    <a:pos x="157" y="269"/>
                  </a:cxn>
                  <a:cxn ang="0">
                    <a:pos x="158" y="241"/>
                  </a:cxn>
                  <a:cxn ang="0">
                    <a:pos x="157" y="213"/>
                  </a:cxn>
                  <a:cxn ang="0">
                    <a:pos x="152" y="184"/>
                  </a:cxn>
                  <a:cxn ang="0">
                    <a:pos x="145" y="156"/>
                  </a:cxn>
                  <a:cxn ang="0">
                    <a:pos x="135" y="129"/>
                  </a:cxn>
                  <a:cxn ang="0">
                    <a:pos x="122" y="101"/>
                  </a:cxn>
                  <a:cxn ang="0">
                    <a:pos x="122" y="101"/>
                  </a:cxn>
                  <a:cxn ang="0">
                    <a:pos x="114" y="86"/>
                  </a:cxn>
                  <a:cxn ang="0">
                    <a:pos x="104" y="72"/>
                  </a:cxn>
                  <a:cxn ang="0">
                    <a:pos x="95" y="59"/>
                  </a:cxn>
                  <a:cxn ang="0">
                    <a:pos x="83" y="46"/>
                  </a:cxn>
                  <a:cxn ang="0">
                    <a:pos x="72" y="33"/>
                  </a:cxn>
                  <a:cxn ang="0">
                    <a:pos x="59" y="21"/>
                  </a:cxn>
                  <a:cxn ang="0">
                    <a:pos x="33" y="0"/>
                  </a:cxn>
                </a:cxnLst>
                <a:rect l="0" t="0" r="r" b="b"/>
                <a:pathLst>
                  <a:path w="158" h="498">
                    <a:moveTo>
                      <a:pt x="33" y="0"/>
                    </a:moveTo>
                    <a:lnTo>
                      <a:pt x="33" y="0"/>
                    </a:lnTo>
                    <a:lnTo>
                      <a:pt x="56" y="21"/>
                    </a:lnTo>
                    <a:lnTo>
                      <a:pt x="78" y="42"/>
                    </a:lnTo>
                    <a:lnTo>
                      <a:pt x="98" y="68"/>
                    </a:lnTo>
                    <a:lnTo>
                      <a:pt x="114" y="96"/>
                    </a:lnTo>
                    <a:lnTo>
                      <a:pt x="114" y="96"/>
                    </a:lnTo>
                    <a:lnTo>
                      <a:pt x="127" y="122"/>
                    </a:lnTo>
                    <a:lnTo>
                      <a:pt x="137" y="150"/>
                    </a:lnTo>
                    <a:lnTo>
                      <a:pt x="144" y="178"/>
                    </a:lnTo>
                    <a:lnTo>
                      <a:pt x="148" y="205"/>
                    </a:lnTo>
                    <a:lnTo>
                      <a:pt x="150" y="235"/>
                    </a:lnTo>
                    <a:lnTo>
                      <a:pt x="148" y="262"/>
                    </a:lnTo>
                    <a:lnTo>
                      <a:pt x="145" y="290"/>
                    </a:lnTo>
                    <a:lnTo>
                      <a:pt x="139" y="316"/>
                    </a:lnTo>
                    <a:lnTo>
                      <a:pt x="129" y="342"/>
                    </a:lnTo>
                    <a:lnTo>
                      <a:pt x="118" y="368"/>
                    </a:lnTo>
                    <a:lnTo>
                      <a:pt x="104" y="393"/>
                    </a:lnTo>
                    <a:lnTo>
                      <a:pt x="88" y="415"/>
                    </a:lnTo>
                    <a:lnTo>
                      <a:pt x="69" y="437"/>
                    </a:lnTo>
                    <a:lnTo>
                      <a:pt x="49" y="456"/>
                    </a:lnTo>
                    <a:lnTo>
                      <a:pt x="26" y="474"/>
                    </a:lnTo>
                    <a:lnTo>
                      <a:pt x="0" y="490"/>
                    </a:lnTo>
                    <a:lnTo>
                      <a:pt x="5" y="498"/>
                    </a:lnTo>
                    <a:lnTo>
                      <a:pt x="5" y="498"/>
                    </a:lnTo>
                    <a:lnTo>
                      <a:pt x="30" y="482"/>
                    </a:lnTo>
                    <a:lnTo>
                      <a:pt x="54" y="464"/>
                    </a:lnTo>
                    <a:lnTo>
                      <a:pt x="75" y="445"/>
                    </a:lnTo>
                    <a:lnTo>
                      <a:pt x="95" y="423"/>
                    </a:lnTo>
                    <a:lnTo>
                      <a:pt x="111" y="401"/>
                    </a:lnTo>
                    <a:lnTo>
                      <a:pt x="124" y="376"/>
                    </a:lnTo>
                    <a:lnTo>
                      <a:pt x="137" y="350"/>
                    </a:lnTo>
                    <a:lnTo>
                      <a:pt x="145" y="324"/>
                    </a:lnTo>
                    <a:lnTo>
                      <a:pt x="152" y="296"/>
                    </a:lnTo>
                    <a:lnTo>
                      <a:pt x="157" y="269"/>
                    </a:lnTo>
                    <a:lnTo>
                      <a:pt x="158" y="241"/>
                    </a:lnTo>
                    <a:lnTo>
                      <a:pt x="157" y="213"/>
                    </a:lnTo>
                    <a:lnTo>
                      <a:pt x="152" y="184"/>
                    </a:lnTo>
                    <a:lnTo>
                      <a:pt x="145" y="156"/>
                    </a:lnTo>
                    <a:lnTo>
                      <a:pt x="135" y="129"/>
                    </a:lnTo>
                    <a:lnTo>
                      <a:pt x="122" y="101"/>
                    </a:lnTo>
                    <a:lnTo>
                      <a:pt x="122" y="101"/>
                    </a:lnTo>
                    <a:lnTo>
                      <a:pt x="114" y="86"/>
                    </a:lnTo>
                    <a:lnTo>
                      <a:pt x="104" y="72"/>
                    </a:lnTo>
                    <a:lnTo>
                      <a:pt x="95" y="59"/>
                    </a:lnTo>
                    <a:lnTo>
                      <a:pt x="83" y="46"/>
                    </a:lnTo>
                    <a:lnTo>
                      <a:pt x="72" y="33"/>
                    </a:lnTo>
                    <a:lnTo>
                      <a:pt x="59" y="21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949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9" name="Freeform 3610">
                <a:extLst>
                  <a:ext uri="{FF2B5EF4-FFF2-40B4-BE49-F238E27FC236}">
                    <a16:creationId xmlns:a16="http://schemas.microsoft.com/office/drawing/2014/main" id="{471F59EE-7189-43A9-BD0C-7686F6E6D8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562350"/>
                <a:ext cx="125413" cy="395288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33" y="0"/>
                  </a:cxn>
                  <a:cxn ang="0">
                    <a:pos x="56" y="21"/>
                  </a:cxn>
                  <a:cxn ang="0">
                    <a:pos x="78" y="42"/>
                  </a:cxn>
                  <a:cxn ang="0">
                    <a:pos x="98" y="68"/>
                  </a:cxn>
                  <a:cxn ang="0">
                    <a:pos x="114" y="96"/>
                  </a:cxn>
                  <a:cxn ang="0">
                    <a:pos x="114" y="96"/>
                  </a:cxn>
                  <a:cxn ang="0">
                    <a:pos x="127" y="122"/>
                  </a:cxn>
                  <a:cxn ang="0">
                    <a:pos x="137" y="150"/>
                  </a:cxn>
                  <a:cxn ang="0">
                    <a:pos x="144" y="178"/>
                  </a:cxn>
                  <a:cxn ang="0">
                    <a:pos x="148" y="205"/>
                  </a:cxn>
                  <a:cxn ang="0">
                    <a:pos x="150" y="235"/>
                  </a:cxn>
                  <a:cxn ang="0">
                    <a:pos x="148" y="262"/>
                  </a:cxn>
                  <a:cxn ang="0">
                    <a:pos x="145" y="290"/>
                  </a:cxn>
                  <a:cxn ang="0">
                    <a:pos x="139" y="316"/>
                  </a:cxn>
                  <a:cxn ang="0">
                    <a:pos x="129" y="342"/>
                  </a:cxn>
                  <a:cxn ang="0">
                    <a:pos x="118" y="368"/>
                  </a:cxn>
                  <a:cxn ang="0">
                    <a:pos x="104" y="393"/>
                  </a:cxn>
                  <a:cxn ang="0">
                    <a:pos x="88" y="415"/>
                  </a:cxn>
                  <a:cxn ang="0">
                    <a:pos x="69" y="437"/>
                  </a:cxn>
                  <a:cxn ang="0">
                    <a:pos x="49" y="456"/>
                  </a:cxn>
                  <a:cxn ang="0">
                    <a:pos x="26" y="474"/>
                  </a:cxn>
                  <a:cxn ang="0">
                    <a:pos x="0" y="490"/>
                  </a:cxn>
                  <a:cxn ang="0">
                    <a:pos x="5" y="498"/>
                  </a:cxn>
                  <a:cxn ang="0">
                    <a:pos x="5" y="498"/>
                  </a:cxn>
                  <a:cxn ang="0">
                    <a:pos x="30" y="482"/>
                  </a:cxn>
                  <a:cxn ang="0">
                    <a:pos x="54" y="464"/>
                  </a:cxn>
                  <a:cxn ang="0">
                    <a:pos x="75" y="445"/>
                  </a:cxn>
                  <a:cxn ang="0">
                    <a:pos x="95" y="423"/>
                  </a:cxn>
                  <a:cxn ang="0">
                    <a:pos x="111" y="401"/>
                  </a:cxn>
                  <a:cxn ang="0">
                    <a:pos x="124" y="376"/>
                  </a:cxn>
                  <a:cxn ang="0">
                    <a:pos x="137" y="350"/>
                  </a:cxn>
                  <a:cxn ang="0">
                    <a:pos x="145" y="324"/>
                  </a:cxn>
                  <a:cxn ang="0">
                    <a:pos x="152" y="296"/>
                  </a:cxn>
                  <a:cxn ang="0">
                    <a:pos x="157" y="269"/>
                  </a:cxn>
                  <a:cxn ang="0">
                    <a:pos x="158" y="241"/>
                  </a:cxn>
                  <a:cxn ang="0">
                    <a:pos x="157" y="213"/>
                  </a:cxn>
                  <a:cxn ang="0">
                    <a:pos x="152" y="184"/>
                  </a:cxn>
                  <a:cxn ang="0">
                    <a:pos x="145" y="156"/>
                  </a:cxn>
                  <a:cxn ang="0">
                    <a:pos x="135" y="129"/>
                  </a:cxn>
                  <a:cxn ang="0">
                    <a:pos x="122" y="101"/>
                  </a:cxn>
                  <a:cxn ang="0">
                    <a:pos x="122" y="101"/>
                  </a:cxn>
                  <a:cxn ang="0">
                    <a:pos x="114" y="86"/>
                  </a:cxn>
                  <a:cxn ang="0">
                    <a:pos x="104" y="72"/>
                  </a:cxn>
                  <a:cxn ang="0">
                    <a:pos x="95" y="59"/>
                  </a:cxn>
                  <a:cxn ang="0">
                    <a:pos x="83" y="46"/>
                  </a:cxn>
                  <a:cxn ang="0">
                    <a:pos x="72" y="33"/>
                  </a:cxn>
                  <a:cxn ang="0">
                    <a:pos x="59" y="21"/>
                  </a:cxn>
                  <a:cxn ang="0">
                    <a:pos x="33" y="0"/>
                  </a:cxn>
                </a:cxnLst>
                <a:rect l="0" t="0" r="r" b="b"/>
                <a:pathLst>
                  <a:path w="158" h="498">
                    <a:moveTo>
                      <a:pt x="33" y="0"/>
                    </a:moveTo>
                    <a:lnTo>
                      <a:pt x="33" y="0"/>
                    </a:lnTo>
                    <a:lnTo>
                      <a:pt x="56" y="21"/>
                    </a:lnTo>
                    <a:lnTo>
                      <a:pt x="78" y="42"/>
                    </a:lnTo>
                    <a:lnTo>
                      <a:pt x="98" y="68"/>
                    </a:lnTo>
                    <a:lnTo>
                      <a:pt x="114" y="96"/>
                    </a:lnTo>
                    <a:lnTo>
                      <a:pt x="114" y="96"/>
                    </a:lnTo>
                    <a:lnTo>
                      <a:pt x="127" y="122"/>
                    </a:lnTo>
                    <a:lnTo>
                      <a:pt x="137" y="150"/>
                    </a:lnTo>
                    <a:lnTo>
                      <a:pt x="144" y="178"/>
                    </a:lnTo>
                    <a:lnTo>
                      <a:pt x="148" y="205"/>
                    </a:lnTo>
                    <a:lnTo>
                      <a:pt x="150" y="235"/>
                    </a:lnTo>
                    <a:lnTo>
                      <a:pt x="148" y="262"/>
                    </a:lnTo>
                    <a:lnTo>
                      <a:pt x="145" y="290"/>
                    </a:lnTo>
                    <a:lnTo>
                      <a:pt x="139" y="316"/>
                    </a:lnTo>
                    <a:lnTo>
                      <a:pt x="129" y="342"/>
                    </a:lnTo>
                    <a:lnTo>
                      <a:pt x="118" y="368"/>
                    </a:lnTo>
                    <a:lnTo>
                      <a:pt x="104" y="393"/>
                    </a:lnTo>
                    <a:lnTo>
                      <a:pt x="88" y="415"/>
                    </a:lnTo>
                    <a:lnTo>
                      <a:pt x="69" y="437"/>
                    </a:lnTo>
                    <a:lnTo>
                      <a:pt x="49" y="456"/>
                    </a:lnTo>
                    <a:lnTo>
                      <a:pt x="26" y="474"/>
                    </a:lnTo>
                    <a:lnTo>
                      <a:pt x="0" y="490"/>
                    </a:lnTo>
                    <a:lnTo>
                      <a:pt x="5" y="498"/>
                    </a:lnTo>
                    <a:lnTo>
                      <a:pt x="5" y="498"/>
                    </a:lnTo>
                    <a:lnTo>
                      <a:pt x="30" y="482"/>
                    </a:lnTo>
                    <a:lnTo>
                      <a:pt x="54" y="464"/>
                    </a:lnTo>
                    <a:lnTo>
                      <a:pt x="75" y="445"/>
                    </a:lnTo>
                    <a:lnTo>
                      <a:pt x="95" y="423"/>
                    </a:lnTo>
                    <a:lnTo>
                      <a:pt x="111" y="401"/>
                    </a:lnTo>
                    <a:lnTo>
                      <a:pt x="124" y="376"/>
                    </a:lnTo>
                    <a:lnTo>
                      <a:pt x="137" y="350"/>
                    </a:lnTo>
                    <a:lnTo>
                      <a:pt x="145" y="324"/>
                    </a:lnTo>
                    <a:lnTo>
                      <a:pt x="152" y="296"/>
                    </a:lnTo>
                    <a:lnTo>
                      <a:pt x="157" y="269"/>
                    </a:lnTo>
                    <a:lnTo>
                      <a:pt x="158" y="241"/>
                    </a:lnTo>
                    <a:lnTo>
                      <a:pt x="157" y="213"/>
                    </a:lnTo>
                    <a:lnTo>
                      <a:pt x="152" y="184"/>
                    </a:lnTo>
                    <a:lnTo>
                      <a:pt x="145" y="156"/>
                    </a:lnTo>
                    <a:lnTo>
                      <a:pt x="135" y="129"/>
                    </a:lnTo>
                    <a:lnTo>
                      <a:pt x="122" y="101"/>
                    </a:lnTo>
                    <a:lnTo>
                      <a:pt x="122" y="101"/>
                    </a:lnTo>
                    <a:lnTo>
                      <a:pt x="114" y="86"/>
                    </a:lnTo>
                    <a:lnTo>
                      <a:pt x="104" y="72"/>
                    </a:lnTo>
                    <a:lnTo>
                      <a:pt x="95" y="59"/>
                    </a:lnTo>
                    <a:lnTo>
                      <a:pt x="83" y="46"/>
                    </a:lnTo>
                    <a:lnTo>
                      <a:pt x="72" y="33"/>
                    </a:lnTo>
                    <a:lnTo>
                      <a:pt x="59" y="21"/>
                    </a:lnTo>
                    <a:lnTo>
                      <a:pt x="3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0" name="Freeform 3611">
                <a:extLst>
                  <a:ext uri="{FF2B5EF4-FFF2-40B4-BE49-F238E27FC236}">
                    <a16:creationId xmlns:a16="http://schemas.microsoft.com/office/drawing/2014/main" id="{C907488E-4CD7-4626-8E86-67F17FB039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67237" y="3519487"/>
                <a:ext cx="336550" cy="431800"/>
              </a:xfrm>
              <a:custGeom>
                <a:avLst/>
                <a:gdLst/>
                <a:ahLst/>
                <a:cxnLst>
                  <a:cxn ang="0">
                    <a:pos x="276" y="495"/>
                  </a:cxn>
                  <a:cxn ang="0">
                    <a:pos x="294" y="510"/>
                  </a:cxn>
                  <a:cxn ang="0">
                    <a:pos x="298" y="482"/>
                  </a:cxn>
                  <a:cxn ang="0">
                    <a:pos x="314" y="480"/>
                  </a:cxn>
                  <a:cxn ang="0">
                    <a:pos x="327" y="480"/>
                  </a:cxn>
                  <a:cxn ang="0">
                    <a:pos x="332" y="464"/>
                  </a:cxn>
                  <a:cxn ang="0">
                    <a:pos x="343" y="461"/>
                  </a:cxn>
                  <a:cxn ang="0">
                    <a:pos x="343" y="438"/>
                  </a:cxn>
                  <a:cxn ang="0">
                    <a:pos x="347" y="461"/>
                  </a:cxn>
                  <a:cxn ang="0">
                    <a:pos x="345" y="418"/>
                  </a:cxn>
                  <a:cxn ang="0">
                    <a:pos x="361" y="422"/>
                  </a:cxn>
                  <a:cxn ang="0">
                    <a:pos x="351" y="384"/>
                  </a:cxn>
                  <a:cxn ang="0">
                    <a:pos x="373" y="394"/>
                  </a:cxn>
                  <a:cxn ang="0">
                    <a:pos x="363" y="352"/>
                  </a:cxn>
                  <a:cxn ang="0">
                    <a:pos x="374" y="365"/>
                  </a:cxn>
                  <a:cxn ang="0">
                    <a:pos x="381" y="329"/>
                  </a:cxn>
                  <a:cxn ang="0">
                    <a:pos x="389" y="344"/>
                  </a:cxn>
                  <a:cxn ang="0">
                    <a:pos x="376" y="300"/>
                  </a:cxn>
                  <a:cxn ang="0">
                    <a:pos x="382" y="322"/>
                  </a:cxn>
                  <a:cxn ang="0">
                    <a:pos x="376" y="272"/>
                  </a:cxn>
                  <a:cxn ang="0">
                    <a:pos x="381" y="249"/>
                  </a:cxn>
                  <a:cxn ang="0">
                    <a:pos x="381" y="226"/>
                  </a:cxn>
                  <a:cxn ang="0">
                    <a:pos x="381" y="249"/>
                  </a:cxn>
                  <a:cxn ang="0">
                    <a:pos x="373" y="200"/>
                  </a:cxn>
                  <a:cxn ang="0">
                    <a:pos x="376" y="190"/>
                  </a:cxn>
                  <a:cxn ang="0">
                    <a:pos x="376" y="174"/>
                  </a:cxn>
                  <a:cxn ang="0">
                    <a:pos x="361" y="173"/>
                  </a:cxn>
                  <a:cxn ang="0">
                    <a:pos x="361" y="150"/>
                  </a:cxn>
                  <a:cxn ang="0">
                    <a:pos x="342" y="147"/>
                  </a:cxn>
                  <a:cxn ang="0">
                    <a:pos x="342" y="130"/>
                  </a:cxn>
                  <a:cxn ang="0">
                    <a:pos x="316" y="125"/>
                  </a:cxn>
                  <a:cxn ang="0">
                    <a:pos x="319" y="103"/>
                  </a:cxn>
                  <a:cxn ang="0">
                    <a:pos x="288" y="101"/>
                  </a:cxn>
                  <a:cxn ang="0">
                    <a:pos x="298" y="88"/>
                  </a:cxn>
                  <a:cxn ang="0">
                    <a:pos x="275" y="76"/>
                  </a:cxn>
                  <a:cxn ang="0">
                    <a:pos x="288" y="67"/>
                  </a:cxn>
                  <a:cxn ang="0">
                    <a:pos x="246" y="65"/>
                  </a:cxn>
                  <a:cxn ang="0">
                    <a:pos x="268" y="60"/>
                  </a:cxn>
                  <a:cxn ang="0">
                    <a:pos x="29" y="52"/>
                  </a:cxn>
                  <a:cxn ang="0">
                    <a:pos x="45" y="52"/>
                  </a:cxn>
                  <a:cxn ang="0">
                    <a:pos x="219" y="52"/>
                  </a:cxn>
                  <a:cxn ang="0">
                    <a:pos x="236" y="55"/>
                  </a:cxn>
                  <a:cxn ang="0">
                    <a:pos x="167" y="34"/>
                  </a:cxn>
                  <a:cxn ang="0">
                    <a:pos x="179" y="47"/>
                  </a:cxn>
                  <a:cxn ang="0">
                    <a:pos x="94" y="28"/>
                  </a:cxn>
                  <a:cxn ang="0">
                    <a:pos x="102" y="42"/>
                  </a:cxn>
                  <a:cxn ang="0">
                    <a:pos x="148" y="18"/>
                  </a:cxn>
                  <a:cxn ang="0">
                    <a:pos x="153" y="34"/>
                  </a:cxn>
                  <a:cxn ang="0">
                    <a:pos x="127" y="16"/>
                  </a:cxn>
                  <a:cxn ang="0">
                    <a:pos x="138" y="0"/>
                  </a:cxn>
                  <a:cxn ang="0">
                    <a:pos x="6" y="49"/>
                  </a:cxn>
                  <a:cxn ang="0">
                    <a:pos x="29" y="88"/>
                  </a:cxn>
                  <a:cxn ang="0">
                    <a:pos x="219" y="81"/>
                  </a:cxn>
                  <a:cxn ang="0">
                    <a:pos x="330" y="182"/>
                  </a:cxn>
                  <a:cxn ang="0">
                    <a:pos x="322" y="410"/>
                  </a:cxn>
                  <a:cxn ang="0">
                    <a:pos x="361" y="467"/>
                  </a:cxn>
                  <a:cxn ang="0">
                    <a:pos x="400" y="174"/>
                  </a:cxn>
                  <a:cxn ang="0">
                    <a:pos x="226" y="15"/>
                  </a:cxn>
                </a:cxnLst>
                <a:rect l="0" t="0" r="r" b="b"/>
                <a:pathLst>
                  <a:path w="423" h="542">
                    <a:moveTo>
                      <a:pt x="285" y="516"/>
                    </a:moveTo>
                    <a:lnTo>
                      <a:pt x="285" y="516"/>
                    </a:lnTo>
                    <a:lnTo>
                      <a:pt x="283" y="516"/>
                    </a:lnTo>
                    <a:lnTo>
                      <a:pt x="283" y="516"/>
                    </a:lnTo>
                    <a:lnTo>
                      <a:pt x="278" y="515"/>
                    </a:lnTo>
                    <a:lnTo>
                      <a:pt x="275" y="511"/>
                    </a:lnTo>
                    <a:lnTo>
                      <a:pt x="273" y="506"/>
                    </a:lnTo>
                    <a:lnTo>
                      <a:pt x="273" y="503"/>
                    </a:lnTo>
                    <a:lnTo>
                      <a:pt x="273" y="503"/>
                    </a:lnTo>
                    <a:lnTo>
                      <a:pt x="273" y="498"/>
                    </a:lnTo>
                    <a:lnTo>
                      <a:pt x="276" y="495"/>
                    </a:lnTo>
                    <a:lnTo>
                      <a:pt x="280" y="492"/>
                    </a:lnTo>
                    <a:lnTo>
                      <a:pt x="285" y="492"/>
                    </a:lnTo>
                    <a:lnTo>
                      <a:pt x="285" y="492"/>
                    </a:lnTo>
                    <a:lnTo>
                      <a:pt x="286" y="492"/>
                    </a:lnTo>
                    <a:lnTo>
                      <a:pt x="286" y="492"/>
                    </a:lnTo>
                    <a:lnTo>
                      <a:pt x="290" y="493"/>
                    </a:lnTo>
                    <a:lnTo>
                      <a:pt x="293" y="497"/>
                    </a:lnTo>
                    <a:lnTo>
                      <a:pt x="296" y="500"/>
                    </a:lnTo>
                    <a:lnTo>
                      <a:pt x="296" y="505"/>
                    </a:lnTo>
                    <a:lnTo>
                      <a:pt x="296" y="505"/>
                    </a:lnTo>
                    <a:lnTo>
                      <a:pt x="294" y="510"/>
                    </a:lnTo>
                    <a:lnTo>
                      <a:pt x="293" y="513"/>
                    </a:lnTo>
                    <a:lnTo>
                      <a:pt x="290" y="515"/>
                    </a:lnTo>
                    <a:lnTo>
                      <a:pt x="285" y="516"/>
                    </a:lnTo>
                    <a:close/>
                    <a:moveTo>
                      <a:pt x="306" y="492"/>
                    </a:moveTo>
                    <a:lnTo>
                      <a:pt x="306" y="492"/>
                    </a:lnTo>
                    <a:lnTo>
                      <a:pt x="306" y="492"/>
                    </a:lnTo>
                    <a:lnTo>
                      <a:pt x="306" y="492"/>
                    </a:lnTo>
                    <a:lnTo>
                      <a:pt x="303" y="490"/>
                    </a:lnTo>
                    <a:lnTo>
                      <a:pt x="299" y="489"/>
                    </a:lnTo>
                    <a:lnTo>
                      <a:pt x="298" y="485"/>
                    </a:lnTo>
                    <a:lnTo>
                      <a:pt x="298" y="482"/>
                    </a:lnTo>
                    <a:lnTo>
                      <a:pt x="298" y="482"/>
                    </a:lnTo>
                    <a:lnTo>
                      <a:pt x="299" y="479"/>
                    </a:lnTo>
                    <a:lnTo>
                      <a:pt x="301" y="475"/>
                    </a:lnTo>
                    <a:lnTo>
                      <a:pt x="303" y="474"/>
                    </a:lnTo>
                    <a:lnTo>
                      <a:pt x="306" y="474"/>
                    </a:lnTo>
                    <a:lnTo>
                      <a:pt x="306" y="474"/>
                    </a:lnTo>
                    <a:lnTo>
                      <a:pt x="307" y="474"/>
                    </a:lnTo>
                    <a:lnTo>
                      <a:pt x="307" y="474"/>
                    </a:lnTo>
                    <a:lnTo>
                      <a:pt x="311" y="475"/>
                    </a:lnTo>
                    <a:lnTo>
                      <a:pt x="312" y="477"/>
                    </a:lnTo>
                    <a:lnTo>
                      <a:pt x="314" y="480"/>
                    </a:lnTo>
                    <a:lnTo>
                      <a:pt x="314" y="484"/>
                    </a:lnTo>
                    <a:lnTo>
                      <a:pt x="314" y="484"/>
                    </a:lnTo>
                    <a:lnTo>
                      <a:pt x="314" y="487"/>
                    </a:lnTo>
                    <a:lnTo>
                      <a:pt x="312" y="489"/>
                    </a:lnTo>
                    <a:lnTo>
                      <a:pt x="309" y="490"/>
                    </a:lnTo>
                    <a:lnTo>
                      <a:pt x="306" y="492"/>
                    </a:lnTo>
                    <a:close/>
                    <a:moveTo>
                      <a:pt x="330" y="482"/>
                    </a:moveTo>
                    <a:lnTo>
                      <a:pt x="330" y="482"/>
                    </a:lnTo>
                    <a:lnTo>
                      <a:pt x="330" y="482"/>
                    </a:lnTo>
                    <a:lnTo>
                      <a:pt x="330" y="482"/>
                    </a:lnTo>
                    <a:lnTo>
                      <a:pt x="327" y="480"/>
                    </a:lnTo>
                    <a:lnTo>
                      <a:pt x="324" y="479"/>
                    </a:lnTo>
                    <a:lnTo>
                      <a:pt x="322" y="475"/>
                    </a:lnTo>
                    <a:lnTo>
                      <a:pt x="322" y="472"/>
                    </a:lnTo>
                    <a:lnTo>
                      <a:pt x="322" y="472"/>
                    </a:lnTo>
                    <a:lnTo>
                      <a:pt x="324" y="469"/>
                    </a:lnTo>
                    <a:lnTo>
                      <a:pt x="325" y="467"/>
                    </a:lnTo>
                    <a:lnTo>
                      <a:pt x="327" y="466"/>
                    </a:lnTo>
                    <a:lnTo>
                      <a:pt x="330" y="464"/>
                    </a:lnTo>
                    <a:lnTo>
                      <a:pt x="330" y="464"/>
                    </a:lnTo>
                    <a:lnTo>
                      <a:pt x="332" y="464"/>
                    </a:lnTo>
                    <a:lnTo>
                      <a:pt x="332" y="464"/>
                    </a:lnTo>
                    <a:lnTo>
                      <a:pt x="335" y="466"/>
                    </a:lnTo>
                    <a:lnTo>
                      <a:pt x="337" y="467"/>
                    </a:lnTo>
                    <a:lnTo>
                      <a:pt x="338" y="471"/>
                    </a:lnTo>
                    <a:lnTo>
                      <a:pt x="340" y="474"/>
                    </a:lnTo>
                    <a:lnTo>
                      <a:pt x="340" y="474"/>
                    </a:lnTo>
                    <a:lnTo>
                      <a:pt x="338" y="477"/>
                    </a:lnTo>
                    <a:lnTo>
                      <a:pt x="337" y="479"/>
                    </a:lnTo>
                    <a:lnTo>
                      <a:pt x="334" y="480"/>
                    </a:lnTo>
                    <a:lnTo>
                      <a:pt x="330" y="482"/>
                    </a:lnTo>
                    <a:close/>
                    <a:moveTo>
                      <a:pt x="343" y="461"/>
                    </a:moveTo>
                    <a:lnTo>
                      <a:pt x="343" y="461"/>
                    </a:lnTo>
                    <a:lnTo>
                      <a:pt x="342" y="461"/>
                    </a:lnTo>
                    <a:lnTo>
                      <a:pt x="342" y="461"/>
                    </a:lnTo>
                    <a:lnTo>
                      <a:pt x="337" y="461"/>
                    </a:lnTo>
                    <a:lnTo>
                      <a:pt x="334" y="458"/>
                    </a:lnTo>
                    <a:lnTo>
                      <a:pt x="332" y="453"/>
                    </a:lnTo>
                    <a:lnTo>
                      <a:pt x="330" y="449"/>
                    </a:lnTo>
                    <a:lnTo>
                      <a:pt x="330" y="449"/>
                    </a:lnTo>
                    <a:lnTo>
                      <a:pt x="332" y="445"/>
                    </a:lnTo>
                    <a:lnTo>
                      <a:pt x="335" y="441"/>
                    </a:lnTo>
                    <a:lnTo>
                      <a:pt x="338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3" y="438"/>
                    </a:lnTo>
                    <a:lnTo>
                      <a:pt x="348" y="440"/>
                    </a:lnTo>
                    <a:lnTo>
                      <a:pt x="351" y="441"/>
                    </a:lnTo>
                    <a:lnTo>
                      <a:pt x="355" y="446"/>
                    </a:lnTo>
                    <a:lnTo>
                      <a:pt x="355" y="451"/>
                    </a:lnTo>
                    <a:lnTo>
                      <a:pt x="355" y="451"/>
                    </a:lnTo>
                    <a:lnTo>
                      <a:pt x="353" y="454"/>
                    </a:lnTo>
                    <a:lnTo>
                      <a:pt x="350" y="459"/>
                    </a:lnTo>
                    <a:lnTo>
                      <a:pt x="347" y="461"/>
                    </a:lnTo>
                    <a:lnTo>
                      <a:pt x="343" y="461"/>
                    </a:lnTo>
                    <a:close/>
                    <a:moveTo>
                      <a:pt x="353" y="430"/>
                    </a:moveTo>
                    <a:lnTo>
                      <a:pt x="353" y="430"/>
                    </a:lnTo>
                    <a:lnTo>
                      <a:pt x="353" y="430"/>
                    </a:lnTo>
                    <a:lnTo>
                      <a:pt x="353" y="430"/>
                    </a:lnTo>
                    <a:lnTo>
                      <a:pt x="350" y="430"/>
                    </a:lnTo>
                    <a:lnTo>
                      <a:pt x="347" y="427"/>
                    </a:lnTo>
                    <a:lnTo>
                      <a:pt x="345" y="425"/>
                    </a:lnTo>
                    <a:lnTo>
                      <a:pt x="345" y="422"/>
                    </a:lnTo>
                    <a:lnTo>
                      <a:pt x="345" y="422"/>
                    </a:lnTo>
                    <a:lnTo>
                      <a:pt x="345" y="418"/>
                    </a:lnTo>
                    <a:lnTo>
                      <a:pt x="348" y="415"/>
                    </a:lnTo>
                    <a:lnTo>
                      <a:pt x="350" y="414"/>
                    </a:lnTo>
                    <a:lnTo>
                      <a:pt x="353" y="414"/>
                    </a:lnTo>
                    <a:lnTo>
                      <a:pt x="353" y="414"/>
                    </a:lnTo>
                    <a:lnTo>
                      <a:pt x="355" y="414"/>
                    </a:lnTo>
                    <a:lnTo>
                      <a:pt x="355" y="414"/>
                    </a:lnTo>
                    <a:lnTo>
                      <a:pt x="358" y="414"/>
                    </a:lnTo>
                    <a:lnTo>
                      <a:pt x="360" y="417"/>
                    </a:lnTo>
                    <a:lnTo>
                      <a:pt x="361" y="418"/>
                    </a:lnTo>
                    <a:lnTo>
                      <a:pt x="361" y="422"/>
                    </a:lnTo>
                    <a:lnTo>
                      <a:pt x="361" y="422"/>
                    </a:lnTo>
                    <a:lnTo>
                      <a:pt x="361" y="425"/>
                    </a:lnTo>
                    <a:lnTo>
                      <a:pt x="360" y="428"/>
                    </a:lnTo>
                    <a:lnTo>
                      <a:pt x="356" y="430"/>
                    </a:lnTo>
                    <a:lnTo>
                      <a:pt x="353" y="430"/>
                    </a:lnTo>
                    <a:close/>
                    <a:moveTo>
                      <a:pt x="363" y="399"/>
                    </a:moveTo>
                    <a:lnTo>
                      <a:pt x="363" y="399"/>
                    </a:lnTo>
                    <a:lnTo>
                      <a:pt x="356" y="397"/>
                    </a:lnTo>
                    <a:lnTo>
                      <a:pt x="353" y="392"/>
                    </a:lnTo>
                    <a:lnTo>
                      <a:pt x="353" y="392"/>
                    </a:lnTo>
                    <a:lnTo>
                      <a:pt x="351" y="388"/>
                    </a:lnTo>
                    <a:lnTo>
                      <a:pt x="351" y="384"/>
                    </a:lnTo>
                    <a:lnTo>
                      <a:pt x="353" y="379"/>
                    </a:lnTo>
                    <a:lnTo>
                      <a:pt x="358" y="376"/>
                    </a:lnTo>
                    <a:lnTo>
                      <a:pt x="358" y="376"/>
                    </a:lnTo>
                    <a:lnTo>
                      <a:pt x="363" y="375"/>
                    </a:lnTo>
                    <a:lnTo>
                      <a:pt x="363" y="375"/>
                    </a:lnTo>
                    <a:lnTo>
                      <a:pt x="369" y="376"/>
                    </a:lnTo>
                    <a:lnTo>
                      <a:pt x="374" y="381"/>
                    </a:lnTo>
                    <a:lnTo>
                      <a:pt x="374" y="381"/>
                    </a:lnTo>
                    <a:lnTo>
                      <a:pt x="374" y="386"/>
                    </a:lnTo>
                    <a:lnTo>
                      <a:pt x="374" y="391"/>
                    </a:lnTo>
                    <a:lnTo>
                      <a:pt x="373" y="394"/>
                    </a:lnTo>
                    <a:lnTo>
                      <a:pt x="369" y="397"/>
                    </a:lnTo>
                    <a:lnTo>
                      <a:pt x="369" y="397"/>
                    </a:lnTo>
                    <a:lnTo>
                      <a:pt x="363" y="399"/>
                    </a:lnTo>
                    <a:close/>
                    <a:moveTo>
                      <a:pt x="369" y="366"/>
                    </a:moveTo>
                    <a:lnTo>
                      <a:pt x="369" y="366"/>
                    </a:lnTo>
                    <a:lnTo>
                      <a:pt x="366" y="365"/>
                    </a:lnTo>
                    <a:lnTo>
                      <a:pt x="363" y="361"/>
                    </a:lnTo>
                    <a:lnTo>
                      <a:pt x="363" y="361"/>
                    </a:lnTo>
                    <a:lnTo>
                      <a:pt x="361" y="358"/>
                    </a:lnTo>
                    <a:lnTo>
                      <a:pt x="361" y="355"/>
                    </a:lnTo>
                    <a:lnTo>
                      <a:pt x="363" y="352"/>
                    </a:lnTo>
                    <a:lnTo>
                      <a:pt x="366" y="350"/>
                    </a:lnTo>
                    <a:lnTo>
                      <a:pt x="366" y="350"/>
                    </a:lnTo>
                    <a:lnTo>
                      <a:pt x="369" y="348"/>
                    </a:lnTo>
                    <a:lnTo>
                      <a:pt x="369" y="348"/>
                    </a:lnTo>
                    <a:lnTo>
                      <a:pt x="374" y="350"/>
                    </a:lnTo>
                    <a:lnTo>
                      <a:pt x="377" y="353"/>
                    </a:lnTo>
                    <a:lnTo>
                      <a:pt x="377" y="353"/>
                    </a:lnTo>
                    <a:lnTo>
                      <a:pt x="377" y="357"/>
                    </a:lnTo>
                    <a:lnTo>
                      <a:pt x="377" y="360"/>
                    </a:lnTo>
                    <a:lnTo>
                      <a:pt x="376" y="363"/>
                    </a:lnTo>
                    <a:lnTo>
                      <a:pt x="374" y="365"/>
                    </a:lnTo>
                    <a:lnTo>
                      <a:pt x="374" y="365"/>
                    </a:lnTo>
                    <a:lnTo>
                      <a:pt x="369" y="366"/>
                    </a:lnTo>
                    <a:close/>
                    <a:moveTo>
                      <a:pt x="384" y="344"/>
                    </a:moveTo>
                    <a:lnTo>
                      <a:pt x="384" y="344"/>
                    </a:lnTo>
                    <a:lnTo>
                      <a:pt x="381" y="344"/>
                    </a:lnTo>
                    <a:lnTo>
                      <a:pt x="377" y="340"/>
                    </a:lnTo>
                    <a:lnTo>
                      <a:pt x="377" y="340"/>
                    </a:lnTo>
                    <a:lnTo>
                      <a:pt x="376" y="337"/>
                    </a:lnTo>
                    <a:lnTo>
                      <a:pt x="376" y="334"/>
                    </a:lnTo>
                    <a:lnTo>
                      <a:pt x="377" y="331"/>
                    </a:lnTo>
                    <a:lnTo>
                      <a:pt x="381" y="329"/>
                    </a:lnTo>
                    <a:lnTo>
                      <a:pt x="381" y="329"/>
                    </a:lnTo>
                    <a:lnTo>
                      <a:pt x="384" y="327"/>
                    </a:lnTo>
                    <a:lnTo>
                      <a:pt x="384" y="327"/>
                    </a:lnTo>
                    <a:lnTo>
                      <a:pt x="389" y="329"/>
                    </a:lnTo>
                    <a:lnTo>
                      <a:pt x="392" y="332"/>
                    </a:lnTo>
                    <a:lnTo>
                      <a:pt x="392" y="332"/>
                    </a:lnTo>
                    <a:lnTo>
                      <a:pt x="394" y="335"/>
                    </a:lnTo>
                    <a:lnTo>
                      <a:pt x="392" y="339"/>
                    </a:lnTo>
                    <a:lnTo>
                      <a:pt x="392" y="340"/>
                    </a:lnTo>
                    <a:lnTo>
                      <a:pt x="389" y="344"/>
                    </a:lnTo>
                    <a:lnTo>
                      <a:pt x="389" y="344"/>
                    </a:lnTo>
                    <a:lnTo>
                      <a:pt x="384" y="344"/>
                    </a:lnTo>
                    <a:close/>
                    <a:moveTo>
                      <a:pt x="382" y="322"/>
                    </a:moveTo>
                    <a:lnTo>
                      <a:pt x="382" y="322"/>
                    </a:lnTo>
                    <a:lnTo>
                      <a:pt x="376" y="321"/>
                    </a:lnTo>
                    <a:lnTo>
                      <a:pt x="371" y="316"/>
                    </a:lnTo>
                    <a:lnTo>
                      <a:pt x="371" y="316"/>
                    </a:lnTo>
                    <a:lnTo>
                      <a:pt x="369" y="311"/>
                    </a:lnTo>
                    <a:lnTo>
                      <a:pt x="371" y="306"/>
                    </a:lnTo>
                    <a:lnTo>
                      <a:pt x="373" y="303"/>
                    </a:lnTo>
                    <a:lnTo>
                      <a:pt x="376" y="300"/>
                    </a:lnTo>
                    <a:lnTo>
                      <a:pt x="376" y="300"/>
                    </a:lnTo>
                    <a:lnTo>
                      <a:pt x="382" y="298"/>
                    </a:lnTo>
                    <a:lnTo>
                      <a:pt x="382" y="298"/>
                    </a:lnTo>
                    <a:lnTo>
                      <a:pt x="387" y="300"/>
                    </a:lnTo>
                    <a:lnTo>
                      <a:pt x="392" y="304"/>
                    </a:lnTo>
                    <a:lnTo>
                      <a:pt x="392" y="304"/>
                    </a:lnTo>
                    <a:lnTo>
                      <a:pt x="394" y="309"/>
                    </a:lnTo>
                    <a:lnTo>
                      <a:pt x="394" y="313"/>
                    </a:lnTo>
                    <a:lnTo>
                      <a:pt x="391" y="318"/>
                    </a:lnTo>
                    <a:lnTo>
                      <a:pt x="387" y="321"/>
                    </a:lnTo>
                    <a:lnTo>
                      <a:pt x="387" y="321"/>
                    </a:lnTo>
                    <a:lnTo>
                      <a:pt x="382" y="322"/>
                    </a:lnTo>
                    <a:close/>
                    <a:moveTo>
                      <a:pt x="376" y="290"/>
                    </a:moveTo>
                    <a:lnTo>
                      <a:pt x="376" y="290"/>
                    </a:lnTo>
                    <a:lnTo>
                      <a:pt x="371" y="288"/>
                    </a:lnTo>
                    <a:lnTo>
                      <a:pt x="368" y="285"/>
                    </a:lnTo>
                    <a:lnTo>
                      <a:pt x="368" y="285"/>
                    </a:lnTo>
                    <a:lnTo>
                      <a:pt x="366" y="282"/>
                    </a:lnTo>
                    <a:lnTo>
                      <a:pt x="368" y="278"/>
                    </a:lnTo>
                    <a:lnTo>
                      <a:pt x="368" y="275"/>
                    </a:lnTo>
                    <a:lnTo>
                      <a:pt x="371" y="274"/>
                    </a:lnTo>
                    <a:lnTo>
                      <a:pt x="371" y="274"/>
                    </a:lnTo>
                    <a:lnTo>
                      <a:pt x="376" y="272"/>
                    </a:lnTo>
                    <a:lnTo>
                      <a:pt x="376" y="272"/>
                    </a:lnTo>
                    <a:lnTo>
                      <a:pt x="379" y="274"/>
                    </a:lnTo>
                    <a:lnTo>
                      <a:pt x="382" y="277"/>
                    </a:lnTo>
                    <a:lnTo>
                      <a:pt x="382" y="277"/>
                    </a:lnTo>
                    <a:lnTo>
                      <a:pt x="384" y="280"/>
                    </a:lnTo>
                    <a:lnTo>
                      <a:pt x="384" y="283"/>
                    </a:lnTo>
                    <a:lnTo>
                      <a:pt x="382" y="287"/>
                    </a:lnTo>
                    <a:lnTo>
                      <a:pt x="379" y="288"/>
                    </a:lnTo>
                    <a:lnTo>
                      <a:pt x="379" y="288"/>
                    </a:lnTo>
                    <a:lnTo>
                      <a:pt x="376" y="290"/>
                    </a:lnTo>
                    <a:close/>
                    <a:moveTo>
                      <a:pt x="381" y="249"/>
                    </a:moveTo>
                    <a:lnTo>
                      <a:pt x="381" y="249"/>
                    </a:lnTo>
                    <a:lnTo>
                      <a:pt x="377" y="249"/>
                    </a:lnTo>
                    <a:lnTo>
                      <a:pt x="374" y="247"/>
                    </a:lnTo>
                    <a:lnTo>
                      <a:pt x="374" y="247"/>
                    </a:lnTo>
                    <a:lnTo>
                      <a:pt x="371" y="244"/>
                    </a:lnTo>
                    <a:lnTo>
                      <a:pt x="369" y="241"/>
                    </a:lnTo>
                    <a:lnTo>
                      <a:pt x="369" y="236"/>
                    </a:lnTo>
                    <a:lnTo>
                      <a:pt x="371" y="231"/>
                    </a:lnTo>
                    <a:lnTo>
                      <a:pt x="371" y="231"/>
                    </a:lnTo>
                    <a:lnTo>
                      <a:pt x="374" y="228"/>
                    </a:lnTo>
                    <a:lnTo>
                      <a:pt x="381" y="226"/>
                    </a:lnTo>
                    <a:lnTo>
                      <a:pt x="381" y="226"/>
                    </a:lnTo>
                    <a:lnTo>
                      <a:pt x="384" y="226"/>
                    </a:lnTo>
                    <a:lnTo>
                      <a:pt x="387" y="228"/>
                    </a:lnTo>
                    <a:lnTo>
                      <a:pt x="387" y="228"/>
                    </a:lnTo>
                    <a:lnTo>
                      <a:pt x="391" y="231"/>
                    </a:lnTo>
                    <a:lnTo>
                      <a:pt x="392" y="236"/>
                    </a:lnTo>
                    <a:lnTo>
                      <a:pt x="392" y="239"/>
                    </a:lnTo>
                    <a:lnTo>
                      <a:pt x="391" y="244"/>
                    </a:lnTo>
                    <a:lnTo>
                      <a:pt x="391" y="244"/>
                    </a:lnTo>
                    <a:lnTo>
                      <a:pt x="386" y="249"/>
                    </a:lnTo>
                    <a:lnTo>
                      <a:pt x="381" y="249"/>
                    </a:lnTo>
                    <a:close/>
                    <a:moveTo>
                      <a:pt x="373" y="217"/>
                    </a:moveTo>
                    <a:lnTo>
                      <a:pt x="373" y="217"/>
                    </a:lnTo>
                    <a:lnTo>
                      <a:pt x="368" y="217"/>
                    </a:lnTo>
                    <a:lnTo>
                      <a:pt x="368" y="217"/>
                    </a:lnTo>
                    <a:lnTo>
                      <a:pt x="364" y="213"/>
                    </a:lnTo>
                    <a:lnTo>
                      <a:pt x="364" y="210"/>
                    </a:lnTo>
                    <a:lnTo>
                      <a:pt x="364" y="207"/>
                    </a:lnTo>
                    <a:lnTo>
                      <a:pt x="364" y="204"/>
                    </a:lnTo>
                    <a:lnTo>
                      <a:pt x="364" y="204"/>
                    </a:lnTo>
                    <a:lnTo>
                      <a:pt x="368" y="202"/>
                    </a:lnTo>
                    <a:lnTo>
                      <a:pt x="373" y="200"/>
                    </a:lnTo>
                    <a:lnTo>
                      <a:pt x="373" y="200"/>
                    </a:lnTo>
                    <a:lnTo>
                      <a:pt x="377" y="202"/>
                    </a:lnTo>
                    <a:lnTo>
                      <a:pt x="377" y="202"/>
                    </a:lnTo>
                    <a:lnTo>
                      <a:pt x="379" y="204"/>
                    </a:lnTo>
                    <a:lnTo>
                      <a:pt x="381" y="207"/>
                    </a:lnTo>
                    <a:lnTo>
                      <a:pt x="381" y="210"/>
                    </a:lnTo>
                    <a:lnTo>
                      <a:pt x="379" y="213"/>
                    </a:lnTo>
                    <a:lnTo>
                      <a:pt x="379" y="213"/>
                    </a:lnTo>
                    <a:lnTo>
                      <a:pt x="376" y="217"/>
                    </a:lnTo>
                    <a:lnTo>
                      <a:pt x="373" y="217"/>
                    </a:lnTo>
                    <a:close/>
                    <a:moveTo>
                      <a:pt x="376" y="190"/>
                    </a:moveTo>
                    <a:lnTo>
                      <a:pt x="376" y="190"/>
                    </a:lnTo>
                    <a:lnTo>
                      <a:pt x="371" y="189"/>
                    </a:lnTo>
                    <a:lnTo>
                      <a:pt x="371" y="189"/>
                    </a:lnTo>
                    <a:lnTo>
                      <a:pt x="368" y="187"/>
                    </a:lnTo>
                    <a:lnTo>
                      <a:pt x="368" y="184"/>
                    </a:lnTo>
                    <a:lnTo>
                      <a:pt x="368" y="181"/>
                    </a:lnTo>
                    <a:lnTo>
                      <a:pt x="368" y="177"/>
                    </a:lnTo>
                    <a:lnTo>
                      <a:pt x="368" y="177"/>
                    </a:lnTo>
                    <a:lnTo>
                      <a:pt x="371" y="174"/>
                    </a:lnTo>
                    <a:lnTo>
                      <a:pt x="376" y="174"/>
                    </a:lnTo>
                    <a:lnTo>
                      <a:pt x="376" y="174"/>
                    </a:lnTo>
                    <a:lnTo>
                      <a:pt x="381" y="176"/>
                    </a:lnTo>
                    <a:lnTo>
                      <a:pt x="381" y="176"/>
                    </a:lnTo>
                    <a:lnTo>
                      <a:pt x="382" y="177"/>
                    </a:lnTo>
                    <a:lnTo>
                      <a:pt x="384" y="181"/>
                    </a:lnTo>
                    <a:lnTo>
                      <a:pt x="384" y="184"/>
                    </a:lnTo>
                    <a:lnTo>
                      <a:pt x="382" y="187"/>
                    </a:lnTo>
                    <a:lnTo>
                      <a:pt x="382" y="187"/>
                    </a:lnTo>
                    <a:lnTo>
                      <a:pt x="379" y="190"/>
                    </a:lnTo>
                    <a:lnTo>
                      <a:pt x="376" y="190"/>
                    </a:lnTo>
                    <a:close/>
                    <a:moveTo>
                      <a:pt x="361" y="173"/>
                    </a:moveTo>
                    <a:lnTo>
                      <a:pt x="361" y="173"/>
                    </a:lnTo>
                    <a:lnTo>
                      <a:pt x="356" y="173"/>
                    </a:lnTo>
                    <a:lnTo>
                      <a:pt x="355" y="171"/>
                    </a:lnTo>
                    <a:lnTo>
                      <a:pt x="355" y="171"/>
                    </a:lnTo>
                    <a:lnTo>
                      <a:pt x="350" y="168"/>
                    </a:lnTo>
                    <a:lnTo>
                      <a:pt x="348" y="163"/>
                    </a:lnTo>
                    <a:lnTo>
                      <a:pt x="348" y="160"/>
                    </a:lnTo>
                    <a:lnTo>
                      <a:pt x="350" y="155"/>
                    </a:lnTo>
                    <a:lnTo>
                      <a:pt x="350" y="155"/>
                    </a:lnTo>
                    <a:lnTo>
                      <a:pt x="355" y="151"/>
                    </a:lnTo>
                    <a:lnTo>
                      <a:pt x="361" y="150"/>
                    </a:lnTo>
                    <a:lnTo>
                      <a:pt x="361" y="150"/>
                    </a:lnTo>
                    <a:lnTo>
                      <a:pt x="364" y="150"/>
                    </a:lnTo>
                    <a:lnTo>
                      <a:pt x="368" y="151"/>
                    </a:lnTo>
                    <a:lnTo>
                      <a:pt x="368" y="151"/>
                    </a:lnTo>
                    <a:lnTo>
                      <a:pt x="371" y="155"/>
                    </a:lnTo>
                    <a:lnTo>
                      <a:pt x="373" y="160"/>
                    </a:lnTo>
                    <a:lnTo>
                      <a:pt x="373" y="163"/>
                    </a:lnTo>
                    <a:lnTo>
                      <a:pt x="371" y="168"/>
                    </a:lnTo>
                    <a:lnTo>
                      <a:pt x="371" y="168"/>
                    </a:lnTo>
                    <a:lnTo>
                      <a:pt x="366" y="171"/>
                    </a:lnTo>
                    <a:lnTo>
                      <a:pt x="361" y="173"/>
                    </a:lnTo>
                    <a:close/>
                    <a:moveTo>
                      <a:pt x="342" y="147"/>
                    </a:moveTo>
                    <a:lnTo>
                      <a:pt x="342" y="147"/>
                    </a:lnTo>
                    <a:lnTo>
                      <a:pt x="337" y="145"/>
                    </a:lnTo>
                    <a:lnTo>
                      <a:pt x="337" y="145"/>
                    </a:lnTo>
                    <a:lnTo>
                      <a:pt x="334" y="143"/>
                    </a:lnTo>
                    <a:lnTo>
                      <a:pt x="332" y="140"/>
                    </a:lnTo>
                    <a:lnTo>
                      <a:pt x="332" y="137"/>
                    </a:lnTo>
                    <a:lnTo>
                      <a:pt x="334" y="133"/>
                    </a:lnTo>
                    <a:lnTo>
                      <a:pt x="334" y="133"/>
                    </a:lnTo>
                    <a:lnTo>
                      <a:pt x="337" y="130"/>
                    </a:lnTo>
                    <a:lnTo>
                      <a:pt x="342" y="130"/>
                    </a:lnTo>
                    <a:lnTo>
                      <a:pt x="342" y="130"/>
                    </a:lnTo>
                    <a:lnTo>
                      <a:pt x="345" y="132"/>
                    </a:lnTo>
                    <a:lnTo>
                      <a:pt x="345" y="132"/>
                    </a:lnTo>
                    <a:lnTo>
                      <a:pt x="348" y="133"/>
                    </a:lnTo>
                    <a:lnTo>
                      <a:pt x="350" y="137"/>
                    </a:lnTo>
                    <a:lnTo>
                      <a:pt x="350" y="140"/>
                    </a:lnTo>
                    <a:lnTo>
                      <a:pt x="348" y="143"/>
                    </a:lnTo>
                    <a:lnTo>
                      <a:pt x="348" y="143"/>
                    </a:lnTo>
                    <a:lnTo>
                      <a:pt x="345" y="147"/>
                    </a:lnTo>
                    <a:lnTo>
                      <a:pt x="342" y="147"/>
                    </a:lnTo>
                    <a:close/>
                    <a:moveTo>
                      <a:pt x="316" y="125"/>
                    </a:moveTo>
                    <a:lnTo>
                      <a:pt x="316" y="125"/>
                    </a:lnTo>
                    <a:lnTo>
                      <a:pt x="311" y="124"/>
                    </a:lnTo>
                    <a:lnTo>
                      <a:pt x="306" y="122"/>
                    </a:lnTo>
                    <a:lnTo>
                      <a:pt x="304" y="117"/>
                    </a:lnTo>
                    <a:lnTo>
                      <a:pt x="303" y="114"/>
                    </a:lnTo>
                    <a:lnTo>
                      <a:pt x="303" y="114"/>
                    </a:lnTo>
                    <a:lnTo>
                      <a:pt x="304" y="109"/>
                    </a:lnTo>
                    <a:lnTo>
                      <a:pt x="306" y="104"/>
                    </a:lnTo>
                    <a:lnTo>
                      <a:pt x="311" y="103"/>
                    </a:lnTo>
                    <a:lnTo>
                      <a:pt x="316" y="101"/>
                    </a:lnTo>
                    <a:lnTo>
                      <a:pt x="316" y="101"/>
                    </a:lnTo>
                    <a:lnTo>
                      <a:pt x="319" y="103"/>
                    </a:lnTo>
                    <a:lnTo>
                      <a:pt x="324" y="104"/>
                    </a:lnTo>
                    <a:lnTo>
                      <a:pt x="325" y="109"/>
                    </a:lnTo>
                    <a:lnTo>
                      <a:pt x="327" y="114"/>
                    </a:lnTo>
                    <a:lnTo>
                      <a:pt x="327" y="114"/>
                    </a:lnTo>
                    <a:lnTo>
                      <a:pt x="325" y="117"/>
                    </a:lnTo>
                    <a:lnTo>
                      <a:pt x="324" y="122"/>
                    </a:lnTo>
                    <a:lnTo>
                      <a:pt x="319" y="124"/>
                    </a:lnTo>
                    <a:lnTo>
                      <a:pt x="316" y="125"/>
                    </a:lnTo>
                    <a:close/>
                    <a:moveTo>
                      <a:pt x="293" y="103"/>
                    </a:moveTo>
                    <a:lnTo>
                      <a:pt x="293" y="103"/>
                    </a:lnTo>
                    <a:lnTo>
                      <a:pt x="288" y="101"/>
                    </a:lnTo>
                    <a:lnTo>
                      <a:pt x="286" y="99"/>
                    </a:lnTo>
                    <a:lnTo>
                      <a:pt x="285" y="96"/>
                    </a:lnTo>
                    <a:lnTo>
                      <a:pt x="283" y="93"/>
                    </a:lnTo>
                    <a:lnTo>
                      <a:pt x="283" y="93"/>
                    </a:lnTo>
                    <a:lnTo>
                      <a:pt x="285" y="90"/>
                    </a:lnTo>
                    <a:lnTo>
                      <a:pt x="286" y="88"/>
                    </a:lnTo>
                    <a:lnTo>
                      <a:pt x="288" y="86"/>
                    </a:lnTo>
                    <a:lnTo>
                      <a:pt x="293" y="85"/>
                    </a:lnTo>
                    <a:lnTo>
                      <a:pt x="293" y="85"/>
                    </a:lnTo>
                    <a:lnTo>
                      <a:pt x="296" y="86"/>
                    </a:lnTo>
                    <a:lnTo>
                      <a:pt x="298" y="88"/>
                    </a:lnTo>
                    <a:lnTo>
                      <a:pt x="299" y="90"/>
                    </a:lnTo>
                    <a:lnTo>
                      <a:pt x="301" y="93"/>
                    </a:lnTo>
                    <a:lnTo>
                      <a:pt x="301" y="93"/>
                    </a:lnTo>
                    <a:lnTo>
                      <a:pt x="299" y="96"/>
                    </a:lnTo>
                    <a:lnTo>
                      <a:pt x="298" y="99"/>
                    </a:lnTo>
                    <a:lnTo>
                      <a:pt x="296" y="101"/>
                    </a:lnTo>
                    <a:lnTo>
                      <a:pt x="293" y="103"/>
                    </a:lnTo>
                    <a:close/>
                    <a:moveTo>
                      <a:pt x="280" y="78"/>
                    </a:moveTo>
                    <a:lnTo>
                      <a:pt x="280" y="78"/>
                    </a:lnTo>
                    <a:lnTo>
                      <a:pt x="276" y="78"/>
                    </a:lnTo>
                    <a:lnTo>
                      <a:pt x="275" y="76"/>
                    </a:lnTo>
                    <a:lnTo>
                      <a:pt x="272" y="73"/>
                    </a:lnTo>
                    <a:lnTo>
                      <a:pt x="272" y="70"/>
                    </a:lnTo>
                    <a:lnTo>
                      <a:pt x="272" y="70"/>
                    </a:lnTo>
                    <a:lnTo>
                      <a:pt x="272" y="67"/>
                    </a:lnTo>
                    <a:lnTo>
                      <a:pt x="275" y="63"/>
                    </a:lnTo>
                    <a:lnTo>
                      <a:pt x="276" y="62"/>
                    </a:lnTo>
                    <a:lnTo>
                      <a:pt x="280" y="62"/>
                    </a:lnTo>
                    <a:lnTo>
                      <a:pt x="280" y="62"/>
                    </a:lnTo>
                    <a:lnTo>
                      <a:pt x="283" y="62"/>
                    </a:lnTo>
                    <a:lnTo>
                      <a:pt x="286" y="63"/>
                    </a:lnTo>
                    <a:lnTo>
                      <a:pt x="288" y="67"/>
                    </a:lnTo>
                    <a:lnTo>
                      <a:pt x="290" y="70"/>
                    </a:lnTo>
                    <a:lnTo>
                      <a:pt x="290" y="70"/>
                    </a:lnTo>
                    <a:lnTo>
                      <a:pt x="288" y="73"/>
                    </a:lnTo>
                    <a:lnTo>
                      <a:pt x="286" y="76"/>
                    </a:lnTo>
                    <a:lnTo>
                      <a:pt x="283" y="78"/>
                    </a:lnTo>
                    <a:lnTo>
                      <a:pt x="280" y="78"/>
                    </a:lnTo>
                    <a:close/>
                    <a:moveTo>
                      <a:pt x="255" y="72"/>
                    </a:moveTo>
                    <a:lnTo>
                      <a:pt x="255" y="72"/>
                    </a:lnTo>
                    <a:lnTo>
                      <a:pt x="252" y="72"/>
                    </a:lnTo>
                    <a:lnTo>
                      <a:pt x="247" y="68"/>
                    </a:lnTo>
                    <a:lnTo>
                      <a:pt x="246" y="65"/>
                    </a:lnTo>
                    <a:lnTo>
                      <a:pt x="244" y="60"/>
                    </a:lnTo>
                    <a:lnTo>
                      <a:pt x="244" y="60"/>
                    </a:lnTo>
                    <a:lnTo>
                      <a:pt x="246" y="55"/>
                    </a:lnTo>
                    <a:lnTo>
                      <a:pt x="247" y="52"/>
                    </a:lnTo>
                    <a:lnTo>
                      <a:pt x="252" y="49"/>
                    </a:lnTo>
                    <a:lnTo>
                      <a:pt x="255" y="49"/>
                    </a:lnTo>
                    <a:lnTo>
                      <a:pt x="255" y="49"/>
                    </a:lnTo>
                    <a:lnTo>
                      <a:pt x="260" y="49"/>
                    </a:lnTo>
                    <a:lnTo>
                      <a:pt x="265" y="52"/>
                    </a:lnTo>
                    <a:lnTo>
                      <a:pt x="267" y="55"/>
                    </a:lnTo>
                    <a:lnTo>
                      <a:pt x="268" y="60"/>
                    </a:lnTo>
                    <a:lnTo>
                      <a:pt x="268" y="60"/>
                    </a:lnTo>
                    <a:lnTo>
                      <a:pt x="267" y="65"/>
                    </a:lnTo>
                    <a:lnTo>
                      <a:pt x="265" y="68"/>
                    </a:lnTo>
                    <a:lnTo>
                      <a:pt x="260" y="72"/>
                    </a:lnTo>
                    <a:lnTo>
                      <a:pt x="255" y="72"/>
                    </a:lnTo>
                    <a:close/>
                    <a:moveTo>
                      <a:pt x="37" y="60"/>
                    </a:moveTo>
                    <a:lnTo>
                      <a:pt x="37" y="60"/>
                    </a:lnTo>
                    <a:lnTo>
                      <a:pt x="34" y="60"/>
                    </a:lnTo>
                    <a:lnTo>
                      <a:pt x="32" y="59"/>
                    </a:lnTo>
                    <a:lnTo>
                      <a:pt x="29" y="55"/>
                    </a:lnTo>
                    <a:lnTo>
                      <a:pt x="29" y="52"/>
                    </a:lnTo>
                    <a:lnTo>
                      <a:pt x="29" y="52"/>
                    </a:lnTo>
                    <a:lnTo>
                      <a:pt x="29" y="49"/>
                    </a:lnTo>
                    <a:lnTo>
                      <a:pt x="32" y="46"/>
                    </a:lnTo>
                    <a:lnTo>
                      <a:pt x="34" y="44"/>
                    </a:lnTo>
                    <a:lnTo>
                      <a:pt x="37" y="44"/>
                    </a:lnTo>
                    <a:lnTo>
                      <a:pt x="37" y="44"/>
                    </a:lnTo>
                    <a:lnTo>
                      <a:pt x="40" y="44"/>
                    </a:lnTo>
                    <a:lnTo>
                      <a:pt x="44" y="46"/>
                    </a:lnTo>
                    <a:lnTo>
                      <a:pt x="45" y="49"/>
                    </a:lnTo>
                    <a:lnTo>
                      <a:pt x="45" y="52"/>
                    </a:lnTo>
                    <a:lnTo>
                      <a:pt x="45" y="52"/>
                    </a:lnTo>
                    <a:lnTo>
                      <a:pt x="45" y="55"/>
                    </a:lnTo>
                    <a:lnTo>
                      <a:pt x="44" y="59"/>
                    </a:lnTo>
                    <a:lnTo>
                      <a:pt x="40" y="60"/>
                    </a:lnTo>
                    <a:lnTo>
                      <a:pt x="37" y="60"/>
                    </a:lnTo>
                    <a:close/>
                    <a:moveTo>
                      <a:pt x="228" y="60"/>
                    </a:moveTo>
                    <a:lnTo>
                      <a:pt x="228" y="60"/>
                    </a:lnTo>
                    <a:lnTo>
                      <a:pt x="224" y="60"/>
                    </a:lnTo>
                    <a:lnTo>
                      <a:pt x="221" y="59"/>
                    </a:lnTo>
                    <a:lnTo>
                      <a:pt x="219" y="55"/>
                    </a:lnTo>
                    <a:lnTo>
                      <a:pt x="219" y="52"/>
                    </a:lnTo>
                    <a:lnTo>
                      <a:pt x="219" y="52"/>
                    </a:lnTo>
                    <a:lnTo>
                      <a:pt x="219" y="49"/>
                    </a:lnTo>
                    <a:lnTo>
                      <a:pt x="221" y="46"/>
                    </a:lnTo>
                    <a:lnTo>
                      <a:pt x="224" y="44"/>
                    </a:lnTo>
                    <a:lnTo>
                      <a:pt x="228" y="44"/>
                    </a:lnTo>
                    <a:lnTo>
                      <a:pt x="228" y="44"/>
                    </a:lnTo>
                    <a:lnTo>
                      <a:pt x="231" y="44"/>
                    </a:lnTo>
                    <a:lnTo>
                      <a:pt x="233" y="46"/>
                    </a:lnTo>
                    <a:lnTo>
                      <a:pt x="236" y="49"/>
                    </a:lnTo>
                    <a:lnTo>
                      <a:pt x="236" y="52"/>
                    </a:lnTo>
                    <a:lnTo>
                      <a:pt x="236" y="52"/>
                    </a:lnTo>
                    <a:lnTo>
                      <a:pt x="236" y="55"/>
                    </a:lnTo>
                    <a:lnTo>
                      <a:pt x="233" y="59"/>
                    </a:lnTo>
                    <a:lnTo>
                      <a:pt x="231" y="60"/>
                    </a:lnTo>
                    <a:lnTo>
                      <a:pt x="228" y="60"/>
                    </a:lnTo>
                    <a:close/>
                    <a:moveTo>
                      <a:pt x="174" y="49"/>
                    </a:moveTo>
                    <a:lnTo>
                      <a:pt x="174" y="49"/>
                    </a:lnTo>
                    <a:lnTo>
                      <a:pt x="171" y="47"/>
                    </a:lnTo>
                    <a:lnTo>
                      <a:pt x="167" y="44"/>
                    </a:lnTo>
                    <a:lnTo>
                      <a:pt x="167" y="44"/>
                    </a:lnTo>
                    <a:lnTo>
                      <a:pt x="166" y="41"/>
                    </a:lnTo>
                    <a:lnTo>
                      <a:pt x="166" y="37"/>
                    </a:lnTo>
                    <a:lnTo>
                      <a:pt x="167" y="34"/>
                    </a:lnTo>
                    <a:lnTo>
                      <a:pt x="171" y="33"/>
                    </a:lnTo>
                    <a:lnTo>
                      <a:pt x="171" y="33"/>
                    </a:lnTo>
                    <a:lnTo>
                      <a:pt x="174" y="31"/>
                    </a:lnTo>
                    <a:lnTo>
                      <a:pt x="174" y="31"/>
                    </a:lnTo>
                    <a:lnTo>
                      <a:pt x="179" y="33"/>
                    </a:lnTo>
                    <a:lnTo>
                      <a:pt x="182" y="36"/>
                    </a:lnTo>
                    <a:lnTo>
                      <a:pt x="182" y="36"/>
                    </a:lnTo>
                    <a:lnTo>
                      <a:pt x="182" y="39"/>
                    </a:lnTo>
                    <a:lnTo>
                      <a:pt x="182" y="42"/>
                    </a:lnTo>
                    <a:lnTo>
                      <a:pt x="180" y="46"/>
                    </a:lnTo>
                    <a:lnTo>
                      <a:pt x="179" y="47"/>
                    </a:lnTo>
                    <a:lnTo>
                      <a:pt x="179" y="47"/>
                    </a:lnTo>
                    <a:lnTo>
                      <a:pt x="174" y="49"/>
                    </a:lnTo>
                    <a:close/>
                    <a:moveTo>
                      <a:pt x="97" y="44"/>
                    </a:moveTo>
                    <a:lnTo>
                      <a:pt x="97" y="44"/>
                    </a:lnTo>
                    <a:lnTo>
                      <a:pt x="94" y="42"/>
                    </a:lnTo>
                    <a:lnTo>
                      <a:pt x="91" y="39"/>
                    </a:lnTo>
                    <a:lnTo>
                      <a:pt x="91" y="39"/>
                    </a:lnTo>
                    <a:lnTo>
                      <a:pt x="89" y="36"/>
                    </a:lnTo>
                    <a:lnTo>
                      <a:pt x="89" y="33"/>
                    </a:lnTo>
                    <a:lnTo>
                      <a:pt x="91" y="29"/>
                    </a:lnTo>
                    <a:lnTo>
                      <a:pt x="94" y="28"/>
                    </a:lnTo>
                    <a:lnTo>
                      <a:pt x="94" y="28"/>
                    </a:lnTo>
                    <a:lnTo>
                      <a:pt x="97" y="26"/>
                    </a:lnTo>
                    <a:lnTo>
                      <a:pt x="97" y="26"/>
                    </a:lnTo>
                    <a:lnTo>
                      <a:pt x="102" y="28"/>
                    </a:lnTo>
                    <a:lnTo>
                      <a:pt x="105" y="31"/>
                    </a:lnTo>
                    <a:lnTo>
                      <a:pt x="105" y="31"/>
                    </a:lnTo>
                    <a:lnTo>
                      <a:pt x="105" y="34"/>
                    </a:lnTo>
                    <a:lnTo>
                      <a:pt x="105" y="37"/>
                    </a:lnTo>
                    <a:lnTo>
                      <a:pt x="104" y="41"/>
                    </a:lnTo>
                    <a:lnTo>
                      <a:pt x="102" y="42"/>
                    </a:lnTo>
                    <a:lnTo>
                      <a:pt x="102" y="42"/>
                    </a:lnTo>
                    <a:lnTo>
                      <a:pt x="97" y="44"/>
                    </a:lnTo>
                    <a:close/>
                    <a:moveTo>
                      <a:pt x="153" y="34"/>
                    </a:moveTo>
                    <a:lnTo>
                      <a:pt x="153" y="34"/>
                    </a:lnTo>
                    <a:lnTo>
                      <a:pt x="148" y="33"/>
                    </a:lnTo>
                    <a:lnTo>
                      <a:pt x="145" y="29"/>
                    </a:lnTo>
                    <a:lnTo>
                      <a:pt x="145" y="29"/>
                    </a:lnTo>
                    <a:lnTo>
                      <a:pt x="145" y="26"/>
                    </a:lnTo>
                    <a:lnTo>
                      <a:pt x="145" y="23"/>
                    </a:lnTo>
                    <a:lnTo>
                      <a:pt x="146" y="19"/>
                    </a:lnTo>
                    <a:lnTo>
                      <a:pt x="148" y="18"/>
                    </a:lnTo>
                    <a:lnTo>
                      <a:pt x="148" y="18"/>
                    </a:lnTo>
                    <a:lnTo>
                      <a:pt x="153" y="16"/>
                    </a:lnTo>
                    <a:lnTo>
                      <a:pt x="153" y="16"/>
                    </a:lnTo>
                    <a:lnTo>
                      <a:pt x="158" y="18"/>
                    </a:lnTo>
                    <a:lnTo>
                      <a:pt x="159" y="21"/>
                    </a:lnTo>
                    <a:lnTo>
                      <a:pt x="159" y="21"/>
                    </a:lnTo>
                    <a:lnTo>
                      <a:pt x="161" y="24"/>
                    </a:lnTo>
                    <a:lnTo>
                      <a:pt x="161" y="28"/>
                    </a:lnTo>
                    <a:lnTo>
                      <a:pt x="159" y="31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3" y="34"/>
                    </a:lnTo>
                    <a:close/>
                    <a:moveTo>
                      <a:pt x="127" y="41"/>
                    </a:moveTo>
                    <a:lnTo>
                      <a:pt x="127" y="41"/>
                    </a:lnTo>
                    <a:lnTo>
                      <a:pt x="120" y="39"/>
                    </a:lnTo>
                    <a:lnTo>
                      <a:pt x="117" y="34"/>
                    </a:lnTo>
                    <a:lnTo>
                      <a:pt x="117" y="34"/>
                    </a:lnTo>
                    <a:lnTo>
                      <a:pt x="115" y="29"/>
                    </a:lnTo>
                    <a:lnTo>
                      <a:pt x="115" y="24"/>
                    </a:lnTo>
                    <a:lnTo>
                      <a:pt x="117" y="21"/>
                    </a:lnTo>
                    <a:lnTo>
                      <a:pt x="122" y="18"/>
                    </a:lnTo>
                    <a:lnTo>
                      <a:pt x="122" y="18"/>
                    </a:lnTo>
                    <a:lnTo>
                      <a:pt x="127" y="16"/>
                    </a:lnTo>
                    <a:lnTo>
                      <a:pt x="127" y="16"/>
                    </a:lnTo>
                    <a:lnTo>
                      <a:pt x="133" y="18"/>
                    </a:lnTo>
                    <a:lnTo>
                      <a:pt x="136" y="23"/>
                    </a:lnTo>
                    <a:lnTo>
                      <a:pt x="136" y="23"/>
                    </a:lnTo>
                    <a:lnTo>
                      <a:pt x="138" y="28"/>
                    </a:lnTo>
                    <a:lnTo>
                      <a:pt x="138" y="31"/>
                    </a:lnTo>
                    <a:lnTo>
                      <a:pt x="136" y="36"/>
                    </a:lnTo>
                    <a:lnTo>
                      <a:pt x="133" y="39"/>
                    </a:lnTo>
                    <a:lnTo>
                      <a:pt x="133" y="39"/>
                    </a:lnTo>
                    <a:lnTo>
                      <a:pt x="127" y="41"/>
                    </a:lnTo>
                    <a:close/>
                    <a:moveTo>
                      <a:pt x="138" y="0"/>
                    </a:moveTo>
                    <a:lnTo>
                      <a:pt x="138" y="0"/>
                    </a:lnTo>
                    <a:lnTo>
                      <a:pt x="120" y="2"/>
                    </a:lnTo>
                    <a:lnTo>
                      <a:pt x="104" y="3"/>
                    </a:lnTo>
                    <a:lnTo>
                      <a:pt x="86" y="5"/>
                    </a:lnTo>
                    <a:lnTo>
                      <a:pt x="68" y="10"/>
                    </a:lnTo>
                    <a:lnTo>
                      <a:pt x="50" y="15"/>
                    </a:lnTo>
                    <a:lnTo>
                      <a:pt x="34" y="19"/>
                    </a:lnTo>
                    <a:lnTo>
                      <a:pt x="16" y="28"/>
                    </a:lnTo>
                    <a:lnTo>
                      <a:pt x="0" y="36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9" y="49"/>
                    </a:lnTo>
                    <a:lnTo>
                      <a:pt x="9" y="49"/>
                    </a:lnTo>
                    <a:lnTo>
                      <a:pt x="13" y="49"/>
                    </a:lnTo>
                    <a:lnTo>
                      <a:pt x="18" y="52"/>
                    </a:lnTo>
                    <a:lnTo>
                      <a:pt x="19" y="55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19" y="65"/>
                    </a:lnTo>
                    <a:lnTo>
                      <a:pt x="18" y="68"/>
                    </a:lnTo>
                    <a:lnTo>
                      <a:pt x="29" y="88"/>
                    </a:lnTo>
                    <a:lnTo>
                      <a:pt x="29" y="88"/>
                    </a:lnTo>
                    <a:lnTo>
                      <a:pt x="53" y="78"/>
                    </a:lnTo>
                    <a:lnTo>
                      <a:pt x="79" y="70"/>
                    </a:lnTo>
                    <a:lnTo>
                      <a:pt x="105" y="65"/>
                    </a:lnTo>
                    <a:lnTo>
                      <a:pt x="132" y="63"/>
                    </a:lnTo>
                    <a:lnTo>
                      <a:pt x="132" y="63"/>
                    </a:lnTo>
                    <a:lnTo>
                      <a:pt x="146" y="63"/>
                    </a:lnTo>
                    <a:lnTo>
                      <a:pt x="161" y="65"/>
                    </a:lnTo>
                    <a:lnTo>
                      <a:pt x="176" y="68"/>
                    </a:lnTo>
                    <a:lnTo>
                      <a:pt x="190" y="72"/>
                    </a:lnTo>
                    <a:lnTo>
                      <a:pt x="205" y="76"/>
                    </a:lnTo>
                    <a:lnTo>
                      <a:pt x="219" y="81"/>
                    </a:lnTo>
                    <a:lnTo>
                      <a:pt x="233" y="88"/>
                    </a:lnTo>
                    <a:lnTo>
                      <a:pt x="246" y="94"/>
                    </a:lnTo>
                    <a:lnTo>
                      <a:pt x="259" y="103"/>
                    </a:lnTo>
                    <a:lnTo>
                      <a:pt x="270" y="111"/>
                    </a:lnTo>
                    <a:lnTo>
                      <a:pt x="283" y="120"/>
                    </a:lnTo>
                    <a:lnTo>
                      <a:pt x="293" y="132"/>
                    </a:lnTo>
                    <a:lnTo>
                      <a:pt x="304" y="143"/>
                    </a:lnTo>
                    <a:lnTo>
                      <a:pt x="314" y="155"/>
                    </a:lnTo>
                    <a:lnTo>
                      <a:pt x="322" y="168"/>
                    </a:lnTo>
                    <a:lnTo>
                      <a:pt x="330" y="182"/>
                    </a:lnTo>
                    <a:lnTo>
                      <a:pt x="330" y="182"/>
                    </a:lnTo>
                    <a:lnTo>
                      <a:pt x="340" y="202"/>
                    </a:lnTo>
                    <a:lnTo>
                      <a:pt x="348" y="223"/>
                    </a:lnTo>
                    <a:lnTo>
                      <a:pt x="353" y="246"/>
                    </a:lnTo>
                    <a:lnTo>
                      <a:pt x="356" y="267"/>
                    </a:lnTo>
                    <a:lnTo>
                      <a:pt x="358" y="288"/>
                    </a:lnTo>
                    <a:lnTo>
                      <a:pt x="356" y="309"/>
                    </a:lnTo>
                    <a:lnTo>
                      <a:pt x="353" y="331"/>
                    </a:lnTo>
                    <a:lnTo>
                      <a:pt x="348" y="352"/>
                    </a:lnTo>
                    <a:lnTo>
                      <a:pt x="342" y="373"/>
                    </a:lnTo>
                    <a:lnTo>
                      <a:pt x="334" y="392"/>
                    </a:lnTo>
                    <a:lnTo>
                      <a:pt x="322" y="410"/>
                    </a:lnTo>
                    <a:lnTo>
                      <a:pt x="311" y="428"/>
                    </a:lnTo>
                    <a:lnTo>
                      <a:pt x="296" y="445"/>
                    </a:lnTo>
                    <a:lnTo>
                      <a:pt x="280" y="459"/>
                    </a:lnTo>
                    <a:lnTo>
                      <a:pt x="262" y="474"/>
                    </a:lnTo>
                    <a:lnTo>
                      <a:pt x="244" y="485"/>
                    </a:lnTo>
                    <a:lnTo>
                      <a:pt x="273" y="542"/>
                    </a:lnTo>
                    <a:lnTo>
                      <a:pt x="273" y="542"/>
                    </a:lnTo>
                    <a:lnTo>
                      <a:pt x="299" y="526"/>
                    </a:lnTo>
                    <a:lnTo>
                      <a:pt x="322" y="508"/>
                    </a:lnTo>
                    <a:lnTo>
                      <a:pt x="342" y="489"/>
                    </a:lnTo>
                    <a:lnTo>
                      <a:pt x="361" y="467"/>
                    </a:lnTo>
                    <a:lnTo>
                      <a:pt x="377" y="445"/>
                    </a:lnTo>
                    <a:lnTo>
                      <a:pt x="391" y="420"/>
                    </a:lnTo>
                    <a:lnTo>
                      <a:pt x="402" y="394"/>
                    </a:lnTo>
                    <a:lnTo>
                      <a:pt x="412" y="368"/>
                    </a:lnTo>
                    <a:lnTo>
                      <a:pt x="418" y="342"/>
                    </a:lnTo>
                    <a:lnTo>
                      <a:pt x="421" y="314"/>
                    </a:lnTo>
                    <a:lnTo>
                      <a:pt x="423" y="287"/>
                    </a:lnTo>
                    <a:lnTo>
                      <a:pt x="421" y="257"/>
                    </a:lnTo>
                    <a:lnTo>
                      <a:pt x="417" y="230"/>
                    </a:lnTo>
                    <a:lnTo>
                      <a:pt x="410" y="202"/>
                    </a:lnTo>
                    <a:lnTo>
                      <a:pt x="400" y="174"/>
                    </a:lnTo>
                    <a:lnTo>
                      <a:pt x="387" y="148"/>
                    </a:lnTo>
                    <a:lnTo>
                      <a:pt x="387" y="148"/>
                    </a:lnTo>
                    <a:lnTo>
                      <a:pt x="371" y="120"/>
                    </a:lnTo>
                    <a:lnTo>
                      <a:pt x="351" y="94"/>
                    </a:lnTo>
                    <a:lnTo>
                      <a:pt x="329" y="73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286" y="41"/>
                    </a:lnTo>
                    <a:lnTo>
                      <a:pt x="267" y="31"/>
                    </a:lnTo>
                    <a:lnTo>
                      <a:pt x="247" y="21"/>
                    </a:lnTo>
                    <a:lnTo>
                      <a:pt x="226" y="15"/>
                    </a:lnTo>
                    <a:lnTo>
                      <a:pt x="205" y="8"/>
                    </a:lnTo>
                    <a:lnTo>
                      <a:pt x="182" y="3"/>
                    </a:lnTo>
                    <a:lnTo>
                      <a:pt x="161" y="2"/>
                    </a:lnTo>
                    <a:lnTo>
                      <a:pt x="138" y="0"/>
                    </a:lnTo>
                    <a:close/>
                  </a:path>
                </a:pathLst>
              </a:custGeom>
              <a:solidFill>
                <a:srgbClr val="D7BA9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1" name="Freeform 3612">
                <a:extLst>
                  <a:ext uri="{FF2B5EF4-FFF2-40B4-BE49-F238E27FC236}">
                    <a16:creationId xmlns:a16="http://schemas.microsoft.com/office/drawing/2014/main" id="{0FD8F546-1C9D-4732-8937-07E7DCA82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4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24"/>
                  </a:cxn>
                  <a:cxn ang="0">
                    <a:pos x="12" y="24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5" y="23"/>
                  </a:cxn>
                  <a:cxn ang="0">
                    <a:pos x="2" y="19"/>
                  </a:cxn>
                  <a:cxn ang="0">
                    <a:pos x="0" y="14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6"/>
                  </a:cxn>
                  <a:cxn ang="0">
                    <a:pos x="3" y="3"/>
                  </a:cxn>
                  <a:cxn ang="0">
                    <a:pos x="7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7" y="1"/>
                  </a:cxn>
                  <a:cxn ang="0">
                    <a:pos x="20" y="5"/>
                  </a:cxn>
                  <a:cxn ang="0">
                    <a:pos x="23" y="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1" y="18"/>
                  </a:cxn>
                  <a:cxn ang="0">
                    <a:pos x="20" y="21"/>
                  </a:cxn>
                  <a:cxn ang="0">
                    <a:pos x="17" y="23"/>
                  </a:cxn>
                  <a:cxn ang="0">
                    <a:pos x="12" y="24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lnTo>
                      <a:pt x="12" y="24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5" y="23"/>
                    </a:lnTo>
                    <a:lnTo>
                      <a:pt x="2" y="19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6"/>
                    </a:lnTo>
                    <a:lnTo>
                      <a:pt x="3" y="3"/>
                    </a:lnTo>
                    <a:lnTo>
                      <a:pt x="7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7" y="1"/>
                    </a:lnTo>
                    <a:lnTo>
                      <a:pt x="20" y="5"/>
                    </a:lnTo>
                    <a:lnTo>
                      <a:pt x="23" y="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1" y="18"/>
                    </a:lnTo>
                    <a:lnTo>
                      <a:pt x="20" y="21"/>
                    </a:lnTo>
                    <a:lnTo>
                      <a:pt x="17" y="23"/>
                    </a:lnTo>
                    <a:lnTo>
                      <a:pt x="12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2" name="Freeform 3613">
                <a:extLst>
                  <a:ext uri="{FF2B5EF4-FFF2-40B4-BE49-F238E27FC236}">
                    <a16:creationId xmlns:a16="http://schemas.microsoft.com/office/drawing/2014/main" id="{65C72468-37C4-463F-8827-40D8B19F6D9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4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1" y="5"/>
                  </a:cxn>
                  <a:cxn ang="0">
                    <a:pos x="3" y="1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3" y="1"/>
                  </a:cxn>
                  <a:cxn ang="0">
                    <a:pos x="14" y="3"/>
                  </a:cxn>
                  <a:cxn ang="0">
                    <a:pos x="16" y="6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13"/>
                  </a:cxn>
                  <a:cxn ang="0">
                    <a:pos x="14" y="15"/>
                  </a:cxn>
                  <a:cxn ang="0">
                    <a:pos x="11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1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3" y="1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3" y="1"/>
                    </a:lnTo>
                    <a:lnTo>
                      <a:pt x="14" y="3"/>
                    </a:lnTo>
                    <a:lnTo>
                      <a:pt x="16" y="6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13"/>
                    </a:lnTo>
                    <a:lnTo>
                      <a:pt x="14" y="15"/>
                    </a:lnTo>
                    <a:lnTo>
                      <a:pt x="11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3" name="Freeform 3614">
                <a:extLst>
                  <a:ext uri="{FF2B5EF4-FFF2-40B4-BE49-F238E27FC236}">
                    <a16:creationId xmlns:a16="http://schemas.microsoft.com/office/drawing/2014/main" id="{F1F404E0-D4C9-44FB-9FDF-7C01DAA604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3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5" y="3"/>
                  </a:cxn>
                  <a:cxn ang="0">
                    <a:pos x="16" y="7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5" y="15"/>
                  </a:cxn>
                  <a:cxn ang="0">
                    <a:pos x="12" y="16"/>
                  </a:cxn>
                  <a:cxn ang="0">
                    <a:pos x="8" y="18"/>
                  </a:cxn>
                </a:cxnLst>
                <a:rect l="0" t="0" r="r" b="b"/>
                <a:pathLst>
                  <a:path w="18" h="18">
                    <a:moveTo>
                      <a:pt x="8" y="18"/>
                    </a:move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5" y="16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3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5" y="3"/>
                    </a:lnTo>
                    <a:lnTo>
                      <a:pt x="16" y="7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5" y="15"/>
                    </a:lnTo>
                    <a:lnTo>
                      <a:pt x="12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3615">
                <a:extLst>
                  <a:ext uri="{FF2B5EF4-FFF2-40B4-BE49-F238E27FC236}">
                    <a16:creationId xmlns:a16="http://schemas.microsoft.com/office/drawing/2014/main" id="{2052FF47-C31B-41B5-B5C2-7A2FC3AC8D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23"/>
                  </a:cxn>
                  <a:cxn ang="0">
                    <a:pos x="13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7" y="23"/>
                  </a:cxn>
                  <a:cxn ang="0">
                    <a:pos x="4" y="20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7"/>
                  </a:cxn>
                  <a:cxn ang="0">
                    <a:pos x="5" y="3"/>
                  </a:cxn>
                  <a:cxn ang="0">
                    <a:pos x="8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21" y="3"/>
                  </a:cxn>
                  <a:cxn ang="0">
                    <a:pos x="25" y="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3" y="16"/>
                  </a:cxn>
                  <a:cxn ang="0">
                    <a:pos x="20" y="21"/>
                  </a:cxn>
                  <a:cxn ang="0">
                    <a:pos x="17" y="23"/>
                  </a:cxn>
                  <a:cxn ang="0">
                    <a:pos x="13" y="23"/>
                  </a:cxn>
                </a:cxnLst>
                <a:rect l="0" t="0" r="r" b="b"/>
                <a:pathLst>
                  <a:path w="25" h="23">
                    <a:moveTo>
                      <a:pt x="13" y="23"/>
                    </a:moveTo>
                    <a:lnTo>
                      <a:pt x="13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7" y="23"/>
                    </a:lnTo>
                    <a:lnTo>
                      <a:pt x="4" y="20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7"/>
                    </a:lnTo>
                    <a:lnTo>
                      <a:pt x="5" y="3"/>
                    </a:lnTo>
                    <a:lnTo>
                      <a:pt x="8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21" y="3"/>
                    </a:lnTo>
                    <a:lnTo>
                      <a:pt x="25" y="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3" y="16"/>
                    </a:lnTo>
                    <a:lnTo>
                      <a:pt x="20" y="21"/>
                    </a:lnTo>
                    <a:lnTo>
                      <a:pt x="17" y="23"/>
                    </a:lnTo>
                    <a:lnTo>
                      <a:pt x="13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3616">
                <a:extLst>
                  <a:ext uri="{FF2B5EF4-FFF2-40B4-BE49-F238E27FC236}">
                    <a16:creationId xmlns:a16="http://schemas.microsoft.com/office/drawing/2014/main" id="{8F069F9E-0104-4B70-8410-50D185AE9E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4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3" y="1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0"/>
                  </a:cxn>
                  <a:cxn ang="0">
                    <a:pos x="15" y="3"/>
                  </a:cxn>
                  <a:cxn ang="0">
                    <a:pos x="16" y="4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4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3" y="1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0"/>
                    </a:lnTo>
                    <a:lnTo>
                      <a:pt x="15" y="3"/>
                    </a:lnTo>
                    <a:lnTo>
                      <a:pt x="16" y="4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4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3617">
                <a:extLst>
                  <a:ext uri="{FF2B5EF4-FFF2-40B4-BE49-F238E27FC236}">
                    <a16:creationId xmlns:a16="http://schemas.microsoft.com/office/drawing/2014/main" id="{6E3C1BF2-A9CF-4792-B5EE-3565DB11E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24"/>
                  </a:cxn>
                  <a:cxn ang="0">
                    <a:pos x="12" y="24"/>
                  </a:cxn>
                  <a:cxn ang="0">
                    <a:pos x="5" y="22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2" y="4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3" y="11"/>
                  </a:cxn>
                  <a:cxn ang="0">
                    <a:pos x="23" y="16"/>
                  </a:cxn>
                  <a:cxn ang="0">
                    <a:pos x="22" y="19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12" y="24"/>
                  </a:cxn>
                </a:cxnLst>
                <a:rect l="0" t="0" r="r" b="b"/>
                <a:pathLst>
                  <a:path w="23" h="24">
                    <a:moveTo>
                      <a:pt x="12" y="24"/>
                    </a:moveTo>
                    <a:lnTo>
                      <a:pt x="12" y="24"/>
                    </a:lnTo>
                    <a:lnTo>
                      <a:pt x="5" y="22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2" y="4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3" y="11"/>
                    </a:lnTo>
                    <a:lnTo>
                      <a:pt x="23" y="16"/>
                    </a:lnTo>
                    <a:lnTo>
                      <a:pt x="22" y="19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12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3618">
                <a:extLst>
                  <a:ext uri="{FF2B5EF4-FFF2-40B4-BE49-F238E27FC236}">
                    <a16:creationId xmlns:a16="http://schemas.microsoft.com/office/drawing/2014/main" id="{18CF5AAC-89EB-4F1C-AFED-F89F05BF5A6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4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7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4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6" y="12"/>
                  </a:cxn>
                  <a:cxn ang="0">
                    <a:pos x="15" y="15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7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9"/>
                    </a:lnTo>
                    <a:lnTo>
                      <a:pt x="16" y="12"/>
                    </a:lnTo>
                    <a:lnTo>
                      <a:pt x="15" y="15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3619">
                <a:extLst>
                  <a:ext uri="{FF2B5EF4-FFF2-40B4-BE49-F238E27FC236}">
                    <a16:creationId xmlns:a16="http://schemas.microsoft.com/office/drawing/2014/main" id="{2563D9D2-F215-4A4C-AD68-1FAB73E999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17"/>
                  </a:cxn>
                  <a:cxn ang="0">
                    <a:pos x="8" y="17"/>
                  </a:cxn>
                  <a:cxn ang="0">
                    <a:pos x="5" y="17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4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6" y="12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8" y="17"/>
                  </a:cxn>
                </a:cxnLst>
                <a:rect l="0" t="0" r="r" b="b"/>
                <a:pathLst>
                  <a:path w="18" h="17">
                    <a:moveTo>
                      <a:pt x="8" y="17"/>
                    </a:moveTo>
                    <a:lnTo>
                      <a:pt x="8" y="17"/>
                    </a:lnTo>
                    <a:lnTo>
                      <a:pt x="5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4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6" y="12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8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3620">
                <a:extLst>
                  <a:ext uri="{FF2B5EF4-FFF2-40B4-BE49-F238E27FC236}">
                    <a16:creationId xmlns:a16="http://schemas.microsoft.com/office/drawing/2014/main" id="{FD952749-0DC9-4826-83E0-2E7F12D5A8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24"/>
                  </a:cxn>
                  <a:cxn ang="0">
                    <a:pos x="13" y="24"/>
                  </a:cxn>
                  <a:cxn ang="0">
                    <a:pos x="7" y="2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2" y="8"/>
                  </a:cxn>
                  <a:cxn ang="0">
                    <a:pos x="4" y="5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8" y="2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25" y="11"/>
                  </a:cxn>
                  <a:cxn ang="0">
                    <a:pos x="25" y="15"/>
                  </a:cxn>
                  <a:cxn ang="0">
                    <a:pos x="22" y="20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13" y="24"/>
                  </a:cxn>
                </a:cxnLst>
                <a:rect l="0" t="0" r="r" b="b"/>
                <a:pathLst>
                  <a:path w="25" h="24">
                    <a:moveTo>
                      <a:pt x="13" y="24"/>
                    </a:moveTo>
                    <a:lnTo>
                      <a:pt x="13" y="24"/>
                    </a:lnTo>
                    <a:lnTo>
                      <a:pt x="7" y="2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2" y="8"/>
                    </a:lnTo>
                    <a:lnTo>
                      <a:pt x="4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8" y="2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25" y="11"/>
                    </a:lnTo>
                    <a:lnTo>
                      <a:pt x="25" y="15"/>
                    </a:lnTo>
                    <a:lnTo>
                      <a:pt x="22" y="20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3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3621">
                <a:extLst>
                  <a:ext uri="{FF2B5EF4-FFF2-40B4-BE49-F238E27FC236}">
                    <a16:creationId xmlns:a16="http://schemas.microsoft.com/office/drawing/2014/main" id="{4EC53A6A-AF85-4F92-9803-C05B28840B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0" y="18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2" y="6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11"/>
                  </a:cxn>
                  <a:cxn ang="0">
                    <a:pos x="16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2" y="6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11"/>
                    </a:lnTo>
                    <a:lnTo>
                      <a:pt x="16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0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3622">
                <a:extLst>
                  <a:ext uri="{FF2B5EF4-FFF2-40B4-BE49-F238E27FC236}">
                    <a16:creationId xmlns:a16="http://schemas.microsoft.com/office/drawing/2014/main" id="{C08F6EB2-FEEA-4242-91F6-C4683DBCEE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4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12" y="23"/>
                  </a:cxn>
                  <a:cxn ang="0">
                    <a:pos x="8" y="23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2" y="18"/>
                  </a:cxn>
                  <a:cxn ang="0">
                    <a:pos x="0" y="15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5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5" y="0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22" y="5"/>
                  </a:cxn>
                  <a:cxn ang="0">
                    <a:pos x="23" y="10"/>
                  </a:cxn>
                  <a:cxn ang="0">
                    <a:pos x="23" y="1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17" y="23"/>
                  </a:cxn>
                  <a:cxn ang="0">
                    <a:pos x="12" y="23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lnTo>
                      <a:pt x="12" y="23"/>
                    </a:lnTo>
                    <a:lnTo>
                      <a:pt x="8" y="23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2" y="18"/>
                    </a:lnTo>
                    <a:lnTo>
                      <a:pt x="0" y="15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5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5" y="0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22" y="5"/>
                    </a:lnTo>
                    <a:lnTo>
                      <a:pt x="23" y="10"/>
                    </a:lnTo>
                    <a:lnTo>
                      <a:pt x="23" y="1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17" y="23"/>
                    </a:lnTo>
                    <a:lnTo>
                      <a:pt x="12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3623">
                <a:extLst>
                  <a:ext uri="{FF2B5EF4-FFF2-40B4-BE49-F238E27FC236}">
                    <a16:creationId xmlns:a16="http://schemas.microsoft.com/office/drawing/2014/main" id="{9757F696-4EE3-47A9-A06C-C3A34F8812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49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17"/>
                  </a:cxn>
                  <a:cxn ang="0">
                    <a:pos x="9" y="17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4" y="2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5" y="4"/>
                  </a:cxn>
                  <a:cxn ang="0">
                    <a:pos x="17" y="7"/>
                  </a:cxn>
                  <a:cxn ang="0">
                    <a:pos x="17" y="10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2" y="17"/>
                  </a:cxn>
                  <a:cxn ang="0">
                    <a:pos x="9" y="17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lnTo>
                      <a:pt x="9" y="17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4" y="2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5" y="4"/>
                    </a:lnTo>
                    <a:lnTo>
                      <a:pt x="17" y="7"/>
                    </a:lnTo>
                    <a:lnTo>
                      <a:pt x="17" y="10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2" y="17"/>
                    </a:lnTo>
                    <a:lnTo>
                      <a:pt x="9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3624">
                <a:extLst>
                  <a:ext uri="{FF2B5EF4-FFF2-40B4-BE49-F238E27FC236}">
                    <a16:creationId xmlns:a16="http://schemas.microsoft.com/office/drawing/2014/main" id="{3EE71F85-469A-45CF-BC29-A6CD3EC65B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3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4" y="3"/>
                  </a:cxn>
                  <a:cxn ang="0">
                    <a:pos x="16" y="7"/>
                  </a:cxn>
                  <a:cxn ang="0">
                    <a:pos x="16" y="10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4" y="3"/>
                    </a:lnTo>
                    <a:lnTo>
                      <a:pt x="16" y="7"/>
                    </a:lnTo>
                    <a:lnTo>
                      <a:pt x="16" y="10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3625">
                <a:extLst>
                  <a:ext uri="{FF2B5EF4-FFF2-40B4-BE49-F238E27FC236}">
                    <a16:creationId xmlns:a16="http://schemas.microsoft.com/office/drawing/2014/main" id="{72EF4E3C-2427-46E8-87D4-9D23F9CDF2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49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23"/>
                  </a:cxn>
                  <a:cxn ang="0">
                    <a:pos x="13" y="23"/>
                  </a:cxn>
                  <a:cxn ang="0">
                    <a:pos x="8" y="23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6" y="0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23" y="5"/>
                  </a:cxn>
                  <a:cxn ang="0">
                    <a:pos x="25" y="10"/>
                  </a:cxn>
                  <a:cxn ang="0">
                    <a:pos x="25" y="13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18" y="21"/>
                  </a:cxn>
                  <a:cxn ang="0">
                    <a:pos x="13" y="23"/>
                  </a:cxn>
                </a:cxnLst>
                <a:rect l="0" t="0" r="r" b="b"/>
                <a:pathLst>
                  <a:path w="25" h="23">
                    <a:moveTo>
                      <a:pt x="13" y="23"/>
                    </a:moveTo>
                    <a:lnTo>
                      <a:pt x="13" y="23"/>
                    </a:lnTo>
                    <a:lnTo>
                      <a:pt x="8" y="23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23" y="5"/>
                    </a:lnTo>
                    <a:lnTo>
                      <a:pt x="25" y="10"/>
                    </a:lnTo>
                    <a:lnTo>
                      <a:pt x="25" y="13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18" y="21"/>
                    </a:lnTo>
                    <a:lnTo>
                      <a:pt x="13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3626">
                <a:extLst>
                  <a:ext uri="{FF2B5EF4-FFF2-40B4-BE49-F238E27FC236}">
                    <a16:creationId xmlns:a16="http://schemas.microsoft.com/office/drawing/2014/main" id="{323ACB40-2DBA-4A6F-B463-0A57316A96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17"/>
                  </a:cxn>
                  <a:cxn ang="0">
                    <a:pos x="10" y="17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5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6" y="3"/>
                  </a:cxn>
                  <a:cxn ang="0">
                    <a:pos x="18" y="7"/>
                  </a:cxn>
                  <a:cxn ang="0">
                    <a:pos x="18" y="10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3" y="17"/>
                  </a:cxn>
                  <a:cxn ang="0">
                    <a:pos x="10" y="17"/>
                  </a:cxn>
                </a:cxnLst>
                <a:rect l="0" t="0" r="r" b="b"/>
                <a:pathLst>
                  <a:path w="18" h="17">
                    <a:moveTo>
                      <a:pt x="10" y="17"/>
                    </a:moveTo>
                    <a:lnTo>
                      <a:pt x="10" y="17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6" y="3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3" y="17"/>
                    </a:lnTo>
                    <a:lnTo>
                      <a:pt x="10" y="17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3628">
                <a:extLst>
                  <a:ext uri="{FF2B5EF4-FFF2-40B4-BE49-F238E27FC236}">
                    <a16:creationId xmlns:a16="http://schemas.microsoft.com/office/drawing/2014/main" id="{1A8CB6D3-7DA9-4B07-A2D1-89401074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24"/>
                  </a:cxn>
                  <a:cxn ang="0">
                    <a:pos x="13" y="24"/>
                  </a:cxn>
                  <a:cxn ang="0">
                    <a:pos x="8" y="23"/>
                  </a:cxn>
                  <a:cxn ang="0">
                    <a:pos x="3" y="21"/>
                  </a:cxn>
                  <a:cxn ang="0">
                    <a:pos x="1" y="16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8"/>
                  </a:cxn>
                  <a:cxn ang="0">
                    <a:pos x="3" y="3"/>
                  </a:cxn>
                  <a:cxn ang="0">
                    <a:pos x="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6" y="2"/>
                  </a:cxn>
                  <a:cxn ang="0">
                    <a:pos x="21" y="3"/>
                  </a:cxn>
                  <a:cxn ang="0">
                    <a:pos x="22" y="8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16"/>
                  </a:cxn>
                  <a:cxn ang="0">
                    <a:pos x="21" y="21"/>
                  </a:cxn>
                  <a:cxn ang="0">
                    <a:pos x="16" y="23"/>
                  </a:cxn>
                  <a:cxn ang="0">
                    <a:pos x="13" y="24"/>
                  </a:cxn>
                </a:cxnLst>
                <a:rect l="0" t="0" r="r" b="b"/>
                <a:pathLst>
                  <a:path w="24" h="24">
                    <a:moveTo>
                      <a:pt x="13" y="24"/>
                    </a:moveTo>
                    <a:lnTo>
                      <a:pt x="13" y="24"/>
                    </a:lnTo>
                    <a:lnTo>
                      <a:pt x="8" y="23"/>
                    </a:lnTo>
                    <a:lnTo>
                      <a:pt x="3" y="21"/>
                    </a:lnTo>
                    <a:lnTo>
                      <a:pt x="1" y="16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8"/>
                    </a:lnTo>
                    <a:lnTo>
                      <a:pt x="3" y="3"/>
                    </a:lnTo>
                    <a:lnTo>
                      <a:pt x="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6" y="2"/>
                    </a:lnTo>
                    <a:lnTo>
                      <a:pt x="21" y="3"/>
                    </a:lnTo>
                    <a:lnTo>
                      <a:pt x="22" y="8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16"/>
                    </a:lnTo>
                    <a:lnTo>
                      <a:pt x="21" y="21"/>
                    </a:lnTo>
                    <a:lnTo>
                      <a:pt x="16" y="23"/>
                    </a:lnTo>
                    <a:lnTo>
                      <a:pt x="13" y="24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3629">
                <a:extLst>
                  <a:ext uri="{FF2B5EF4-FFF2-40B4-BE49-F238E27FC236}">
                    <a16:creationId xmlns:a16="http://schemas.microsoft.com/office/drawing/2014/main" id="{A115DDFE-B518-46F3-8EF5-57D49C9E59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0" y="18"/>
                  </a:cxn>
                  <a:cxn ang="0">
                    <a:pos x="5" y="16"/>
                  </a:cxn>
                  <a:cxn ang="0">
                    <a:pos x="3" y="14"/>
                  </a:cxn>
                  <a:cxn ang="0">
                    <a:pos x="2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3" y="3"/>
                  </a:cxn>
                  <a:cxn ang="0">
                    <a:pos x="5" y="1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3" y="1"/>
                  </a:cxn>
                  <a:cxn ang="0">
                    <a:pos x="15" y="3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5" y="14"/>
                  </a:cxn>
                  <a:cxn ang="0">
                    <a:pos x="13" y="16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5" y="16"/>
                    </a:lnTo>
                    <a:lnTo>
                      <a:pt x="3" y="14"/>
                    </a:lnTo>
                    <a:lnTo>
                      <a:pt x="2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3" y="3"/>
                    </a:lnTo>
                    <a:lnTo>
                      <a:pt x="5" y="1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3" y="1"/>
                    </a:lnTo>
                    <a:lnTo>
                      <a:pt x="15" y="3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11"/>
                    </a:lnTo>
                    <a:lnTo>
                      <a:pt x="15" y="14"/>
                    </a:lnTo>
                    <a:lnTo>
                      <a:pt x="13" y="16"/>
                    </a:lnTo>
                    <a:lnTo>
                      <a:pt x="10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3630">
                <a:extLst>
                  <a:ext uri="{FF2B5EF4-FFF2-40B4-BE49-F238E27FC236}">
                    <a16:creationId xmlns:a16="http://schemas.microsoft.com/office/drawing/2014/main" id="{ABC57E5E-3677-4D41-BFB8-668594D8FC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4" y="16"/>
                  </a:cxn>
                  <a:cxn ang="0">
                    <a:pos x="3" y="14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1"/>
                  </a:cxn>
                  <a:cxn ang="0">
                    <a:pos x="4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4" y="1"/>
                  </a:cxn>
                  <a:cxn ang="0">
                    <a:pos x="16" y="5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11"/>
                  </a:cxn>
                  <a:cxn ang="0">
                    <a:pos x="14" y="14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8" h="16">
                    <a:moveTo>
                      <a:pt x="8" y="16"/>
                    </a:moveTo>
                    <a:lnTo>
                      <a:pt x="8" y="16"/>
                    </a:lnTo>
                    <a:lnTo>
                      <a:pt x="4" y="16"/>
                    </a:lnTo>
                    <a:lnTo>
                      <a:pt x="3" y="14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1"/>
                    </a:lnTo>
                    <a:lnTo>
                      <a:pt x="4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4" y="1"/>
                    </a:lnTo>
                    <a:lnTo>
                      <a:pt x="16" y="5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11"/>
                    </a:lnTo>
                    <a:lnTo>
                      <a:pt x="14" y="14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3631">
                <a:extLst>
                  <a:ext uri="{FF2B5EF4-FFF2-40B4-BE49-F238E27FC236}">
                    <a16:creationId xmlns:a16="http://schemas.microsoft.com/office/drawing/2014/main" id="{F29AD65A-AF7F-48A4-B32D-B8AA69F8C3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23"/>
                  </a:cxn>
                  <a:cxn ang="0">
                    <a:pos x="11" y="23"/>
                  </a:cxn>
                  <a:cxn ang="0">
                    <a:pos x="8" y="23"/>
                  </a:cxn>
                  <a:cxn ang="0">
                    <a:pos x="3" y="19"/>
                  </a:cxn>
                  <a:cxn ang="0">
                    <a:pos x="2" y="1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6"/>
                  </a:cxn>
                  <a:cxn ang="0">
                    <a:pos x="3" y="3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6" y="0"/>
                  </a:cxn>
                  <a:cxn ang="0">
                    <a:pos x="21" y="3"/>
                  </a:cxn>
                  <a:cxn ang="0">
                    <a:pos x="23" y="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16"/>
                  </a:cxn>
                  <a:cxn ang="0">
                    <a:pos x="21" y="19"/>
                  </a:cxn>
                  <a:cxn ang="0">
                    <a:pos x="16" y="23"/>
                  </a:cxn>
                  <a:cxn ang="0">
                    <a:pos x="11" y="23"/>
                  </a:cxn>
                </a:cxnLst>
                <a:rect l="0" t="0" r="r" b="b"/>
                <a:pathLst>
                  <a:path w="24" h="23">
                    <a:moveTo>
                      <a:pt x="11" y="23"/>
                    </a:moveTo>
                    <a:lnTo>
                      <a:pt x="11" y="23"/>
                    </a:lnTo>
                    <a:lnTo>
                      <a:pt x="8" y="23"/>
                    </a:lnTo>
                    <a:lnTo>
                      <a:pt x="3" y="19"/>
                    </a:lnTo>
                    <a:lnTo>
                      <a:pt x="2" y="1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3" y="3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6" y="0"/>
                    </a:lnTo>
                    <a:lnTo>
                      <a:pt x="21" y="3"/>
                    </a:lnTo>
                    <a:lnTo>
                      <a:pt x="23" y="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16"/>
                    </a:lnTo>
                    <a:lnTo>
                      <a:pt x="21" y="19"/>
                    </a:lnTo>
                    <a:lnTo>
                      <a:pt x="16" y="23"/>
                    </a:lnTo>
                    <a:lnTo>
                      <a:pt x="11" y="23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3632">
                <a:extLst>
                  <a:ext uri="{FF2B5EF4-FFF2-40B4-BE49-F238E27FC236}">
                    <a16:creationId xmlns:a16="http://schemas.microsoft.com/office/drawing/2014/main" id="{BF8894BC-3808-47EC-9B36-D1E457EF2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8" y="16"/>
                  </a:cxn>
                  <a:cxn ang="0">
                    <a:pos x="5" y="16"/>
                  </a:cxn>
                  <a:cxn ang="0">
                    <a:pos x="3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3" y="2"/>
                  </a:cxn>
                  <a:cxn ang="0">
                    <a:pos x="5" y="0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1" y="0"/>
                  </a:cxn>
                  <a:cxn ang="0">
                    <a:pos x="15" y="2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1" y="16"/>
                  </a:cxn>
                  <a:cxn ang="0">
                    <a:pos x="8" y="16"/>
                  </a:cxn>
                </a:cxnLst>
                <a:rect l="0" t="0" r="r" b="b"/>
                <a:pathLst>
                  <a:path w="16" h="16">
                    <a:moveTo>
                      <a:pt x="8" y="16"/>
                    </a:moveTo>
                    <a:lnTo>
                      <a:pt x="8" y="16"/>
                    </a:lnTo>
                    <a:lnTo>
                      <a:pt x="5" y="16"/>
                    </a:lnTo>
                    <a:lnTo>
                      <a:pt x="3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15" y="2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1" y="16"/>
                    </a:lnTo>
                    <a:lnTo>
                      <a:pt x="8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Freeform 3633">
                <a:extLst>
                  <a:ext uri="{FF2B5EF4-FFF2-40B4-BE49-F238E27FC236}">
                    <a16:creationId xmlns:a16="http://schemas.microsoft.com/office/drawing/2014/main" id="{30217B3E-902F-443C-BF3B-D8BF46DEEB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16"/>
                  </a:cxn>
                  <a:cxn ang="0">
                    <a:pos x="9" y="16"/>
                  </a:cxn>
                  <a:cxn ang="0">
                    <a:pos x="5" y="16"/>
                  </a:cxn>
                  <a:cxn ang="0">
                    <a:pos x="2" y="15"/>
                  </a:cxn>
                  <a:cxn ang="0">
                    <a:pos x="0" y="11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5"/>
                  </a:cxn>
                  <a:cxn ang="0">
                    <a:pos x="2" y="2"/>
                  </a:cxn>
                  <a:cxn ang="0">
                    <a:pos x="5" y="0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12" y="0"/>
                  </a:cxn>
                  <a:cxn ang="0">
                    <a:pos x="14" y="2"/>
                  </a:cxn>
                  <a:cxn ang="0">
                    <a:pos x="17" y="5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11"/>
                  </a:cxn>
                  <a:cxn ang="0">
                    <a:pos x="14" y="15"/>
                  </a:cxn>
                  <a:cxn ang="0">
                    <a:pos x="12" y="16"/>
                  </a:cxn>
                  <a:cxn ang="0">
                    <a:pos x="9" y="16"/>
                  </a:cxn>
                </a:cxnLst>
                <a:rect l="0" t="0" r="r" b="b"/>
                <a:pathLst>
                  <a:path w="17" h="16">
                    <a:moveTo>
                      <a:pt x="9" y="16"/>
                    </a:moveTo>
                    <a:lnTo>
                      <a:pt x="9" y="16"/>
                    </a:lnTo>
                    <a:lnTo>
                      <a:pt x="5" y="16"/>
                    </a:lnTo>
                    <a:lnTo>
                      <a:pt x="2" y="15"/>
                    </a:lnTo>
                    <a:lnTo>
                      <a:pt x="0" y="11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4" y="2"/>
                    </a:lnTo>
                    <a:lnTo>
                      <a:pt x="17" y="5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11"/>
                    </a:lnTo>
                    <a:lnTo>
                      <a:pt x="14" y="15"/>
                    </a:lnTo>
                    <a:lnTo>
                      <a:pt x="12" y="16"/>
                    </a:lnTo>
                    <a:lnTo>
                      <a:pt x="9" y="16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3634">
                <a:extLst>
                  <a:ext uri="{FF2B5EF4-FFF2-40B4-BE49-F238E27FC236}">
                    <a16:creationId xmlns:a16="http://schemas.microsoft.com/office/drawing/2014/main" id="{82FA537B-2F77-45B3-B5EE-4143A1A869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0" y="10"/>
                  </a:cxn>
                  <a:cxn ang="0">
                    <a:pos x="0" y="6"/>
                  </a:cxn>
                  <a:cxn ang="0">
                    <a:pos x="1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4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6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1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4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Freeform 3635">
                <a:extLst>
                  <a:ext uri="{FF2B5EF4-FFF2-40B4-BE49-F238E27FC236}">
                    <a16:creationId xmlns:a16="http://schemas.microsoft.com/office/drawing/2014/main" id="{F796277E-7C93-4C47-8CC9-C9D13C079E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5" y="16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2" y="3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6" y="8"/>
                  </a:cxn>
                  <a:cxn ang="0">
                    <a:pos x="16" y="11"/>
                  </a:cxn>
                  <a:cxn ang="0">
                    <a:pos x="15" y="15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5" y="16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6" y="8"/>
                    </a:lnTo>
                    <a:lnTo>
                      <a:pt x="16" y="11"/>
                    </a:lnTo>
                    <a:lnTo>
                      <a:pt x="15" y="15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3636">
                <a:extLst>
                  <a:ext uri="{FF2B5EF4-FFF2-40B4-BE49-F238E27FC236}">
                    <a16:creationId xmlns:a16="http://schemas.microsoft.com/office/drawing/2014/main" id="{81BE92CD-59ED-4E5D-90F7-3D2886BED5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18"/>
                  </a:cxn>
                  <a:cxn ang="0">
                    <a:pos x="8" y="18"/>
                  </a:cxn>
                  <a:cxn ang="0">
                    <a:pos x="3" y="1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10"/>
                  </a:cxn>
                  <a:cxn ang="0">
                    <a:pos x="0" y="7"/>
                  </a:cxn>
                  <a:cxn ang="0">
                    <a:pos x="1" y="3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8" y="0"/>
                  </a:cxn>
                  <a:cxn ang="0">
                    <a:pos x="8" y="0"/>
                  </a:cxn>
                  <a:cxn ang="0">
                    <a:pos x="13" y="2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6" y="8"/>
                  </a:cxn>
                  <a:cxn ang="0">
                    <a:pos x="16" y="12"/>
                  </a:cxn>
                  <a:cxn ang="0">
                    <a:pos x="14" y="15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8" y="18"/>
                  </a:cxn>
                </a:cxnLst>
                <a:rect l="0" t="0" r="r" b="b"/>
                <a:pathLst>
                  <a:path w="16" h="18">
                    <a:moveTo>
                      <a:pt x="8" y="18"/>
                    </a:moveTo>
                    <a:lnTo>
                      <a:pt x="8" y="18"/>
                    </a:lnTo>
                    <a:lnTo>
                      <a:pt x="3" y="1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10"/>
                    </a:lnTo>
                    <a:lnTo>
                      <a:pt x="0" y="7"/>
                    </a:lnTo>
                    <a:lnTo>
                      <a:pt x="1" y="3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13" y="2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6" y="8"/>
                    </a:lnTo>
                    <a:lnTo>
                      <a:pt x="16" y="12"/>
                    </a:lnTo>
                    <a:lnTo>
                      <a:pt x="14" y="15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8" y="1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3637">
                <a:extLst>
                  <a:ext uri="{FF2B5EF4-FFF2-40B4-BE49-F238E27FC236}">
                    <a16:creationId xmlns:a16="http://schemas.microsoft.com/office/drawing/2014/main" id="{ED70A263-CC00-4590-8984-F926419328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25"/>
                  </a:cxn>
                  <a:cxn ang="0">
                    <a:pos x="12" y="25"/>
                  </a:cxn>
                  <a:cxn ang="0">
                    <a:pos x="5" y="2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0" y="13"/>
                  </a:cxn>
                  <a:cxn ang="0">
                    <a:pos x="0" y="8"/>
                  </a:cxn>
                  <a:cxn ang="0">
                    <a:pos x="2" y="5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8" y="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23" y="12"/>
                  </a:cxn>
                  <a:cxn ang="0">
                    <a:pos x="23" y="15"/>
                  </a:cxn>
                  <a:cxn ang="0">
                    <a:pos x="21" y="20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12" y="25"/>
                  </a:cxn>
                </a:cxnLst>
                <a:rect l="0" t="0" r="r" b="b"/>
                <a:pathLst>
                  <a:path w="23" h="25">
                    <a:moveTo>
                      <a:pt x="12" y="25"/>
                    </a:moveTo>
                    <a:lnTo>
                      <a:pt x="12" y="25"/>
                    </a:lnTo>
                    <a:lnTo>
                      <a:pt x="5" y="2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2" y="5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8" y="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23" y="12"/>
                    </a:lnTo>
                    <a:lnTo>
                      <a:pt x="23" y="15"/>
                    </a:lnTo>
                    <a:lnTo>
                      <a:pt x="21" y="20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12" y="25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6" name="Freeform 3638">
                <a:extLst>
                  <a:ext uri="{FF2B5EF4-FFF2-40B4-BE49-F238E27FC236}">
                    <a16:creationId xmlns:a16="http://schemas.microsoft.com/office/drawing/2014/main" id="{8B91C8EF-75C3-437F-8F93-8B97EEC858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7237" y="3519487"/>
                <a:ext cx="336550" cy="431800"/>
              </a:xfrm>
              <a:custGeom>
                <a:avLst/>
                <a:gdLst/>
                <a:ahLst/>
                <a:cxnLst>
                  <a:cxn ang="0">
                    <a:pos x="138" y="0"/>
                  </a:cxn>
                  <a:cxn ang="0">
                    <a:pos x="104" y="3"/>
                  </a:cxn>
                  <a:cxn ang="0">
                    <a:pos x="68" y="10"/>
                  </a:cxn>
                  <a:cxn ang="0">
                    <a:pos x="34" y="19"/>
                  </a:cxn>
                  <a:cxn ang="0">
                    <a:pos x="0" y="36"/>
                  </a:cxn>
                  <a:cxn ang="0">
                    <a:pos x="6" y="49"/>
                  </a:cxn>
                  <a:cxn ang="0">
                    <a:pos x="9" y="49"/>
                  </a:cxn>
                  <a:cxn ang="0">
                    <a:pos x="18" y="52"/>
                  </a:cxn>
                  <a:cxn ang="0">
                    <a:pos x="21" y="60"/>
                  </a:cxn>
                  <a:cxn ang="0">
                    <a:pos x="19" y="65"/>
                  </a:cxn>
                  <a:cxn ang="0">
                    <a:pos x="29" y="88"/>
                  </a:cxn>
                  <a:cxn ang="0">
                    <a:pos x="53" y="78"/>
                  </a:cxn>
                  <a:cxn ang="0">
                    <a:pos x="105" y="65"/>
                  </a:cxn>
                  <a:cxn ang="0">
                    <a:pos x="132" y="63"/>
                  </a:cxn>
                  <a:cxn ang="0">
                    <a:pos x="161" y="65"/>
                  </a:cxn>
                  <a:cxn ang="0">
                    <a:pos x="190" y="72"/>
                  </a:cxn>
                  <a:cxn ang="0">
                    <a:pos x="219" y="81"/>
                  </a:cxn>
                  <a:cxn ang="0">
                    <a:pos x="246" y="94"/>
                  </a:cxn>
                  <a:cxn ang="0">
                    <a:pos x="270" y="111"/>
                  </a:cxn>
                  <a:cxn ang="0">
                    <a:pos x="293" y="132"/>
                  </a:cxn>
                  <a:cxn ang="0">
                    <a:pos x="314" y="155"/>
                  </a:cxn>
                  <a:cxn ang="0">
                    <a:pos x="330" y="182"/>
                  </a:cxn>
                  <a:cxn ang="0">
                    <a:pos x="340" y="202"/>
                  </a:cxn>
                  <a:cxn ang="0">
                    <a:pos x="353" y="246"/>
                  </a:cxn>
                  <a:cxn ang="0">
                    <a:pos x="358" y="288"/>
                  </a:cxn>
                  <a:cxn ang="0">
                    <a:pos x="353" y="331"/>
                  </a:cxn>
                  <a:cxn ang="0">
                    <a:pos x="342" y="373"/>
                  </a:cxn>
                  <a:cxn ang="0">
                    <a:pos x="322" y="410"/>
                  </a:cxn>
                  <a:cxn ang="0">
                    <a:pos x="296" y="445"/>
                  </a:cxn>
                  <a:cxn ang="0">
                    <a:pos x="262" y="474"/>
                  </a:cxn>
                  <a:cxn ang="0">
                    <a:pos x="273" y="542"/>
                  </a:cxn>
                  <a:cxn ang="0">
                    <a:pos x="299" y="526"/>
                  </a:cxn>
                  <a:cxn ang="0">
                    <a:pos x="342" y="489"/>
                  </a:cxn>
                  <a:cxn ang="0">
                    <a:pos x="377" y="445"/>
                  </a:cxn>
                  <a:cxn ang="0">
                    <a:pos x="402" y="394"/>
                  </a:cxn>
                  <a:cxn ang="0">
                    <a:pos x="418" y="342"/>
                  </a:cxn>
                  <a:cxn ang="0">
                    <a:pos x="423" y="287"/>
                  </a:cxn>
                  <a:cxn ang="0">
                    <a:pos x="417" y="230"/>
                  </a:cxn>
                  <a:cxn ang="0">
                    <a:pos x="400" y="174"/>
                  </a:cxn>
                  <a:cxn ang="0">
                    <a:pos x="387" y="148"/>
                  </a:cxn>
                  <a:cxn ang="0">
                    <a:pos x="351" y="94"/>
                  </a:cxn>
                  <a:cxn ang="0">
                    <a:pos x="306" y="52"/>
                  </a:cxn>
                  <a:cxn ang="0">
                    <a:pos x="286" y="41"/>
                  </a:cxn>
                  <a:cxn ang="0">
                    <a:pos x="247" y="21"/>
                  </a:cxn>
                  <a:cxn ang="0">
                    <a:pos x="205" y="8"/>
                  </a:cxn>
                  <a:cxn ang="0">
                    <a:pos x="161" y="2"/>
                  </a:cxn>
                </a:cxnLst>
                <a:rect l="0" t="0" r="r" b="b"/>
                <a:pathLst>
                  <a:path w="423" h="542">
                    <a:moveTo>
                      <a:pt x="138" y="0"/>
                    </a:moveTo>
                    <a:lnTo>
                      <a:pt x="138" y="0"/>
                    </a:lnTo>
                    <a:lnTo>
                      <a:pt x="120" y="2"/>
                    </a:lnTo>
                    <a:lnTo>
                      <a:pt x="104" y="3"/>
                    </a:lnTo>
                    <a:lnTo>
                      <a:pt x="86" y="5"/>
                    </a:lnTo>
                    <a:lnTo>
                      <a:pt x="68" y="10"/>
                    </a:lnTo>
                    <a:lnTo>
                      <a:pt x="50" y="15"/>
                    </a:lnTo>
                    <a:lnTo>
                      <a:pt x="34" y="19"/>
                    </a:lnTo>
                    <a:lnTo>
                      <a:pt x="16" y="28"/>
                    </a:lnTo>
                    <a:lnTo>
                      <a:pt x="0" y="36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9" y="49"/>
                    </a:lnTo>
                    <a:lnTo>
                      <a:pt x="9" y="49"/>
                    </a:lnTo>
                    <a:lnTo>
                      <a:pt x="13" y="49"/>
                    </a:lnTo>
                    <a:lnTo>
                      <a:pt x="18" y="52"/>
                    </a:lnTo>
                    <a:lnTo>
                      <a:pt x="19" y="55"/>
                    </a:lnTo>
                    <a:lnTo>
                      <a:pt x="21" y="60"/>
                    </a:lnTo>
                    <a:lnTo>
                      <a:pt x="21" y="60"/>
                    </a:lnTo>
                    <a:lnTo>
                      <a:pt x="19" y="65"/>
                    </a:lnTo>
                    <a:lnTo>
                      <a:pt x="18" y="68"/>
                    </a:lnTo>
                    <a:lnTo>
                      <a:pt x="29" y="88"/>
                    </a:lnTo>
                    <a:lnTo>
                      <a:pt x="29" y="88"/>
                    </a:lnTo>
                    <a:lnTo>
                      <a:pt x="53" y="78"/>
                    </a:lnTo>
                    <a:lnTo>
                      <a:pt x="79" y="70"/>
                    </a:lnTo>
                    <a:lnTo>
                      <a:pt x="105" y="65"/>
                    </a:lnTo>
                    <a:lnTo>
                      <a:pt x="132" y="63"/>
                    </a:lnTo>
                    <a:lnTo>
                      <a:pt x="132" y="63"/>
                    </a:lnTo>
                    <a:lnTo>
                      <a:pt x="146" y="63"/>
                    </a:lnTo>
                    <a:lnTo>
                      <a:pt x="161" y="65"/>
                    </a:lnTo>
                    <a:lnTo>
                      <a:pt x="176" y="68"/>
                    </a:lnTo>
                    <a:lnTo>
                      <a:pt x="190" y="72"/>
                    </a:lnTo>
                    <a:lnTo>
                      <a:pt x="205" y="76"/>
                    </a:lnTo>
                    <a:lnTo>
                      <a:pt x="219" y="81"/>
                    </a:lnTo>
                    <a:lnTo>
                      <a:pt x="233" y="88"/>
                    </a:lnTo>
                    <a:lnTo>
                      <a:pt x="246" y="94"/>
                    </a:lnTo>
                    <a:lnTo>
                      <a:pt x="259" y="103"/>
                    </a:lnTo>
                    <a:lnTo>
                      <a:pt x="270" y="111"/>
                    </a:lnTo>
                    <a:lnTo>
                      <a:pt x="283" y="120"/>
                    </a:lnTo>
                    <a:lnTo>
                      <a:pt x="293" y="132"/>
                    </a:lnTo>
                    <a:lnTo>
                      <a:pt x="304" y="143"/>
                    </a:lnTo>
                    <a:lnTo>
                      <a:pt x="314" y="155"/>
                    </a:lnTo>
                    <a:lnTo>
                      <a:pt x="322" y="168"/>
                    </a:lnTo>
                    <a:lnTo>
                      <a:pt x="330" y="182"/>
                    </a:lnTo>
                    <a:lnTo>
                      <a:pt x="330" y="182"/>
                    </a:lnTo>
                    <a:lnTo>
                      <a:pt x="340" y="202"/>
                    </a:lnTo>
                    <a:lnTo>
                      <a:pt x="348" y="223"/>
                    </a:lnTo>
                    <a:lnTo>
                      <a:pt x="353" y="246"/>
                    </a:lnTo>
                    <a:lnTo>
                      <a:pt x="356" y="267"/>
                    </a:lnTo>
                    <a:lnTo>
                      <a:pt x="358" y="288"/>
                    </a:lnTo>
                    <a:lnTo>
                      <a:pt x="356" y="309"/>
                    </a:lnTo>
                    <a:lnTo>
                      <a:pt x="353" y="331"/>
                    </a:lnTo>
                    <a:lnTo>
                      <a:pt x="348" y="352"/>
                    </a:lnTo>
                    <a:lnTo>
                      <a:pt x="342" y="373"/>
                    </a:lnTo>
                    <a:lnTo>
                      <a:pt x="334" y="392"/>
                    </a:lnTo>
                    <a:lnTo>
                      <a:pt x="322" y="410"/>
                    </a:lnTo>
                    <a:lnTo>
                      <a:pt x="311" y="428"/>
                    </a:lnTo>
                    <a:lnTo>
                      <a:pt x="296" y="445"/>
                    </a:lnTo>
                    <a:lnTo>
                      <a:pt x="280" y="459"/>
                    </a:lnTo>
                    <a:lnTo>
                      <a:pt x="262" y="474"/>
                    </a:lnTo>
                    <a:lnTo>
                      <a:pt x="244" y="485"/>
                    </a:lnTo>
                    <a:lnTo>
                      <a:pt x="273" y="542"/>
                    </a:lnTo>
                    <a:lnTo>
                      <a:pt x="273" y="542"/>
                    </a:lnTo>
                    <a:lnTo>
                      <a:pt x="299" y="526"/>
                    </a:lnTo>
                    <a:lnTo>
                      <a:pt x="322" y="508"/>
                    </a:lnTo>
                    <a:lnTo>
                      <a:pt x="342" y="489"/>
                    </a:lnTo>
                    <a:lnTo>
                      <a:pt x="361" y="467"/>
                    </a:lnTo>
                    <a:lnTo>
                      <a:pt x="377" y="445"/>
                    </a:lnTo>
                    <a:lnTo>
                      <a:pt x="391" y="420"/>
                    </a:lnTo>
                    <a:lnTo>
                      <a:pt x="402" y="394"/>
                    </a:lnTo>
                    <a:lnTo>
                      <a:pt x="412" y="368"/>
                    </a:lnTo>
                    <a:lnTo>
                      <a:pt x="418" y="342"/>
                    </a:lnTo>
                    <a:lnTo>
                      <a:pt x="421" y="314"/>
                    </a:lnTo>
                    <a:lnTo>
                      <a:pt x="423" y="287"/>
                    </a:lnTo>
                    <a:lnTo>
                      <a:pt x="421" y="257"/>
                    </a:lnTo>
                    <a:lnTo>
                      <a:pt x="417" y="230"/>
                    </a:lnTo>
                    <a:lnTo>
                      <a:pt x="410" y="202"/>
                    </a:lnTo>
                    <a:lnTo>
                      <a:pt x="400" y="174"/>
                    </a:lnTo>
                    <a:lnTo>
                      <a:pt x="387" y="148"/>
                    </a:lnTo>
                    <a:lnTo>
                      <a:pt x="387" y="148"/>
                    </a:lnTo>
                    <a:lnTo>
                      <a:pt x="371" y="120"/>
                    </a:lnTo>
                    <a:lnTo>
                      <a:pt x="351" y="94"/>
                    </a:lnTo>
                    <a:lnTo>
                      <a:pt x="329" y="73"/>
                    </a:lnTo>
                    <a:lnTo>
                      <a:pt x="306" y="52"/>
                    </a:lnTo>
                    <a:lnTo>
                      <a:pt x="306" y="52"/>
                    </a:lnTo>
                    <a:lnTo>
                      <a:pt x="286" y="41"/>
                    </a:lnTo>
                    <a:lnTo>
                      <a:pt x="267" y="31"/>
                    </a:lnTo>
                    <a:lnTo>
                      <a:pt x="247" y="21"/>
                    </a:lnTo>
                    <a:lnTo>
                      <a:pt x="226" y="15"/>
                    </a:lnTo>
                    <a:lnTo>
                      <a:pt x="205" y="8"/>
                    </a:lnTo>
                    <a:lnTo>
                      <a:pt x="182" y="3"/>
                    </a:lnTo>
                    <a:lnTo>
                      <a:pt x="161" y="2"/>
                    </a:lnTo>
                    <a:lnTo>
                      <a:pt x="13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7" name="Freeform 3639">
                <a:extLst>
                  <a:ext uri="{FF2B5EF4-FFF2-40B4-BE49-F238E27FC236}">
                    <a16:creationId xmlns:a16="http://schemas.microsoft.com/office/drawing/2014/main" id="{B5A4B654-E9C4-47BE-A2CE-D23394C41B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70287"/>
                <a:ext cx="260350" cy="33496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0" y="7"/>
                  </a:cxn>
                  <a:cxn ang="0">
                    <a:pos x="0" y="25"/>
                  </a:cxn>
                  <a:cxn ang="0">
                    <a:pos x="44" y="108"/>
                  </a:cxn>
                  <a:cxn ang="0">
                    <a:pos x="72" y="98"/>
                  </a:cxn>
                  <a:cxn ang="0">
                    <a:pos x="101" y="95"/>
                  </a:cxn>
                  <a:cxn ang="0">
                    <a:pos x="117" y="97"/>
                  </a:cxn>
                  <a:cxn ang="0">
                    <a:pos x="151" y="106"/>
                  </a:cxn>
                  <a:cxn ang="0">
                    <a:pos x="182" y="124"/>
                  </a:cxn>
                  <a:cxn ang="0">
                    <a:pos x="207" y="150"/>
                  </a:cxn>
                  <a:cxn ang="0">
                    <a:pos x="218" y="165"/>
                  </a:cxn>
                  <a:cxn ang="0">
                    <a:pos x="228" y="189"/>
                  </a:cxn>
                  <a:cxn ang="0">
                    <a:pos x="233" y="214"/>
                  </a:cxn>
                  <a:cxn ang="0">
                    <a:pos x="233" y="238"/>
                  </a:cxn>
                  <a:cxn ang="0">
                    <a:pos x="230" y="263"/>
                  </a:cxn>
                  <a:cxn ang="0">
                    <a:pos x="220" y="287"/>
                  </a:cxn>
                  <a:cxn ang="0">
                    <a:pos x="208" y="308"/>
                  </a:cxn>
                  <a:cxn ang="0">
                    <a:pos x="190" y="326"/>
                  </a:cxn>
                  <a:cxn ang="0">
                    <a:pos x="171" y="342"/>
                  </a:cxn>
                  <a:cxn ang="0">
                    <a:pos x="215" y="422"/>
                  </a:cxn>
                  <a:cxn ang="0">
                    <a:pos x="251" y="396"/>
                  </a:cxn>
                  <a:cxn ang="0">
                    <a:pos x="282" y="365"/>
                  </a:cxn>
                  <a:cxn ang="0">
                    <a:pos x="305" y="329"/>
                  </a:cxn>
                  <a:cxn ang="0">
                    <a:pos x="319" y="289"/>
                  </a:cxn>
                  <a:cxn ang="0">
                    <a:pos x="327" y="246"/>
                  </a:cxn>
                  <a:cxn ang="0">
                    <a:pos x="327" y="204"/>
                  </a:cxn>
                  <a:cxn ang="0">
                    <a:pos x="319" y="160"/>
                  </a:cxn>
                  <a:cxn ang="0">
                    <a:pos x="301" y="119"/>
                  </a:cxn>
                  <a:cxn ang="0">
                    <a:pos x="293" y="105"/>
                  </a:cxn>
                  <a:cxn ang="0">
                    <a:pos x="275" y="80"/>
                  </a:cxn>
                  <a:cxn ang="0">
                    <a:pos x="254" y="57"/>
                  </a:cxn>
                  <a:cxn ang="0">
                    <a:pos x="230" y="40"/>
                  </a:cxn>
                  <a:cxn ang="0">
                    <a:pos x="204" y="25"/>
                  </a:cxn>
                  <a:cxn ang="0">
                    <a:pos x="176" y="13"/>
                  </a:cxn>
                  <a:cxn ang="0">
                    <a:pos x="147" y="5"/>
                  </a:cxn>
                  <a:cxn ang="0">
                    <a:pos x="117" y="0"/>
                  </a:cxn>
                </a:cxnLst>
                <a:rect l="0" t="0" r="r" b="b"/>
                <a:pathLst>
                  <a:path w="329" h="422">
                    <a:moveTo>
                      <a:pt x="103" y="0"/>
                    </a:moveTo>
                    <a:lnTo>
                      <a:pt x="103" y="0"/>
                    </a:lnTo>
                    <a:lnTo>
                      <a:pt x="76" y="2"/>
                    </a:lnTo>
                    <a:lnTo>
                      <a:pt x="50" y="7"/>
                    </a:lnTo>
                    <a:lnTo>
                      <a:pt x="24" y="15"/>
                    </a:lnTo>
                    <a:lnTo>
                      <a:pt x="0" y="25"/>
                    </a:lnTo>
                    <a:lnTo>
                      <a:pt x="44" y="108"/>
                    </a:lnTo>
                    <a:lnTo>
                      <a:pt x="44" y="108"/>
                    </a:lnTo>
                    <a:lnTo>
                      <a:pt x="57" y="103"/>
                    </a:lnTo>
                    <a:lnTo>
                      <a:pt x="72" y="98"/>
                    </a:lnTo>
                    <a:lnTo>
                      <a:pt x="86" y="97"/>
                    </a:lnTo>
                    <a:lnTo>
                      <a:pt x="101" y="95"/>
                    </a:lnTo>
                    <a:lnTo>
                      <a:pt x="101" y="95"/>
                    </a:lnTo>
                    <a:lnTo>
                      <a:pt x="117" y="97"/>
                    </a:lnTo>
                    <a:lnTo>
                      <a:pt x="135" y="100"/>
                    </a:lnTo>
                    <a:lnTo>
                      <a:pt x="151" y="106"/>
                    </a:lnTo>
                    <a:lnTo>
                      <a:pt x="168" y="114"/>
                    </a:lnTo>
                    <a:lnTo>
                      <a:pt x="182" y="124"/>
                    </a:lnTo>
                    <a:lnTo>
                      <a:pt x="195" y="136"/>
                    </a:lnTo>
                    <a:lnTo>
                      <a:pt x="207" y="150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3" y="178"/>
                    </a:lnTo>
                    <a:lnTo>
                      <a:pt x="228" y="189"/>
                    </a:lnTo>
                    <a:lnTo>
                      <a:pt x="231" y="202"/>
                    </a:lnTo>
                    <a:lnTo>
                      <a:pt x="233" y="214"/>
                    </a:lnTo>
                    <a:lnTo>
                      <a:pt x="233" y="227"/>
                    </a:lnTo>
                    <a:lnTo>
                      <a:pt x="233" y="238"/>
                    </a:lnTo>
                    <a:lnTo>
                      <a:pt x="231" y="251"/>
                    </a:lnTo>
                    <a:lnTo>
                      <a:pt x="230" y="263"/>
                    </a:lnTo>
                    <a:lnTo>
                      <a:pt x="225" y="276"/>
                    </a:lnTo>
                    <a:lnTo>
                      <a:pt x="220" y="287"/>
                    </a:lnTo>
                    <a:lnTo>
                      <a:pt x="215" y="297"/>
                    </a:lnTo>
                    <a:lnTo>
                      <a:pt x="208" y="308"/>
                    </a:lnTo>
                    <a:lnTo>
                      <a:pt x="200" y="318"/>
                    </a:lnTo>
                    <a:lnTo>
                      <a:pt x="190" y="326"/>
                    </a:lnTo>
                    <a:lnTo>
                      <a:pt x="181" y="334"/>
                    </a:lnTo>
                    <a:lnTo>
                      <a:pt x="171" y="342"/>
                    </a:lnTo>
                    <a:lnTo>
                      <a:pt x="215" y="422"/>
                    </a:lnTo>
                    <a:lnTo>
                      <a:pt x="215" y="422"/>
                    </a:lnTo>
                    <a:lnTo>
                      <a:pt x="233" y="411"/>
                    </a:lnTo>
                    <a:lnTo>
                      <a:pt x="251" y="396"/>
                    </a:lnTo>
                    <a:lnTo>
                      <a:pt x="267" y="382"/>
                    </a:lnTo>
                    <a:lnTo>
                      <a:pt x="282" y="365"/>
                    </a:lnTo>
                    <a:lnTo>
                      <a:pt x="293" y="347"/>
                    </a:lnTo>
                    <a:lnTo>
                      <a:pt x="305" y="329"/>
                    </a:lnTo>
                    <a:lnTo>
                      <a:pt x="313" y="310"/>
                    </a:lnTo>
                    <a:lnTo>
                      <a:pt x="319" y="289"/>
                    </a:lnTo>
                    <a:lnTo>
                      <a:pt x="324" y="268"/>
                    </a:lnTo>
                    <a:lnTo>
                      <a:pt x="327" y="246"/>
                    </a:lnTo>
                    <a:lnTo>
                      <a:pt x="329" y="225"/>
                    </a:lnTo>
                    <a:lnTo>
                      <a:pt x="327" y="204"/>
                    </a:lnTo>
                    <a:lnTo>
                      <a:pt x="324" y="183"/>
                    </a:lnTo>
                    <a:lnTo>
                      <a:pt x="319" y="160"/>
                    </a:lnTo>
                    <a:lnTo>
                      <a:pt x="311" y="139"/>
                    </a:lnTo>
                    <a:lnTo>
                      <a:pt x="301" y="119"/>
                    </a:lnTo>
                    <a:lnTo>
                      <a:pt x="301" y="119"/>
                    </a:lnTo>
                    <a:lnTo>
                      <a:pt x="293" y="105"/>
                    </a:lnTo>
                    <a:lnTo>
                      <a:pt x="285" y="92"/>
                    </a:lnTo>
                    <a:lnTo>
                      <a:pt x="275" y="80"/>
                    </a:lnTo>
                    <a:lnTo>
                      <a:pt x="264" y="69"/>
                    </a:lnTo>
                    <a:lnTo>
                      <a:pt x="254" y="57"/>
                    </a:lnTo>
                    <a:lnTo>
                      <a:pt x="241" y="48"/>
                    </a:lnTo>
                    <a:lnTo>
                      <a:pt x="230" y="40"/>
                    </a:lnTo>
                    <a:lnTo>
                      <a:pt x="217" y="31"/>
                    </a:lnTo>
                    <a:lnTo>
                      <a:pt x="204" y="25"/>
                    </a:lnTo>
                    <a:lnTo>
                      <a:pt x="190" y="18"/>
                    </a:lnTo>
                    <a:lnTo>
                      <a:pt x="176" y="13"/>
                    </a:lnTo>
                    <a:lnTo>
                      <a:pt x="161" y="9"/>
                    </a:lnTo>
                    <a:lnTo>
                      <a:pt x="147" y="5"/>
                    </a:lnTo>
                    <a:lnTo>
                      <a:pt x="132" y="2"/>
                    </a:lnTo>
                    <a:lnTo>
                      <a:pt x="117" y="0"/>
                    </a:lnTo>
                    <a:lnTo>
                      <a:pt x="103" y="0"/>
                    </a:lnTo>
                    <a:close/>
                  </a:path>
                </a:pathLst>
              </a:custGeom>
              <a:solidFill>
                <a:srgbClr val="FFFFDB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8" name="Freeform 3640">
                <a:extLst>
                  <a:ext uri="{FF2B5EF4-FFF2-40B4-BE49-F238E27FC236}">
                    <a16:creationId xmlns:a16="http://schemas.microsoft.com/office/drawing/2014/main" id="{EA1E3D32-1FB4-43BE-9D39-753BF101A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70287"/>
                <a:ext cx="260350" cy="334963"/>
              </a:xfrm>
              <a:custGeom>
                <a:avLst/>
                <a:gdLst/>
                <a:ahLst/>
                <a:cxnLst>
                  <a:cxn ang="0">
                    <a:pos x="103" y="0"/>
                  </a:cxn>
                  <a:cxn ang="0">
                    <a:pos x="50" y="7"/>
                  </a:cxn>
                  <a:cxn ang="0">
                    <a:pos x="0" y="25"/>
                  </a:cxn>
                  <a:cxn ang="0">
                    <a:pos x="44" y="108"/>
                  </a:cxn>
                  <a:cxn ang="0">
                    <a:pos x="72" y="98"/>
                  </a:cxn>
                  <a:cxn ang="0">
                    <a:pos x="101" y="95"/>
                  </a:cxn>
                  <a:cxn ang="0">
                    <a:pos x="117" y="97"/>
                  </a:cxn>
                  <a:cxn ang="0">
                    <a:pos x="151" y="106"/>
                  </a:cxn>
                  <a:cxn ang="0">
                    <a:pos x="182" y="124"/>
                  </a:cxn>
                  <a:cxn ang="0">
                    <a:pos x="207" y="150"/>
                  </a:cxn>
                  <a:cxn ang="0">
                    <a:pos x="218" y="165"/>
                  </a:cxn>
                  <a:cxn ang="0">
                    <a:pos x="228" y="189"/>
                  </a:cxn>
                  <a:cxn ang="0">
                    <a:pos x="233" y="214"/>
                  </a:cxn>
                  <a:cxn ang="0">
                    <a:pos x="233" y="238"/>
                  </a:cxn>
                  <a:cxn ang="0">
                    <a:pos x="230" y="263"/>
                  </a:cxn>
                  <a:cxn ang="0">
                    <a:pos x="220" y="287"/>
                  </a:cxn>
                  <a:cxn ang="0">
                    <a:pos x="208" y="308"/>
                  </a:cxn>
                  <a:cxn ang="0">
                    <a:pos x="190" y="326"/>
                  </a:cxn>
                  <a:cxn ang="0">
                    <a:pos x="171" y="342"/>
                  </a:cxn>
                  <a:cxn ang="0">
                    <a:pos x="215" y="422"/>
                  </a:cxn>
                  <a:cxn ang="0">
                    <a:pos x="251" y="396"/>
                  </a:cxn>
                  <a:cxn ang="0">
                    <a:pos x="282" y="365"/>
                  </a:cxn>
                  <a:cxn ang="0">
                    <a:pos x="305" y="329"/>
                  </a:cxn>
                  <a:cxn ang="0">
                    <a:pos x="319" y="289"/>
                  </a:cxn>
                  <a:cxn ang="0">
                    <a:pos x="327" y="246"/>
                  </a:cxn>
                  <a:cxn ang="0">
                    <a:pos x="327" y="204"/>
                  </a:cxn>
                  <a:cxn ang="0">
                    <a:pos x="319" y="160"/>
                  </a:cxn>
                  <a:cxn ang="0">
                    <a:pos x="301" y="119"/>
                  </a:cxn>
                  <a:cxn ang="0">
                    <a:pos x="293" y="105"/>
                  </a:cxn>
                  <a:cxn ang="0">
                    <a:pos x="275" y="80"/>
                  </a:cxn>
                  <a:cxn ang="0">
                    <a:pos x="254" y="57"/>
                  </a:cxn>
                  <a:cxn ang="0">
                    <a:pos x="230" y="40"/>
                  </a:cxn>
                  <a:cxn ang="0">
                    <a:pos x="204" y="25"/>
                  </a:cxn>
                  <a:cxn ang="0">
                    <a:pos x="176" y="13"/>
                  </a:cxn>
                  <a:cxn ang="0">
                    <a:pos x="147" y="5"/>
                  </a:cxn>
                  <a:cxn ang="0">
                    <a:pos x="117" y="0"/>
                  </a:cxn>
                </a:cxnLst>
                <a:rect l="0" t="0" r="r" b="b"/>
                <a:pathLst>
                  <a:path w="329" h="422">
                    <a:moveTo>
                      <a:pt x="103" y="0"/>
                    </a:moveTo>
                    <a:lnTo>
                      <a:pt x="103" y="0"/>
                    </a:lnTo>
                    <a:lnTo>
                      <a:pt x="76" y="2"/>
                    </a:lnTo>
                    <a:lnTo>
                      <a:pt x="50" y="7"/>
                    </a:lnTo>
                    <a:lnTo>
                      <a:pt x="24" y="15"/>
                    </a:lnTo>
                    <a:lnTo>
                      <a:pt x="0" y="25"/>
                    </a:lnTo>
                    <a:lnTo>
                      <a:pt x="44" y="108"/>
                    </a:lnTo>
                    <a:lnTo>
                      <a:pt x="44" y="108"/>
                    </a:lnTo>
                    <a:lnTo>
                      <a:pt x="57" y="103"/>
                    </a:lnTo>
                    <a:lnTo>
                      <a:pt x="72" y="98"/>
                    </a:lnTo>
                    <a:lnTo>
                      <a:pt x="86" y="97"/>
                    </a:lnTo>
                    <a:lnTo>
                      <a:pt x="101" y="95"/>
                    </a:lnTo>
                    <a:lnTo>
                      <a:pt x="101" y="95"/>
                    </a:lnTo>
                    <a:lnTo>
                      <a:pt x="117" y="97"/>
                    </a:lnTo>
                    <a:lnTo>
                      <a:pt x="135" y="100"/>
                    </a:lnTo>
                    <a:lnTo>
                      <a:pt x="151" y="106"/>
                    </a:lnTo>
                    <a:lnTo>
                      <a:pt x="168" y="114"/>
                    </a:lnTo>
                    <a:lnTo>
                      <a:pt x="182" y="124"/>
                    </a:lnTo>
                    <a:lnTo>
                      <a:pt x="195" y="136"/>
                    </a:lnTo>
                    <a:lnTo>
                      <a:pt x="207" y="150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3" y="178"/>
                    </a:lnTo>
                    <a:lnTo>
                      <a:pt x="228" y="189"/>
                    </a:lnTo>
                    <a:lnTo>
                      <a:pt x="231" y="202"/>
                    </a:lnTo>
                    <a:lnTo>
                      <a:pt x="233" y="214"/>
                    </a:lnTo>
                    <a:lnTo>
                      <a:pt x="233" y="227"/>
                    </a:lnTo>
                    <a:lnTo>
                      <a:pt x="233" y="238"/>
                    </a:lnTo>
                    <a:lnTo>
                      <a:pt x="231" y="251"/>
                    </a:lnTo>
                    <a:lnTo>
                      <a:pt x="230" y="263"/>
                    </a:lnTo>
                    <a:lnTo>
                      <a:pt x="225" y="276"/>
                    </a:lnTo>
                    <a:lnTo>
                      <a:pt x="220" y="287"/>
                    </a:lnTo>
                    <a:lnTo>
                      <a:pt x="215" y="297"/>
                    </a:lnTo>
                    <a:lnTo>
                      <a:pt x="208" y="308"/>
                    </a:lnTo>
                    <a:lnTo>
                      <a:pt x="200" y="318"/>
                    </a:lnTo>
                    <a:lnTo>
                      <a:pt x="190" y="326"/>
                    </a:lnTo>
                    <a:lnTo>
                      <a:pt x="181" y="334"/>
                    </a:lnTo>
                    <a:lnTo>
                      <a:pt x="171" y="342"/>
                    </a:lnTo>
                    <a:lnTo>
                      <a:pt x="215" y="422"/>
                    </a:lnTo>
                    <a:lnTo>
                      <a:pt x="215" y="422"/>
                    </a:lnTo>
                    <a:lnTo>
                      <a:pt x="233" y="411"/>
                    </a:lnTo>
                    <a:lnTo>
                      <a:pt x="251" y="396"/>
                    </a:lnTo>
                    <a:lnTo>
                      <a:pt x="267" y="382"/>
                    </a:lnTo>
                    <a:lnTo>
                      <a:pt x="282" y="365"/>
                    </a:lnTo>
                    <a:lnTo>
                      <a:pt x="293" y="347"/>
                    </a:lnTo>
                    <a:lnTo>
                      <a:pt x="305" y="329"/>
                    </a:lnTo>
                    <a:lnTo>
                      <a:pt x="313" y="310"/>
                    </a:lnTo>
                    <a:lnTo>
                      <a:pt x="319" y="289"/>
                    </a:lnTo>
                    <a:lnTo>
                      <a:pt x="324" y="268"/>
                    </a:lnTo>
                    <a:lnTo>
                      <a:pt x="327" y="246"/>
                    </a:lnTo>
                    <a:lnTo>
                      <a:pt x="329" y="225"/>
                    </a:lnTo>
                    <a:lnTo>
                      <a:pt x="327" y="204"/>
                    </a:lnTo>
                    <a:lnTo>
                      <a:pt x="324" y="183"/>
                    </a:lnTo>
                    <a:lnTo>
                      <a:pt x="319" y="160"/>
                    </a:lnTo>
                    <a:lnTo>
                      <a:pt x="311" y="139"/>
                    </a:lnTo>
                    <a:lnTo>
                      <a:pt x="301" y="119"/>
                    </a:lnTo>
                    <a:lnTo>
                      <a:pt x="301" y="119"/>
                    </a:lnTo>
                    <a:lnTo>
                      <a:pt x="293" y="105"/>
                    </a:lnTo>
                    <a:lnTo>
                      <a:pt x="285" y="92"/>
                    </a:lnTo>
                    <a:lnTo>
                      <a:pt x="275" y="80"/>
                    </a:lnTo>
                    <a:lnTo>
                      <a:pt x="264" y="69"/>
                    </a:lnTo>
                    <a:lnTo>
                      <a:pt x="254" y="57"/>
                    </a:lnTo>
                    <a:lnTo>
                      <a:pt x="241" y="48"/>
                    </a:lnTo>
                    <a:lnTo>
                      <a:pt x="230" y="40"/>
                    </a:lnTo>
                    <a:lnTo>
                      <a:pt x="217" y="31"/>
                    </a:lnTo>
                    <a:lnTo>
                      <a:pt x="204" y="25"/>
                    </a:lnTo>
                    <a:lnTo>
                      <a:pt x="190" y="18"/>
                    </a:lnTo>
                    <a:lnTo>
                      <a:pt x="176" y="13"/>
                    </a:lnTo>
                    <a:lnTo>
                      <a:pt x="161" y="9"/>
                    </a:lnTo>
                    <a:lnTo>
                      <a:pt x="147" y="5"/>
                    </a:lnTo>
                    <a:lnTo>
                      <a:pt x="132" y="2"/>
                    </a:lnTo>
                    <a:lnTo>
                      <a:pt x="117" y="0"/>
                    </a:lnTo>
                    <a:lnTo>
                      <a:pt x="10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9" name="Freeform 3641">
                <a:extLst>
                  <a:ext uri="{FF2B5EF4-FFF2-40B4-BE49-F238E27FC236}">
                    <a16:creationId xmlns:a16="http://schemas.microsoft.com/office/drawing/2014/main" id="{2E9A48FE-72ED-4895-9E6E-8B75CB009B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975" y="3644900"/>
                <a:ext cx="149225" cy="19685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42" y="2"/>
                  </a:cxn>
                  <a:cxn ang="0">
                    <a:pos x="28" y="3"/>
                  </a:cxn>
                  <a:cxn ang="0">
                    <a:pos x="13" y="8"/>
                  </a:cxn>
                  <a:cxn ang="0">
                    <a:pos x="0" y="13"/>
                  </a:cxn>
                  <a:cxn ang="0">
                    <a:pos x="127" y="247"/>
                  </a:cxn>
                  <a:cxn ang="0">
                    <a:pos x="127" y="247"/>
                  </a:cxn>
                  <a:cxn ang="0">
                    <a:pos x="137" y="239"/>
                  </a:cxn>
                  <a:cxn ang="0">
                    <a:pos x="146" y="231"/>
                  </a:cxn>
                  <a:cxn ang="0">
                    <a:pos x="156" y="223"/>
                  </a:cxn>
                  <a:cxn ang="0">
                    <a:pos x="164" y="213"/>
                  </a:cxn>
                  <a:cxn ang="0">
                    <a:pos x="171" y="202"/>
                  </a:cxn>
                  <a:cxn ang="0">
                    <a:pos x="176" y="192"/>
                  </a:cxn>
                  <a:cxn ang="0">
                    <a:pos x="181" y="181"/>
                  </a:cxn>
                  <a:cxn ang="0">
                    <a:pos x="186" y="168"/>
                  </a:cxn>
                  <a:cxn ang="0">
                    <a:pos x="187" y="156"/>
                  </a:cxn>
                  <a:cxn ang="0">
                    <a:pos x="189" y="143"/>
                  </a:cxn>
                  <a:cxn ang="0">
                    <a:pos x="189" y="132"/>
                  </a:cxn>
                  <a:cxn ang="0">
                    <a:pos x="189" y="119"/>
                  </a:cxn>
                  <a:cxn ang="0">
                    <a:pos x="187" y="107"/>
                  </a:cxn>
                  <a:cxn ang="0">
                    <a:pos x="184" y="94"/>
                  </a:cxn>
                  <a:cxn ang="0">
                    <a:pos x="179" y="83"/>
                  </a:cxn>
                  <a:cxn ang="0">
                    <a:pos x="174" y="70"/>
                  </a:cxn>
                  <a:cxn ang="0">
                    <a:pos x="174" y="70"/>
                  </a:cxn>
                  <a:cxn ang="0">
                    <a:pos x="163" y="55"/>
                  </a:cxn>
                  <a:cxn ang="0">
                    <a:pos x="151" y="41"/>
                  </a:cxn>
                  <a:cxn ang="0">
                    <a:pos x="138" y="29"/>
                  </a:cxn>
                  <a:cxn ang="0">
                    <a:pos x="124" y="19"/>
                  </a:cxn>
                  <a:cxn ang="0">
                    <a:pos x="107" y="11"/>
                  </a:cxn>
                  <a:cxn ang="0">
                    <a:pos x="91" y="5"/>
                  </a:cxn>
                  <a:cxn ang="0">
                    <a:pos x="73" y="2"/>
                  </a:cxn>
                  <a:cxn ang="0">
                    <a:pos x="57" y="0"/>
                  </a:cxn>
                </a:cxnLst>
                <a:rect l="0" t="0" r="r" b="b"/>
                <a:pathLst>
                  <a:path w="189" h="247">
                    <a:moveTo>
                      <a:pt x="57" y="0"/>
                    </a:moveTo>
                    <a:lnTo>
                      <a:pt x="57" y="0"/>
                    </a:lnTo>
                    <a:lnTo>
                      <a:pt x="42" y="2"/>
                    </a:lnTo>
                    <a:lnTo>
                      <a:pt x="28" y="3"/>
                    </a:lnTo>
                    <a:lnTo>
                      <a:pt x="13" y="8"/>
                    </a:lnTo>
                    <a:lnTo>
                      <a:pt x="0" y="13"/>
                    </a:lnTo>
                    <a:lnTo>
                      <a:pt x="127" y="247"/>
                    </a:lnTo>
                    <a:lnTo>
                      <a:pt x="127" y="247"/>
                    </a:lnTo>
                    <a:lnTo>
                      <a:pt x="137" y="239"/>
                    </a:lnTo>
                    <a:lnTo>
                      <a:pt x="146" y="231"/>
                    </a:lnTo>
                    <a:lnTo>
                      <a:pt x="156" y="223"/>
                    </a:lnTo>
                    <a:lnTo>
                      <a:pt x="164" y="213"/>
                    </a:lnTo>
                    <a:lnTo>
                      <a:pt x="171" y="202"/>
                    </a:lnTo>
                    <a:lnTo>
                      <a:pt x="176" y="192"/>
                    </a:lnTo>
                    <a:lnTo>
                      <a:pt x="181" y="181"/>
                    </a:lnTo>
                    <a:lnTo>
                      <a:pt x="186" y="168"/>
                    </a:lnTo>
                    <a:lnTo>
                      <a:pt x="187" y="156"/>
                    </a:lnTo>
                    <a:lnTo>
                      <a:pt x="189" y="143"/>
                    </a:lnTo>
                    <a:lnTo>
                      <a:pt x="189" y="132"/>
                    </a:lnTo>
                    <a:lnTo>
                      <a:pt x="189" y="119"/>
                    </a:lnTo>
                    <a:lnTo>
                      <a:pt x="187" y="107"/>
                    </a:lnTo>
                    <a:lnTo>
                      <a:pt x="184" y="94"/>
                    </a:lnTo>
                    <a:lnTo>
                      <a:pt x="179" y="83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63" y="55"/>
                    </a:lnTo>
                    <a:lnTo>
                      <a:pt x="151" y="41"/>
                    </a:lnTo>
                    <a:lnTo>
                      <a:pt x="138" y="29"/>
                    </a:lnTo>
                    <a:lnTo>
                      <a:pt x="124" y="19"/>
                    </a:lnTo>
                    <a:lnTo>
                      <a:pt x="107" y="11"/>
                    </a:lnTo>
                    <a:lnTo>
                      <a:pt x="91" y="5"/>
                    </a:lnTo>
                    <a:lnTo>
                      <a:pt x="73" y="2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FFFFE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0" name="Freeform 3642">
                <a:extLst>
                  <a:ext uri="{FF2B5EF4-FFF2-40B4-BE49-F238E27FC236}">
                    <a16:creationId xmlns:a16="http://schemas.microsoft.com/office/drawing/2014/main" id="{5C4EB9C3-C983-4E00-BA5C-3CDFE90116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5975" y="3644900"/>
                <a:ext cx="149225" cy="19685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42" y="2"/>
                  </a:cxn>
                  <a:cxn ang="0">
                    <a:pos x="28" y="3"/>
                  </a:cxn>
                  <a:cxn ang="0">
                    <a:pos x="13" y="8"/>
                  </a:cxn>
                  <a:cxn ang="0">
                    <a:pos x="0" y="13"/>
                  </a:cxn>
                  <a:cxn ang="0">
                    <a:pos x="127" y="247"/>
                  </a:cxn>
                  <a:cxn ang="0">
                    <a:pos x="127" y="247"/>
                  </a:cxn>
                  <a:cxn ang="0">
                    <a:pos x="137" y="239"/>
                  </a:cxn>
                  <a:cxn ang="0">
                    <a:pos x="146" y="231"/>
                  </a:cxn>
                  <a:cxn ang="0">
                    <a:pos x="156" y="223"/>
                  </a:cxn>
                  <a:cxn ang="0">
                    <a:pos x="164" y="213"/>
                  </a:cxn>
                  <a:cxn ang="0">
                    <a:pos x="171" y="202"/>
                  </a:cxn>
                  <a:cxn ang="0">
                    <a:pos x="176" y="192"/>
                  </a:cxn>
                  <a:cxn ang="0">
                    <a:pos x="181" y="181"/>
                  </a:cxn>
                  <a:cxn ang="0">
                    <a:pos x="186" y="168"/>
                  </a:cxn>
                  <a:cxn ang="0">
                    <a:pos x="187" y="156"/>
                  </a:cxn>
                  <a:cxn ang="0">
                    <a:pos x="189" y="143"/>
                  </a:cxn>
                  <a:cxn ang="0">
                    <a:pos x="189" y="132"/>
                  </a:cxn>
                  <a:cxn ang="0">
                    <a:pos x="189" y="119"/>
                  </a:cxn>
                  <a:cxn ang="0">
                    <a:pos x="187" y="107"/>
                  </a:cxn>
                  <a:cxn ang="0">
                    <a:pos x="184" y="94"/>
                  </a:cxn>
                  <a:cxn ang="0">
                    <a:pos x="179" y="83"/>
                  </a:cxn>
                  <a:cxn ang="0">
                    <a:pos x="174" y="70"/>
                  </a:cxn>
                  <a:cxn ang="0">
                    <a:pos x="174" y="70"/>
                  </a:cxn>
                  <a:cxn ang="0">
                    <a:pos x="163" y="55"/>
                  </a:cxn>
                  <a:cxn ang="0">
                    <a:pos x="151" y="41"/>
                  </a:cxn>
                  <a:cxn ang="0">
                    <a:pos x="138" y="29"/>
                  </a:cxn>
                  <a:cxn ang="0">
                    <a:pos x="124" y="19"/>
                  </a:cxn>
                  <a:cxn ang="0">
                    <a:pos x="107" y="11"/>
                  </a:cxn>
                  <a:cxn ang="0">
                    <a:pos x="91" y="5"/>
                  </a:cxn>
                  <a:cxn ang="0">
                    <a:pos x="73" y="2"/>
                  </a:cxn>
                  <a:cxn ang="0">
                    <a:pos x="57" y="0"/>
                  </a:cxn>
                </a:cxnLst>
                <a:rect l="0" t="0" r="r" b="b"/>
                <a:pathLst>
                  <a:path w="189" h="247">
                    <a:moveTo>
                      <a:pt x="57" y="0"/>
                    </a:moveTo>
                    <a:lnTo>
                      <a:pt x="57" y="0"/>
                    </a:lnTo>
                    <a:lnTo>
                      <a:pt x="42" y="2"/>
                    </a:lnTo>
                    <a:lnTo>
                      <a:pt x="28" y="3"/>
                    </a:lnTo>
                    <a:lnTo>
                      <a:pt x="13" y="8"/>
                    </a:lnTo>
                    <a:lnTo>
                      <a:pt x="0" y="13"/>
                    </a:lnTo>
                    <a:lnTo>
                      <a:pt x="127" y="247"/>
                    </a:lnTo>
                    <a:lnTo>
                      <a:pt x="127" y="247"/>
                    </a:lnTo>
                    <a:lnTo>
                      <a:pt x="137" y="239"/>
                    </a:lnTo>
                    <a:lnTo>
                      <a:pt x="146" y="231"/>
                    </a:lnTo>
                    <a:lnTo>
                      <a:pt x="156" y="223"/>
                    </a:lnTo>
                    <a:lnTo>
                      <a:pt x="164" y="213"/>
                    </a:lnTo>
                    <a:lnTo>
                      <a:pt x="171" y="202"/>
                    </a:lnTo>
                    <a:lnTo>
                      <a:pt x="176" y="192"/>
                    </a:lnTo>
                    <a:lnTo>
                      <a:pt x="181" y="181"/>
                    </a:lnTo>
                    <a:lnTo>
                      <a:pt x="186" y="168"/>
                    </a:lnTo>
                    <a:lnTo>
                      <a:pt x="187" y="156"/>
                    </a:lnTo>
                    <a:lnTo>
                      <a:pt x="189" y="143"/>
                    </a:lnTo>
                    <a:lnTo>
                      <a:pt x="189" y="132"/>
                    </a:lnTo>
                    <a:lnTo>
                      <a:pt x="189" y="119"/>
                    </a:lnTo>
                    <a:lnTo>
                      <a:pt x="187" y="107"/>
                    </a:lnTo>
                    <a:lnTo>
                      <a:pt x="184" y="94"/>
                    </a:lnTo>
                    <a:lnTo>
                      <a:pt x="179" y="83"/>
                    </a:lnTo>
                    <a:lnTo>
                      <a:pt x="174" y="70"/>
                    </a:lnTo>
                    <a:lnTo>
                      <a:pt x="174" y="70"/>
                    </a:lnTo>
                    <a:lnTo>
                      <a:pt x="163" y="55"/>
                    </a:lnTo>
                    <a:lnTo>
                      <a:pt x="151" y="41"/>
                    </a:lnTo>
                    <a:lnTo>
                      <a:pt x="138" y="29"/>
                    </a:lnTo>
                    <a:lnTo>
                      <a:pt x="124" y="19"/>
                    </a:lnTo>
                    <a:lnTo>
                      <a:pt x="107" y="11"/>
                    </a:lnTo>
                    <a:lnTo>
                      <a:pt x="91" y="5"/>
                    </a:lnTo>
                    <a:lnTo>
                      <a:pt x="73" y="2"/>
                    </a:lnTo>
                    <a:lnTo>
                      <a:pt x="57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1" name="Freeform 3643">
                <a:extLst>
                  <a:ext uri="{FF2B5EF4-FFF2-40B4-BE49-F238E27FC236}">
                    <a16:creationId xmlns:a16="http://schemas.microsoft.com/office/drawing/2014/main" id="{37C735A4-9028-40E3-9238-3D6D635E9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587" y="3559175"/>
                <a:ext cx="11113" cy="158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3" y="16"/>
                  </a:cxn>
                  <a:cxn ang="0">
                    <a:pos x="15" y="11"/>
                  </a:cxn>
                  <a:cxn ang="0">
                    <a:pos x="15" y="11"/>
                  </a:cxn>
                  <a:cxn ang="0">
                    <a:pos x="13" y="6"/>
                  </a:cxn>
                  <a:cxn ang="0">
                    <a:pos x="12" y="3"/>
                  </a:cxn>
                  <a:cxn ang="0">
                    <a:pos x="7" y="0"/>
                  </a:cxn>
                  <a:cxn ang="0">
                    <a:pos x="3" y="0"/>
                  </a:cxn>
                </a:cxnLst>
                <a:rect l="0" t="0" r="r" b="b"/>
                <a:pathLst>
                  <a:path w="15" h="19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13" y="6"/>
                    </a:lnTo>
                    <a:lnTo>
                      <a:pt x="12" y="3"/>
                    </a:lnTo>
                    <a:lnTo>
                      <a:pt x="7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2" name="Freeform 3644">
                <a:extLst>
                  <a:ext uri="{FF2B5EF4-FFF2-40B4-BE49-F238E27FC236}">
                    <a16:creationId xmlns:a16="http://schemas.microsoft.com/office/drawing/2014/main" id="{E00D59D2-E086-481E-8F70-42941EFC8E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3587" y="3559175"/>
                <a:ext cx="11113" cy="158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12" y="19"/>
                  </a:cxn>
                  <a:cxn ang="0">
                    <a:pos x="12" y="19"/>
                  </a:cxn>
                  <a:cxn ang="0">
                    <a:pos x="13" y="16"/>
                  </a:cxn>
                  <a:cxn ang="0">
                    <a:pos x="15" y="11"/>
                  </a:cxn>
                  <a:cxn ang="0">
                    <a:pos x="15" y="11"/>
                  </a:cxn>
                  <a:cxn ang="0">
                    <a:pos x="13" y="6"/>
                  </a:cxn>
                  <a:cxn ang="0">
                    <a:pos x="12" y="3"/>
                  </a:cxn>
                  <a:cxn ang="0">
                    <a:pos x="7" y="0"/>
                  </a:cxn>
                  <a:cxn ang="0">
                    <a:pos x="3" y="0"/>
                  </a:cxn>
                </a:cxnLst>
                <a:rect l="0" t="0" r="r" b="b"/>
                <a:pathLst>
                  <a:path w="15" h="19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12" y="19"/>
                    </a:lnTo>
                    <a:lnTo>
                      <a:pt x="12" y="19"/>
                    </a:lnTo>
                    <a:lnTo>
                      <a:pt x="13" y="16"/>
                    </a:lnTo>
                    <a:lnTo>
                      <a:pt x="15" y="11"/>
                    </a:lnTo>
                    <a:lnTo>
                      <a:pt x="15" y="11"/>
                    </a:lnTo>
                    <a:lnTo>
                      <a:pt x="13" y="6"/>
                    </a:lnTo>
                    <a:lnTo>
                      <a:pt x="12" y="3"/>
                    </a:lnTo>
                    <a:lnTo>
                      <a:pt x="7" y="0"/>
                    </a:lnTo>
                    <a:lnTo>
                      <a:pt x="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3" name="Freeform 3645">
                <a:extLst>
                  <a:ext uri="{FF2B5EF4-FFF2-40B4-BE49-F238E27FC236}">
                    <a16:creationId xmlns:a16="http://schemas.microsoft.com/office/drawing/2014/main" id="{074C3389-706F-4C1A-BE85-762161CD16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4" name="Freeform 3646">
                <a:extLst>
                  <a:ext uri="{FF2B5EF4-FFF2-40B4-BE49-F238E27FC236}">
                    <a16:creationId xmlns:a16="http://schemas.microsoft.com/office/drawing/2014/main" id="{9BBEAFAD-2B32-40E7-99F0-8A11D5850D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1050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5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5" y="2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5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5" y="2"/>
                    </a:lnTo>
                    <a:lnTo>
                      <a:pt x="11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5" name="Freeform 3647">
                <a:extLst>
                  <a:ext uri="{FF2B5EF4-FFF2-40B4-BE49-F238E27FC236}">
                    <a16:creationId xmlns:a16="http://schemas.microsoft.com/office/drawing/2014/main" id="{E65D06A2-AF1B-49E2-8ACD-02409AF8BE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6" name="Freeform 3648">
                <a:extLst>
                  <a:ext uri="{FF2B5EF4-FFF2-40B4-BE49-F238E27FC236}">
                    <a16:creationId xmlns:a16="http://schemas.microsoft.com/office/drawing/2014/main" id="{0A4509FD-D9B9-4330-98C1-9543DDE2E2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60912" y="3559175"/>
                <a:ext cx="20638" cy="17463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3" y="3"/>
                  </a:cxn>
                  <a:cxn ang="0">
                    <a:pos x="2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6"/>
                  </a:cxn>
                  <a:cxn ang="0">
                    <a:pos x="3" y="19"/>
                  </a:cxn>
                  <a:cxn ang="0">
                    <a:pos x="8" y="23"/>
                  </a:cxn>
                  <a:cxn ang="0">
                    <a:pos x="11" y="23"/>
                  </a:cxn>
                  <a:cxn ang="0">
                    <a:pos x="11" y="23"/>
                  </a:cxn>
                  <a:cxn ang="0">
                    <a:pos x="16" y="23"/>
                  </a:cxn>
                  <a:cxn ang="0">
                    <a:pos x="21" y="19"/>
                  </a:cxn>
                  <a:cxn ang="0">
                    <a:pos x="23" y="16"/>
                  </a:cxn>
                  <a:cxn ang="0">
                    <a:pos x="24" y="11"/>
                  </a:cxn>
                  <a:cxn ang="0">
                    <a:pos x="24" y="11"/>
                  </a:cxn>
                  <a:cxn ang="0">
                    <a:pos x="23" y="6"/>
                  </a:cxn>
                  <a:cxn ang="0">
                    <a:pos x="21" y="3"/>
                  </a:cxn>
                  <a:cxn ang="0">
                    <a:pos x="16" y="0"/>
                  </a:cxn>
                  <a:cxn ang="0">
                    <a:pos x="11" y="0"/>
                  </a:cxn>
                </a:cxnLst>
                <a:rect l="0" t="0" r="r" b="b"/>
                <a:pathLst>
                  <a:path w="24" h="23">
                    <a:moveTo>
                      <a:pt x="11" y="0"/>
                    </a:moveTo>
                    <a:lnTo>
                      <a:pt x="11" y="0"/>
                    </a:lnTo>
                    <a:lnTo>
                      <a:pt x="8" y="0"/>
                    </a:lnTo>
                    <a:lnTo>
                      <a:pt x="3" y="3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6"/>
                    </a:lnTo>
                    <a:lnTo>
                      <a:pt x="3" y="19"/>
                    </a:lnTo>
                    <a:lnTo>
                      <a:pt x="8" y="23"/>
                    </a:lnTo>
                    <a:lnTo>
                      <a:pt x="11" y="23"/>
                    </a:lnTo>
                    <a:lnTo>
                      <a:pt x="11" y="23"/>
                    </a:lnTo>
                    <a:lnTo>
                      <a:pt x="16" y="23"/>
                    </a:lnTo>
                    <a:lnTo>
                      <a:pt x="21" y="19"/>
                    </a:lnTo>
                    <a:lnTo>
                      <a:pt x="23" y="16"/>
                    </a:lnTo>
                    <a:lnTo>
                      <a:pt x="24" y="11"/>
                    </a:lnTo>
                    <a:lnTo>
                      <a:pt x="24" y="11"/>
                    </a:lnTo>
                    <a:lnTo>
                      <a:pt x="23" y="6"/>
                    </a:lnTo>
                    <a:lnTo>
                      <a:pt x="21" y="3"/>
                    </a:lnTo>
                    <a:lnTo>
                      <a:pt x="16" y="0"/>
                    </a:lnTo>
                    <a:lnTo>
                      <a:pt x="11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7" name="Freeform 3649">
                <a:extLst>
                  <a:ext uri="{FF2B5EF4-FFF2-40B4-BE49-F238E27FC236}">
                    <a16:creationId xmlns:a16="http://schemas.microsoft.com/office/drawing/2014/main" id="{AB3A669A-6EBB-4316-8963-277EDA88A0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</a:cxnLst>
                <a:rect l="0" t="0" r="r" b="b"/>
                <a:pathLst>
                  <a:path w="24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8" name="Freeform 3650">
                <a:extLst>
                  <a:ext uri="{FF2B5EF4-FFF2-40B4-BE49-F238E27FC236}">
                    <a16:creationId xmlns:a16="http://schemas.microsoft.com/office/drawing/2014/main" id="{51C8F3A5-F145-41A2-BAA0-D035949A48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8537" y="36004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2"/>
                  </a:cxn>
                  <a:cxn ang="0">
                    <a:pos x="3" y="3"/>
                  </a:cxn>
                  <a:cxn ang="0">
                    <a:pos x="1" y="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" y="16"/>
                  </a:cxn>
                  <a:cxn ang="0">
                    <a:pos x="3" y="21"/>
                  </a:cxn>
                  <a:cxn ang="0">
                    <a:pos x="8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6" y="23"/>
                  </a:cxn>
                  <a:cxn ang="0">
                    <a:pos x="21" y="21"/>
                  </a:cxn>
                  <a:cxn ang="0">
                    <a:pos x="22" y="16"/>
                  </a:cxn>
                  <a:cxn ang="0">
                    <a:pos x="24" y="13"/>
                  </a:cxn>
                  <a:cxn ang="0">
                    <a:pos x="24" y="13"/>
                  </a:cxn>
                  <a:cxn ang="0">
                    <a:pos x="22" y="8"/>
                  </a:cxn>
                  <a:cxn ang="0">
                    <a:pos x="21" y="3"/>
                  </a:cxn>
                  <a:cxn ang="0">
                    <a:pos x="16" y="2"/>
                  </a:cxn>
                  <a:cxn ang="0">
                    <a:pos x="13" y="0"/>
                  </a:cxn>
                </a:cxnLst>
                <a:rect l="0" t="0" r="r" b="b"/>
                <a:pathLst>
                  <a:path w="24" h="24">
                    <a:moveTo>
                      <a:pt x="13" y="0"/>
                    </a:moveTo>
                    <a:lnTo>
                      <a:pt x="13" y="0"/>
                    </a:lnTo>
                    <a:lnTo>
                      <a:pt x="8" y="2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" y="16"/>
                    </a:lnTo>
                    <a:lnTo>
                      <a:pt x="3" y="21"/>
                    </a:lnTo>
                    <a:lnTo>
                      <a:pt x="8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6" y="23"/>
                    </a:lnTo>
                    <a:lnTo>
                      <a:pt x="21" y="21"/>
                    </a:lnTo>
                    <a:lnTo>
                      <a:pt x="22" y="16"/>
                    </a:lnTo>
                    <a:lnTo>
                      <a:pt x="24" y="13"/>
                    </a:lnTo>
                    <a:lnTo>
                      <a:pt x="24" y="13"/>
                    </a:lnTo>
                    <a:lnTo>
                      <a:pt x="22" y="8"/>
                    </a:lnTo>
                    <a:lnTo>
                      <a:pt x="21" y="3"/>
                    </a:lnTo>
                    <a:lnTo>
                      <a:pt x="16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9" name="Freeform 3651">
                <a:extLst>
                  <a:ext uri="{FF2B5EF4-FFF2-40B4-BE49-F238E27FC236}">
                    <a16:creationId xmlns:a16="http://schemas.microsoft.com/office/drawing/2014/main" id="{BA92EDDE-98DD-4F52-AC86-CB848C2915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</a:cxnLst>
                <a:rect l="0" t="0" r="r" b="b"/>
                <a:pathLst>
                  <a:path w="17" h="16">
                    <a:moveTo>
                      <a:pt x="9" y="0"/>
                    </a:move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0" name="Freeform 3652">
                <a:extLst>
                  <a:ext uri="{FF2B5EF4-FFF2-40B4-BE49-F238E27FC236}">
                    <a16:creationId xmlns:a16="http://schemas.microsoft.com/office/drawing/2014/main" id="{79FD81C8-6192-4C8B-B3C6-B5B572EC1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1862" y="3554412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9" y="16"/>
                  </a:cxn>
                  <a:cxn ang="0">
                    <a:pos x="9" y="16"/>
                  </a:cxn>
                  <a:cxn ang="0">
                    <a:pos x="12" y="16"/>
                  </a:cxn>
                  <a:cxn ang="0">
                    <a:pos x="14" y="15"/>
                  </a:cxn>
                  <a:cxn ang="0">
                    <a:pos x="17" y="11"/>
                  </a:cxn>
                  <a:cxn ang="0">
                    <a:pos x="17" y="8"/>
                  </a:cxn>
                  <a:cxn ang="0">
                    <a:pos x="17" y="8"/>
                  </a:cxn>
                  <a:cxn ang="0">
                    <a:pos x="17" y="5"/>
                  </a:cxn>
                  <a:cxn ang="0">
                    <a:pos x="14" y="2"/>
                  </a:cxn>
                  <a:cxn ang="0">
                    <a:pos x="12" y="0"/>
                  </a:cxn>
                  <a:cxn ang="0">
                    <a:pos x="9" y="0"/>
                  </a:cxn>
                </a:cxnLst>
                <a:rect l="0" t="0" r="r" b="b"/>
                <a:pathLst>
                  <a:path w="17" h="16">
                    <a:moveTo>
                      <a:pt x="9" y="0"/>
                    </a:moveTo>
                    <a:lnTo>
                      <a:pt x="9" y="0"/>
                    </a:lnTo>
                    <a:lnTo>
                      <a:pt x="5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5"/>
                    </a:lnTo>
                    <a:lnTo>
                      <a:pt x="17" y="11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17" y="5"/>
                    </a:lnTo>
                    <a:lnTo>
                      <a:pt x="14" y="2"/>
                    </a:lnTo>
                    <a:lnTo>
                      <a:pt x="12" y="0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1" name="Freeform 3653">
                <a:extLst>
                  <a:ext uri="{FF2B5EF4-FFF2-40B4-BE49-F238E27FC236}">
                    <a16:creationId xmlns:a16="http://schemas.microsoft.com/office/drawing/2014/main" id="{44933129-1B22-498E-A3B0-8509EE35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2" name="Freeform 3654">
                <a:extLst>
                  <a:ext uri="{FF2B5EF4-FFF2-40B4-BE49-F238E27FC236}">
                    <a16:creationId xmlns:a16="http://schemas.microsoft.com/office/drawing/2014/main" id="{CD1C66E3-0190-437E-8B1B-925466D615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3137" y="3568700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0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3" y="14"/>
                  </a:cxn>
                  <a:cxn ang="0">
                    <a:pos x="4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4" y="1"/>
                  </a:cxn>
                  <a:cxn ang="0">
                    <a:pos x="11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6">
                    <a:moveTo>
                      <a:pt x="8" y="0"/>
                    </a:moveTo>
                    <a:lnTo>
                      <a:pt x="8" y="0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0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3" y="14"/>
                    </a:lnTo>
                    <a:lnTo>
                      <a:pt x="4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4" y="1"/>
                    </a:lnTo>
                    <a:lnTo>
                      <a:pt x="11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3" name="Freeform 3655">
                <a:extLst>
                  <a:ext uri="{FF2B5EF4-FFF2-40B4-BE49-F238E27FC236}">
                    <a16:creationId xmlns:a16="http://schemas.microsoft.com/office/drawing/2014/main" id="{B5EF286B-EB97-44FB-A186-18E3A97685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4" name="Freeform 3656">
                <a:extLst>
                  <a:ext uri="{FF2B5EF4-FFF2-40B4-BE49-F238E27FC236}">
                    <a16:creationId xmlns:a16="http://schemas.microsoft.com/office/drawing/2014/main" id="{C9B38BEC-7FE7-4398-9DC5-CFAB7B12C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2662" y="3587750"/>
                <a:ext cx="14288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1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2" y="11"/>
                  </a:cxn>
                  <a:cxn ang="0">
                    <a:pos x="3" y="14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8" y="8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5" y="3"/>
                  </a:cxn>
                  <a:cxn ang="0">
                    <a:pos x="13" y="1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1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2" y="11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8" y="8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5" y="3"/>
                    </a:lnTo>
                    <a:lnTo>
                      <a:pt x="13" y="1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5" name="Freeform 3657">
                <a:extLst>
                  <a:ext uri="{FF2B5EF4-FFF2-40B4-BE49-F238E27FC236}">
                    <a16:creationId xmlns:a16="http://schemas.microsoft.com/office/drawing/2014/main" id="{76E8175F-A459-41AD-B4DF-67922CD18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0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1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6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7" y="1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6" name="Freeform 3658">
                <a:extLst>
                  <a:ext uri="{FF2B5EF4-FFF2-40B4-BE49-F238E27FC236}">
                    <a16:creationId xmlns:a16="http://schemas.microsoft.com/office/drawing/2014/main" id="{74B948EC-6338-4331-962D-EC1CC10865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5050" y="3638550"/>
                <a:ext cx="19050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1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7" y="21"/>
                  </a:cxn>
                  <a:cxn ang="0">
                    <a:pos x="7" y="21"/>
                  </a:cxn>
                  <a:cxn ang="0">
                    <a:pos x="8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8" y="21"/>
                  </a:cxn>
                  <a:cxn ang="0">
                    <a:pos x="23" y="18"/>
                  </a:cxn>
                  <a:cxn ang="0">
                    <a:pos x="23" y="18"/>
                  </a:cxn>
                  <a:cxn ang="0">
                    <a:pos x="25" y="13"/>
                  </a:cxn>
                  <a:cxn ang="0">
                    <a:pos x="25" y="10"/>
                  </a:cxn>
                  <a:cxn ang="0">
                    <a:pos x="23" y="5"/>
                  </a:cxn>
                  <a:cxn ang="0">
                    <a:pos x="20" y="1"/>
                  </a:cxn>
                  <a:cxn ang="0">
                    <a:pos x="20" y="1"/>
                  </a:cxn>
                  <a:cxn ang="0">
                    <a:pos x="16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7" y="1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7" y="21"/>
                    </a:lnTo>
                    <a:lnTo>
                      <a:pt x="7" y="21"/>
                    </a:lnTo>
                    <a:lnTo>
                      <a:pt x="8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8" y="21"/>
                    </a:lnTo>
                    <a:lnTo>
                      <a:pt x="23" y="18"/>
                    </a:lnTo>
                    <a:lnTo>
                      <a:pt x="23" y="18"/>
                    </a:lnTo>
                    <a:lnTo>
                      <a:pt x="25" y="13"/>
                    </a:lnTo>
                    <a:lnTo>
                      <a:pt x="25" y="10"/>
                    </a:lnTo>
                    <a:lnTo>
                      <a:pt x="23" y="5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6" y="0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7" name="Freeform 3659">
                <a:extLst>
                  <a:ext uri="{FF2B5EF4-FFF2-40B4-BE49-F238E27FC236}">
                    <a16:creationId xmlns:a16="http://schemas.microsoft.com/office/drawing/2014/main" id="{10875B35-BE4A-4603-A535-74A63E536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5" y="2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3">
                    <a:moveTo>
                      <a:pt x="12" y="0"/>
                    </a:moveTo>
                    <a:lnTo>
                      <a:pt x="12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8" name="Freeform 3660">
                <a:extLst>
                  <a:ext uri="{FF2B5EF4-FFF2-40B4-BE49-F238E27FC236}">
                    <a16:creationId xmlns:a16="http://schemas.microsoft.com/office/drawing/2014/main" id="{7A306299-1426-4569-9EF2-237CA1C6E7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00462"/>
                <a:ext cx="19050" cy="17463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5" y="2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10"/>
                  </a:cxn>
                  <a:cxn ang="0">
                    <a:pos x="0" y="15"/>
                  </a:cxn>
                  <a:cxn ang="0">
                    <a:pos x="2" y="18"/>
                  </a:cxn>
                  <a:cxn ang="0">
                    <a:pos x="5" y="21"/>
                  </a:cxn>
                  <a:cxn ang="0">
                    <a:pos x="5" y="21"/>
                  </a:cxn>
                  <a:cxn ang="0">
                    <a:pos x="8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7" y="23"/>
                  </a:cxn>
                  <a:cxn ang="0">
                    <a:pos x="22" y="18"/>
                  </a:cxn>
                  <a:cxn ang="0">
                    <a:pos x="22" y="18"/>
                  </a:cxn>
                  <a:cxn ang="0">
                    <a:pos x="23" y="13"/>
                  </a:cxn>
                  <a:cxn ang="0">
                    <a:pos x="23" y="10"/>
                  </a:cxn>
                  <a:cxn ang="0">
                    <a:pos x="22" y="5"/>
                  </a:cxn>
                  <a:cxn ang="0">
                    <a:pos x="18" y="2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3">
                    <a:moveTo>
                      <a:pt x="12" y="0"/>
                    </a:moveTo>
                    <a:lnTo>
                      <a:pt x="12" y="0"/>
                    </a:lnTo>
                    <a:lnTo>
                      <a:pt x="5" y="2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10"/>
                    </a:lnTo>
                    <a:lnTo>
                      <a:pt x="0" y="15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8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7" y="23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23" y="13"/>
                    </a:lnTo>
                    <a:lnTo>
                      <a:pt x="23" y="10"/>
                    </a:lnTo>
                    <a:lnTo>
                      <a:pt x="22" y="5"/>
                    </a:lnTo>
                    <a:lnTo>
                      <a:pt x="18" y="2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9" name="Freeform 3661">
                <a:extLst>
                  <a:ext uri="{FF2B5EF4-FFF2-40B4-BE49-F238E27FC236}">
                    <a16:creationId xmlns:a16="http://schemas.microsoft.com/office/drawing/2014/main" id="{18EAA37D-DAB9-43D4-BB8E-10E5E217D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10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7">
                    <a:moveTo>
                      <a:pt x="10" y="0"/>
                    </a:moveTo>
                    <a:lnTo>
                      <a:pt x="10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10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0" name="Freeform 3662">
                <a:extLst>
                  <a:ext uri="{FF2B5EF4-FFF2-40B4-BE49-F238E27FC236}">
                    <a16:creationId xmlns:a16="http://schemas.microsoft.com/office/drawing/2014/main" id="{1BBCF3FE-BF3A-4CA2-A09B-BE6CABF1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624262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5" y="15"/>
                  </a:cxn>
                  <a:cxn ang="0">
                    <a:pos x="5" y="15"/>
                  </a:cxn>
                  <a:cxn ang="0">
                    <a:pos x="10" y="17"/>
                  </a:cxn>
                  <a:cxn ang="0">
                    <a:pos x="10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7"/>
                  </a:cxn>
                  <a:cxn ang="0">
                    <a:pos x="16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7">
                    <a:moveTo>
                      <a:pt x="10" y="0"/>
                    </a:moveTo>
                    <a:lnTo>
                      <a:pt x="10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5" y="15"/>
                    </a:lnTo>
                    <a:lnTo>
                      <a:pt x="5" y="15"/>
                    </a:lnTo>
                    <a:lnTo>
                      <a:pt x="10" y="17"/>
                    </a:lnTo>
                    <a:lnTo>
                      <a:pt x="10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7"/>
                    </a:lnTo>
                    <a:lnTo>
                      <a:pt x="16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1" name="Freeform 3663">
                <a:extLst>
                  <a:ext uri="{FF2B5EF4-FFF2-40B4-BE49-F238E27FC236}">
                    <a16:creationId xmlns:a16="http://schemas.microsoft.com/office/drawing/2014/main" id="{CD9EB261-6DBA-4E14-89B4-794C104BF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2" name="Freeform 3664">
                <a:extLst>
                  <a:ext uri="{FF2B5EF4-FFF2-40B4-BE49-F238E27FC236}">
                    <a16:creationId xmlns:a16="http://schemas.microsoft.com/office/drawing/2014/main" id="{36677F6E-5410-43CC-9F09-9B41699F70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659187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3" y="15"/>
                  </a:cxn>
                  <a:cxn ang="0">
                    <a:pos x="3" y="15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6" y="10"/>
                  </a:cxn>
                  <a:cxn ang="0">
                    <a:pos x="16" y="7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3" y="15"/>
                    </a:lnTo>
                    <a:lnTo>
                      <a:pt x="3" y="15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4" y="13"/>
                    </a:lnTo>
                    <a:lnTo>
                      <a:pt x="14" y="13"/>
                    </a:lnTo>
                    <a:lnTo>
                      <a:pt x="16" y="10"/>
                    </a:lnTo>
                    <a:lnTo>
                      <a:pt x="16" y="7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3" name="Freeform 3665">
                <a:extLst>
                  <a:ext uri="{FF2B5EF4-FFF2-40B4-BE49-F238E27FC236}">
                    <a16:creationId xmlns:a16="http://schemas.microsoft.com/office/drawing/2014/main" id="{AE5576CF-A75F-4841-A1B0-8C8FEAA69E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50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9" y="17"/>
                  </a:cxn>
                  <a:cxn ang="0">
                    <a:pos x="9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</a:cxnLst>
                <a:rect l="0" t="0" r="r" b="b"/>
                <a:pathLst>
                  <a:path w="17" h="17">
                    <a:moveTo>
                      <a:pt x="9" y="0"/>
                    </a:move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4" name="Freeform 3666">
                <a:extLst>
                  <a:ext uri="{FF2B5EF4-FFF2-40B4-BE49-F238E27FC236}">
                    <a16:creationId xmlns:a16="http://schemas.microsoft.com/office/drawing/2014/main" id="{2BA68739-4419-4D9B-8DAA-ABED83232A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7750" y="3679825"/>
                <a:ext cx="12700" cy="1270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9" y="0"/>
                  </a:cxn>
                  <a:cxn ang="0">
                    <a:pos x="4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4" y="17"/>
                  </a:cxn>
                  <a:cxn ang="0">
                    <a:pos x="4" y="17"/>
                  </a:cxn>
                  <a:cxn ang="0">
                    <a:pos x="9" y="17"/>
                  </a:cxn>
                  <a:cxn ang="0">
                    <a:pos x="9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13"/>
                  </a:cxn>
                  <a:cxn ang="0">
                    <a:pos x="17" y="10"/>
                  </a:cxn>
                  <a:cxn ang="0">
                    <a:pos x="17" y="7"/>
                  </a:cxn>
                  <a:cxn ang="0">
                    <a:pos x="15" y="4"/>
                  </a:cxn>
                  <a:cxn ang="0">
                    <a:pos x="13" y="2"/>
                  </a:cxn>
                  <a:cxn ang="0">
                    <a:pos x="13" y="2"/>
                  </a:cxn>
                  <a:cxn ang="0">
                    <a:pos x="9" y="0"/>
                  </a:cxn>
                </a:cxnLst>
                <a:rect l="0" t="0" r="r" b="b"/>
                <a:pathLst>
                  <a:path w="17" h="17">
                    <a:moveTo>
                      <a:pt x="9" y="0"/>
                    </a:moveTo>
                    <a:lnTo>
                      <a:pt x="9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4" y="17"/>
                    </a:lnTo>
                    <a:lnTo>
                      <a:pt x="4" y="17"/>
                    </a:lnTo>
                    <a:lnTo>
                      <a:pt x="9" y="17"/>
                    </a:lnTo>
                    <a:lnTo>
                      <a:pt x="9" y="17"/>
                    </a:lnTo>
                    <a:lnTo>
                      <a:pt x="12" y="17"/>
                    </a:lnTo>
                    <a:lnTo>
                      <a:pt x="15" y="13"/>
                    </a:lnTo>
                    <a:lnTo>
                      <a:pt x="15" y="13"/>
                    </a:lnTo>
                    <a:lnTo>
                      <a:pt x="17" y="10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3" y="2"/>
                    </a:lnTo>
                    <a:lnTo>
                      <a:pt x="13" y="2"/>
                    </a:lnTo>
                    <a:lnTo>
                      <a:pt x="9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5" name="Freeform 3667">
                <a:extLst>
                  <a:ext uri="{FF2B5EF4-FFF2-40B4-BE49-F238E27FC236}">
                    <a16:creationId xmlns:a16="http://schemas.microsoft.com/office/drawing/2014/main" id="{5BDB4CEC-ECEC-4647-8A32-16B0B985EC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3"/>
                  </a:cxn>
                  <a:cxn ang="0">
                    <a:pos x="12" y="25"/>
                  </a:cxn>
                  <a:cxn ang="0">
                    <a:pos x="12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18" y="2"/>
                  </a:cxn>
                  <a:cxn ang="0">
                    <a:pos x="12" y="0"/>
                  </a:cxn>
                </a:cxnLst>
                <a:rect l="0" t="0" r="r" b="b"/>
                <a:pathLst>
                  <a:path w="23" h="25">
                    <a:moveTo>
                      <a:pt x="12" y="0"/>
                    </a:moveTo>
                    <a:lnTo>
                      <a:pt x="12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3"/>
                    </a:lnTo>
                    <a:lnTo>
                      <a:pt x="12" y="25"/>
                    </a:lnTo>
                    <a:lnTo>
                      <a:pt x="12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18" y="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6" name="Freeform 3668">
                <a:extLst>
                  <a:ext uri="{FF2B5EF4-FFF2-40B4-BE49-F238E27FC236}">
                    <a16:creationId xmlns:a16="http://schemas.microsoft.com/office/drawing/2014/main" id="{B8F2AB17-3E3F-496C-B2CB-340B756A50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59312" y="3533775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5" y="23"/>
                  </a:cxn>
                  <a:cxn ang="0">
                    <a:pos x="12" y="25"/>
                  </a:cxn>
                  <a:cxn ang="0">
                    <a:pos x="12" y="25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1" y="20"/>
                  </a:cxn>
                  <a:cxn ang="0">
                    <a:pos x="23" y="15"/>
                  </a:cxn>
                  <a:cxn ang="0">
                    <a:pos x="23" y="12"/>
                  </a:cxn>
                  <a:cxn ang="0">
                    <a:pos x="21" y="7"/>
                  </a:cxn>
                  <a:cxn ang="0">
                    <a:pos x="21" y="7"/>
                  </a:cxn>
                  <a:cxn ang="0">
                    <a:pos x="18" y="2"/>
                  </a:cxn>
                  <a:cxn ang="0">
                    <a:pos x="12" y="0"/>
                  </a:cxn>
                </a:cxnLst>
                <a:rect l="0" t="0" r="r" b="b"/>
                <a:pathLst>
                  <a:path w="23" h="25">
                    <a:moveTo>
                      <a:pt x="12" y="0"/>
                    </a:moveTo>
                    <a:lnTo>
                      <a:pt x="12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3"/>
                    </a:lnTo>
                    <a:lnTo>
                      <a:pt x="12" y="25"/>
                    </a:lnTo>
                    <a:lnTo>
                      <a:pt x="12" y="25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1" y="20"/>
                    </a:lnTo>
                    <a:lnTo>
                      <a:pt x="23" y="15"/>
                    </a:lnTo>
                    <a:lnTo>
                      <a:pt x="23" y="12"/>
                    </a:lnTo>
                    <a:lnTo>
                      <a:pt x="21" y="7"/>
                    </a:lnTo>
                    <a:lnTo>
                      <a:pt x="21" y="7"/>
                    </a:lnTo>
                    <a:lnTo>
                      <a:pt x="18" y="2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7" name="Freeform 3669">
                <a:extLst>
                  <a:ext uri="{FF2B5EF4-FFF2-40B4-BE49-F238E27FC236}">
                    <a16:creationId xmlns:a16="http://schemas.microsoft.com/office/drawing/2014/main" id="{932A37AC-9AEC-4E89-AF06-6A2132F415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8" name="Freeform 3670">
                <a:extLst>
                  <a:ext uri="{FF2B5EF4-FFF2-40B4-BE49-F238E27FC236}">
                    <a16:creationId xmlns:a16="http://schemas.microsoft.com/office/drawing/2014/main" id="{571F854C-3B7D-4035-9465-9E34595850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38675" y="35401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5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5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9" name="Freeform 3671">
                <a:extLst>
                  <a:ext uri="{FF2B5EF4-FFF2-40B4-BE49-F238E27FC236}">
                    <a16:creationId xmlns:a16="http://schemas.microsoft.com/office/drawing/2014/main" id="{88872D84-A537-4356-8F6D-00A36020589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3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0" name="Freeform 3672">
                <a:extLst>
                  <a:ext uri="{FF2B5EF4-FFF2-40B4-BE49-F238E27FC236}">
                    <a16:creationId xmlns:a16="http://schemas.microsoft.com/office/drawing/2014/main" id="{DAFE2E1B-3B12-4F3F-90A4-1776F5CB8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25" y="353377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3" y="2"/>
                  </a:cxn>
                  <a:cxn ang="0">
                    <a:pos x="3" y="2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7"/>
                  </a:cxn>
                  <a:cxn ang="0">
                    <a:pos x="11" y="17"/>
                  </a:cxn>
                  <a:cxn ang="0">
                    <a:pos x="14" y="15"/>
                  </a:cxn>
                  <a:cxn ang="0">
                    <a:pos x="16" y="12"/>
                  </a:cxn>
                  <a:cxn ang="0">
                    <a:pos x="16" y="8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3" y="2"/>
                    </a:lnTo>
                    <a:lnTo>
                      <a:pt x="3" y="2"/>
                    </a:lnTo>
                    <a:lnTo>
                      <a:pt x="1" y="3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3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7"/>
                    </a:lnTo>
                    <a:lnTo>
                      <a:pt x="11" y="17"/>
                    </a:lnTo>
                    <a:lnTo>
                      <a:pt x="14" y="15"/>
                    </a:lnTo>
                    <a:lnTo>
                      <a:pt x="16" y="12"/>
                    </a:lnTo>
                    <a:lnTo>
                      <a:pt x="16" y="8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1" name="Freeform 3673">
                <a:extLst>
                  <a:ext uri="{FF2B5EF4-FFF2-40B4-BE49-F238E27FC236}">
                    <a16:creationId xmlns:a16="http://schemas.microsoft.com/office/drawing/2014/main" id="{E485BBD6-65BA-4F1A-8C08-8D62DA1DEA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2" name="Freeform 3674">
                <a:extLst>
                  <a:ext uri="{FF2B5EF4-FFF2-40B4-BE49-F238E27FC236}">
                    <a16:creationId xmlns:a16="http://schemas.microsoft.com/office/drawing/2014/main" id="{D2D46BFA-94F7-480A-815E-F99C0F535B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9000" y="3544887"/>
                <a:ext cx="14288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4" y="15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4" y="15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3" name="Freeform 3675">
                <a:extLst>
                  <a:ext uri="{FF2B5EF4-FFF2-40B4-BE49-F238E27FC236}">
                    <a16:creationId xmlns:a16="http://schemas.microsoft.com/office/drawing/2014/main" id="{7A5D7F46-FE79-4EB0-927D-DF471A5007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7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4">
                    <a:moveTo>
                      <a:pt x="13" y="0"/>
                    </a:moveTo>
                    <a:lnTo>
                      <a:pt x="13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7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2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4" name="Freeform 3676">
                <a:extLst>
                  <a:ext uri="{FF2B5EF4-FFF2-40B4-BE49-F238E27FC236}">
                    <a16:creationId xmlns:a16="http://schemas.microsoft.com/office/drawing/2014/main" id="{FC7E8060-F33E-4E62-AAE9-A88FE1632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0925" y="3756025"/>
                <a:ext cx="19050" cy="2063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4" y="5"/>
                  </a:cxn>
                  <a:cxn ang="0">
                    <a:pos x="2" y="8"/>
                  </a:cxn>
                  <a:cxn ang="0">
                    <a:pos x="0" y="13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7" y="23"/>
                  </a:cxn>
                  <a:cxn ang="0">
                    <a:pos x="13" y="24"/>
                  </a:cxn>
                  <a:cxn ang="0">
                    <a:pos x="13" y="24"/>
                  </a:cxn>
                  <a:cxn ang="0">
                    <a:pos x="18" y="23"/>
                  </a:cxn>
                  <a:cxn ang="0">
                    <a:pos x="18" y="23"/>
                  </a:cxn>
                  <a:cxn ang="0">
                    <a:pos x="22" y="20"/>
                  </a:cxn>
                  <a:cxn ang="0">
                    <a:pos x="25" y="15"/>
                  </a:cxn>
                  <a:cxn ang="0">
                    <a:pos x="25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2"/>
                  </a:cxn>
                  <a:cxn ang="0">
                    <a:pos x="13" y="0"/>
                  </a:cxn>
                </a:cxnLst>
                <a:rect l="0" t="0" r="r" b="b"/>
                <a:pathLst>
                  <a:path w="25" h="24">
                    <a:moveTo>
                      <a:pt x="13" y="0"/>
                    </a:moveTo>
                    <a:lnTo>
                      <a:pt x="13" y="0"/>
                    </a:lnTo>
                    <a:lnTo>
                      <a:pt x="7" y="2"/>
                    </a:lnTo>
                    <a:lnTo>
                      <a:pt x="7" y="2"/>
                    </a:lnTo>
                    <a:lnTo>
                      <a:pt x="4" y="5"/>
                    </a:lnTo>
                    <a:lnTo>
                      <a:pt x="2" y="8"/>
                    </a:lnTo>
                    <a:lnTo>
                      <a:pt x="0" y="13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7" y="23"/>
                    </a:lnTo>
                    <a:lnTo>
                      <a:pt x="13" y="24"/>
                    </a:lnTo>
                    <a:lnTo>
                      <a:pt x="13" y="24"/>
                    </a:lnTo>
                    <a:lnTo>
                      <a:pt x="18" y="23"/>
                    </a:lnTo>
                    <a:lnTo>
                      <a:pt x="18" y="23"/>
                    </a:lnTo>
                    <a:lnTo>
                      <a:pt x="22" y="20"/>
                    </a:lnTo>
                    <a:lnTo>
                      <a:pt x="25" y="15"/>
                    </a:lnTo>
                    <a:lnTo>
                      <a:pt x="25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2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5" name="Freeform 3677">
                <a:extLst>
                  <a:ext uri="{FF2B5EF4-FFF2-40B4-BE49-F238E27FC236}">
                    <a16:creationId xmlns:a16="http://schemas.microsoft.com/office/drawing/2014/main" id="{B5690F13-C9C1-4EC8-9367-67E3A8CFE1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1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1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6" name="Freeform 3678">
                <a:extLst>
                  <a:ext uri="{FF2B5EF4-FFF2-40B4-BE49-F238E27FC236}">
                    <a16:creationId xmlns:a16="http://schemas.microsoft.com/office/drawing/2014/main" id="{A593210C-2335-42D5-823F-158C659D06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6637" y="3817937"/>
                <a:ext cx="19050" cy="19050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2" y="4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2" y="17"/>
                  </a:cxn>
                  <a:cxn ang="0">
                    <a:pos x="2" y="17"/>
                  </a:cxn>
                  <a:cxn ang="0">
                    <a:pos x="5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18" y="22"/>
                  </a:cxn>
                  <a:cxn ang="0">
                    <a:pos x="22" y="19"/>
                  </a:cxn>
                  <a:cxn ang="0">
                    <a:pos x="23" y="16"/>
                  </a:cxn>
                  <a:cxn ang="0">
                    <a:pos x="23" y="11"/>
                  </a:cxn>
                  <a:cxn ang="0">
                    <a:pos x="23" y="6"/>
                  </a:cxn>
                  <a:cxn ang="0">
                    <a:pos x="23" y="6"/>
                  </a:cxn>
                  <a:cxn ang="0">
                    <a:pos x="18" y="1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1"/>
                    </a:lnTo>
                    <a:lnTo>
                      <a:pt x="7" y="1"/>
                    </a:lnTo>
                    <a:lnTo>
                      <a:pt x="2" y="4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2" y="17"/>
                    </a:lnTo>
                    <a:lnTo>
                      <a:pt x="2" y="17"/>
                    </a:lnTo>
                    <a:lnTo>
                      <a:pt x="5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18" y="22"/>
                    </a:lnTo>
                    <a:lnTo>
                      <a:pt x="22" y="19"/>
                    </a:lnTo>
                    <a:lnTo>
                      <a:pt x="23" y="16"/>
                    </a:lnTo>
                    <a:lnTo>
                      <a:pt x="23" y="11"/>
                    </a:lnTo>
                    <a:lnTo>
                      <a:pt x="23" y="6"/>
                    </a:lnTo>
                    <a:lnTo>
                      <a:pt x="23" y="6"/>
                    </a:lnTo>
                    <a:lnTo>
                      <a:pt x="18" y="1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7" name="Freeform 3679">
                <a:extLst>
                  <a:ext uri="{FF2B5EF4-FFF2-40B4-BE49-F238E27FC236}">
                    <a16:creationId xmlns:a16="http://schemas.microsoft.com/office/drawing/2014/main" id="{868AFBD4-5629-479B-B37A-D6D6B7D9D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8" name="Freeform 3680">
                <a:extLst>
                  <a:ext uri="{FF2B5EF4-FFF2-40B4-BE49-F238E27FC236}">
                    <a16:creationId xmlns:a16="http://schemas.microsoft.com/office/drawing/2014/main" id="{8D1F329F-98F7-4F7E-BB37-2CED759BCF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9337" y="3735387"/>
                <a:ext cx="12700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0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3"/>
                  </a:cxn>
                  <a:cxn ang="0">
                    <a:pos x="2" y="6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3" y="16"/>
                  </a:cxn>
                  <a:cxn ang="0">
                    <a:pos x="13" y="16"/>
                  </a:cxn>
                  <a:cxn ang="0">
                    <a:pos x="16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10" y="0"/>
                  </a:cxn>
                </a:cxnLst>
                <a:rect l="0" t="0" r="r" b="b"/>
                <a:pathLst>
                  <a:path w="18" h="18">
                    <a:moveTo>
                      <a:pt x="10" y="0"/>
                    </a:moveTo>
                    <a:lnTo>
                      <a:pt x="10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3"/>
                    </a:lnTo>
                    <a:lnTo>
                      <a:pt x="2" y="6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10" y="18"/>
                    </a:lnTo>
                    <a:lnTo>
                      <a:pt x="10" y="18"/>
                    </a:lnTo>
                    <a:lnTo>
                      <a:pt x="13" y="16"/>
                    </a:lnTo>
                    <a:lnTo>
                      <a:pt x="13" y="16"/>
                    </a:lnTo>
                    <a:lnTo>
                      <a:pt x="16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1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9" name="Freeform 3681">
                <a:extLst>
                  <a:ext uri="{FF2B5EF4-FFF2-40B4-BE49-F238E27FC236}">
                    <a16:creationId xmlns:a16="http://schemas.microsoft.com/office/drawing/2014/main" id="{DA1327C5-B610-459F-93D0-A19637E5AF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8" h="17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0" name="Freeform 3682">
                <a:extLst>
                  <a:ext uri="{FF2B5EF4-FFF2-40B4-BE49-F238E27FC236}">
                    <a16:creationId xmlns:a16="http://schemas.microsoft.com/office/drawing/2014/main" id="{3C86A845-66EF-4B33-B501-B611564CE4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5687" y="3779837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1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1" y="13"/>
                  </a:cxn>
                  <a:cxn ang="0">
                    <a:pos x="1" y="13"/>
                  </a:cxn>
                  <a:cxn ang="0">
                    <a:pos x="5" y="17"/>
                  </a:cxn>
                  <a:cxn ang="0">
                    <a:pos x="8" y="17"/>
                  </a:cxn>
                  <a:cxn ang="0">
                    <a:pos x="8" y="17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6" y="13"/>
                  </a:cxn>
                  <a:cxn ang="0">
                    <a:pos x="16" y="12"/>
                  </a:cxn>
                  <a:cxn ang="0">
                    <a:pos x="18" y="8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8" h="17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1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5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6" y="13"/>
                    </a:lnTo>
                    <a:lnTo>
                      <a:pt x="16" y="12"/>
                    </a:lnTo>
                    <a:lnTo>
                      <a:pt x="18" y="8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1" name="Freeform 3683">
                <a:extLst>
                  <a:ext uri="{FF2B5EF4-FFF2-40B4-BE49-F238E27FC236}">
                    <a16:creationId xmlns:a16="http://schemas.microsoft.com/office/drawing/2014/main" id="{9042083C-77BE-48E6-8435-48FC233B4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2" name="Freeform 3684">
                <a:extLst>
                  <a:ext uri="{FF2B5EF4-FFF2-40B4-BE49-F238E27FC236}">
                    <a16:creationId xmlns:a16="http://schemas.microsoft.com/office/drawing/2014/main" id="{4F2353C3-AEF2-4EDE-B2BF-A7D174C90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54575" y="3797300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5" y="2"/>
                  </a:cxn>
                  <a:cxn ang="0">
                    <a:pos x="2" y="4"/>
                  </a:cxn>
                  <a:cxn ang="0">
                    <a:pos x="0" y="7"/>
                  </a:cxn>
                  <a:cxn ang="0">
                    <a:pos x="0" y="10"/>
                  </a:cxn>
                  <a:cxn ang="0">
                    <a:pos x="2" y="13"/>
                  </a:cxn>
                  <a:cxn ang="0">
                    <a:pos x="2" y="13"/>
                  </a:cxn>
                  <a:cxn ang="0">
                    <a:pos x="5" y="17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3" y="17"/>
                  </a:cxn>
                  <a:cxn ang="0">
                    <a:pos x="13" y="17"/>
                  </a:cxn>
                  <a:cxn ang="0">
                    <a:pos x="15" y="15"/>
                  </a:cxn>
                  <a:cxn ang="0">
                    <a:pos x="16" y="12"/>
                  </a:cxn>
                  <a:cxn ang="0">
                    <a:pos x="16" y="9"/>
                  </a:cxn>
                  <a:cxn ang="0">
                    <a:pos x="16" y="5"/>
                  </a:cxn>
                  <a:cxn ang="0">
                    <a:pos x="16" y="5"/>
                  </a:cxn>
                  <a:cxn ang="0">
                    <a:pos x="13" y="2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5" y="2"/>
                    </a:lnTo>
                    <a:lnTo>
                      <a:pt x="2" y="4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3"/>
                    </a:lnTo>
                    <a:lnTo>
                      <a:pt x="2" y="13"/>
                    </a:lnTo>
                    <a:lnTo>
                      <a:pt x="5" y="17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3" y="17"/>
                    </a:lnTo>
                    <a:lnTo>
                      <a:pt x="13" y="17"/>
                    </a:lnTo>
                    <a:lnTo>
                      <a:pt x="15" y="15"/>
                    </a:lnTo>
                    <a:lnTo>
                      <a:pt x="16" y="12"/>
                    </a:lnTo>
                    <a:lnTo>
                      <a:pt x="16" y="9"/>
                    </a:lnTo>
                    <a:lnTo>
                      <a:pt x="16" y="5"/>
                    </a:lnTo>
                    <a:lnTo>
                      <a:pt x="16" y="5"/>
                    </a:lnTo>
                    <a:lnTo>
                      <a:pt x="13" y="2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3" name="Freeform 3685">
                <a:extLst>
                  <a:ext uri="{FF2B5EF4-FFF2-40B4-BE49-F238E27FC236}">
                    <a16:creationId xmlns:a16="http://schemas.microsoft.com/office/drawing/2014/main" id="{48E522E9-C240-4952-AB2A-7765F07238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4" name="Freeform 3686">
                <a:extLst>
                  <a:ext uri="{FF2B5EF4-FFF2-40B4-BE49-F238E27FC236}">
                    <a16:creationId xmlns:a16="http://schemas.microsoft.com/office/drawing/2014/main" id="{714B05D8-3B1D-49A3-93F9-86D0C3479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762" y="3868737"/>
                <a:ext cx="19050" cy="17463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3"/>
                  </a:cxn>
                  <a:cxn ang="0">
                    <a:pos x="2" y="7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4" y="20"/>
                  </a:cxn>
                  <a:cxn ang="0">
                    <a:pos x="7" y="23"/>
                  </a:cxn>
                  <a:cxn ang="0">
                    <a:pos x="12" y="23"/>
                  </a:cxn>
                  <a:cxn ang="0">
                    <a:pos x="12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3" y="16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8"/>
                  </a:cxn>
                  <a:cxn ang="0">
                    <a:pos x="21" y="3"/>
                  </a:cxn>
                  <a:cxn ang="0">
                    <a:pos x="18" y="2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25" h="23">
                    <a:moveTo>
                      <a:pt x="13" y="0"/>
                    </a:moveTo>
                    <a:lnTo>
                      <a:pt x="13" y="0"/>
                    </a:lnTo>
                    <a:lnTo>
                      <a:pt x="8" y="0"/>
                    </a:lnTo>
                    <a:lnTo>
                      <a:pt x="5" y="3"/>
                    </a:lnTo>
                    <a:lnTo>
                      <a:pt x="2" y="7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4" y="20"/>
                    </a:lnTo>
                    <a:lnTo>
                      <a:pt x="7" y="23"/>
                    </a:lnTo>
                    <a:lnTo>
                      <a:pt x="12" y="23"/>
                    </a:lnTo>
                    <a:lnTo>
                      <a:pt x="12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3" y="16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8"/>
                    </a:lnTo>
                    <a:lnTo>
                      <a:pt x="21" y="3"/>
                    </a:lnTo>
                    <a:lnTo>
                      <a:pt x="18" y="2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5" name="Freeform 3687">
                <a:extLst>
                  <a:ext uri="{FF2B5EF4-FFF2-40B4-BE49-F238E27FC236}">
                    <a16:creationId xmlns:a16="http://schemas.microsoft.com/office/drawing/2014/main" id="{CD72DB71-FA03-4D1B-BE2A-9B664726BA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5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6" name="Freeform 3688">
                <a:extLst>
                  <a:ext uri="{FF2B5EF4-FFF2-40B4-BE49-F238E27FC236}">
                    <a16:creationId xmlns:a16="http://schemas.microsoft.com/office/drawing/2014/main" id="{4CAFD74C-EC97-49AD-A8AD-43648384AC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725" y="3910012"/>
                <a:ext cx="19050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2" y="19"/>
                  </a:cxn>
                  <a:cxn ang="0">
                    <a:pos x="5" y="23"/>
                  </a:cxn>
                  <a:cxn ang="0">
                    <a:pos x="10" y="24"/>
                  </a:cxn>
                  <a:cxn ang="0">
                    <a:pos x="10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7" y="23"/>
                  </a:cxn>
                  <a:cxn ang="0">
                    <a:pos x="20" y="21"/>
                  </a:cxn>
                  <a:cxn ang="0">
                    <a:pos x="21" y="18"/>
                  </a:cxn>
                  <a:cxn ang="0">
                    <a:pos x="23" y="13"/>
                  </a:cxn>
                  <a:cxn ang="0">
                    <a:pos x="23" y="13"/>
                  </a:cxn>
                  <a:cxn ang="0">
                    <a:pos x="23" y="8"/>
                  </a:cxn>
                  <a:cxn ang="0">
                    <a:pos x="20" y="5"/>
                  </a:cxn>
                  <a:cxn ang="0">
                    <a:pos x="17" y="1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2" y="0"/>
                  </a:cxn>
                </a:cxnLst>
                <a:rect l="0" t="0" r="r" b="b"/>
                <a:pathLst>
                  <a:path w="23" h="24">
                    <a:moveTo>
                      <a:pt x="12" y="0"/>
                    </a:moveTo>
                    <a:lnTo>
                      <a:pt x="12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2" y="19"/>
                    </a:lnTo>
                    <a:lnTo>
                      <a:pt x="5" y="23"/>
                    </a:lnTo>
                    <a:lnTo>
                      <a:pt x="10" y="24"/>
                    </a:lnTo>
                    <a:lnTo>
                      <a:pt x="10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7" y="23"/>
                    </a:lnTo>
                    <a:lnTo>
                      <a:pt x="20" y="21"/>
                    </a:lnTo>
                    <a:lnTo>
                      <a:pt x="21" y="18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8"/>
                    </a:lnTo>
                    <a:lnTo>
                      <a:pt x="20" y="5"/>
                    </a:lnTo>
                    <a:lnTo>
                      <a:pt x="17" y="1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7" name="Freeform 3689">
                <a:extLst>
                  <a:ext uri="{FF2B5EF4-FFF2-40B4-BE49-F238E27FC236}">
                    <a16:creationId xmlns:a16="http://schemas.microsoft.com/office/drawing/2014/main" id="{437F6618-7E9D-4F70-8F3E-F552CA4E7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5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8" name="Freeform 3690">
                <a:extLst>
                  <a:ext uri="{FF2B5EF4-FFF2-40B4-BE49-F238E27FC236}">
                    <a16:creationId xmlns:a16="http://schemas.microsoft.com/office/drawing/2014/main" id="{FAAF3E24-72CF-4C6E-93E6-B6DB55B08E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1875" y="3848100"/>
                <a:ext cx="12700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0" y="4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3"/>
                  </a:cxn>
                  <a:cxn ang="0">
                    <a:pos x="5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8" y="16"/>
                  </a:cxn>
                  <a:cxn ang="0">
                    <a:pos x="11" y="16"/>
                  </a:cxn>
                  <a:cxn ang="0">
                    <a:pos x="15" y="14"/>
                  </a:cxn>
                  <a:cxn ang="0">
                    <a:pos x="16" y="11"/>
                  </a:cxn>
                  <a:cxn ang="0">
                    <a:pos x="16" y="8"/>
                  </a:cxn>
                  <a:cxn ang="0">
                    <a:pos x="16" y="8"/>
                  </a:cxn>
                  <a:cxn ang="0">
                    <a:pos x="16" y="4"/>
                  </a:cxn>
                  <a:cxn ang="0">
                    <a:pos x="15" y="3"/>
                  </a:cxn>
                  <a:cxn ang="0">
                    <a:pos x="13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6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3"/>
                    </a:lnTo>
                    <a:lnTo>
                      <a:pt x="5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8" y="16"/>
                    </a:lnTo>
                    <a:lnTo>
                      <a:pt x="11" y="16"/>
                    </a:lnTo>
                    <a:lnTo>
                      <a:pt x="15" y="14"/>
                    </a:lnTo>
                    <a:lnTo>
                      <a:pt x="16" y="11"/>
                    </a:lnTo>
                    <a:lnTo>
                      <a:pt x="16" y="8"/>
                    </a:lnTo>
                    <a:lnTo>
                      <a:pt x="16" y="8"/>
                    </a:lnTo>
                    <a:lnTo>
                      <a:pt x="16" y="4"/>
                    </a:lnTo>
                    <a:lnTo>
                      <a:pt x="15" y="3"/>
                    </a:lnTo>
                    <a:lnTo>
                      <a:pt x="13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9" name="Freeform 3691">
                <a:extLst>
                  <a:ext uri="{FF2B5EF4-FFF2-40B4-BE49-F238E27FC236}">
                    <a16:creationId xmlns:a16="http://schemas.microsoft.com/office/drawing/2014/main" id="{0614B975-58F3-4F21-8B4D-281B721FF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0" name="Freeform 3692">
                <a:extLst>
                  <a:ext uri="{FF2B5EF4-FFF2-40B4-BE49-F238E27FC236}">
                    <a16:creationId xmlns:a16="http://schemas.microsoft.com/office/drawing/2014/main" id="{762A35A2-3951-4D54-8174-984E4F35B0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4412" y="3889375"/>
                <a:ext cx="14288" cy="12700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2"/>
                  </a:cxn>
                  <a:cxn ang="0">
                    <a:pos x="3" y="3"/>
                  </a:cxn>
                  <a:cxn ang="0">
                    <a:pos x="2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2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2" y="16"/>
                  </a:cxn>
                  <a:cxn ang="0">
                    <a:pos x="15" y="15"/>
                  </a:cxn>
                  <a:cxn ang="0">
                    <a:pos x="16" y="13"/>
                  </a:cxn>
                  <a:cxn ang="0">
                    <a:pos x="18" y="10"/>
                  </a:cxn>
                  <a:cxn ang="0">
                    <a:pos x="18" y="10"/>
                  </a:cxn>
                  <a:cxn ang="0">
                    <a:pos x="16" y="7"/>
                  </a:cxn>
                  <a:cxn ang="0">
                    <a:pos x="15" y="3"/>
                  </a:cxn>
                  <a:cxn ang="0">
                    <a:pos x="13" y="2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8" y="0"/>
                  </a:cxn>
                </a:cxnLst>
                <a:rect l="0" t="0" r="r" b="b"/>
                <a:pathLst>
                  <a:path w="18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2"/>
                    </a:lnTo>
                    <a:lnTo>
                      <a:pt x="3" y="3"/>
                    </a:lnTo>
                    <a:lnTo>
                      <a:pt x="2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2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2" y="16"/>
                    </a:lnTo>
                    <a:lnTo>
                      <a:pt x="15" y="15"/>
                    </a:lnTo>
                    <a:lnTo>
                      <a:pt x="16" y="13"/>
                    </a:lnTo>
                    <a:lnTo>
                      <a:pt x="18" y="10"/>
                    </a:lnTo>
                    <a:lnTo>
                      <a:pt x="18" y="10"/>
                    </a:lnTo>
                    <a:lnTo>
                      <a:pt x="16" y="7"/>
                    </a:lnTo>
                    <a:lnTo>
                      <a:pt x="15" y="3"/>
                    </a:lnTo>
                    <a:lnTo>
                      <a:pt x="13" y="2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1" name="Freeform 3693">
                <a:extLst>
                  <a:ext uri="{FF2B5EF4-FFF2-40B4-BE49-F238E27FC236}">
                    <a16:creationId xmlns:a16="http://schemas.microsoft.com/office/drawing/2014/main" id="{F80F9461-C31C-46B2-B2B7-20DA571BC9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90745A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2" name="Freeform 3694">
                <a:extLst>
                  <a:ext uri="{FF2B5EF4-FFF2-40B4-BE49-F238E27FC236}">
                    <a16:creationId xmlns:a16="http://schemas.microsoft.com/office/drawing/2014/main" id="{05164070-5553-4CA3-BD7C-60D355300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3775" y="3895725"/>
                <a:ext cx="12700" cy="14288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5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0" y="11"/>
                  </a:cxn>
                  <a:cxn ang="0">
                    <a:pos x="1" y="15"/>
                  </a:cxn>
                  <a:cxn ang="0">
                    <a:pos x="5" y="16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8" y="18"/>
                  </a:cxn>
                  <a:cxn ang="0">
                    <a:pos x="11" y="16"/>
                  </a:cxn>
                  <a:cxn ang="0">
                    <a:pos x="14" y="15"/>
                  </a:cxn>
                  <a:cxn ang="0">
                    <a:pos x="16" y="13"/>
                  </a:cxn>
                  <a:cxn ang="0">
                    <a:pos x="16" y="10"/>
                  </a:cxn>
                  <a:cxn ang="0">
                    <a:pos x="16" y="10"/>
                  </a:cxn>
                  <a:cxn ang="0">
                    <a:pos x="16" y="6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9" y="0"/>
                  </a:cxn>
                  <a:cxn ang="0">
                    <a:pos x="9" y="0"/>
                  </a:cxn>
                  <a:cxn ang="0">
                    <a:pos x="8" y="0"/>
                  </a:cxn>
                </a:cxnLst>
                <a:rect l="0" t="0" r="r" b="b"/>
                <a:pathLst>
                  <a:path w="16" h="18">
                    <a:moveTo>
                      <a:pt x="8" y="0"/>
                    </a:moveTo>
                    <a:lnTo>
                      <a:pt x="8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5"/>
                    </a:lnTo>
                    <a:lnTo>
                      <a:pt x="0" y="8"/>
                    </a:lnTo>
                    <a:lnTo>
                      <a:pt x="0" y="8"/>
                    </a:lnTo>
                    <a:lnTo>
                      <a:pt x="0" y="11"/>
                    </a:lnTo>
                    <a:lnTo>
                      <a:pt x="1" y="15"/>
                    </a:lnTo>
                    <a:lnTo>
                      <a:pt x="5" y="16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8" y="18"/>
                    </a:lnTo>
                    <a:lnTo>
                      <a:pt x="11" y="16"/>
                    </a:lnTo>
                    <a:lnTo>
                      <a:pt x="14" y="15"/>
                    </a:lnTo>
                    <a:lnTo>
                      <a:pt x="16" y="13"/>
                    </a:lnTo>
                    <a:lnTo>
                      <a:pt x="16" y="10"/>
                    </a:lnTo>
                    <a:lnTo>
                      <a:pt x="16" y="10"/>
                    </a:lnTo>
                    <a:lnTo>
                      <a:pt x="16" y="6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3" name="Freeform 3695">
                <a:extLst>
                  <a:ext uri="{FF2B5EF4-FFF2-40B4-BE49-F238E27FC236}">
                    <a16:creationId xmlns:a16="http://schemas.microsoft.com/office/drawing/2014/main" id="{AB5C4F13-C745-470A-8F5E-6685035A19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2200" y="3211512"/>
                <a:ext cx="177800" cy="152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49" y="161"/>
                  </a:cxn>
                  <a:cxn ang="0">
                    <a:pos x="175" y="180"/>
                  </a:cxn>
                  <a:cxn ang="0">
                    <a:pos x="188" y="189"/>
                  </a:cxn>
                  <a:cxn ang="0">
                    <a:pos x="188" y="189"/>
                  </a:cxn>
                  <a:cxn ang="0">
                    <a:pos x="193" y="192"/>
                  </a:cxn>
                  <a:cxn ang="0">
                    <a:pos x="198" y="192"/>
                  </a:cxn>
                  <a:cxn ang="0">
                    <a:pos x="198" y="192"/>
                  </a:cxn>
                  <a:cxn ang="0">
                    <a:pos x="202" y="192"/>
                  </a:cxn>
                  <a:cxn ang="0">
                    <a:pos x="206" y="189"/>
                  </a:cxn>
                  <a:cxn ang="0">
                    <a:pos x="222" y="164"/>
                  </a:cxn>
                  <a:cxn ang="0">
                    <a:pos x="222" y="164"/>
                  </a:cxn>
                  <a:cxn ang="0">
                    <a:pos x="224" y="159"/>
                  </a:cxn>
                  <a:cxn ang="0">
                    <a:pos x="224" y="156"/>
                  </a:cxn>
                  <a:cxn ang="0">
                    <a:pos x="220" y="151"/>
                  </a:cxn>
                  <a:cxn ang="0">
                    <a:pos x="215" y="146"/>
                  </a:cxn>
                  <a:cxn ang="0">
                    <a:pos x="202" y="138"/>
                  </a:cxn>
                  <a:cxn ang="0">
                    <a:pos x="176" y="119"/>
                  </a:cxn>
                  <a:cxn ang="0">
                    <a:pos x="0" y="0"/>
                  </a:cxn>
                </a:cxnLst>
                <a:rect l="0" t="0" r="r" b="b"/>
                <a:pathLst>
                  <a:path w="224" h="192">
                    <a:moveTo>
                      <a:pt x="0" y="0"/>
                    </a:moveTo>
                    <a:lnTo>
                      <a:pt x="38" y="86"/>
                    </a:lnTo>
                    <a:lnTo>
                      <a:pt x="149" y="161"/>
                    </a:lnTo>
                    <a:lnTo>
                      <a:pt x="175" y="180"/>
                    </a:lnTo>
                    <a:lnTo>
                      <a:pt x="188" y="189"/>
                    </a:lnTo>
                    <a:lnTo>
                      <a:pt x="188" y="189"/>
                    </a:lnTo>
                    <a:lnTo>
                      <a:pt x="193" y="192"/>
                    </a:lnTo>
                    <a:lnTo>
                      <a:pt x="198" y="192"/>
                    </a:lnTo>
                    <a:lnTo>
                      <a:pt x="198" y="192"/>
                    </a:lnTo>
                    <a:lnTo>
                      <a:pt x="202" y="192"/>
                    </a:lnTo>
                    <a:lnTo>
                      <a:pt x="206" y="189"/>
                    </a:lnTo>
                    <a:lnTo>
                      <a:pt x="222" y="164"/>
                    </a:lnTo>
                    <a:lnTo>
                      <a:pt x="222" y="164"/>
                    </a:lnTo>
                    <a:lnTo>
                      <a:pt x="224" y="159"/>
                    </a:lnTo>
                    <a:lnTo>
                      <a:pt x="224" y="156"/>
                    </a:lnTo>
                    <a:lnTo>
                      <a:pt x="220" y="151"/>
                    </a:lnTo>
                    <a:lnTo>
                      <a:pt x="215" y="146"/>
                    </a:lnTo>
                    <a:lnTo>
                      <a:pt x="202" y="138"/>
                    </a:lnTo>
                    <a:lnTo>
                      <a:pt x="176" y="1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C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4" name="Freeform 3696">
                <a:extLst>
                  <a:ext uri="{FF2B5EF4-FFF2-40B4-BE49-F238E27FC236}">
                    <a16:creationId xmlns:a16="http://schemas.microsoft.com/office/drawing/2014/main" id="{706CFF71-CA4F-4BE3-890A-5FD1A664B3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2200" y="3211512"/>
                <a:ext cx="177800" cy="1524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49" y="161"/>
                  </a:cxn>
                  <a:cxn ang="0">
                    <a:pos x="175" y="180"/>
                  </a:cxn>
                  <a:cxn ang="0">
                    <a:pos x="188" y="189"/>
                  </a:cxn>
                  <a:cxn ang="0">
                    <a:pos x="188" y="189"/>
                  </a:cxn>
                  <a:cxn ang="0">
                    <a:pos x="193" y="192"/>
                  </a:cxn>
                  <a:cxn ang="0">
                    <a:pos x="198" y="192"/>
                  </a:cxn>
                  <a:cxn ang="0">
                    <a:pos x="198" y="192"/>
                  </a:cxn>
                  <a:cxn ang="0">
                    <a:pos x="202" y="192"/>
                  </a:cxn>
                  <a:cxn ang="0">
                    <a:pos x="206" y="189"/>
                  </a:cxn>
                  <a:cxn ang="0">
                    <a:pos x="222" y="164"/>
                  </a:cxn>
                  <a:cxn ang="0">
                    <a:pos x="222" y="164"/>
                  </a:cxn>
                  <a:cxn ang="0">
                    <a:pos x="224" y="159"/>
                  </a:cxn>
                  <a:cxn ang="0">
                    <a:pos x="224" y="156"/>
                  </a:cxn>
                  <a:cxn ang="0">
                    <a:pos x="220" y="151"/>
                  </a:cxn>
                  <a:cxn ang="0">
                    <a:pos x="215" y="146"/>
                  </a:cxn>
                  <a:cxn ang="0">
                    <a:pos x="202" y="138"/>
                  </a:cxn>
                  <a:cxn ang="0">
                    <a:pos x="176" y="119"/>
                  </a:cxn>
                  <a:cxn ang="0">
                    <a:pos x="0" y="0"/>
                  </a:cxn>
                </a:cxnLst>
                <a:rect l="0" t="0" r="r" b="b"/>
                <a:pathLst>
                  <a:path w="224" h="192">
                    <a:moveTo>
                      <a:pt x="0" y="0"/>
                    </a:moveTo>
                    <a:lnTo>
                      <a:pt x="38" y="86"/>
                    </a:lnTo>
                    <a:lnTo>
                      <a:pt x="149" y="161"/>
                    </a:lnTo>
                    <a:lnTo>
                      <a:pt x="175" y="180"/>
                    </a:lnTo>
                    <a:lnTo>
                      <a:pt x="188" y="189"/>
                    </a:lnTo>
                    <a:lnTo>
                      <a:pt x="188" y="189"/>
                    </a:lnTo>
                    <a:lnTo>
                      <a:pt x="193" y="192"/>
                    </a:lnTo>
                    <a:lnTo>
                      <a:pt x="198" y="192"/>
                    </a:lnTo>
                    <a:lnTo>
                      <a:pt x="198" y="192"/>
                    </a:lnTo>
                    <a:lnTo>
                      <a:pt x="202" y="192"/>
                    </a:lnTo>
                    <a:lnTo>
                      <a:pt x="206" y="189"/>
                    </a:lnTo>
                    <a:lnTo>
                      <a:pt x="222" y="164"/>
                    </a:lnTo>
                    <a:lnTo>
                      <a:pt x="222" y="164"/>
                    </a:lnTo>
                    <a:lnTo>
                      <a:pt x="224" y="159"/>
                    </a:lnTo>
                    <a:lnTo>
                      <a:pt x="224" y="156"/>
                    </a:lnTo>
                    <a:lnTo>
                      <a:pt x="220" y="151"/>
                    </a:lnTo>
                    <a:lnTo>
                      <a:pt x="215" y="146"/>
                    </a:lnTo>
                    <a:lnTo>
                      <a:pt x="202" y="138"/>
                    </a:lnTo>
                    <a:lnTo>
                      <a:pt x="176" y="11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5" name="Freeform 3697">
                <a:extLst>
                  <a:ext uri="{FF2B5EF4-FFF2-40B4-BE49-F238E27FC236}">
                    <a16:creationId xmlns:a16="http://schemas.microsoft.com/office/drawing/2014/main" id="{8C49B935-808F-4ED2-8EB5-22E91F18A6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837" y="3136900"/>
                <a:ext cx="136525" cy="142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73" y="179"/>
                  </a:cxn>
                  <a:cxn ang="0">
                    <a:pos x="135" y="93"/>
                  </a:cxn>
                  <a:cxn ang="0">
                    <a:pos x="0" y="0"/>
                  </a:cxn>
                </a:cxnLst>
                <a:rect l="0" t="0" r="r" b="b"/>
                <a:pathLst>
                  <a:path w="173" h="179">
                    <a:moveTo>
                      <a:pt x="0" y="0"/>
                    </a:moveTo>
                    <a:lnTo>
                      <a:pt x="38" y="86"/>
                    </a:lnTo>
                    <a:lnTo>
                      <a:pt x="173" y="179"/>
                    </a:lnTo>
                    <a:lnTo>
                      <a:pt x="135" y="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F0F0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6" name="Freeform 3698">
                <a:extLst>
                  <a:ext uri="{FF2B5EF4-FFF2-40B4-BE49-F238E27FC236}">
                    <a16:creationId xmlns:a16="http://schemas.microsoft.com/office/drawing/2014/main" id="{2D5A706B-5D41-44E9-A66E-20EE4F3C53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95837" y="3136900"/>
                <a:ext cx="136525" cy="142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86"/>
                  </a:cxn>
                  <a:cxn ang="0">
                    <a:pos x="173" y="179"/>
                  </a:cxn>
                  <a:cxn ang="0">
                    <a:pos x="135" y="93"/>
                  </a:cxn>
                  <a:cxn ang="0">
                    <a:pos x="0" y="0"/>
                  </a:cxn>
                </a:cxnLst>
                <a:rect l="0" t="0" r="r" b="b"/>
                <a:pathLst>
                  <a:path w="173" h="179">
                    <a:moveTo>
                      <a:pt x="0" y="0"/>
                    </a:moveTo>
                    <a:lnTo>
                      <a:pt x="38" y="86"/>
                    </a:lnTo>
                    <a:lnTo>
                      <a:pt x="173" y="179"/>
                    </a:lnTo>
                    <a:lnTo>
                      <a:pt x="135" y="9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7" name="Freeform 3699">
                <a:extLst>
                  <a:ext uri="{FF2B5EF4-FFF2-40B4-BE49-F238E27FC236}">
                    <a16:creationId xmlns:a16="http://schemas.microsoft.com/office/drawing/2014/main" id="{6D3DA86C-B79E-46CE-A693-CFF164C40D4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32300" y="2914650"/>
                <a:ext cx="392113" cy="292100"/>
              </a:xfrm>
              <a:custGeom>
                <a:avLst/>
                <a:gdLst/>
                <a:ahLst/>
                <a:cxnLst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09" y="84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118" y="71"/>
                  </a:cxn>
                  <a:cxn ang="0">
                    <a:pos x="0" y="0"/>
                  </a:cxn>
                  <a:cxn ang="0">
                    <a:pos x="35" y="3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104" y="99"/>
                  </a:cxn>
                  <a:cxn ang="0">
                    <a:pos x="104" y="99"/>
                  </a:cxn>
                  <a:cxn ang="0">
                    <a:pos x="495" y="366"/>
                  </a:cxn>
                  <a:cxn ang="0">
                    <a:pos x="457" y="280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5"/>
                  </a:cxn>
                  <a:cxn ang="0">
                    <a:pos x="123" y="55"/>
                  </a:cxn>
                  <a:cxn ang="0">
                    <a:pos x="123" y="55"/>
                  </a:cxn>
                  <a:cxn ang="0">
                    <a:pos x="45" y="21"/>
                  </a:cxn>
                  <a:cxn ang="0">
                    <a:pos x="0" y="0"/>
                  </a:cxn>
                </a:cxnLst>
                <a:rect l="0" t="0" r="r" b="b"/>
                <a:pathLst>
                  <a:path w="495" h="366">
                    <a:moveTo>
                      <a:pt x="109" y="84"/>
                    </a:moveTo>
                    <a:lnTo>
                      <a:pt x="109" y="84"/>
                    </a:lnTo>
                    <a:lnTo>
                      <a:pt x="109" y="84"/>
                    </a:lnTo>
                    <a:lnTo>
                      <a:pt x="109" y="84"/>
                    </a:lnTo>
                    <a:lnTo>
                      <a:pt x="109" y="84"/>
                    </a:lnTo>
                    <a:close/>
                    <a:moveTo>
                      <a:pt x="118" y="71"/>
                    </a:moveTo>
                    <a:lnTo>
                      <a:pt x="118" y="71"/>
                    </a:lnTo>
                    <a:lnTo>
                      <a:pt x="118" y="71"/>
                    </a:lnTo>
                    <a:lnTo>
                      <a:pt x="118" y="71"/>
                    </a:lnTo>
                    <a:lnTo>
                      <a:pt x="118" y="71"/>
                    </a:lnTo>
                    <a:close/>
                    <a:moveTo>
                      <a:pt x="0" y="0"/>
                    </a:moveTo>
                    <a:lnTo>
                      <a:pt x="35" y="3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104" y="99"/>
                    </a:lnTo>
                    <a:lnTo>
                      <a:pt x="104" y="99"/>
                    </a:lnTo>
                    <a:lnTo>
                      <a:pt x="495" y="366"/>
                    </a:lnTo>
                    <a:lnTo>
                      <a:pt x="457" y="280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5"/>
                    </a:lnTo>
                    <a:lnTo>
                      <a:pt x="123" y="55"/>
                    </a:lnTo>
                    <a:lnTo>
                      <a:pt x="123" y="55"/>
                    </a:lnTo>
                    <a:lnTo>
                      <a:pt x="45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1C19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8" name="Rectangle 3700">
                <a:extLst>
                  <a:ext uri="{FF2B5EF4-FFF2-40B4-BE49-F238E27FC236}">
                    <a16:creationId xmlns:a16="http://schemas.microsoft.com/office/drawing/2014/main" id="{F9011A1E-5951-4179-801A-67A8C30436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8025" y="2982912"/>
                <a:ext cx="1588" cy="15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9" name="Rectangle 3701">
                <a:extLst>
                  <a:ext uri="{FF2B5EF4-FFF2-40B4-BE49-F238E27FC236}">
                    <a16:creationId xmlns:a16="http://schemas.microsoft.com/office/drawing/2014/main" id="{264C78F8-8CF1-4BE8-A2A0-1172874B3D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25962" y="2971800"/>
                <a:ext cx="1588" cy="15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0" name="Freeform 3702">
                <a:extLst>
                  <a:ext uri="{FF2B5EF4-FFF2-40B4-BE49-F238E27FC236}">
                    <a16:creationId xmlns:a16="http://schemas.microsoft.com/office/drawing/2014/main" id="{A47D345D-60EC-4AC5-819D-02525F1D11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300" y="2914650"/>
                <a:ext cx="392113" cy="2921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5" y="3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97" y="96"/>
                  </a:cxn>
                  <a:cxn ang="0">
                    <a:pos x="104" y="99"/>
                  </a:cxn>
                  <a:cxn ang="0">
                    <a:pos x="104" y="99"/>
                  </a:cxn>
                  <a:cxn ang="0">
                    <a:pos x="495" y="366"/>
                  </a:cxn>
                  <a:cxn ang="0">
                    <a:pos x="457" y="280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7"/>
                  </a:cxn>
                  <a:cxn ang="0">
                    <a:pos x="130" y="55"/>
                  </a:cxn>
                  <a:cxn ang="0">
                    <a:pos x="123" y="55"/>
                  </a:cxn>
                  <a:cxn ang="0">
                    <a:pos x="123" y="55"/>
                  </a:cxn>
                  <a:cxn ang="0">
                    <a:pos x="45" y="21"/>
                  </a:cxn>
                  <a:cxn ang="0">
                    <a:pos x="0" y="0"/>
                  </a:cxn>
                </a:cxnLst>
                <a:rect l="0" t="0" r="r" b="b"/>
                <a:pathLst>
                  <a:path w="495" h="366">
                    <a:moveTo>
                      <a:pt x="0" y="0"/>
                    </a:moveTo>
                    <a:lnTo>
                      <a:pt x="35" y="3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97" y="96"/>
                    </a:lnTo>
                    <a:lnTo>
                      <a:pt x="104" y="99"/>
                    </a:lnTo>
                    <a:lnTo>
                      <a:pt x="104" y="99"/>
                    </a:lnTo>
                    <a:lnTo>
                      <a:pt x="495" y="366"/>
                    </a:lnTo>
                    <a:lnTo>
                      <a:pt x="457" y="280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7"/>
                    </a:lnTo>
                    <a:lnTo>
                      <a:pt x="130" y="55"/>
                    </a:lnTo>
                    <a:lnTo>
                      <a:pt x="123" y="55"/>
                    </a:lnTo>
                    <a:lnTo>
                      <a:pt x="123" y="55"/>
                    </a:lnTo>
                    <a:lnTo>
                      <a:pt x="45" y="21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301" name="Picture 3703">
                <a:extLst>
                  <a:ext uri="{FF2B5EF4-FFF2-40B4-BE49-F238E27FC236}">
                    <a16:creationId xmlns:a16="http://schemas.microsoft.com/office/drawing/2014/main" id="{6D4BECB2-9984-473A-A595-6F59364550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019675" y="3292475"/>
                <a:ext cx="69850" cy="666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02" name="Freeform 3704">
                <a:extLst>
                  <a:ext uri="{FF2B5EF4-FFF2-40B4-BE49-F238E27FC236}">
                    <a16:creationId xmlns:a16="http://schemas.microsoft.com/office/drawing/2014/main" id="{E68D9A0D-BFA1-4598-83CD-D25F74CE5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8812" y="2924175"/>
                <a:ext cx="63500" cy="47625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0" y="60"/>
                  </a:cxn>
                  <a:cxn ang="0">
                    <a:pos x="80" y="46"/>
                  </a:cxn>
                  <a:cxn ang="0">
                    <a:pos x="3" y="0"/>
                  </a:cxn>
                  <a:cxn ang="0">
                    <a:pos x="0" y="5"/>
                  </a:cxn>
                </a:cxnLst>
                <a:rect l="0" t="0" r="r" b="b"/>
                <a:pathLst>
                  <a:path w="80" h="60">
                    <a:moveTo>
                      <a:pt x="0" y="5"/>
                    </a:moveTo>
                    <a:lnTo>
                      <a:pt x="70" y="60"/>
                    </a:lnTo>
                    <a:lnTo>
                      <a:pt x="80" y="46"/>
                    </a:lnTo>
                    <a:lnTo>
                      <a:pt x="3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4CEA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3" name="Freeform 3705">
                <a:extLst>
                  <a:ext uri="{FF2B5EF4-FFF2-40B4-BE49-F238E27FC236}">
                    <a16:creationId xmlns:a16="http://schemas.microsoft.com/office/drawing/2014/main" id="{5A02C84F-1477-4586-B8EB-BFA729F936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65637" y="2928937"/>
                <a:ext cx="58738" cy="523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62" y="67"/>
                  </a:cxn>
                  <a:cxn ang="0">
                    <a:pos x="73" y="55"/>
                  </a:cxn>
                  <a:cxn ang="0">
                    <a:pos x="3" y="0"/>
                  </a:cxn>
                  <a:cxn ang="0">
                    <a:pos x="0" y="5"/>
                  </a:cxn>
                </a:cxnLst>
                <a:rect l="0" t="0" r="r" b="b"/>
                <a:pathLst>
                  <a:path w="73" h="67">
                    <a:moveTo>
                      <a:pt x="0" y="5"/>
                    </a:moveTo>
                    <a:lnTo>
                      <a:pt x="62" y="67"/>
                    </a:lnTo>
                    <a:lnTo>
                      <a:pt x="73" y="55"/>
                    </a:lnTo>
                    <a:lnTo>
                      <a:pt x="3" y="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F2DCC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4" name="Freeform 3706">
                <a:extLst>
                  <a:ext uri="{FF2B5EF4-FFF2-40B4-BE49-F238E27FC236}">
                    <a16:creationId xmlns:a16="http://schemas.microsoft.com/office/drawing/2014/main" id="{B811833E-811A-41F7-AD26-4CC5C7A26F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0400" y="2921000"/>
                <a:ext cx="66675" cy="39688"/>
              </a:xfrm>
              <a:custGeom>
                <a:avLst/>
                <a:gdLst/>
                <a:ahLst/>
                <a:cxnLst>
                  <a:cxn ang="0">
                    <a:pos x="77" y="51"/>
                  </a:cxn>
                  <a:cxn ang="0">
                    <a:pos x="84" y="34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77" y="51"/>
                  </a:cxn>
                </a:cxnLst>
                <a:rect l="0" t="0" r="r" b="b"/>
                <a:pathLst>
                  <a:path w="84" h="51">
                    <a:moveTo>
                      <a:pt x="77" y="51"/>
                    </a:moveTo>
                    <a:lnTo>
                      <a:pt x="84" y="34"/>
                    </a:lnTo>
                    <a:lnTo>
                      <a:pt x="5" y="0"/>
                    </a:lnTo>
                    <a:lnTo>
                      <a:pt x="0" y="5"/>
                    </a:lnTo>
                    <a:lnTo>
                      <a:pt x="77" y="51"/>
                    </a:lnTo>
                    <a:close/>
                  </a:path>
                </a:pathLst>
              </a:custGeom>
              <a:solidFill>
                <a:srgbClr val="E8BB8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305" name="Picture 3707">
                <a:extLst>
                  <a:ext uri="{FF2B5EF4-FFF2-40B4-BE49-F238E27FC236}">
                    <a16:creationId xmlns:a16="http://schemas.microsoft.com/office/drawing/2014/main" id="{FDDC5E35-89AA-4B8A-AB49-9E50139AE00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4430712" y="2898775"/>
                <a:ext cx="46038" cy="38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6" name="Picture 3708">
                <a:extLst>
                  <a:ext uri="{FF2B5EF4-FFF2-40B4-BE49-F238E27FC236}">
                    <a16:creationId xmlns:a16="http://schemas.microsoft.com/office/drawing/2014/main" id="{407B01C9-997C-47C0-8EC8-9AAA46FB82C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018087" y="3289300"/>
                <a:ext cx="53975" cy="57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07" name="Freeform 3709">
                <a:extLst>
                  <a:ext uri="{FF2B5EF4-FFF2-40B4-BE49-F238E27FC236}">
                    <a16:creationId xmlns:a16="http://schemas.microsoft.com/office/drawing/2014/main" id="{ED84BC63-CA2E-4E00-B588-622C5DD319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0087" y="2970212"/>
                <a:ext cx="522288" cy="358775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2" y="3"/>
                  </a:cxn>
                  <a:cxn ang="0">
                    <a:pos x="2" y="3"/>
                  </a:cxn>
                  <a:cxn ang="0">
                    <a:pos x="0" y="7"/>
                  </a:cxn>
                  <a:cxn ang="0">
                    <a:pos x="2" y="10"/>
                  </a:cxn>
                  <a:cxn ang="0">
                    <a:pos x="3" y="13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647" y="453"/>
                  </a:cxn>
                  <a:cxn ang="0">
                    <a:pos x="656" y="438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656" h="453">
                    <a:moveTo>
                      <a:pt x="16" y="3"/>
                    </a:moveTo>
                    <a:lnTo>
                      <a:pt x="16" y="3"/>
                    </a:lnTo>
                    <a:lnTo>
                      <a:pt x="13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2" y="3"/>
                    </a:lnTo>
                    <a:lnTo>
                      <a:pt x="2" y="3"/>
                    </a:lnTo>
                    <a:lnTo>
                      <a:pt x="0" y="7"/>
                    </a:lnTo>
                    <a:lnTo>
                      <a:pt x="2" y="10"/>
                    </a:lnTo>
                    <a:lnTo>
                      <a:pt x="3" y="13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47" y="453"/>
                    </a:lnTo>
                    <a:lnTo>
                      <a:pt x="656" y="438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66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8" name="Freeform 3710">
                <a:extLst>
                  <a:ext uri="{FF2B5EF4-FFF2-40B4-BE49-F238E27FC236}">
                    <a16:creationId xmlns:a16="http://schemas.microsoft.com/office/drawing/2014/main" id="{BF8DD135-A8DE-4EE2-AC5D-CFE2CBD131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18025" y="2957512"/>
                <a:ext cx="522288" cy="360363"/>
              </a:xfrm>
              <a:custGeom>
                <a:avLst/>
                <a:gdLst/>
                <a:ahLst/>
                <a:cxnLst>
                  <a:cxn ang="0">
                    <a:pos x="16" y="3"/>
                  </a:cxn>
                  <a:cxn ang="0">
                    <a:pos x="16" y="3"/>
                  </a:cxn>
                  <a:cxn ang="0">
                    <a:pos x="11" y="1"/>
                  </a:cxn>
                  <a:cxn ang="0">
                    <a:pos x="8" y="0"/>
                  </a:cxn>
                  <a:cxn ang="0">
                    <a:pos x="5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0" y="6"/>
                  </a:cxn>
                  <a:cxn ang="0">
                    <a:pos x="1" y="9"/>
                  </a:cxn>
                  <a:cxn ang="0">
                    <a:pos x="3" y="14"/>
                  </a:cxn>
                  <a:cxn ang="0">
                    <a:pos x="6" y="17"/>
                  </a:cxn>
                  <a:cxn ang="0">
                    <a:pos x="6" y="17"/>
                  </a:cxn>
                  <a:cxn ang="0">
                    <a:pos x="646" y="452"/>
                  </a:cxn>
                  <a:cxn ang="0">
                    <a:pos x="656" y="438"/>
                  </a:cxn>
                  <a:cxn ang="0">
                    <a:pos x="16" y="3"/>
                  </a:cxn>
                  <a:cxn ang="0">
                    <a:pos x="16" y="3"/>
                  </a:cxn>
                </a:cxnLst>
                <a:rect l="0" t="0" r="r" b="b"/>
                <a:pathLst>
                  <a:path w="656" h="452">
                    <a:moveTo>
                      <a:pt x="16" y="3"/>
                    </a:moveTo>
                    <a:lnTo>
                      <a:pt x="16" y="3"/>
                    </a:lnTo>
                    <a:lnTo>
                      <a:pt x="11" y="1"/>
                    </a:lnTo>
                    <a:lnTo>
                      <a:pt x="8" y="0"/>
                    </a:lnTo>
                    <a:lnTo>
                      <a:pt x="5" y="1"/>
                    </a:lnTo>
                    <a:lnTo>
                      <a:pt x="1" y="3"/>
                    </a:lnTo>
                    <a:lnTo>
                      <a:pt x="1" y="3"/>
                    </a:lnTo>
                    <a:lnTo>
                      <a:pt x="0" y="6"/>
                    </a:lnTo>
                    <a:lnTo>
                      <a:pt x="1" y="9"/>
                    </a:lnTo>
                    <a:lnTo>
                      <a:pt x="3" y="14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646" y="452"/>
                    </a:lnTo>
                    <a:lnTo>
                      <a:pt x="656" y="438"/>
                    </a:lnTo>
                    <a:lnTo>
                      <a:pt x="16" y="3"/>
                    </a:lnTo>
                    <a:lnTo>
                      <a:pt x="16" y="3"/>
                    </a:lnTo>
                    <a:close/>
                  </a:path>
                </a:pathLst>
              </a:custGeom>
              <a:solidFill>
                <a:srgbClr val="00CCCC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9" name="Freeform 3711">
                <a:extLst>
                  <a:ext uri="{FF2B5EF4-FFF2-40B4-BE49-F238E27FC236}">
                    <a16:creationId xmlns:a16="http://schemas.microsoft.com/office/drawing/2014/main" id="{5450FE8D-FBED-4DC9-B1EB-6E4F6F8FD9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5962" y="2947987"/>
                <a:ext cx="520700" cy="357188"/>
              </a:xfrm>
              <a:custGeom>
                <a:avLst/>
                <a:gdLst/>
                <a:ahLst/>
                <a:cxnLst>
                  <a:cxn ang="0">
                    <a:pos x="17" y="2"/>
                  </a:cxn>
                  <a:cxn ang="0">
                    <a:pos x="17" y="2"/>
                  </a:cxn>
                  <a:cxn ang="0">
                    <a:pos x="12" y="0"/>
                  </a:cxn>
                  <a:cxn ang="0">
                    <a:pos x="9" y="0"/>
                  </a:cxn>
                  <a:cxn ang="0">
                    <a:pos x="4" y="0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0" y="5"/>
                  </a:cxn>
                  <a:cxn ang="0">
                    <a:pos x="2" y="10"/>
                  </a:cxn>
                  <a:cxn ang="0">
                    <a:pos x="4" y="14"/>
                  </a:cxn>
                  <a:cxn ang="0">
                    <a:pos x="7" y="17"/>
                  </a:cxn>
                  <a:cxn ang="0">
                    <a:pos x="7" y="17"/>
                  </a:cxn>
                  <a:cxn ang="0">
                    <a:pos x="647" y="452"/>
                  </a:cxn>
                  <a:cxn ang="0">
                    <a:pos x="655" y="439"/>
                  </a:cxn>
                  <a:cxn ang="0">
                    <a:pos x="17" y="2"/>
                  </a:cxn>
                  <a:cxn ang="0">
                    <a:pos x="17" y="2"/>
                  </a:cxn>
                </a:cxnLst>
                <a:rect l="0" t="0" r="r" b="b"/>
                <a:pathLst>
                  <a:path w="655" h="452">
                    <a:moveTo>
                      <a:pt x="17" y="2"/>
                    </a:moveTo>
                    <a:lnTo>
                      <a:pt x="17" y="2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2" y="10"/>
                    </a:lnTo>
                    <a:lnTo>
                      <a:pt x="4" y="14"/>
                    </a:lnTo>
                    <a:lnTo>
                      <a:pt x="7" y="17"/>
                    </a:lnTo>
                    <a:lnTo>
                      <a:pt x="7" y="17"/>
                    </a:lnTo>
                    <a:lnTo>
                      <a:pt x="647" y="452"/>
                    </a:lnTo>
                    <a:lnTo>
                      <a:pt x="655" y="439"/>
                    </a:lnTo>
                    <a:lnTo>
                      <a:pt x="17" y="2"/>
                    </a:lnTo>
                    <a:lnTo>
                      <a:pt x="17" y="2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71550" y="161146"/>
            <a:ext cx="10401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3200" b="1" dirty="0">
                <a:latin typeface="Trebuchet MS" panose="020B0603020202020204" pitchFamily="34" charset="0"/>
                <a:cs typeface="Arial" pitchFamily="34" charset="0"/>
              </a:rPr>
              <a:t>EVALUASI PELAKSANAAN DEKONTP</a:t>
            </a:r>
          </a:p>
        </p:txBody>
      </p: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9F123FFB-B3E8-40E8-96E4-AA65E9F5FB18}"/>
              </a:ext>
            </a:extLst>
          </p:cNvPr>
          <p:cNvGrpSpPr/>
          <p:nvPr/>
        </p:nvGrpSpPr>
        <p:grpSpPr>
          <a:xfrm>
            <a:off x="33011" y="1553083"/>
            <a:ext cx="6341616" cy="1292854"/>
            <a:chOff x="304439" y="1167516"/>
            <a:chExt cx="5432344" cy="1143996"/>
          </a:xfrm>
        </p:grpSpPr>
        <p:sp>
          <p:nvSpPr>
            <p:cNvPr id="314" name="Freeform 586">
              <a:extLst>
                <a:ext uri="{FF2B5EF4-FFF2-40B4-BE49-F238E27FC236}">
                  <a16:creationId xmlns:a16="http://schemas.microsoft.com/office/drawing/2014/main" id="{E16BBEDC-4ADB-4E41-BB1E-E9F80DCC0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3" name="TextBox 322">
              <a:extLst>
                <a:ext uri="{FF2B5EF4-FFF2-40B4-BE49-F238E27FC236}">
                  <a16:creationId xmlns:a16="http://schemas.microsoft.com/office/drawing/2014/main" id="{5AF1D773-B6A5-46CC-9603-A148FC630636}"/>
                </a:ext>
              </a:extLst>
            </p:cNvPr>
            <p:cNvSpPr txBox="1"/>
            <p:nvPr/>
          </p:nvSpPr>
          <p:spPr>
            <a:xfrm>
              <a:off x="1528358" y="1193016"/>
              <a:ext cx="3931223" cy="817019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rIns="0" rtlCol="0" anchor="t">
              <a:spAutoFit/>
            </a:bodyPr>
            <a:lstStyle/>
            <a:p>
              <a:pPr lvl="0" algn="just"/>
              <a:r>
                <a:rPr lang="x-none" dirty="0">
                  <a:latin typeface="Centaur" panose="02030504050205020304" pitchFamily="18" charset="0"/>
                  <a:ea typeface="Batang" panose="02030600000101010101" pitchFamily="18" charset="-127"/>
                </a:rPr>
                <a:t>Penyerapan anggaran dekon</a:t>
              </a:r>
              <a:r>
                <a:rPr lang="id-ID" dirty="0">
                  <a:latin typeface="Centaur" panose="02030504050205020304" pitchFamily="18" charset="0"/>
                  <a:ea typeface="Batang" panose="02030600000101010101" pitchFamily="18" charset="-127"/>
                </a:rPr>
                <a:t>tp</a:t>
              </a:r>
              <a:r>
                <a:rPr lang="x-none" dirty="0">
                  <a:latin typeface="Centaur" panose="02030504050205020304" pitchFamily="18" charset="0"/>
                  <a:ea typeface="Batang" panose="02030600000101010101" pitchFamily="18" charset="-127"/>
                </a:rPr>
                <a:t> di bawah rata rata penyerapan anggaran pusat dan rata rata penyerapan nasional walaupun pagu lebih rendah;</a:t>
              </a:r>
              <a:endParaRPr lang="id-ID" sz="1100" dirty="0">
                <a:latin typeface="Centaur" panose="02030504050205020304" pitchFamily="18" charset="0"/>
                <a:ea typeface="Batang" panose="02030600000101010101" pitchFamily="18" charset="-127"/>
              </a:endParaRPr>
            </a:p>
          </p:txBody>
        </p:sp>
        <p:sp>
          <p:nvSpPr>
            <p:cNvPr id="316" name="Freeform 588">
              <a:extLst>
                <a:ext uri="{FF2B5EF4-FFF2-40B4-BE49-F238E27FC236}">
                  <a16:creationId xmlns:a16="http://schemas.microsoft.com/office/drawing/2014/main" id="{F27FDBFC-6E18-4646-A113-DD1EC686CE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7" name="Freeform 587">
              <a:extLst>
                <a:ext uri="{FF2B5EF4-FFF2-40B4-BE49-F238E27FC236}">
                  <a16:creationId xmlns:a16="http://schemas.microsoft.com/office/drawing/2014/main" id="{DF25E2C5-7528-4794-98E9-CE0F073A31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no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8" name="Freeform 589">
              <a:extLst>
                <a:ext uri="{FF2B5EF4-FFF2-40B4-BE49-F238E27FC236}">
                  <a16:creationId xmlns:a16="http://schemas.microsoft.com/office/drawing/2014/main" id="{958F170C-C70A-438D-A645-4BFBB697A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9" name="Freeform 590">
              <a:extLst>
                <a:ext uri="{FF2B5EF4-FFF2-40B4-BE49-F238E27FC236}">
                  <a16:creationId xmlns:a16="http://schemas.microsoft.com/office/drawing/2014/main" id="{4ACE9A16-496F-4697-BB0C-001D31F9F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0" name="Freeform: Shape 97">
              <a:extLst>
                <a:ext uri="{FF2B5EF4-FFF2-40B4-BE49-F238E27FC236}">
                  <a16:creationId xmlns:a16="http://schemas.microsoft.com/office/drawing/2014/main" id="{695664F0-7B62-4F1E-B9FE-6406348F6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1" name="Freeform 585">
              <a:extLst>
                <a:ext uri="{FF2B5EF4-FFF2-40B4-BE49-F238E27FC236}">
                  <a16:creationId xmlns:a16="http://schemas.microsoft.com/office/drawing/2014/main" id="{AEC1E725-4D8B-4104-A60B-B703F4B57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24" name="Group 323">
            <a:extLst>
              <a:ext uri="{FF2B5EF4-FFF2-40B4-BE49-F238E27FC236}">
                <a16:creationId xmlns:a16="http://schemas.microsoft.com/office/drawing/2014/main" id="{8073265B-1907-4079-88D3-9755DD720077}"/>
              </a:ext>
            </a:extLst>
          </p:cNvPr>
          <p:cNvGrpSpPr/>
          <p:nvPr/>
        </p:nvGrpSpPr>
        <p:grpSpPr>
          <a:xfrm>
            <a:off x="6325075" y="1510414"/>
            <a:ext cx="5796569" cy="1355105"/>
            <a:chOff x="304439" y="1167516"/>
            <a:chExt cx="5432344" cy="1143996"/>
          </a:xfrm>
        </p:grpSpPr>
        <p:sp>
          <p:nvSpPr>
            <p:cNvPr id="325" name="Freeform 586">
              <a:extLst>
                <a:ext uri="{FF2B5EF4-FFF2-40B4-BE49-F238E27FC236}">
                  <a16:creationId xmlns:a16="http://schemas.microsoft.com/office/drawing/2014/main" id="{C512C542-B562-49DF-8990-C57865519A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6" name="TextBox 325">
              <a:extLst>
                <a:ext uri="{FF2B5EF4-FFF2-40B4-BE49-F238E27FC236}">
                  <a16:creationId xmlns:a16="http://schemas.microsoft.com/office/drawing/2014/main" id="{3C518CFB-26D9-4509-BD61-0518290680DC}"/>
                </a:ext>
              </a:extLst>
            </p:cNvPr>
            <p:cNvSpPr txBox="1"/>
            <p:nvPr/>
          </p:nvSpPr>
          <p:spPr>
            <a:xfrm>
              <a:off x="1520526" y="1238271"/>
              <a:ext cx="3931223" cy="185929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lIns="0" rIns="0" rtlCol="0" anchor="t">
              <a:spAutoFit/>
            </a:bodyPr>
            <a:lstStyle/>
            <a:p>
              <a:pPr lvl="0" algn="just"/>
              <a:endParaRPr lang="id-ID" sz="1100" dirty="0">
                <a:latin typeface="Book Antiqua" panose="02040602050305030304" pitchFamily="18" charset="0"/>
                <a:ea typeface="Adobe Ming Std L" panose="02020300000000000000" pitchFamily="18" charset="-128"/>
              </a:endParaRPr>
            </a:p>
          </p:txBody>
        </p:sp>
        <p:sp>
          <p:nvSpPr>
            <p:cNvPr id="327" name="Freeform 588">
              <a:extLst>
                <a:ext uri="{FF2B5EF4-FFF2-40B4-BE49-F238E27FC236}">
                  <a16:creationId xmlns:a16="http://schemas.microsoft.com/office/drawing/2014/main" id="{768695C0-64F8-49E2-BC4A-9698C9408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8" name="Freeform 587">
              <a:extLst>
                <a:ext uri="{FF2B5EF4-FFF2-40B4-BE49-F238E27FC236}">
                  <a16:creationId xmlns:a16="http://schemas.microsoft.com/office/drawing/2014/main" id="{E9CA4D37-B74E-477D-B6A8-CAE36531D3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29" name="Freeform 589">
              <a:extLst>
                <a:ext uri="{FF2B5EF4-FFF2-40B4-BE49-F238E27FC236}">
                  <a16:creationId xmlns:a16="http://schemas.microsoft.com/office/drawing/2014/main" id="{DBE953FF-838F-43D9-9137-BC688BA4A95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0" name="Freeform 590">
              <a:extLst>
                <a:ext uri="{FF2B5EF4-FFF2-40B4-BE49-F238E27FC236}">
                  <a16:creationId xmlns:a16="http://schemas.microsoft.com/office/drawing/2014/main" id="{D2330E71-9BD9-4D7F-8251-33E5F03261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1" name="Freeform: Shape 97">
              <a:extLst>
                <a:ext uri="{FF2B5EF4-FFF2-40B4-BE49-F238E27FC236}">
                  <a16:creationId xmlns:a16="http://schemas.microsoft.com/office/drawing/2014/main" id="{72014732-28B8-439C-B5CD-BE50EB86A5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2" name="Freeform 585">
              <a:extLst>
                <a:ext uri="{FF2B5EF4-FFF2-40B4-BE49-F238E27FC236}">
                  <a16:creationId xmlns:a16="http://schemas.microsoft.com/office/drawing/2014/main" id="{546C38B2-6194-4532-BBD9-E38540D315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2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A8138E1E-73DB-4ABD-A9FA-663EDE3B360D}"/>
              </a:ext>
            </a:extLst>
          </p:cNvPr>
          <p:cNvSpPr/>
          <p:nvPr/>
        </p:nvSpPr>
        <p:spPr>
          <a:xfrm>
            <a:off x="7625194" y="1733555"/>
            <a:ext cx="44623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dirty="0">
                <a:solidFill>
                  <a:srgbClr val="FFFF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Dekon Outcome dan benefit yang tidak terukur;</a:t>
            </a:r>
          </a:p>
        </p:txBody>
      </p:sp>
      <p:grpSp>
        <p:nvGrpSpPr>
          <p:cNvPr id="333" name="Group 332">
            <a:extLst>
              <a:ext uri="{FF2B5EF4-FFF2-40B4-BE49-F238E27FC236}">
                <a16:creationId xmlns:a16="http://schemas.microsoft.com/office/drawing/2014/main" id="{811D674D-FB4B-47B5-B622-2E3580C95040}"/>
              </a:ext>
            </a:extLst>
          </p:cNvPr>
          <p:cNvGrpSpPr/>
          <p:nvPr/>
        </p:nvGrpSpPr>
        <p:grpSpPr>
          <a:xfrm>
            <a:off x="-22148" y="3292999"/>
            <a:ext cx="6341616" cy="1268793"/>
            <a:chOff x="304439" y="1167515"/>
            <a:chExt cx="5432344" cy="1143996"/>
          </a:xfrm>
        </p:grpSpPr>
        <p:sp>
          <p:nvSpPr>
            <p:cNvPr id="334" name="Freeform 586">
              <a:extLst>
                <a:ext uri="{FF2B5EF4-FFF2-40B4-BE49-F238E27FC236}">
                  <a16:creationId xmlns:a16="http://schemas.microsoft.com/office/drawing/2014/main" id="{90FE087E-BD9D-4555-A0BD-E82CD12BA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6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5" name="TextBox 334">
              <a:extLst>
                <a:ext uri="{FF2B5EF4-FFF2-40B4-BE49-F238E27FC236}">
                  <a16:creationId xmlns:a16="http://schemas.microsoft.com/office/drawing/2014/main" id="{DE2DF9A7-1421-4689-931B-FD7543D78B09}"/>
                </a:ext>
              </a:extLst>
            </p:cNvPr>
            <p:cNvSpPr txBox="1"/>
            <p:nvPr/>
          </p:nvSpPr>
          <p:spPr>
            <a:xfrm>
              <a:off x="1598818" y="1184091"/>
              <a:ext cx="3699541" cy="610285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lIns="0" rIns="0" rtlCol="0" anchor="t">
              <a:spAutoFit/>
            </a:bodyPr>
            <a:lstStyle/>
            <a:p>
              <a:pPr lvl="0">
                <a:lnSpc>
                  <a:spcPct val="150000"/>
                </a:lnSpc>
              </a:pPr>
              <a:r>
                <a:rPr lang="id-ID" dirty="0">
                  <a:solidFill>
                    <a:srgbClr val="FFFF00"/>
                  </a:solidFill>
                  <a:latin typeface="Batang" panose="02030600000101010101" pitchFamily="18" charset="-127"/>
                  <a:ea typeface="Batang" panose="02030600000101010101" pitchFamily="18" charset="-127"/>
                </a:rPr>
                <a:t>TLHP yang hingga kini belum terselesaikan</a:t>
              </a:r>
              <a:r>
                <a:rPr lang="en-US" dirty="0">
                  <a:solidFill>
                    <a:srgbClr val="FFFF00"/>
                  </a:solidFill>
                  <a:latin typeface="Batang" panose="02030600000101010101" pitchFamily="18" charset="-127"/>
                  <a:ea typeface="Batang" panose="02030600000101010101" pitchFamily="18" charset="-127"/>
                </a:rPr>
                <a:t>;</a:t>
              </a:r>
            </a:p>
          </p:txBody>
        </p:sp>
        <p:sp>
          <p:nvSpPr>
            <p:cNvPr id="336" name="Freeform 588">
              <a:extLst>
                <a:ext uri="{FF2B5EF4-FFF2-40B4-BE49-F238E27FC236}">
                  <a16:creationId xmlns:a16="http://schemas.microsoft.com/office/drawing/2014/main" id="{1145F3DD-A5E8-4D1F-9405-8A5281FBC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5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7" name="Freeform 587">
              <a:extLst>
                <a:ext uri="{FF2B5EF4-FFF2-40B4-BE49-F238E27FC236}">
                  <a16:creationId xmlns:a16="http://schemas.microsoft.com/office/drawing/2014/main" id="{44655C6A-7063-41BB-9521-E40218EAD6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8" name="Freeform 589">
              <a:extLst>
                <a:ext uri="{FF2B5EF4-FFF2-40B4-BE49-F238E27FC236}">
                  <a16:creationId xmlns:a16="http://schemas.microsoft.com/office/drawing/2014/main" id="{3E80FB51-A3D6-4F97-AB25-2AFAEA6CCE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59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9" name="Freeform 590">
              <a:extLst>
                <a:ext uri="{FF2B5EF4-FFF2-40B4-BE49-F238E27FC236}">
                  <a16:creationId xmlns:a16="http://schemas.microsoft.com/office/drawing/2014/main" id="{21C34B2A-2D27-4DF7-A847-3FF2E2EC9B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59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0" name="Freeform: Shape 97">
              <a:extLst>
                <a:ext uri="{FF2B5EF4-FFF2-40B4-BE49-F238E27FC236}">
                  <a16:creationId xmlns:a16="http://schemas.microsoft.com/office/drawing/2014/main" id="{ADE6F9BE-C452-4B70-93B3-92282D1268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3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1" name="Freeform 585">
              <a:extLst>
                <a:ext uri="{FF2B5EF4-FFF2-40B4-BE49-F238E27FC236}">
                  <a16:creationId xmlns:a16="http://schemas.microsoft.com/office/drawing/2014/main" id="{3DC88C82-8094-4039-9586-D37B9CEF08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0"/>
              <a:ext cx="694944" cy="694944"/>
            </a:xfrm>
            <a:prstGeom prst="ellipse">
              <a:avLst/>
            </a:pr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51" name="Group 350">
            <a:extLst>
              <a:ext uri="{FF2B5EF4-FFF2-40B4-BE49-F238E27FC236}">
                <a16:creationId xmlns:a16="http://schemas.microsoft.com/office/drawing/2014/main" id="{D54E1768-8229-4179-8BB3-CEA27449C93C}"/>
              </a:ext>
            </a:extLst>
          </p:cNvPr>
          <p:cNvGrpSpPr/>
          <p:nvPr/>
        </p:nvGrpSpPr>
        <p:grpSpPr>
          <a:xfrm>
            <a:off x="6365384" y="3263513"/>
            <a:ext cx="5796569" cy="1206384"/>
            <a:chOff x="304439" y="1167516"/>
            <a:chExt cx="5432344" cy="1143996"/>
          </a:xfrm>
        </p:grpSpPr>
        <p:sp>
          <p:nvSpPr>
            <p:cNvPr id="352" name="Freeform 586">
              <a:extLst>
                <a:ext uri="{FF2B5EF4-FFF2-40B4-BE49-F238E27FC236}">
                  <a16:creationId xmlns:a16="http://schemas.microsoft.com/office/drawing/2014/main" id="{6175646B-75BF-43C5-88EF-22B777CCA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4" name="Freeform 588">
              <a:extLst>
                <a:ext uri="{FF2B5EF4-FFF2-40B4-BE49-F238E27FC236}">
                  <a16:creationId xmlns:a16="http://schemas.microsoft.com/office/drawing/2014/main" id="{F4CCF9C0-913A-48EA-9F0E-858597048C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5" name="Freeform 587">
              <a:extLst>
                <a:ext uri="{FF2B5EF4-FFF2-40B4-BE49-F238E27FC236}">
                  <a16:creationId xmlns:a16="http://schemas.microsoft.com/office/drawing/2014/main" id="{9372E22E-3810-4EF5-AC85-F7D0001B4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6" name="Freeform 589">
              <a:extLst>
                <a:ext uri="{FF2B5EF4-FFF2-40B4-BE49-F238E27FC236}">
                  <a16:creationId xmlns:a16="http://schemas.microsoft.com/office/drawing/2014/main" id="{7DAF0BAC-3903-4733-88D9-FEAC28D885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7" name="Freeform 590">
              <a:extLst>
                <a:ext uri="{FF2B5EF4-FFF2-40B4-BE49-F238E27FC236}">
                  <a16:creationId xmlns:a16="http://schemas.microsoft.com/office/drawing/2014/main" id="{7E2D530B-F915-4CBF-BB29-577C265B06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8" name="Freeform: Shape 97">
              <a:extLst>
                <a:ext uri="{FF2B5EF4-FFF2-40B4-BE49-F238E27FC236}">
                  <a16:creationId xmlns:a16="http://schemas.microsoft.com/office/drawing/2014/main" id="{D2AF5247-EFA3-4419-9086-B4F2CDCBC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9" name="Freeform 585">
              <a:extLst>
                <a:ext uri="{FF2B5EF4-FFF2-40B4-BE49-F238E27FC236}">
                  <a16:creationId xmlns:a16="http://schemas.microsoft.com/office/drawing/2014/main" id="{0BCD4BBA-78A1-4EA6-905A-68E56C33D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4</a:t>
              </a:r>
            </a:p>
          </p:txBody>
        </p:sp>
      </p:grpSp>
      <p:sp>
        <p:nvSpPr>
          <p:cNvPr id="360" name="Rectangle 359">
            <a:extLst>
              <a:ext uri="{FF2B5EF4-FFF2-40B4-BE49-F238E27FC236}">
                <a16:creationId xmlns:a16="http://schemas.microsoft.com/office/drawing/2014/main" id="{DA203914-88A6-4848-9484-B468295E4F53}"/>
              </a:ext>
            </a:extLst>
          </p:cNvPr>
          <p:cNvSpPr/>
          <p:nvPr/>
        </p:nvSpPr>
        <p:spPr>
          <a:xfrm>
            <a:off x="7724733" y="3300164"/>
            <a:ext cx="3429666" cy="87485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Batang" panose="02030600000101010101" pitchFamily="18" charset="-127"/>
                <a:ea typeface="Batang" panose="02030600000101010101" pitchFamily="18" charset="-127"/>
              </a:rPr>
              <a:t>P</a:t>
            </a:r>
            <a:r>
              <a:rPr lang="id-ID" dirty="0">
                <a:latin typeface="Batang" panose="02030600000101010101" pitchFamily="18" charset="-127"/>
                <a:ea typeface="Batang" panose="02030600000101010101" pitchFamily="18" charset="-127"/>
              </a:rPr>
              <a:t>ola koordinasi antar OPD pelaksana</a:t>
            </a:r>
            <a:r>
              <a:rPr lang="id-ID" sz="1700" dirty="0">
                <a:latin typeface="Book Antiqua" panose="02040602050305030304" pitchFamily="18" charset="0"/>
              </a:rPr>
              <a:t>; </a:t>
            </a:r>
          </a:p>
        </p:txBody>
      </p:sp>
      <p:grpSp>
        <p:nvGrpSpPr>
          <p:cNvPr id="361" name="Group 360">
            <a:extLst>
              <a:ext uri="{FF2B5EF4-FFF2-40B4-BE49-F238E27FC236}">
                <a16:creationId xmlns:a16="http://schemas.microsoft.com/office/drawing/2014/main" id="{EEACC326-BB9D-4A8F-A2EF-E20D3A08C301}"/>
              </a:ext>
            </a:extLst>
          </p:cNvPr>
          <p:cNvGrpSpPr/>
          <p:nvPr/>
        </p:nvGrpSpPr>
        <p:grpSpPr>
          <a:xfrm>
            <a:off x="2636884" y="4885564"/>
            <a:ext cx="7658112" cy="1273902"/>
            <a:chOff x="304439" y="1167516"/>
            <a:chExt cx="5432344" cy="1143996"/>
          </a:xfrm>
        </p:grpSpPr>
        <p:sp>
          <p:nvSpPr>
            <p:cNvPr id="362" name="Freeform 586">
              <a:extLst>
                <a:ext uri="{FF2B5EF4-FFF2-40B4-BE49-F238E27FC236}">
                  <a16:creationId xmlns:a16="http://schemas.microsoft.com/office/drawing/2014/main" id="{66160A5B-EE99-430C-8550-7082371DA1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810" y="1167517"/>
              <a:ext cx="4814845" cy="987872"/>
            </a:xfrm>
            <a:custGeom>
              <a:avLst/>
              <a:gdLst>
                <a:gd name="T0" fmla="*/ 0 w 11294"/>
                <a:gd name="T1" fmla="*/ 0 h 2604"/>
                <a:gd name="T2" fmla="*/ 86 w 11294"/>
                <a:gd name="T3" fmla="*/ 56 h 2604"/>
                <a:gd name="T4" fmla="*/ 244 w 11294"/>
                <a:gd name="T5" fmla="*/ 187 h 2604"/>
                <a:gd name="T6" fmla="*/ 385 w 11294"/>
                <a:gd name="T7" fmla="*/ 336 h 2604"/>
                <a:gd name="T8" fmla="*/ 509 w 11294"/>
                <a:gd name="T9" fmla="*/ 500 h 2604"/>
                <a:gd name="T10" fmla="*/ 585 w 11294"/>
                <a:gd name="T11" fmla="*/ 634 h 2604"/>
                <a:gd name="T12" fmla="*/ 630 w 11294"/>
                <a:gd name="T13" fmla="*/ 727 h 2604"/>
                <a:gd name="T14" fmla="*/ 671 w 11294"/>
                <a:gd name="T15" fmla="*/ 824 h 2604"/>
                <a:gd name="T16" fmla="*/ 703 w 11294"/>
                <a:gd name="T17" fmla="*/ 923 h 2604"/>
                <a:gd name="T18" fmla="*/ 730 w 11294"/>
                <a:gd name="T19" fmla="*/ 1025 h 2604"/>
                <a:gd name="T20" fmla="*/ 751 w 11294"/>
                <a:gd name="T21" fmla="*/ 1130 h 2604"/>
                <a:gd name="T22" fmla="*/ 765 w 11294"/>
                <a:gd name="T23" fmla="*/ 1236 h 2604"/>
                <a:gd name="T24" fmla="*/ 772 w 11294"/>
                <a:gd name="T25" fmla="*/ 1345 h 2604"/>
                <a:gd name="T26" fmla="*/ 773 w 11294"/>
                <a:gd name="T27" fmla="*/ 1401 h 2604"/>
                <a:gd name="T28" fmla="*/ 773 w 11294"/>
                <a:gd name="T29" fmla="*/ 1407 h 2604"/>
                <a:gd name="T30" fmla="*/ 773 w 11294"/>
                <a:gd name="T31" fmla="*/ 1414 h 2604"/>
                <a:gd name="T32" fmla="*/ 774 w 11294"/>
                <a:gd name="T33" fmla="*/ 1466 h 2604"/>
                <a:gd name="T34" fmla="*/ 786 w 11294"/>
                <a:gd name="T35" fmla="*/ 1564 h 2604"/>
                <a:gd name="T36" fmla="*/ 807 w 11294"/>
                <a:gd name="T37" fmla="*/ 1660 h 2604"/>
                <a:gd name="T38" fmla="*/ 836 w 11294"/>
                <a:gd name="T39" fmla="*/ 1754 h 2604"/>
                <a:gd name="T40" fmla="*/ 874 w 11294"/>
                <a:gd name="T41" fmla="*/ 1842 h 2604"/>
                <a:gd name="T42" fmla="*/ 921 w 11294"/>
                <a:gd name="T43" fmla="*/ 1925 h 2604"/>
                <a:gd name="T44" fmla="*/ 975 w 11294"/>
                <a:gd name="T45" fmla="*/ 2004 h 2604"/>
                <a:gd name="T46" fmla="*/ 1036 w 11294"/>
                <a:gd name="T47" fmla="*/ 2076 h 2604"/>
                <a:gd name="T48" fmla="*/ 1103 w 11294"/>
                <a:gd name="T49" fmla="*/ 2144 h 2604"/>
                <a:gd name="T50" fmla="*/ 1177 w 11294"/>
                <a:gd name="T51" fmla="*/ 2203 h 2604"/>
                <a:gd name="T52" fmla="*/ 1256 w 11294"/>
                <a:gd name="T53" fmla="*/ 2256 h 2604"/>
                <a:gd name="T54" fmla="*/ 1341 w 11294"/>
                <a:gd name="T55" fmla="*/ 2302 h 2604"/>
                <a:gd name="T56" fmla="*/ 1429 w 11294"/>
                <a:gd name="T57" fmla="*/ 2338 h 2604"/>
                <a:gd name="T58" fmla="*/ 1522 w 11294"/>
                <a:gd name="T59" fmla="*/ 2368 h 2604"/>
                <a:gd name="T60" fmla="*/ 1619 w 11294"/>
                <a:gd name="T61" fmla="*/ 2387 h 2604"/>
                <a:gd name="T62" fmla="*/ 1719 w 11294"/>
                <a:gd name="T63" fmla="*/ 2396 h 2604"/>
                <a:gd name="T64" fmla="*/ 1770 w 11294"/>
                <a:gd name="T65" fmla="*/ 2398 h 2604"/>
                <a:gd name="T66" fmla="*/ 1770 w 11294"/>
                <a:gd name="T67" fmla="*/ 2604 h 2604"/>
                <a:gd name="T68" fmla="*/ 11294 w 11294"/>
                <a:gd name="T69" fmla="*/ 2604 h 2604"/>
                <a:gd name="T70" fmla="*/ 11294 w 11294"/>
                <a:gd name="T71" fmla="*/ 543 h 2604"/>
                <a:gd name="T72" fmla="*/ 11292 w 11294"/>
                <a:gd name="T73" fmla="*/ 487 h 2604"/>
                <a:gd name="T74" fmla="*/ 11270 w 11294"/>
                <a:gd name="T75" fmla="*/ 381 h 2604"/>
                <a:gd name="T76" fmla="*/ 11229 w 11294"/>
                <a:gd name="T77" fmla="*/ 284 h 2604"/>
                <a:gd name="T78" fmla="*/ 11170 w 11294"/>
                <a:gd name="T79" fmla="*/ 197 h 2604"/>
                <a:gd name="T80" fmla="*/ 11097 w 11294"/>
                <a:gd name="T81" fmla="*/ 123 h 2604"/>
                <a:gd name="T82" fmla="*/ 11010 w 11294"/>
                <a:gd name="T83" fmla="*/ 65 h 2604"/>
                <a:gd name="T84" fmla="*/ 10913 w 11294"/>
                <a:gd name="T85" fmla="*/ 23 h 2604"/>
                <a:gd name="T86" fmla="*/ 10806 w 11294"/>
                <a:gd name="T87" fmla="*/ 1 h 2604"/>
                <a:gd name="T88" fmla="*/ 10751 w 11294"/>
                <a:gd name="T89" fmla="*/ 0 h 2604"/>
                <a:gd name="T90" fmla="*/ 0 w 11294"/>
                <a:gd name="T91" fmla="*/ 0 h 2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94" h="2604">
                  <a:moveTo>
                    <a:pt x="0" y="0"/>
                  </a:moveTo>
                  <a:lnTo>
                    <a:pt x="86" y="56"/>
                  </a:lnTo>
                  <a:lnTo>
                    <a:pt x="244" y="187"/>
                  </a:lnTo>
                  <a:lnTo>
                    <a:pt x="385" y="336"/>
                  </a:lnTo>
                  <a:lnTo>
                    <a:pt x="509" y="500"/>
                  </a:lnTo>
                  <a:lnTo>
                    <a:pt x="585" y="634"/>
                  </a:lnTo>
                  <a:lnTo>
                    <a:pt x="630" y="727"/>
                  </a:lnTo>
                  <a:lnTo>
                    <a:pt x="671" y="824"/>
                  </a:lnTo>
                  <a:lnTo>
                    <a:pt x="703" y="923"/>
                  </a:lnTo>
                  <a:lnTo>
                    <a:pt x="730" y="1025"/>
                  </a:lnTo>
                  <a:lnTo>
                    <a:pt x="751" y="1130"/>
                  </a:lnTo>
                  <a:lnTo>
                    <a:pt x="765" y="1236"/>
                  </a:lnTo>
                  <a:lnTo>
                    <a:pt x="772" y="1345"/>
                  </a:lnTo>
                  <a:lnTo>
                    <a:pt x="773" y="1401"/>
                  </a:lnTo>
                  <a:lnTo>
                    <a:pt x="773" y="1407"/>
                  </a:lnTo>
                  <a:lnTo>
                    <a:pt x="773" y="1414"/>
                  </a:lnTo>
                  <a:lnTo>
                    <a:pt x="774" y="1466"/>
                  </a:lnTo>
                  <a:lnTo>
                    <a:pt x="786" y="1564"/>
                  </a:lnTo>
                  <a:lnTo>
                    <a:pt x="807" y="1660"/>
                  </a:lnTo>
                  <a:lnTo>
                    <a:pt x="836" y="1754"/>
                  </a:lnTo>
                  <a:lnTo>
                    <a:pt x="874" y="1842"/>
                  </a:lnTo>
                  <a:lnTo>
                    <a:pt x="921" y="1925"/>
                  </a:lnTo>
                  <a:lnTo>
                    <a:pt x="975" y="2004"/>
                  </a:lnTo>
                  <a:lnTo>
                    <a:pt x="1036" y="2076"/>
                  </a:lnTo>
                  <a:lnTo>
                    <a:pt x="1103" y="2144"/>
                  </a:lnTo>
                  <a:lnTo>
                    <a:pt x="1177" y="2203"/>
                  </a:lnTo>
                  <a:lnTo>
                    <a:pt x="1256" y="2256"/>
                  </a:lnTo>
                  <a:lnTo>
                    <a:pt x="1341" y="2302"/>
                  </a:lnTo>
                  <a:lnTo>
                    <a:pt x="1429" y="2338"/>
                  </a:lnTo>
                  <a:lnTo>
                    <a:pt x="1522" y="2368"/>
                  </a:lnTo>
                  <a:lnTo>
                    <a:pt x="1619" y="2387"/>
                  </a:lnTo>
                  <a:lnTo>
                    <a:pt x="1719" y="2396"/>
                  </a:lnTo>
                  <a:lnTo>
                    <a:pt x="1770" y="2398"/>
                  </a:lnTo>
                  <a:lnTo>
                    <a:pt x="1770" y="2604"/>
                  </a:lnTo>
                  <a:lnTo>
                    <a:pt x="11294" y="2604"/>
                  </a:lnTo>
                  <a:lnTo>
                    <a:pt x="11294" y="543"/>
                  </a:lnTo>
                  <a:lnTo>
                    <a:pt x="11292" y="487"/>
                  </a:lnTo>
                  <a:lnTo>
                    <a:pt x="11270" y="381"/>
                  </a:lnTo>
                  <a:lnTo>
                    <a:pt x="11229" y="284"/>
                  </a:lnTo>
                  <a:lnTo>
                    <a:pt x="11170" y="197"/>
                  </a:lnTo>
                  <a:lnTo>
                    <a:pt x="11097" y="123"/>
                  </a:lnTo>
                  <a:lnTo>
                    <a:pt x="11010" y="65"/>
                  </a:lnTo>
                  <a:lnTo>
                    <a:pt x="10913" y="23"/>
                  </a:lnTo>
                  <a:lnTo>
                    <a:pt x="10806" y="1"/>
                  </a:lnTo>
                  <a:lnTo>
                    <a:pt x="10751" y="0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4" name="Freeform 588">
              <a:extLst>
                <a:ext uri="{FF2B5EF4-FFF2-40B4-BE49-F238E27FC236}">
                  <a16:creationId xmlns:a16="http://schemas.microsoft.com/office/drawing/2014/main" id="{B8F96F61-C53F-4041-AA50-9688F5CC00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439" y="1167516"/>
              <a:ext cx="1145378" cy="1143996"/>
            </a:xfrm>
            <a:custGeom>
              <a:avLst/>
              <a:gdLst>
                <a:gd name="T0" fmla="*/ 1573 w 3316"/>
                <a:gd name="T1" fmla="*/ 2 h 3316"/>
                <a:gd name="T2" fmla="*/ 1243 w 3316"/>
                <a:gd name="T3" fmla="*/ 52 h 3316"/>
                <a:gd name="T4" fmla="*/ 939 w 3316"/>
                <a:gd name="T5" fmla="*/ 162 h 3316"/>
                <a:gd name="T6" fmla="*/ 665 w 3316"/>
                <a:gd name="T7" fmla="*/ 328 h 3316"/>
                <a:gd name="T8" fmla="*/ 431 w 3316"/>
                <a:gd name="T9" fmla="*/ 542 h 3316"/>
                <a:gd name="T10" fmla="*/ 240 w 3316"/>
                <a:gd name="T11" fmla="*/ 797 h 3316"/>
                <a:gd name="T12" fmla="*/ 100 w 3316"/>
                <a:gd name="T13" fmla="*/ 1088 h 3316"/>
                <a:gd name="T14" fmla="*/ 19 w 3316"/>
                <a:gd name="T15" fmla="*/ 1405 h 3316"/>
                <a:gd name="T16" fmla="*/ 0 w 3316"/>
                <a:gd name="T17" fmla="*/ 1658 h 3316"/>
                <a:gd name="T18" fmla="*/ 19 w 3316"/>
                <a:gd name="T19" fmla="*/ 1911 h 3316"/>
                <a:gd name="T20" fmla="*/ 100 w 3316"/>
                <a:gd name="T21" fmla="*/ 2228 h 3316"/>
                <a:gd name="T22" fmla="*/ 240 w 3316"/>
                <a:gd name="T23" fmla="*/ 2517 h 3316"/>
                <a:gd name="T24" fmla="*/ 431 w 3316"/>
                <a:gd name="T25" fmla="*/ 2773 h 3316"/>
                <a:gd name="T26" fmla="*/ 665 w 3316"/>
                <a:gd name="T27" fmla="*/ 2987 h 3316"/>
                <a:gd name="T28" fmla="*/ 939 w 3316"/>
                <a:gd name="T29" fmla="*/ 3152 h 3316"/>
                <a:gd name="T30" fmla="*/ 1243 w 3316"/>
                <a:gd name="T31" fmla="*/ 3264 h 3316"/>
                <a:gd name="T32" fmla="*/ 1573 w 3316"/>
                <a:gd name="T33" fmla="*/ 3314 h 3316"/>
                <a:gd name="T34" fmla="*/ 1744 w 3316"/>
                <a:gd name="T35" fmla="*/ 3314 h 3316"/>
                <a:gd name="T36" fmla="*/ 2073 w 3316"/>
                <a:gd name="T37" fmla="*/ 3264 h 3316"/>
                <a:gd name="T38" fmla="*/ 2378 w 3316"/>
                <a:gd name="T39" fmla="*/ 3152 h 3316"/>
                <a:gd name="T40" fmla="*/ 2650 w 3316"/>
                <a:gd name="T41" fmla="*/ 2987 h 3316"/>
                <a:gd name="T42" fmla="*/ 2886 w 3316"/>
                <a:gd name="T43" fmla="*/ 2773 h 3316"/>
                <a:gd name="T44" fmla="*/ 3076 w 3316"/>
                <a:gd name="T45" fmla="*/ 2517 h 3316"/>
                <a:gd name="T46" fmla="*/ 3216 w 3316"/>
                <a:gd name="T47" fmla="*/ 2228 h 3316"/>
                <a:gd name="T48" fmla="*/ 3298 w 3316"/>
                <a:gd name="T49" fmla="*/ 1911 h 3316"/>
                <a:gd name="T50" fmla="*/ 3316 w 3316"/>
                <a:gd name="T51" fmla="*/ 1658 h 3316"/>
                <a:gd name="T52" fmla="*/ 3298 w 3316"/>
                <a:gd name="T53" fmla="*/ 1405 h 3316"/>
                <a:gd name="T54" fmla="*/ 3216 w 3316"/>
                <a:gd name="T55" fmla="*/ 1088 h 3316"/>
                <a:gd name="T56" fmla="*/ 3076 w 3316"/>
                <a:gd name="T57" fmla="*/ 797 h 3316"/>
                <a:gd name="T58" fmla="*/ 2886 w 3316"/>
                <a:gd name="T59" fmla="*/ 542 h 3316"/>
                <a:gd name="T60" fmla="*/ 2650 w 3316"/>
                <a:gd name="T61" fmla="*/ 328 h 3316"/>
                <a:gd name="T62" fmla="*/ 2378 w 3316"/>
                <a:gd name="T63" fmla="*/ 162 h 3316"/>
                <a:gd name="T64" fmla="*/ 2073 w 3316"/>
                <a:gd name="T65" fmla="*/ 52 h 3316"/>
                <a:gd name="T66" fmla="*/ 1744 w 3316"/>
                <a:gd name="T67" fmla="*/ 2 h 3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316" h="3316">
                  <a:moveTo>
                    <a:pt x="1658" y="0"/>
                  </a:moveTo>
                  <a:lnTo>
                    <a:pt x="1573" y="2"/>
                  </a:lnTo>
                  <a:lnTo>
                    <a:pt x="1405" y="18"/>
                  </a:lnTo>
                  <a:lnTo>
                    <a:pt x="1243" y="52"/>
                  </a:lnTo>
                  <a:lnTo>
                    <a:pt x="1088" y="100"/>
                  </a:lnTo>
                  <a:lnTo>
                    <a:pt x="939" y="162"/>
                  </a:lnTo>
                  <a:lnTo>
                    <a:pt x="798" y="239"/>
                  </a:lnTo>
                  <a:lnTo>
                    <a:pt x="665" y="328"/>
                  </a:lnTo>
                  <a:lnTo>
                    <a:pt x="542" y="431"/>
                  </a:lnTo>
                  <a:lnTo>
                    <a:pt x="431" y="542"/>
                  </a:lnTo>
                  <a:lnTo>
                    <a:pt x="328" y="665"/>
                  </a:lnTo>
                  <a:lnTo>
                    <a:pt x="240" y="797"/>
                  </a:lnTo>
                  <a:lnTo>
                    <a:pt x="162" y="939"/>
                  </a:lnTo>
                  <a:lnTo>
                    <a:pt x="100" y="1088"/>
                  </a:lnTo>
                  <a:lnTo>
                    <a:pt x="52" y="1243"/>
                  </a:lnTo>
                  <a:lnTo>
                    <a:pt x="19" y="1405"/>
                  </a:lnTo>
                  <a:lnTo>
                    <a:pt x="2" y="1572"/>
                  </a:lnTo>
                  <a:lnTo>
                    <a:pt x="0" y="1658"/>
                  </a:lnTo>
                  <a:lnTo>
                    <a:pt x="2" y="1744"/>
                  </a:lnTo>
                  <a:lnTo>
                    <a:pt x="19" y="1911"/>
                  </a:lnTo>
                  <a:lnTo>
                    <a:pt x="52" y="2073"/>
                  </a:lnTo>
                  <a:lnTo>
                    <a:pt x="100" y="2228"/>
                  </a:lnTo>
                  <a:lnTo>
                    <a:pt x="162" y="2377"/>
                  </a:lnTo>
                  <a:lnTo>
                    <a:pt x="240" y="2517"/>
                  </a:lnTo>
                  <a:lnTo>
                    <a:pt x="328" y="2650"/>
                  </a:lnTo>
                  <a:lnTo>
                    <a:pt x="431" y="2773"/>
                  </a:lnTo>
                  <a:lnTo>
                    <a:pt x="542" y="2885"/>
                  </a:lnTo>
                  <a:lnTo>
                    <a:pt x="665" y="2987"/>
                  </a:lnTo>
                  <a:lnTo>
                    <a:pt x="798" y="3076"/>
                  </a:lnTo>
                  <a:lnTo>
                    <a:pt x="939" y="3152"/>
                  </a:lnTo>
                  <a:lnTo>
                    <a:pt x="1088" y="3216"/>
                  </a:lnTo>
                  <a:lnTo>
                    <a:pt x="1243" y="3264"/>
                  </a:lnTo>
                  <a:lnTo>
                    <a:pt x="1405" y="3298"/>
                  </a:lnTo>
                  <a:lnTo>
                    <a:pt x="1573" y="3314"/>
                  </a:lnTo>
                  <a:lnTo>
                    <a:pt x="1658" y="3316"/>
                  </a:lnTo>
                  <a:lnTo>
                    <a:pt x="1744" y="3314"/>
                  </a:lnTo>
                  <a:lnTo>
                    <a:pt x="1911" y="3298"/>
                  </a:lnTo>
                  <a:lnTo>
                    <a:pt x="2073" y="3264"/>
                  </a:lnTo>
                  <a:lnTo>
                    <a:pt x="2228" y="3216"/>
                  </a:lnTo>
                  <a:lnTo>
                    <a:pt x="2378" y="3152"/>
                  </a:lnTo>
                  <a:lnTo>
                    <a:pt x="2518" y="3076"/>
                  </a:lnTo>
                  <a:lnTo>
                    <a:pt x="2650" y="2987"/>
                  </a:lnTo>
                  <a:lnTo>
                    <a:pt x="2773" y="2885"/>
                  </a:lnTo>
                  <a:lnTo>
                    <a:pt x="2886" y="2773"/>
                  </a:lnTo>
                  <a:lnTo>
                    <a:pt x="2987" y="2650"/>
                  </a:lnTo>
                  <a:lnTo>
                    <a:pt x="3076" y="2517"/>
                  </a:lnTo>
                  <a:lnTo>
                    <a:pt x="3153" y="2377"/>
                  </a:lnTo>
                  <a:lnTo>
                    <a:pt x="3216" y="2228"/>
                  </a:lnTo>
                  <a:lnTo>
                    <a:pt x="3264" y="2073"/>
                  </a:lnTo>
                  <a:lnTo>
                    <a:pt x="3298" y="1911"/>
                  </a:lnTo>
                  <a:lnTo>
                    <a:pt x="3315" y="1744"/>
                  </a:lnTo>
                  <a:lnTo>
                    <a:pt x="3316" y="1658"/>
                  </a:lnTo>
                  <a:lnTo>
                    <a:pt x="3315" y="1572"/>
                  </a:lnTo>
                  <a:lnTo>
                    <a:pt x="3298" y="1405"/>
                  </a:lnTo>
                  <a:lnTo>
                    <a:pt x="3264" y="1243"/>
                  </a:lnTo>
                  <a:lnTo>
                    <a:pt x="3216" y="1088"/>
                  </a:lnTo>
                  <a:lnTo>
                    <a:pt x="3153" y="939"/>
                  </a:lnTo>
                  <a:lnTo>
                    <a:pt x="3076" y="797"/>
                  </a:lnTo>
                  <a:lnTo>
                    <a:pt x="2987" y="665"/>
                  </a:lnTo>
                  <a:lnTo>
                    <a:pt x="2886" y="542"/>
                  </a:lnTo>
                  <a:lnTo>
                    <a:pt x="2773" y="431"/>
                  </a:lnTo>
                  <a:lnTo>
                    <a:pt x="2650" y="328"/>
                  </a:lnTo>
                  <a:lnTo>
                    <a:pt x="2518" y="239"/>
                  </a:lnTo>
                  <a:lnTo>
                    <a:pt x="2378" y="162"/>
                  </a:lnTo>
                  <a:lnTo>
                    <a:pt x="2228" y="100"/>
                  </a:lnTo>
                  <a:lnTo>
                    <a:pt x="2073" y="52"/>
                  </a:lnTo>
                  <a:lnTo>
                    <a:pt x="1911" y="18"/>
                  </a:lnTo>
                  <a:lnTo>
                    <a:pt x="1744" y="2"/>
                  </a:lnTo>
                  <a:lnTo>
                    <a:pt x="1658" y="0"/>
                  </a:lnTo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5" name="Freeform 587">
              <a:extLst>
                <a:ext uri="{FF2B5EF4-FFF2-40B4-BE49-F238E27FC236}">
                  <a16:creationId xmlns:a16="http://schemas.microsoft.com/office/drawing/2014/main" id="{8387D20E-43D3-4576-8AF0-8BBFCDCDA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394105"/>
              <a:ext cx="689438" cy="689438"/>
            </a:xfrm>
            <a:custGeom>
              <a:avLst/>
              <a:gdLst>
                <a:gd name="T0" fmla="*/ 946 w 1995"/>
                <a:gd name="T1" fmla="*/ 1993 h 1995"/>
                <a:gd name="T2" fmla="*/ 748 w 1995"/>
                <a:gd name="T3" fmla="*/ 1964 h 1995"/>
                <a:gd name="T4" fmla="*/ 565 w 1995"/>
                <a:gd name="T5" fmla="*/ 1898 h 1995"/>
                <a:gd name="T6" fmla="*/ 401 w 1995"/>
                <a:gd name="T7" fmla="*/ 1798 h 1995"/>
                <a:gd name="T8" fmla="*/ 259 w 1995"/>
                <a:gd name="T9" fmla="*/ 1668 h 1995"/>
                <a:gd name="T10" fmla="*/ 145 w 1995"/>
                <a:gd name="T11" fmla="*/ 1515 h 1995"/>
                <a:gd name="T12" fmla="*/ 61 w 1995"/>
                <a:gd name="T13" fmla="*/ 1340 h 1995"/>
                <a:gd name="T14" fmla="*/ 12 w 1995"/>
                <a:gd name="T15" fmla="*/ 1150 h 1995"/>
                <a:gd name="T16" fmla="*/ 0 w 1995"/>
                <a:gd name="T17" fmla="*/ 998 h 1995"/>
                <a:gd name="T18" fmla="*/ 12 w 1995"/>
                <a:gd name="T19" fmla="*/ 846 h 1995"/>
                <a:gd name="T20" fmla="*/ 61 w 1995"/>
                <a:gd name="T21" fmla="*/ 655 h 1995"/>
                <a:gd name="T22" fmla="*/ 145 w 1995"/>
                <a:gd name="T23" fmla="*/ 481 h 1995"/>
                <a:gd name="T24" fmla="*/ 259 w 1995"/>
                <a:gd name="T25" fmla="*/ 327 h 1995"/>
                <a:gd name="T26" fmla="*/ 401 w 1995"/>
                <a:gd name="T27" fmla="*/ 198 h 1995"/>
                <a:gd name="T28" fmla="*/ 565 w 1995"/>
                <a:gd name="T29" fmla="*/ 98 h 1995"/>
                <a:gd name="T30" fmla="*/ 748 w 1995"/>
                <a:gd name="T31" fmla="*/ 31 h 1995"/>
                <a:gd name="T32" fmla="*/ 946 w 1995"/>
                <a:gd name="T33" fmla="*/ 1 h 1995"/>
                <a:gd name="T34" fmla="*/ 1049 w 1995"/>
                <a:gd name="T35" fmla="*/ 1 h 1995"/>
                <a:gd name="T36" fmla="*/ 1247 w 1995"/>
                <a:gd name="T37" fmla="*/ 31 h 1995"/>
                <a:gd name="T38" fmla="*/ 1431 w 1995"/>
                <a:gd name="T39" fmla="*/ 98 h 1995"/>
                <a:gd name="T40" fmla="*/ 1594 w 1995"/>
                <a:gd name="T41" fmla="*/ 198 h 1995"/>
                <a:gd name="T42" fmla="*/ 1737 w 1995"/>
                <a:gd name="T43" fmla="*/ 327 h 1995"/>
                <a:gd name="T44" fmla="*/ 1851 w 1995"/>
                <a:gd name="T45" fmla="*/ 481 h 1995"/>
                <a:gd name="T46" fmla="*/ 1935 w 1995"/>
                <a:gd name="T47" fmla="*/ 655 h 1995"/>
                <a:gd name="T48" fmla="*/ 1985 w 1995"/>
                <a:gd name="T49" fmla="*/ 846 h 1995"/>
                <a:gd name="T50" fmla="*/ 1995 w 1995"/>
                <a:gd name="T51" fmla="*/ 998 h 1995"/>
                <a:gd name="T52" fmla="*/ 1985 w 1995"/>
                <a:gd name="T53" fmla="*/ 1150 h 1995"/>
                <a:gd name="T54" fmla="*/ 1935 w 1995"/>
                <a:gd name="T55" fmla="*/ 1340 h 1995"/>
                <a:gd name="T56" fmla="*/ 1851 w 1995"/>
                <a:gd name="T57" fmla="*/ 1515 h 1995"/>
                <a:gd name="T58" fmla="*/ 1737 w 1995"/>
                <a:gd name="T59" fmla="*/ 1668 h 1995"/>
                <a:gd name="T60" fmla="*/ 1594 w 1995"/>
                <a:gd name="T61" fmla="*/ 1798 h 1995"/>
                <a:gd name="T62" fmla="*/ 1431 w 1995"/>
                <a:gd name="T63" fmla="*/ 1898 h 1995"/>
                <a:gd name="T64" fmla="*/ 1247 w 1995"/>
                <a:gd name="T65" fmla="*/ 1964 h 1995"/>
                <a:gd name="T66" fmla="*/ 1049 w 1995"/>
                <a:gd name="T67" fmla="*/ 1993 h 19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995" h="1995">
                  <a:moveTo>
                    <a:pt x="998" y="1995"/>
                  </a:moveTo>
                  <a:lnTo>
                    <a:pt x="946" y="1993"/>
                  </a:lnTo>
                  <a:lnTo>
                    <a:pt x="847" y="1984"/>
                  </a:lnTo>
                  <a:lnTo>
                    <a:pt x="748" y="1964"/>
                  </a:lnTo>
                  <a:lnTo>
                    <a:pt x="655" y="1935"/>
                  </a:lnTo>
                  <a:lnTo>
                    <a:pt x="565" y="1898"/>
                  </a:lnTo>
                  <a:lnTo>
                    <a:pt x="481" y="1851"/>
                  </a:lnTo>
                  <a:lnTo>
                    <a:pt x="401" y="1798"/>
                  </a:lnTo>
                  <a:lnTo>
                    <a:pt x="327" y="1735"/>
                  </a:lnTo>
                  <a:lnTo>
                    <a:pt x="259" y="1668"/>
                  </a:lnTo>
                  <a:lnTo>
                    <a:pt x="198" y="1594"/>
                  </a:lnTo>
                  <a:lnTo>
                    <a:pt x="145" y="1515"/>
                  </a:lnTo>
                  <a:lnTo>
                    <a:pt x="99" y="1430"/>
                  </a:lnTo>
                  <a:lnTo>
                    <a:pt x="61" y="1340"/>
                  </a:lnTo>
                  <a:lnTo>
                    <a:pt x="31" y="1247"/>
                  </a:lnTo>
                  <a:lnTo>
                    <a:pt x="12" y="1150"/>
                  </a:lnTo>
                  <a:lnTo>
                    <a:pt x="1" y="1049"/>
                  </a:lnTo>
                  <a:lnTo>
                    <a:pt x="0" y="998"/>
                  </a:lnTo>
                  <a:lnTo>
                    <a:pt x="1" y="946"/>
                  </a:lnTo>
                  <a:lnTo>
                    <a:pt x="12" y="846"/>
                  </a:lnTo>
                  <a:lnTo>
                    <a:pt x="31" y="748"/>
                  </a:lnTo>
                  <a:lnTo>
                    <a:pt x="61" y="655"/>
                  </a:lnTo>
                  <a:lnTo>
                    <a:pt x="99" y="565"/>
                  </a:lnTo>
                  <a:lnTo>
                    <a:pt x="145" y="481"/>
                  </a:lnTo>
                  <a:lnTo>
                    <a:pt x="198" y="400"/>
                  </a:lnTo>
                  <a:lnTo>
                    <a:pt x="259" y="327"/>
                  </a:lnTo>
                  <a:lnTo>
                    <a:pt x="327" y="259"/>
                  </a:lnTo>
                  <a:lnTo>
                    <a:pt x="401" y="198"/>
                  </a:lnTo>
                  <a:lnTo>
                    <a:pt x="481" y="145"/>
                  </a:lnTo>
                  <a:lnTo>
                    <a:pt x="565" y="98"/>
                  </a:lnTo>
                  <a:lnTo>
                    <a:pt x="655" y="61"/>
                  </a:lnTo>
                  <a:lnTo>
                    <a:pt x="748" y="31"/>
                  </a:lnTo>
                  <a:lnTo>
                    <a:pt x="847" y="12"/>
                  </a:lnTo>
                  <a:lnTo>
                    <a:pt x="946" y="1"/>
                  </a:lnTo>
                  <a:lnTo>
                    <a:pt x="998" y="0"/>
                  </a:lnTo>
                  <a:lnTo>
                    <a:pt x="1049" y="1"/>
                  </a:lnTo>
                  <a:lnTo>
                    <a:pt x="1150" y="12"/>
                  </a:lnTo>
                  <a:lnTo>
                    <a:pt x="1247" y="31"/>
                  </a:lnTo>
                  <a:lnTo>
                    <a:pt x="1340" y="61"/>
                  </a:lnTo>
                  <a:lnTo>
                    <a:pt x="1431" y="98"/>
                  </a:lnTo>
                  <a:lnTo>
                    <a:pt x="1515" y="145"/>
                  </a:lnTo>
                  <a:lnTo>
                    <a:pt x="1594" y="198"/>
                  </a:lnTo>
                  <a:lnTo>
                    <a:pt x="1668" y="259"/>
                  </a:lnTo>
                  <a:lnTo>
                    <a:pt x="1737" y="327"/>
                  </a:lnTo>
                  <a:lnTo>
                    <a:pt x="1798" y="400"/>
                  </a:lnTo>
                  <a:lnTo>
                    <a:pt x="1851" y="481"/>
                  </a:lnTo>
                  <a:lnTo>
                    <a:pt x="1898" y="565"/>
                  </a:lnTo>
                  <a:lnTo>
                    <a:pt x="1935" y="655"/>
                  </a:lnTo>
                  <a:lnTo>
                    <a:pt x="1964" y="748"/>
                  </a:lnTo>
                  <a:lnTo>
                    <a:pt x="1985" y="846"/>
                  </a:lnTo>
                  <a:lnTo>
                    <a:pt x="1995" y="946"/>
                  </a:lnTo>
                  <a:lnTo>
                    <a:pt x="1995" y="998"/>
                  </a:lnTo>
                  <a:lnTo>
                    <a:pt x="1995" y="1049"/>
                  </a:lnTo>
                  <a:lnTo>
                    <a:pt x="1985" y="1150"/>
                  </a:lnTo>
                  <a:lnTo>
                    <a:pt x="1964" y="1247"/>
                  </a:lnTo>
                  <a:lnTo>
                    <a:pt x="1935" y="1340"/>
                  </a:lnTo>
                  <a:lnTo>
                    <a:pt x="1898" y="1430"/>
                  </a:lnTo>
                  <a:lnTo>
                    <a:pt x="1851" y="1515"/>
                  </a:lnTo>
                  <a:lnTo>
                    <a:pt x="1798" y="1594"/>
                  </a:lnTo>
                  <a:lnTo>
                    <a:pt x="1737" y="1668"/>
                  </a:lnTo>
                  <a:lnTo>
                    <a:pt x="1668" y="1735"/>
                  </a:lnTo>
                  <a:lnTo>
                    <a:pt x="1594" y="1798"/>
                  </a:lnTo>
                  <a:lnTo>
                    <a:pt x="1515" y="1851"/>
                  </a:lnTo>
                  <a:lnTo>
                    <a:pt x="1431" y="1898"/>
                  </a:lnTo>
                  <a:lnTo>
                    <a:pt x="1340" y="1935"/>
                  </a:lnTo>
                  <a:lnTo>
                    <a:pt x="1247" y="1964"/>
                  </a:lnTo>
                  <a:lnTo>
                    <a:pt x="1150" y="1984"/>
                  </a:lnTo>
                  <a:lnTo>
                    <a:pt x="1049" y="1993"/>
                  </a:lnTo>
                  <a:lnTo>
                    <a:pt x="998" y="1995"/>
                  </a:lnTo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6" name="Freeform 589">
              <a:extLst>
                <a:ext uri="{FF2B5EF4-FFF2-40B4-BE49-F238E27FC236}">
                  <a16:creationId xmlns:a16="http://schemas.microsoft.com/office/drawing/2014/main" id="{9B7FC255-FC85-4085-9A85-CE62770E60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462 w 462"/>
                <a:gd name="T1" fmla="*/ 981 h 1135"/>
                <a:gd name="T2" fmla="*/ 460 w 462"/>
                <a:gd name="T3" fmla="*/ 985 h 1135"/>
                <a:gd name="T4" fmla="*/ 457 w 462"/>
                <a:gd name="T5" fmla="*/ 989 h 1135"/>
                <a:gd name="T6" fmla="*/ 443 w 462"/>
                <a:gd name="T7" fmla="*/ 1007 h 1135"/>
                <a:gd name="T8" fmla="*/ 427 w 462"/>
                <a:gd name="T9" fmla="*/ 1025 h 1135"/>
                <a:gd name="T10" fmla="*/ 418 w 462"/>
                <a:gd name="T11" fmla="*/ 1037 h 1135"/>
                <a:gd name="T12" fmla="*/ 409 w 462"/>
                <a:gd name="T13" fmla="*/ 1048 h 1135"/>
                <a:gd name="T14" fmla="*/ 408 w 462"/>
                <a:gd name="T15" fmla="*/ 1050 h 1135"/>
                <a:gd name="T16" fmla="*/ 408 w 462"/>
                <a:gd name="T17" fmla="*/ 1050 h 1135"/>
                <a:gd name="T18" fmla="*/ 396 w 462"/>
                <a:gd name="T19" fmla="*/ 1064 h 1135"/>
                <a:gd name="T20" fmla="*/ 383 w 462"/>
                <a:gd name="T21" fmla="*/ 1078 h 1135"/>
                <a:gd name="T22" fmla="*/ 369 w 462"/>
                <a:gd name="T23" fmla="*/ 1095 h 1135"/>
                <a:gd name="T24" fmla="*/ 355 w 462"/>
                <a:gd name="T25" fmla="*/ 1110 h 1135"/>
                <a:gd name="T26" fmla="*/ 343 w 462"/>
                <a:gd name="T27" fmla="*/ 1123 h 1135"/>
                <a:gd name="T28" fmla="*/ 332 w 462"/>
                <a:gd name="T29" fmla="*/ 1135 h 1135"/>
                <a:gd name="T30" fmla="*/ 276 w 462"/>
                <a:gd name="T31" fmla="*/ 1062 h 1135"/>
                <a:gd name="T32" fmla="*/ 177 w 462"/>
                <a:gd name="T33" fmla="*/ 908 h 1135"/>
                <a:gd name="T34" fmla="*/ 94 w 462"/>
                <a:gd name="T35" fmla="*/ 745 h 1135"/>
                <a:gd name="T36" fmla="*/ 27 w 462"/>
                <a:gd name="T37" fmla="*/ 573 h 1135"/>
                <a:gd name="T38" fmla="*/ 0 w 462"/>
                <a:gd name="T39" fmla="*/ 483 h 1135"/>
                <a:gd name="T40" fmla="*/ 36 w 462"/>
                <a:gd name="T41" fmla="*/ 417 h 1135"/>
                <a:gd name="T42" fmla="*/ 65 w 462"/>
                <a:gd name="T43" fmla="*/ 348 h 1135"/>
                <a:gd name="T44" fmla="*/ 68 w 462"/>
                <a:gd name="T45" fmla="*/ 341 h 1135"/>
                <a:gd name="T46" fmla="*/ 71 w 462"/>
                <a:gd name="T47" fmla="*/ 333 h 1135"/>
                <a:gd name="T48" fmla="*/ 81 w 462"/>
                <a:gd name="T49" fmla="*/ 303 h 1135"/>
                <a:gd name="T50" fmla="*/ 90 w 462"/>
                <a:gd name="T51" fmla="*/ 273 h 1135"/>
                <a:gd name="T52" fmla="*/ 94 w 462"/>
                <a:gd name="T53" fmla="*/ 263 h 1135"/>
                <a:gd name="T54" fmla="*/ 97 w 462"/>
                <a:gd name="T55" fmla="*/ 252 h 1135"/>
                <a:gd name="T56" fmla="*/ 100 w 462"/>
                <a:gd name="T57" fmla="*/ 242 h 1135"/>
                <a:gd name="T58" fmla="*/ 102 w 462"/>
                <a:gd name="T59" fmla="*/ 232 h 1135"/>
                <a:gd name="T60" fmla="*/ 105 w 462"/>
                <a:gd name="T61" fmla="*/ 223 h 1135"/>
                <a:gd name="T62" fmla="*/ 106 w 462"/>
                <a:gd name="T63" fmla="*/ 214 h 1135"/>
                <a:gd name="T64" fmla="*/ 110 w 462"/>
                <a:gd name="T65" fmla="*/ 201 h 1135"/>
                <a:gd name="T66" fmla="*/ 112 w 462"/>
                <a:gd name="T67" fmla="*/ 189 h 1135"/>
                <a:gd name="T68" fmla="*/ 112 w 462"/>
                <a:gd name="T69" fmla="*/ 182 h 1135"/>
                <a:gd name="T70" fmla="*/ 114 w 462"/>
                <a:gd name="T71" fmla="*/ 177 h 1135"/>
                <a:gd name="T72" fmla="*/ 116 w 462"/>
                <a:gd name="T73" fmla="*/ 166 h 1135"/>
                <a:gd name="T74" fmla="*/ 119 w 462"/>
                <a:gd name="T75" fmla="*/ 153 h 1135"/>
                <a:gd name="T76" fmla="*/ 125 w 462"/>
                <a:gd name="T77" fmla="*/ 109 h 1135"/>
                <a:gd name="T78" fmla="*/ 129 w 462"/>
                <a:gd name="T79" fmla="*/ 64 h 1135"/>
                <a:gd name="T80" fmla="*/ 131 w 462"/>
                <a:gd name="T81" fmla="*/ 53 h 1135"/>
                <a:gd name="T82" fmla="*/ 131 w 462"/>
                <a:gd name="T83" fmla="*/ 41 h 1135"/>
                <a:gd name="T84" fmla="*/ 131 w 462"/>
                <a:gd name="T85" fmla="*/ 39 h 1135"/>
                <a:gd name="T86" fmla="*/ 131 w 462"/>
                <a:gd name="T87" fmla="*/ 35 h 1135"/>
                <a:gd name="T88" fmla="*/ 132 w 462"/>
                <a:gd name="T89" fmla="*/ 26 h 1135"/>
                <a:gd name="T90" fmla="*/ 132 w 462"/>
                <a:gd name="T91" fmla="*/ 17 h 1135"/>
                <a:gd name="T92" fmla="*/ 132 w 462"/>
                <a:gd name="T93" fmla="*/ 7 h 1135"/>
                <a:gd name="T94" fmla="*/ 132 w 462"/>
                <a:gd name="T95" fmla="*/ 0 h 1135"/>
                <a:gd name="T96" fmla="*/ 133 w 462"/>
                <a:gd name="T97" fmla="*/ 68 h 1135"/>
                <a:gd name="T98" fmla="*/ 145 w 462"/>
                <a:gd name="T99" fmla="*/ 204 h 1135"/>
                <a:gd name="T100" fmla="*/ 168 w 462"/>
                <a:gd name="T101" fmla="*/ 335 h 1135"/>
                <a:gd name="T102" fmla="*/ 201 w 462"/>
                <a:gd name="T103" fmla="*/ 464 h 1135"/>
                <a:gd name="T104" fmla="*/ 243 w 462"/>
                <a:gd name="T105" fmla="*/ 587 h 1135"/>
                <a:gd name="T106" fmla="*/ 295 w 462"/>
                <a:gd name="T107" fmla="*/ 706 h 1135"/>
                <a:gd name="T108" fmla="*/ 355 w 462"/>
                <a:gd name="T109" fmla="*/ 820 h 1135"/>
                <a:gd name="T110" fmla="*/ 425 w 462"/>
                <a:gd name="T111" fmla="*/ 929 h 1135"/>
                <a:gd name="T112" fmla="*/ 462 w 462"/>
                <a:gd name="T113" fmla="*/ 981 h 1135"/>
                <a:gd name="T114" fmla="*/ 462 w 462"/>
                <a:gd name="T115" fmla="*/ 981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62" h="1135">
                  <a:moveTo>
                    <a:pt x="462" y="981"/>
                  </a:moveTo>
                  <a:lnTo>
                    <a:pt x="460" y="985"/>
                  </a:lnTo>
                  <a:lnTo>
                    <a:pt x="457" y="989"/>
                  </a:lnTo>
                  <a:lnTo>
                    <a:pt x="443" y="1007"/>
                  </a:lnTo>
                  <a:lnTo>
                    <a:pt x="427" y="1025"/>
                  </a:lnTo>
                  <a:lnTo>
                    <a:pt x="418" y="1037"/>
                  </a:lnTo>
                  <a:lnTo>
                    <a:pt x="409" y="1048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396" y="1064"/>
                  </a:lnTo>
                  <a:lnTo>
                    <a:pt x="383" y="1078"/>
                  </a:lnTo>
                  <a:lnTo>
                    <a:pt x="369" y="1095"/>
                  </a:lnTo>
                  <a:lnTo>
                    <a:pt x="355" y="1110"/>
                  </a:lnTo>
                  <a:lnTo>
                    <a:pt x="343" y="1123"/>
                  </a:lnTo>
                  <a:lnTo>
                    <a:pt x="332" y="1135"/>
                  </a:lnTo>
                  <a:lnTo>
                    <a:pt x="276" y="1062"/>
                  </a:lnTo>
                  <a:lnTo>
                    <a:pt x="177" y="908"/>
                  </a:lnTo>
                  <a:lnTo>
                    <a:pt x="94" y="745"/>
                  </a:lnTo>
                  <a:lnTo>
                    <a:pt x="27" y="573"/>
                  </a:lnTo>
                  <a:lnTo>
                    <a:pt x="0" y="483"/>
                  </a:lnTo>
                  <a:lnTo>
                    <a:pt x="36" y="417"/>
                  </a:lnTo>
                  <a:lnTo>
                    <a:pt x="65" y="348"/>
                  </a:lnTo>
                  <a:lnTo>
                    <a:pt x="68" y="341"/>
                  </a:lnTo>
                  <a:lnTo>
                    <a:pt x="71" y="333"/>
                  </a:lnTo>
                  <a:lnTo>
                    <a:pt x="81" y="303"/>
                  </a:lnTo>
                  <a:lnTo>
                    <a:pt x="90" y="273"/>
                  </a:lnTo>
                  <a:lnTo>
                    <a:pt x="94" y="263"/>
                  </a:lnTo>
                  <a:lnTo>
                    <a:pt x="97" y="252"/>
                  </a:lnTo>
                  <a:lnTo>
                    <a:pt x="100" y="242"/>
                  </a:lnTo>
                  <a:lnTo>
                    <a:pt x="102" y="232"/>
                  </a:lnTo>
                  <a:lnTo>
                    <a:pt x="105" y="223"/>
                  </a:lnTo>
                  <a:lnTo>
                    <a:pt x="106" y="214"/>
                  </a:lnTo>
                  <a:lnTo>
                    <a:pt x="110" y="201"/>
                  </a:lnTo>
                  <a:lnTo>
                    <a:pt x="112" y="189"/>
                  </a:lnTo>
                  <a:lnTo>
                    <a:pt x="112" y="182"/>
                  </a:lnTo>
                  <a:lnTo>
                    <a:pt x="114" y="177"/>
                  </a:lnTo>
                  <a:lnTo>
                    <a:pt x="116" y="166"/>
                  </a:lnTo>
                  <a:lnTo>
                    <a:pt x="119" y="153"/>
                  </a:lnTo>
                  <a:lnTo>
                    <a:pt x="125" y="109"/>
                  </a:lnTo>
                  <a:lnTo>
                    <a:pt x="129" y="64"/>
                  </a:lnTo>
                  <a:lnTo>
                    <a:pt x="131" y="53"/>
                  </a:lnTo>
                  <a:lnTo>
                    <a:pt x="131" y="41"/>
                  </a:lnTo>
                  <a:lnTo>
                    <a:pt x="131" y="39"/>
                  </a:lnTo>
                  <a:lnTo>
                    <a:pt x="131" y="35"/>
                  </a:lnTo>
                  <a:lnTo>
                    <a:pt x="132" y="26"/>
                  </a:lnTo>
                  <a:lnTo>
                    <a:pt x="132" y="17"/>
                  </a:lnTo>
                  <a:lnTo>
                    <a:pt x="132" y="7"/>
                  </a:lnTo>
                  <a:lnTo>
                    <a:pt x="132" y="0"/>
                  </a:lnTo>
                  <a:lnTo>
                    <a:pt x="133" y="68"/>
                  </a:lnTo>
                  <a:lnTo>
                    <a:pt x="145" y="204"/>
                  </a:lnTo>
                  <a:lnTo>
                    <a:pt x="168" y="335"/>
                  </a:lnTo>
                  <a:lnTo>
                    <a:pt x="201" y="464"/>
                  </a:lnTo>
                  <a:lnTo>
                    <a:pt x="243" y="587"/>
                  </a:lnTo>
                  <a:lnTo>
                    <a:pt x="295" y="706"/>
                  </a:lnTo>
                  <a:lnTo>
                    <a:pt x="355" y="820"/>
                  </a:lnTo>
                  <a:lnTo>
                    <a:pt x="425" y="929"/>
                  </a:lnTo>
                  <a:lnTo>
                    <a:pt x="462" y="981"/>
                  </a:lnTo>
                  <a:lnTo>
                    <a:pt x="462" y="981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7" name="Freeform 590">
              <a:extLst>
                <a:ext uri="{FF2B5EF4-FFF2-40B4-BE49-F238E27FC236}">
                  <a16:creationId xmlns:a16="http://schemas.microsoft.com/office/drawing/2014/main" id="{47A7299B-EAA0-4501-A823-73B909C97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6251" y="1743660"/>
              <a:ext cx="187113" cy="392385"/>
            </a:xfrm>
            <a:custGeom>
              <a:avLst/>
              <a:gdLst>
                <a:gd name="T0" fmla="*/ 132 w 462"/>
                <a:gd name="T1" fmla="*/ 0 h 1135"/>
                <a:gd name="T2" fmla="*/ 132 w 462"/>
                <a:gd name="T3" fmla="*/ 7 h 1135"/>
                <a:gd name="T4" fmla="*/ 132 w 462"/>
                <a:gd name="T5" fmla="*/ 17 h 1135"/>
                <a:gd name="T6" fmla="*/ 132 w 462"/>
                <a:gd name="T7" fmla="*/ 26 h 1135"/>
                <a:gd name="T8" fmla="*/ 131 w 462"/>
                <a:gd name="T9" fmla="*/ 35 h 1135"/>
                <a:gd name="T10" fmla="*/ 131 w 462"/>
                <a:gd name="T11" fmla="*/ 39 h 1135"/>
                <a:gd name="T12" fmla="*/ 131 w 462"/>
                <a:gd name="T13" fmla="*/ 41 h 1135"/>
                <a:gd name="T14" fmla="*/ 131 w 462"/>
                <a:gd name="T15" fmla="*/ 53 h 1135"/>
                <a:gd name="T16" fmla="*/ 129 w 462"/>
                <a:gd name="T17" fmla="*/ 64 h 1135"/>
                <a:gd name="T18" fmla="*/ 125 w 462"/>
                <a:gd name="T19" fmla="*/ 109 h 1135"/>
                <a:gd name="T20" fmla="*/ 119 w 462"/>
                <a:gd name="T21" fmla="*/ 153 h 1135"/>
                <a:gd name="T22" fmla="*/ 116 w 462"/>
                <a:gd name="T23" fmla="*/ 166 h 1135"/>
                <a:gd name="T24" fmla="*/ 114 w 462"/>
                <a:gd name="T25" fmla="*/ 177 h 1135"/>
                <a:gd name="T26" fmla="*/ 112 w 462"/>
                <a:gd name="T27" fmla="*/ 182 h 1135"/>
                <a:gd name="T28" fmla="*/ 112 w 462"/>
                <a:gd name="T29" fmla="*/ 189 h 1135"/>
                <a:gd name="T30" fmla="*/ 110 w 462"/>
                <a:gd name="T31" fmla="*/ 201 h 1135"/>
                <a:gd name="T32" fmla="*/ 106 w 462"/>
                <a:gd name="T33" fmla="*/ 214 h 1135"/>
                <a:gd name="T34" fmla="*/ 105 w 462"/>
                <a:gd name="T35" fmla="*/ 223 h 1135"/>
                <a:gd name="T36" fmla="*/ 102 w 462"/>
                <a:gd name="T37" fmla="*/ 232 h 1135"/>
                <a:gd name="T38" fmla="*/ 100 w 462"/>
                <a:gd name="T39" fmla="*/ 242 h 1135"/>
                <a:gd name="T40" fmla="*/ 97 w 462"/>
                <a:gd name="T41" fmla="*/ 252 h 1135"/>
                <a:gd name="T42" fmla="*/ 94 w 462"/>
                <a:gd name="T43" fmla="*/ 263 h 1135"/>
                <a:gd name="T44" fmla="*/ 90 w 462"/>
                <a:gd name="T45" fmla="*/ 273 h 1135"/>
                <a:gd name="T46" fmla="*/ 81 w 462"/>
                <a:gd name="T47" fmla="*/ 303 h 1135"/>
                <a:gd name="T48" fmla="*/ 71 w 462"/>
                <a:gd name="T49" fmla="*/ 333 h 1135"/>
                <a:gd name="T50" fmla="*/ 65 w 462"/>
                <a:gd name="T51" fmla="*/ 348 h 1135"/>
                <a:gd name="T52" fmla="*/ 36 w 462"/>
                <a:gd name="T53" fmla="*/ 417 h 1135"/>
                <a:gd name="T54" fmla="*/ 0 w 462"/>
                <a:gd name="T55" fmla="*/ 483 h 1135"/>
                <a:gd name="T56" fmla="*/ 27 w 462"/>
                <a:gd name="T57" fmla="*/ 573 h 1135"/>
                <a:gd name="T58" fmla="*/ 94 w 462"/>
                <a:gd name="T59" fmla="*/ 745 h 1135"/>
                <a:gd name="T60" fmla="*/ 177 w 462"/>
                <a:gd name="T61" fmla="*/ 908 h 1135"/>
                <a:gd name="T62" fmla="*/ 276 w 462"/>
                <a:gd name="T63" fmla="*/ 1062 h 1135"/>
                <a:gd name="T64" fmla="*/ 332 w 462"/>
                <a:gd name="T65" fmla="*/ 1135 h 1135"/>
                <a:gd name="T66" fmla="*/ 343 w 462"/>
                <a:gd name="T67" fmla="*/ 1123 h 1135"/>
                <a:gd name="T68" fmla="*/ 355 w 462"/>
                <a:gd name="T69" fmla="*/ 1110 h 1135"/>
                <a:gd name="T70" fmla="*/ 369 w 462"/>
                <a:gd name="T71" fmla="*/ 1095 h 1135"/>
                <a:gd name="T72" fmla="*/ 383 w 462"/>
                <a:gd name="T73" fmla="*/ 1078 h 1135"/>
                <a:gd name="T74" fmla="*/ 396 w 462"/>
                <a:gd name="T75" fmla="*/ 1064 h 1135"/>
                <a:gd name="T76" fmla="*/ 408 w 462"/>
                <a:gd name="T77" fmla="*/ 1050 h 1135"/>
                <a:gd name="T78" fmla="*/ 408 w 462"/>
                <a:gd name="T79" fmla="*/ 1050 h 1135"/>
                <a:gd name="T80" fmla="*/ 409 w 462"/>
                <a:gd name="T81" fmla="*/ 1048 h 1135"/>
                <a:gd name="T82" fmla="*/ 418 w 462"/>
                <a:gd name="T83" fmla="*/ 1037 h 1135"/>
                <a:gd name="T84" fmla="*/ 427 w 462"/>
                <a:gd name="T85" fmla="*/ 1025 h 1135"/>
                <a:gd name="T86" fmla="*/ 443 w 462"/>
                <a:gd name="T87" fmla="*/ 1007 h 1135"/>
                <a:gd name="T88" fmla="*/ 457 w 462"/>
                <a:gd name="T89" fmla="*/ 989 h 1135"/>
                <a:gd name="T90" fmla="*/ 460 w 462"/>
                <a:gd name="T91" fmla="*/ 985 h 1135"/>
                <a:gd name="T92" fmla="*/ 462 w 462"/>
                <a:gd name="T93" fmla="*/ 981 h 1135"/>
                <a:gd name="T94" fmla="*/ 425 w 462"/>
                <a:gd name="T95" fmla="*/ 929 h 1135"/>
                <a:gd name="T96" fmla="*/ 355 w 462"/>
                <a:gd name="T97" fmla="*/ 820 h 1135"/>
                <a:gd name="T98" fmla="*/ 295 w 462"/>
                <a:gd name="T99" fmla="*/ 706 h 1135"/>
                <a:gd name="T100" fmla="*/ 243 w 462"/>
                <a:gd name="T101" fmla="*/ 587 h 1135"/>
                <a:gd name="T102" fmla="*/ 201 w 462"/>
                <a:gd name="T103" fmla="*/ 464 h 1135"/>
                <a:gd name="T104" fmla="*/ 168 w 462"/>
                <a:gd name="T105" fmla="*/ 335 h 1135"/>
                <a:gd name="T106" fmla="*/ 145 w 462"/>
                <a:gd name="T107" fmla="*/ 204 h 1135"/>
                <a:gd name="T108" fmla="*/ 133 w 462"/>
                <a:gd name="T109" fmla="*/ 68 h 1135"/>
                <a:gd name="T110" fmla="*/ 132 w 462"/>
                <a:gd name="T111" fmla="*/ 0 h 1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62" h="1135">
                  <a:moveTo>
                    <a:pt x="132" y="0"/>
                  </a:moveTo>
                  <a:lnTo>
                    <a:pt x="132" y="7"/>
                  </a:lnTo>
                  <a:lnTo>
                    <a:pt x="132" y="17"/>
                  </a:lnTo>
                  <a:lnTo>
                    <a:pt x="132" y="26"/>
                  </a:lnTo>
                  <a:lnTo>
                    <a:pt x="131" y="35"/>
                  </a:lnTo>
                  <a:lnTo>
                    <a:pt x="131" y="39"/>
                  </a:lnTo>
                  <a:lnTo>
                    <a:pt x="131" y="41"/>
                  </a:lnTo>
                  <a:lnTo>
                    <a:pt x="131" y="53"/>
                  </a:lnTo>
                  <a:lnTo>
                    <a:pt x="129" y="64"/>
                  </a:lnTo>
                  <a:lnTo>
                    <a:pt x="125" y="109"/>
                  </a:lnTo>
                  <a:lnTo>
                    <a:pt x="119" y="153"/>
                  </a:lnTo>
                  <a:lnTo>
                    <a:pt x="116" y="166"/>
                  </a:lnTo>
                  <a:lnTo>
                    <a:pt x="114" y="177"/>
                  </a:lnTo>
                  <a:lnTo>
                    <a:pt x="112" y="182"/>
                  </a:lnTo>
                  <a:lnTo>
                    <a:pt x="112" y="189"/>
                  </a:lnTo>
                  <a:lnTo>
                    <a:pt x="110" y="201"/>
                  </a:lnTo>
                  <a:lnTo>
                    <a:pt x="106" y="214"/>
                  </a:lnTo>
                  <a:lnTo>
                    <a:pt x="105" y="223"/>
                  </a:lnTo>
                  <a:lnTo>
                    <a:pt x="102" y="232"/>
                  </a:lnTo>
                  <a:lnTo>
                    <a:pt x="100" y="242"/>
                  </a:lnTo>
                  <a:lnTo>
                    <a:pt x="97" y="252"/>
                  </a:lnTo>
                  <a:lnTo>
                    <a:pt x="94" y="263"/>
                  </a:lnTo>
                  <a:lnTo>
                    <a:pt x="90" y="273"/>
                  </a:lnTo>
                  <a:lnTo>
                    <a:pt x="81" y="303"/>
                  </a:lnTo>
                  <a:lnTo>
                    <a:pt x="71" y="333"/>
                  </a:lnTo>
                  <a:lnTo>
                    <a:pt x="65" y="348"/>
                  </a:lnTo>
                  <a:lnTo>
                    <a:pt x="36" y="417"/>
                  </a:lnTo>
                  <a:lnTo>
                    <a:pt x="0" y="483"/>
                  </a:lnTo>
                  <a:lnTo>
                    <a:pt x="27" y="573"/>
                  </a:lnTo>
                  <a:lnTo>
                    <a:pt x="94" y="745"/>
                  </a:lnTo>
                  <a:lnTo>
                    <a:pt x="177" y="908"/>
                  </a:lnTo>
                  <a:lnTo>
                    <a:pt x="276" y="1062"/>
                  </a:lnTo>
                  <a:lnTo>
                    <a:pt x="332" y="1135"/>
                  </a:lnTo>
                  <a:lnTo>
                    <a:pt x="343" y="1123"/>
                  </a:lnTo>
                  <a:lnTo>
                    <a:pt x="355" y="1110"/>
                  </a:lnTo>
                  <a:lnTo>
                    <a:pt x="369" y="1095"/>
                  </a:lnTo>
                  <a:lnTo>
                    <a:pt x="383" y="1078"/>
                  </a:lnTo>
                  <a:lnTo>
                    <a:pt x="396" y="1064"/>
                  </a:lnTo>
                  <a:lnTo>
                    <a:pt x="408" y="1050"/>
                  </a:lnTo>
                  <a:lnTo>
                    <a:pt x="408" y="1050"/>
                  </a:lnTo>
                  <a:lnTo>
                    <a:pt x="409" y="1048"/>
                  </a:lnTo>
                  <a:lnTo>
                    <a:pt x="418" y="1037"/>
                  </a:lnTo>
                  <a:lnTo>
                    <a:pt x="427" y="1025"/>
                  </a:lnTo>
                  <a:lnTo>
                    <a:pt x="443" y="1007"/>
                  </a:lnTo>
                  <a:lnTo>
                    <a:pt x="457" y="989"/>
                  </a:lnTo>
                  <a:lnTo>
                    <a:pt x="460" y="985"/>
                  </a:lnTo>
                  <a:lnTo>
                    <a:pt x="462" y="981"/>
                  </a:lnTo>
                  <a:lnTo>
                    <a:pt x="425" y="929"/>
                  </a:lnTo>
                  <a:lnTo>
                    <a:pt x="355" y="820"/>
                  </a:lnTo>
                  <a:lnTo>
                    <a:pt x="295" y="706"/>
                  </a:lnTo>
                  <a:lnTo>
                    <a:pt x="243" y="587"/>
                  </a:lnTo>
                  <a:lnTo>
                    <a:pt x="201" y="464"/>
                  </a:lnTo>
                  <a:lnTo>
                    <a:pt x="168" y="335"/>
                  </a:lnTo>
                  <a:lnTo>
                    <a:pt x="145" y="204"/>
                  </a:lnTo>
                  <a:lnTo>
                    <a:pt x="133" y="68"/>
                  </a:lnTo>
                  <a:lnTo>
                    <a:pt x="132" y="0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8" name="Freeform: Shape 97">
              <a:extLst>
                <a:ext uri="{FF2B5EF4-FFF2-40B4-BE49-F238E27FC236}">
                  <a16:creationId xmlns:a16="http://schemas.microsoft.com/office/drawing/2014/main" id="{1C0E4FD0-24D3-452D-8364-75D8995E12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4763" y="1739514"/>
              <a:ext cx="4602020" cy="571998"/>
            </a:xfrm>
            <a:custGeom>
              <a:avLst/>
              <a:gdLst>
                <a:gd name="connsiteX0" fmla="*/ 0 w 3941813"/>
                <a:gd name="connsiteY0" fmla="*/ 0 h 571998"/>
                <a:gd name="connsiteX1" fmla="*/ 228336 w 3941813"/>
                <a:gd name="connsiteY1" fmla="*/ 0 h 571998"/>
                <a:gd name="connsiteX2" fmla="*/ 228336 w 3941813"/>
                <a:gd name="connsiteY2" fmla="*/ 1035 h 571998"/>
                <a:gd name="connsiteX3" fmla="*/ 228336 w 3941813"/>
                <a:gd name="connsiteY3" fmla="*/ 2070 h 571998"/>
                <a:gd name="connsiteX4" fmla="*/ 228336 w 3941813"/>
                <a:gd name="connsiteY4" fmla="*/ 3450 h 571998"/>
                <a:gd name="connsiteX5" fmla="*/ 228336 w 3941813"/>
                <a:gd name="connsiteY5" fmla="*/ 4485 h 571998"/>
                <a:gd name="connsiteX6" fmla="*/ 228336 w 3941813"/>
                <a:gd name="connsiteY6" fmla="*/ 6555 h 571998"/>
                <a:gd name="connsiteX7" fmla="*/ 228336 w 3941813"/>
                <a:gd name="connsiteY7" fmla="*/ 8625 h 571998"/>
                <a:gd name="connsiteX8" fmla="*/ 228336 w 3941813"/>
                <a:gd name="connsiteY8" fmla="*/ 13110 h 571998"/>
                <a:gd name="connsiteX9" fmla="*/ 228681 w 3941813"/>
                <a:gd name="connsiteY9" fmla="*/ 17595 h 571998"/>
                <a:gd name="connsiteX10" fmla="*/ 228681 w 3941813"/>
                <a:gd name="connsiteY10" fmla="*/ 21045 h 571998"/>
                <a:gd name="connsiteX11" fmla="*/ 229372 w 3941813"/>
                <a:gd name="connsiteY11" fmla="*/ 24495 h 571998"/>
                <a:gd name="connsiteX12" fmla="*/ 229561 w 3941813"/>
                <a:gd name="connsiteY12" fmla="*/ 29949 h 571998"/>
                <a:gd name="connsiteX13" fmla="*/ 230860 w 3941813"/>
                <a:gd name="connsiteY13" fmla="*/ 43059 h 571998"/>
                <a:gd name="connsiteX14" fmla="*/ 231099 w 3941813"/>
                <a:gd name="connsiteY14" fmla="*/ 44849 h 571998"/>
                <a:gd name="connsiteX15" fmla="*/ 231445 w 3941813"/>
                <a:gd name="connsiteY15" fmla="*/ 47954 h 571998"/>
                <a:gd name="connsiteX16" fmla="*/ 231790 w 3941813"/>
                <a:gd name="connsiteY16" fmla="*/ 51059 h 571998"/>
                <a:gd name="connsiteX17" fmla="*/ 232439 w 3941813"/>
                <a:gd name="connsiteY17" fmla="*/ 55431 h 571998"/>
                <a:gd name="connsiteX18" fmla="*/ 237460 w 3941813"/>
                <a:gd name="connsiteY18" fmla="*/ 78594 h 571998"/>
                <a:gd name="connsiteX19" fmla="*/ 239935 w 3941813"/>
                <a:gd name="connsiteY19" fmla="*/ 88754 h 571998"/>
                <a:gd name="connsiteX20" fmla="*/ 249062 w 3941813"/>
                <a:gd name="connsiteY20" fmla="*/ 117988 h 571998"/>
                <a:gd name="connsiteX21" fmla="*/ 258766 w 3941813"/>
                <a:gd name="connsiteY21" fmla="*/ 141560 h 571998"/>
                <a:gd name="connsiteX22" fmla="*/ 260462 w 3941813"/>
                <a:gd name="connsiteY22" fmla="*/ 145242 h 571998"/>
                <a:gd name="connsiteX23" fmla="*/ 261844 w 3941813"/>
                <a:gd name="connsiteY23" fmla="*/ 148347 h 571998"/>
                <a:gd name="connsiteX24" fmla="*/ 263571 w 3941813"/>
                <a:gd name="connsiteY24" fmla="*/ 152142 h 571998"/>
                <a:gd name="connsiteX25" fmla="*/ 265643 w 3941813"/>
                <a:gd name="connsiteY25" fmla="*/ 155592 h 571998"/>
                <a:gd name="connsiteX26" fmla="*/ 267371 w 3941813"/>
                <a:gd name="connsiteY26" fmla="*/ 158697 h 571998"/>
                <a:gd name="connsiteX27" fmla="*/ 269060 w 3941813"/>
                <a:gd name="connsiteY27" fmla="*/ 162072 h 571998"/>
                <a:gd name="connsiteX28" fmla="*/ 276558 w 3941813"/>
                <a:gd name="connsiteY28" fmla="*/ 175613 h 571998"/>
                <a:gd name="connsiteX29" fmla="*/ 277043 w 3941813"/>
                <a:gd name="connsiteY29" fmla="*/ 176291 h 571998"/>
                <a:gd name="connsiteX30" fmla="*/ 278368 w 3941813"/>
                <a:gd name="connsiteY30" fmla="*/ 178791 h 571998"/>
                <a:gd name="connsiteX31" fmla="*/ 295536 w 3941813"/>
                <a:gd name="connsiteY31" fmla="*/ 204348 h 571998"/>
                <a:gd name="connsiteX32" fmla="*/ 296042 w 3941813"/>
                <a:gd name="connsiteY32" fmla="*/ 204926 h 571998"/>
                <a:gd name="connsiteX33" fmla="*/ 298303 w 3941813"/>
                <a:gd name="connsiteY33" fmla="*/ 207936 h 571998"/>
                <a:gd name="connsiteX34" fmla="*/ 316635 w 3941813"/>
                <a:gd name="connsiteY34" fmla="*/ 230146 h 571998"/>
                <a:gd name="connsiteX35" fmla="*/ 318158 w 3941813"/>
                <a:gd name="connsiteY35" fmla="*/ 231823 h 571998"/>
                <a:gd name="connsiteX36" fmla="*/ 341295 w 3941813"/>
                <a:gd name="connsiteY36" fmla="*/ 254260 h 571998"/>
                <a:gd name="connsiteX37" fmla="*/ 364855 w 3941813"/>
                <a:gd name="connsiteY37" fmla="*/ 274566 h 571998"/>
                <a:gd name="connsiteX38" fmla="*/ 383255 w 3941813"/>
                <a:gd name="connsiteY38" fmla="*/ 287072 h 571998"/>
                <a:gd name="connsiteX39" fmla="*/ 390494 w 3941813"/>
                <a:gd name="connsiteY39" fmla="*/ 291862 h 571998"/>
                <a:gd name="connsiteX40" fmla="*/ 396550 w 3941813"/>
                <a:gd name="connsiteY40" fmla="*/ 295622 h 571998"/>
                <a:gd name="connsiteX41" fmla="*/ 409034 w 3941813"/>
                <a:gd name="connsiteY41" fmla="*/ 302598 h 571998"/>
                <a:gd name="connsiteX42" fmla="*/ 419364 w 3941813"/>
                <a:gd name="connsiteY42" fmla="*/ 308079 h 571998"/>
                <a:gd name="connsiteX43" fmla="*/ 431109 w 3941813"/>
                <a:gd name="connsiteY43" fmla="*/ 313598 h 571998"/>
                <a:gd name="connsiteX44" fmla="*/ 433413 w 3941813"/>
                <a:gd name="connsiteY44" fmla="*/ 314749 h 571998"/>
                <a:gd name="connsiteX45" fmla="*/ 445124 w 3941813"/>
                <a:gd name="connsiteY45" fmla="*/ 319611 h 571998"/>
                <a:gd name="connsiteX46" fmla="*/ 450799 w 3941813"/>
                <a:gd name="connsiteY46" fmla="*/ 321878 h 571998"/>
                <a:gd name="connsiteX47" fmla="*/ 462312 w 3941813"/>
                <a:gd name="connsiteY47" fmla="*/ 325820 h 571998"/>
                <a:gd name="connsiteX48" fmla="*/ 480775 w 3941813"/>
                <a:gd name="connsiteY48" fmla="*/ 331449 h 571998"/>
                <a:gd name="connsiteX49" fmla="*/ 490525 w 3941813"/>
                <a:gd name="connsiteY49" fmla="*/ 333953 h 571998"/>
                <a:gd name="connsiteX50" fmla="*/ 499752 w 3941813"/>
                <a:gd name="connsiteY50" fmla="*/ 335946 h 571998"/>
                <a:gd name="connsiteX51" fmla="*/ 520232 w 3941813"/>
                <a:gd name="connsiteY51" fmla="*/ 340163 h 571998"/>
                <a:gd name="connsiteX52" fmla="*/ 554124 w 3941813"/>
                <a:gd name="connsiteY52" fmla="*/ 343209 h 571998"/>
                <a:gd name="connsiteX53" fmla="*/ 555122 w 3941813"/>
                <a:gd name="connsiteY53" fmla="*/ 343268 h 571998"/>
                <a:gd name="connsiteX54" fmla="*/ 555467 w 3941813"/>
                <a:gd name="connsiteY54" fmla="*/ 343294 h 571998"/>
                <a:gd name="connsiteX55" fmla="*/ 572739 w 3941813"/>
                <a:gd name="connsiteY55" fmla="*/ 343958 h 571998"/>
                <a:gd name="connsiteX56" fmla="*/ 3862707 w 3941813"/>
                <a:gd name="connsiteY56" fmla="*/ 343958 h 571998"/>
                <a:gd name="connsiteX57" fmla="*/ 3941813 w 3941813"/>
                <a:gd name="connsiteY57" fmla="*/ 343958 h 571998"/>
                <a:gd name="connsiteX58" fmla="*/ 3941813 w 3941813"/>
                <a:gd name="connsiteY58" fmla="*/ 388462 h 571998"/>
                <a:gd name="connsiteX59" fmla="*/ 3940777 w 3941813"/>
                <a:gd name="connsiteY59" fmla="*/ 407437 h 571998"/>
                <a:gd name="connsiteX60" fmla="*/ 3933868 w 3941813"/>
                <a:gd name="connsiteY60" fmla="*/ 442971 h 571998"/>
                <a:gd name="connsiteX61" fmla="*/ 3920050 w 3941813"/>
                <a:gd name="connsiteY61" fmla="*/ 476090 h 571998"/>
                <a:gd name="connsiteX62" fmla="*/ 3900015 w 3941813"/>
                <a:gd name="connsiteY62" fmla="*/ 505415 h 571998"/>
                <a:gd name="connsiteX63" fmla="*/ 3875143 w 3941813"/>
                <a:gd name="connsiteY63" fmla="*/ 530254 h 571998"/>
                <a:gd name="connsiteX64" fmla="*/ 3846126 w 3941813"/>
                <a:gd name="connsiteY64" fmla="*/ 549919 h 571998"/>
                <a:gd name="connsiteX65" fmla="*/ 3812964 w 3941813"/>
                <a:gd name="connsiteY65" fmla="*/ 563718 h 571998"/>
                <a:gd name="connsiteX66" fmla="*/ 3777038 w 3941813"/>
                <a:gd name="connsiteY66" fmla="*/ 570963 h 571998"/>
                <a:gd name="connsiteX67" fmla="*/ 3758385 w 3941813"/>
                <a:gd name="connsiteY67" fmla="*/ 571998 h 571998"/>
                <a:gd name="connsiteX68" fmla="*/ 572739 w 3941813"/>
                <a:gd name="connsiteY68" fmla="*/ 571998 h 571998"/>
                <a:gd name="connsiteX69" fmla="*/ 543032 w 3941813"/>
                <a:gd name="connsiteY69" fmla="*/ 571308 h 571998"/>
                <a:gd name="connsiteX70" fmla="*/ 485343 w 3941813"/>
                <a:gd name="connsiteY70" fmla="*/ 565788 h 571998"/>
                <a:gd name="connsiteX71" fmla="*/ 429382 w 3941813"/>
                <a:gd name="connsiteY71" fmla="*/ 554059 h 571998"/>
                <a:gd name="connsiteX72" fmla="*/ 375493 w 3941813"/>
                <a:gd name="connsiteY72" fmla="*/ 537499 h 571998"/>
                <a:gd name="connsiteX73" fmla="*/ 324023 w 3941813"/>
                <a:gd name="connsiteY73" fmla="*/ 515419 h 571998"/>
                <a:gd name="connsiteX74" fmla="*/ 275661 w 3941813"/>
                <a:gd name="connsiteY74" fmla="*/ 489200 h 571998"/>
                <a:gd name="connsiteX75" fmla="*/ 229718 w 3941813"/>
                <a:gd name="connsiteY75" fmla="*/ 458495 h 571998"/>
                <a:gd name="connsiteX76" fmla="*/ 187574 w 3941813"/>
                <a:gd name="connsiteY76" fmla="*/ 423306 h 571998"/>
                <a:gd name="connsiteX77" fmla="*/ 148539 w 3941813"/>
                <a:gd name="connsiteY77" fmla="*/ 384667 h 571998"/>
                <a:gd name="connsiteX78" fmla="*/ 113650 w 3941813"/>
                <a:gd name="connsiteY78" fmla="*/ 342233 h 571998"/>
                <a:gd name="connsiteX79" fmla="*/ 82906 w 3941813"/>
                <a:gd name="connsiteY79" fmla="*/ 296349 h 571998"/>
                <a:gd name="connsiteX80" fmla="*/ 56307 w 3941813"/>
                <a:gd name="connsiteY80" fmla="*/ 248050 h 571998"/>
                <a:gd name="connsiteX81" fmla="*/ 34544 w 3941813"/>
                <a:gd name="connsiteY81" fmla="*/ 196646 h 571998"/>
                <a:gd name="connsiteX82" fmla="*/ 17963 w 3941813"/>
                <a:gd name="connsiteY82" fmla="*/ 143172 h 571998"/>
                <a:gd name="connsiteX83" fmla="*/ 6218 w 3941813"/>
                <a:gd name="connsiteY83" fmla="*/ 87283 h 571998"/>
                <a:gd name="connsiteX84" fmla="*/ 346 w 3941813"/>
                <a:gd name="connsiteY84" fmla="*/ 29669 h 571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941813" h="571998">
                  <a:moveTo>
                    <a:pt x="0" y="0"/>
                  </a:moveTo>
                  <a:lnTo>
                    <a:pt x="228336" y="0"/>
                  </a:lnTo>
                  <a:lnTo>
                    <a:pt x="228336" y="1035"/>
                  </a:lnTo>
                  <a:lnTo>
                    <a:pt x="228336" y="2070"/>
                  </a:lnTo>
                  <a:lnTo>
                    <a:pt x="228336" y="3450"/>
                  </a:lnTo>
                  <a:lnTo>
                    <a:pt x="228336" y="4485"/>
                  </a:lnTo>
                  <a:lnTo>
                    <a:pt x="228336" y="6555"/>
                  </a:lnTo>
                  <a:lnTo>
                    <a:pt x="228336" y="8625"/>
                  </a:lnTo>
                  <a:lnTo>
                    <a:pt x="228336" y="13110"/>
                  </a:lnTo>
                  <a:lnTo>
                    <a:pt x="228681" y="17595"/>
                  </a:lnTo>
                  <a:lnTo>
                    <a:pt x="228681" y="21045"/>
                  </a:lnTo>
                  <a:lnTo>
                    <a:pt x="229372" y="24495"/>
                  </a:lnTo>
                  <a:lnTo>
                    <a:pt x="229561" y="29949"/>
                  </a:lnTo>
                  <a:lnTo>
                    <a:pt x="230860" y="43059"/>
                  </a:lnTo>
                  <a:lnTo>
                    <a:pt x="231099" y="44849"/>
                  </a:lnTo>
                  <a:lnTo>
                    <a:pt x="231445" y="47954"/>
                  </a:lnTo>
                  <a:lnTo>
                    <a:pt x="231790" y="51059"/>
                  </a:lnTo>
                  <a:lnTo>
                    <a:pt x="232439" y="55431"/>
                  </a:lnTo>
                  <a:lnTo>
                    <a:pt x="237460" y="78594"/>
                  </a:lnTo>
                  <a:lnTo>
                    <a:pt x="239935" y="88754"/>
                  </a:lnTo>
                  <a:lnTo>
                    <a:pt x="249062" y="117988"/>
                  </a:lnTo>
                  <a:lnTo>
                    <a:pt x="258766" y="141560"/>
                  </a:lnTo>
                  <a:lnTo>
                    <a:pt x="260462" y="145242"/>
                  </a:lnTo>
                  <a:lnTo>
                    <a:pt x="261844" y="148347"/>
                  </a:lnTo>
                  <a:lnTo>
                    <a:pt x="263571" y="152142"/>
                  </a:lnTo>
                  <a:lnTo>
                    <a:pt x="265643" y="155592"/>
                  </a:lnTo>
                  <a:lnTo>
                    <a:pt x="267371" y="158697"/>
                  </a:lnTo>
                  <a:lnTo>
                    <a:pt x="269060" y="162072"/>
                  </a:lnTo>
                  <a:lnTo>
                    <a:pt x="276558" y="175613"/>
                  </a:lnTo>
                  <a:lnTo>
                    <a:pt x="277043" y="176291"/>
                  </a:lnTo>
                  <a:lnTo>
                    <a:pt x="278368" y="178791"/>
                  </a:lnTo>
                  <a:lnTo>
                    <a:pt x="295536" y="204348"/>
                  </a:lnTo>
                  <a:lnTo>
                    <a:pt x="296042" y="204926"/>
                  </a:lnTo>
                  <a:lnTo>
                    <a:pt x="298303" y="207936"/>
                  </a:lnTo>
                  <a:lnTo>
                    <a:pt x="316635" y="230146"/>
                  </a:lnTo>
                  <a:lnTo>
                    <a:pt x="318158" y="231823"/>
                  </a:lnTo>
                  <a:lnTo>
                    <a:pt x="341295" y="254260"/>
                  </a:lnTo>
                  <a:lnTo>
                    <a:pt x="364855" y="274566"/>
                  </a:lnTo>
                  <a:lnTo>
                    <a:pt x="383255" y="287072"/>
                  </a:lnTo>
                  <a:lnTo>
                    <a:pt x="390494" y="291862"/>
                  </a:lnTo>
                  <a:lnTo>
                    <a:pt x="396550" y="295622"/>
                  </a:lnTo>
                  <a:lnTo>
                    <a:pt x="409034" y="302598"/>
                  </a:lnTo>
                  <a:lnTo>
                    <a:pt x="419364" y="308079"/>
                  </a:lnTo>
                  <a:lnTo>
                    <a:pt x="431109" y="313598"/>
                  </a:lnTo>
                  <a:lnTo>
                    <a:pt x="433413" y="314749"/>
                  </a:lnTo>
                  <a:lnTo>
                    <a:pt x="445124" y="319611"/>
                  </a:lnTo>
                  <a:lnTo>
                    <a:pt x="450799" y="321878"/>
                  </a:lnTo>
                  <a:lnTo>
                    <a:pt x="462312" y="325820"/>
                  </a:lnTo>
                  <a:lnTo>
                    <a:pt x="480775" y="331449"/>
                  </a:lnTo>
                  <a:lnTo>
                    <a:pt x="490525" y="333953"/>
                  </a:lnTo>
                  <a:lnTo>
                    <a:pt x="499752" y="335946"/>
                  </a:lnTo>
                  <a:lnTo>
                    <a:pt x="520232" y="340163"/>
                  </a:lnTo>
                  <a:lnTo>
                    <a:pt x="554124" y="343209"/>
                  </a:lnTo>
                  <a:lnTo>
                    <a:pt x="555122" y="343268"/>
                  </a:lnTo>
                  <a:lnTo>
                    <a:pt x="555467" y="343294"/>
                  </a:lnTo>
                  <a:lnTo>
                    <a:pt x="572739" y="343958"/>
                  </a:lnTo>
                  <a:lnTo>
                    <a:pt x="3862707" y="343958"/>
                  </a:lnTo>
                  <a:lnTo>
                    <a:pt x="3941813" y="343958"/>
                  </a:lnTo>
                  <a:lnTo>
                    <a:pt x="3941813" y="388462"/>
                  </a:lnTo>
                  <a:lnTo>
                    <a:pt x="3940777" y="407437"/>
                  </a:lnTo>
                  <a:lnTo>
                    <a:pt x="3933868" y="442971"/>
                  </a:lnTo>
                  <a:lnTo>
                    <a:pt x="3920050" y="476090"/>
                  </a:lnTo>
                  <a:lnTo>
                    <a:pt x="3900015" y="505415"/>
                  </a:lnTo>
                  <a:lnTo>
                    <a:pt x="3875143" y="530254"/>
                  </a:lnTo>
                  <a:lnTo>
                    <a:pt x="3846126" y="549919"/>
                  </a:lnTo>
                  <a:lnTo>
                    <a:pt x="3812964" y="563718"/>
                  </a:lnTo>
                  <a:lnTo>
                    <a:pt x="3777038" y="570963"/>
                  </a:lnTo>
                  <a:lnTo>
                    <a:pt x="3758385" y="571998"/>
                  </a:lnTo>
                  <a:lnTo>
                    <a:pt x="572739" y="571998"/>
                  </a:lnTo>
                  <a:lnTo>
                    <a:pt x="543032" y="571308"/>
                  </a:lnTo>
                  <a:lnTo>
                    <a:pt x="485343" y="565788"/>
                  </a:lnTo>
                  <a:lnTo>
                    <a:pt x="429382" y="554059"/>
                  </a:lnTo>
                  <a:lnTo>
                    <a:pt x="375493" y="537499"/>
                  </a:lnTo>
                  <a:lnTo>
                    <a:pt x="324023" y="515419"/>
                  </a:lnTo>
                  <a:lnTo>
                    <a:pt x="275661" y="489200"/>
                  </a:lnTo>
                  <a:lnTo>
                    <a:pt x="229718" y="458495"/>
                  </a:lnTo>
                  <a:lnTo>
                    <a:pt x="187574" y="423306"/>
                  </a:lnTo>
                  <a:lnTo>
                    <a:pt x="148539" y="384667"/>
                  </a:lnTo>
                  <a:lnTo>
                    <a:pt x="113650" y="342233"/>
                  </a:lnTo>
                  <a:lnTo>
                    <a:pt x="82906" y="296349"/>
                  </a:lnTo>
                  <a:lnTo>
                    <a:pt x="56307" y="248050"/>
                  </a:lnTo>
                  <a:lnTo>
                    <a:pt x="34544" y="196646"/>
                  </a:lnTo>
                  <a:lnTo>
                    <a:pt x="17963" y="143172"/>
                  </a:lnTo>
                  <a:lnTo>
                    <a:pt x="6218" y="87283"/>
                  </a:lnTo>
                  <a:lnTo>
                    <a:pt x="346" y="29669"/>
                  </a:lnTo>
                  <a:close/>
                </a:path>
              </a:pathLst>
            </a:cu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9" name="Freeform 585">
              <a:extLst>
                <a:ext uri="{FF2B5EF4-FFF2-40B4-BE49-F238E27FC236}">
                  <a16:creationId xmlns:a16="http://schemas.microsoft.com/office/drawing/2014/main" id="{540A6A31-CE9F-460D-AE35-1B7EFA273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409" y="1400971"/>
              <a:ext cx="694944" cy="694944"/>
            </a:xfrm>
            <a:prstGeom prst="ellipse">
              <a:avLst/>
            </a:pr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id-ID" sz="4400" b="1" dirty="0"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370" name="Rectangle 369">
            <a:extLst>
              <a:ext uri="{FF2B5EF4-FFF2-40B4-BE49-F238E27FC236}">
                <a16:creationId xmlns:a16="http://schemas.microsoft.com/office/drawing/2014/main" id="{1DF8DBEC-88DA-4197-90FA-EAFE461F70D2}"/>
              </a:ext>
            </a:extLst>
          </p:cNvPr>
          <p:cNvSpPr/>
          <p:nvPr/>
        </p:nvSpPr>
        <p:spPr>
          <a:xfrm>
            <a:off x="4168531" y="4882587"/>
            <a:ext cx="5968390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id-ID" dirty="0">
                <a:latin typeface="Batang" panose="02030600000101010101" pitchFamily="18" charset="-127"/>
                <a:ea typeface="Batang" panose="02030600000101010101" pitchFamily="18" charset="-127"/>
              </a:rPr>
              <a:t>Standar biaya dari APBN yang berbeda dengan harga satuan daerah.</a:t>
            </a:r>
            <a:endParaRPr lang="en-US" dirty="0"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42" name="Rectangle 341">
            <a:extLst>
              <a:ext uri="{FF2B5EF4-FFF2-40B4-BE49-F238E27FC236}">
                <a16:creationId xmlns:a16="http://schemas.microsoft.com/office/drawing/2014/main" id="{6EE8A803-2AAA-47E6-9901-536D20F484FE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m3d="http://schemas.microsoft.com/office/drawing/2017/model3d">
        <mc:Choice Requires="am3d">
          <p:graphicFrame>
            <p:nvGraphicFrame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9588407" y="2186913"/>
              <a:ext cx="3172717" cy="419374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 xmlns="">
          <p:pic>
            <p:nvPic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88407" y="2186913"/>
                <a:ext cx="3172717" cy="4193740"/>
              </a:xfrm>
              <a:prstGeom prst="rect">
                <a:avLst/>
              </a:prstGeom>
            </p:spPr>
          </p:pic>
        </mc:Fallback>
      </mc:AlternateContent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773910" y="230837"/>
            <a:ext cx="8933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rebuchet MS" panose="020B0603020202020204" pitchFamily="34" charset="0"/>
                <a:cs typeface="Arial" pitchFamily="34" charset="0"/>
              </a:rPr>
              <a:t>STRATEGI PERCEPATAN PELAKSANAAN</a:t>
            </a:r>
            <a:endParaRPr lang="id-ID" sz="2800" b="1" dirty="0">
              <a:latin typeface="Trebuchet MS" panose="020B0603020202020204" pitchFamily="34" charset="0"/>
              <a:cs typeface="Arial" pitchFamily="34" charset="0"/>
            </a:endParaRPr>
          </a:p>
          <a:p>
            <a:pPr algn="ctr"/>
            <a:r>
              <a:rPr lang="es-ES" sz="2800" b="1" dirty="0">
                <a:latin typeface="Trebuchet MS" panose="020B0603020202020204" pitchFamily="34" charset="0"/>
                <a:cs typeface="Arial" pitchFamily="34" charset="0"/>
              </a:rPr>
              <a:t> </a:t>
            </a:r>
            <a:r>
              <a:rPr lang="id-ID" sz="1600" b="1" dirty="0">
                <a:latin typeface="Trebuchet MS" panose="020B0603020202020204" pitchFamily="34" charset="0"/>
                <a:cs typeface="Arial" pitchFamily="34" charset="0"/>
              </a:rPr>
              <a:t>	</a:t>
            </a:r>
          </a:p>
          <a:p>
            <a:pPr algn="ctr"/>
            <a:endParaRPr lang="id-ID" sz="1600" b="1" dirty="0"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360" name="Rectangle 359">
            <a:extLst>
              <a:ext uri="{FF2B5EF4-FFF2-40B4-BE49-F238E27FC236}">
                <a16:creationId xmlns:a16="http://schemas.microsoft.com/office/drawing/2014/main" id="{E39FFB33-5E27-4B4B-8A37-29E491039749}"/>
              </a:ext>
            </a:extLst>
          </p:cNvPr>
          <p:cNvSpPr/>
          <p:nvPr/>
        </p:nvSpPr>
        <p:spPr>
          <a:xfrm>
            <a:off x="626430" y="997788"/>
            <a:ext cx="5098212" cy="8553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Oval 360">
            <a:extLst>
              <a:ext uri="{FF2B5EF4-FFF2-40B4-BE49-F238E27FC236}">
                <a16:creationId xmlns:a16="http://schemas.microsoft.com/office/drawing/2014/main" id="{89CFA0AF-B33F-4D00-8DD8-E695592B9052}"/>
              </a:ext>
            </a:extLst>
          </p:cNvPr>
          <p:cNvSpPr/>
          <p:nvPr/>
        </p:nvSpPr>
        <p:spPr>
          <a:xfrm>
            <a:off x="160603" y="989161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01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F684E92F-962F-4FA6-8255-1B5EBF3A08DF}"/>
              </a:ext>
            </a:extLst>
          </p:cNvPr>
          <p:cNvSpPr txBox="1"/>
          <p:nvPr/>
        </p:nvSpPr>
        <p:spPr>
          <a:xfrm>
            <a:off x="974558" y="1109036"/>
            <a:ext cx="4695451" cy="270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defTabSz="914400">
              <a:lnSpc>
                <a:spcPts val="1300"/>
              </a:lnSpc>
              <a:defRPr/>
            </a:pPr>
            <a:r>
              <a:rPr lang="id-ID" sz="1600" dirty="0">
                <a:solidFill>
                  <a:schemeClr val="bg1"/>
                </a:solidFill>
              </a:rPr>
              <a:t>Ti</a:t>
            </a:r>
            <a:r>
              <a:rPr lang="sv-SE" sz="1600" dirty="0">
                <a:solidFill>
                  <a:schemeClr val="bg1"/>
                </a:solidFill>
              </a:rPr>
              <a:t>ngkatkan pengendalian</a:t>
            </a:r>
            <a:r>
              <a:rPr lang="id-ID" sz="1600" dirty="0">
                <a:solidFill>
                  <a:schemeClr val="bg1"/>
                </a:solidFill>
              </a:rPr>
              <a:t>, pengawasan </a:t>
            </a:r>
            <a:r>
              <a:rPr lang="sv-SE" sz="1600" dirty="0">
                <a:solidFill>
                  <a:schemeClr val="bg1"/>
                </a:solidFill>
              </a:rPr>
              <a:t>dan monitoring</a:t>
            </a:r>
            <a:r>
              <a:rPr lang="id-ID" sz="1600" dirty="0">
                <a:solidFill>
                  <a:schemeClr val="bg1"/>
                </a:solidFill>
              </a:rPr>
              <a:t>.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EECCF7F3-5766-402B-88EE-EEEE00838E44}"/>
              </a:ext>
            </a:extLst>
          </p:cNvPr>
          <p:cNvSpPr/>
          <p:nvPr/>
        </p:nvSpPr>
        <p:spPr>
          <a:xfrm>
            <a:off x="626430" y="2196935"/>
            <a:ext cx="5098212" cy="85537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4" name="Oval 363">
            <a:extLst>
              <a:ext uri="{FF2B5EF4-FFF2-40B4-BE49-F238E27FC236}">
                <a16:creationId xmlns:a16="http://schemas.microsoft.com/office/drawing/2014/main" id="{970A0E0B-A65E-4362-B4DD-C66EA8F7CFD0}"/>
              </a:ext>
            </a:extLst>
          </p:cNvPr>
          <p:cNvSpPr/>
          <p:nvPr/>
        </p:nvSpPr>
        <p:spPr>
          <a:xfrm>
            <a:off x="160603" y="2188308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02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5DD91AFD-22CF-4AB6-AF5A-F044F5F092A3}"/>
              </a:ext>
            </a:extLst>
          </p:cNvPr>
          <p:cNvSpPr txBox="1"/>
          <p:nvPr/>
        </p:nvSpPr>
        <p:spPr>
          <a:xfrm>
            <a:off x="974558" y="2204812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</a:rPr>
              <a:t>Untuk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kegiatan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Dekonsentrasi</a:t>
            </a:r>
            <a:r>
              <a:rPr lang="en-US" sz="1600" dirty="0">
                <a:solidFill>
                  <a:schemeClr val="bg1"/>
                </a:solidFill>
              </a:rPr>
              <a:t>, </a:t>
            </a:r>
            <a:r>
              <a:rPr lang="en-US" sz="1600" dirty="0" err="1">
                <a:solidFill>
                  <a:schemeClr val="bg1"/>
                </a:solidFill>
              </a:rPr>
              <a:t>kegiatan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id-ID" sz="1600" dirty="0">
                <a:solidFill>
                  <a:schemeClr val="bg1"/>
                </a:solidFill>
              </a:rPr>
              <a:t>hendaknya selesai </a:t>
            </a:r>
            <a:r>
              <a:rPr lang="en-US" sz="1600" dirty="0">
                <a:solidFill>
                  <a:schemeClr val="bg1"/>
                </a:solidFill>
              </a:rPr>
              <a:t>pada </a:t>
            </a:r>
            <a:r>
              <a:rPr lang="en-US" sz="1600" dirty="0" err="1">
                <a:solidFill>
                  <a:schemeClr val="bg1"/>
                </a:solidFill>
              </a:rPr>
              <a:t>Triwulan</a:t>
            </a:r>
            <a:r>
              <a:rPr lang="en-US" sz="1600" dirty="0">
                <a:solidFill>
                  <a:schemeClr val="bg1"/>
                </a:solidFill>
              </a:rPr>
              <a:t> III</a:t>
            </a:r>
          </a:p>
        </p:txBody>
      </p:sp>
      <p:sp>
        <p:nvSpPr>
          <p:cNvPr id="366" name="Rectangle 365">
            <a:extLst>
              <a:ext uri="{FF2B5EF4-FFF2-40B4-BE49-F238E27FC236}">
                <a16:creationId xmlns:a16="http://schemas.microsoft.com/office/drawing/2014/main" id="{7A335015-4F36-4056-BB94-8E2B148F842F}"/>
              </a:ext>
            </a:extLst>
          </p:cNvPr>
          <p:cNvSpPr/>
          <p:nvPr/>
        </p:nvSpPr>
        <p:spPr>
          <a:xfrm>
            <a:off x="626430" y="3351777"/>
            <a:ext cx="5098212" cy="85537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Oval 366">
            <a:extLst>
              <a:ext uri="{FF2B5EF4-FFF2-40B4-BE49-F238E27FC236}">
                <a16:creationId xmlns:a16="http://schemas.microsoft.com/office/drawing/2014/main" id="{493D7681-6B47-4DE3-BA7B-0908311504FE}"/>
              </a:ext>
            </a:extLst>
          </p:cNvPr>
          <p:cNvSpPr/>
          <p:nvPr/>
        </p:nvSpPr>
        <p:spPr>
          <a:xfrm>
            <a:off x="160603" y="3343150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03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8" name="TextBox 367">
            <a:extLst>
              <a:ext uri="{FF2B5EF4-FFF2-40B4-BE49-F238E27FC236}">
                <a16:creationId xmlns:a16="http://schemas.microsoft.com/office/drawing/2014/main" id="{19181ED4-A8D9-492D-8D58-BE50CE58BF54}"/>
              </a:ext>
            </a:extLst>
          </p:cNvPr>
          <p:cNvSpPr txBox="1"/>
          <p:nvPr/>
        </p:nvSpPr>
        <p:spPr>
          <a:xfrm>
            <a:off x="998621" y="3482762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600" dirty="0">
                <a:solidFill>
                  <a:schemeClr val="bg1"/>
                </a:solidFill>
              </a:rPr>
              <a:t>Konsistensi antara Rencana Penarikan Anggaran dengan pelaksanaan kegiatan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69" name="Rectangle 368">
            <a:extLst>
              <a:ext uri="{FF2B5EF4-FFF2-40B4-BE49-F238E27FC236}">
                <a16:creationId xmlns:a16="http://schemas.microsoft.com/office/drawing/2014/main" id="{0E850F14-EBC3-43E0-941F-31E8E1F7457B}"/>
              </a:ext>
            </a:extLst>
          </p:cNvPr>
          <p:cNvSpPr/>
          <p:nvPr/>
        </p:nvSpPr>
        <p:spPr>
          <a:xfrm>
            <a:off x="626430" y="4498738"/>
            <a:ext cx="5098212" cy="8553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0" name="Oval 369">
            <a:extLst>
              <a:ext uri="{FF2B5EF4-FFF2-40B4-BE49-F238E27FC236}">
                <a16:creationId xmlns:a16="http://schemas.microsoft.com/office/drawing/2014/main" id="{0FE8CD36-7335-4467-9DA2-B56A4EE0E969}"/>
              </a:ext>
            </a:extLst>
          </p:cNvPr>
          <p:cNvSpPr/>
          <p:nvPr/>
        </p:nvSpPr>
        <p:spPr>
          <a:xfrm>
            <a:off x="160603" y="4490111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04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AE7ED008-9CDE-4078-867B-FC0A6A312145}"/>
              </a:ext>
            </a:extLst>
          </p:cNvPr>
          <p:cNvSpPr txBox="1"/>
          <p:nvPr/>
        </p:nvSpPr>
        <p:spPr>
          <a:xfrm>
            <a:off x="974558" y="4613219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</a:rPr>
              <a:t>Penyusunan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Jadual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kegiatan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secara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maraton</a:t>
            </a:r>
            <a:r>
              <a:rPr lang="en-US" sz="1600" dirty="0">
                <a:solidFill>
                  <a:schemeClr val="bg1"/>
                </a:solidFill>
              </a:rPr>
              <a:t>  s/d </a:t>
            </a:r>
            <a:r>
              <a:rPr lang="id-ID" sz="1600" dirty="0">
                <a:solidFill>
                  <a:schemeClr val="bg1"/>
                </a:solidFill>
              </a:rPr>
              <a:t>            </a:t>
            </a:r>
            <a:r>
              <a:rPr lang="en-US" sz="1600" dirty="0" err="1">
                <a:solidFill>
                  <a:schemeClr val="bg1"/>
                </a:solidFill>
              </a:rPr>
              <a:t>Akhir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Tahun</a:t>
            </a:r>
            <a:r>
              <a:rPr lang="id-ID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72" name="Rectangle 371">
            <a:extLst>
              <a:ext uri="{FF2B5EF4-FFF2-40B4-BE49-F238E27FC236}">
                <a16:creationId xmlns:a16="http://schemas.microsoft.com/office/drawing/2014/main" id="{DF12121C-5DDF-4501-A1D0-0D743D393DB7}"/>
              </a:ext>
            </a:extLst>
          </p:cNvPr>
          <p:cNvSpPr/>
          <p:nvPr/>
        </p:nvSpPr>
        <p:spPr>
          <a:xfrm>
            <a:off x="6562035" y="949007"/>
            <a:ext cx="5074148" cy="1066473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74F53294-CF89-423A-9198-249F61982E5B}"/>
              </a:ext>
            </a:extLst>
          </p:cNvPr>
          <p:cNvSpPr/>
          <p:nvPr/>
        </p:nvSpPr>
        <p:spPr>
          <a:xfrm>
            <a:off x="6096000" y="1050243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05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4" name="TextBox 373">
            <a:extLst>
              <a:ext uri="{FF2B5EF4-FFF2-40B4-BE49-F238E27FC236}">
                <a16:creationId xmlns:a16="http://schemas.microsoft.com/office/drawing/2014/main" id="{AE008A53-968B-4B33-84E5-DED718D45FE9}"/>
              </a:ext>
            </a:extLst>
          </p:cNvPr>
          <p:cNvSpPr txBox="1"/>
          <p:nvPr/>
        </p:nvSpPr>
        <p:spPr>
          <a:xfrm>
            <a:off x="6910161" y="729280"/>
            <a:ext cx="4695451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d-ID" sz="1600" dirty="0">
              <a:solidFill>
                <a:schemeClr val="bg1"/>
              </a:solidFill>
            </a:endParaRPr>
          </a:p>
          <a:p>
            <a:pPr algn="just"/>
            <a:r>
              <a:rPr lang="en-US" sz="1600" dirty="0">
                <a:solidFill>
                  <a:schemeClr val="bg1"/>
                </a:solidFill>
              </a:rPr>
              <a:t>KPA, PPK dan </a:t>
            </a:r>
            <a:r>
              <a:rPr lang="en-US" sz="1600" dirty="0" err="1">
                <a:solidFill>
                  <a:schemeClr val="bg1"/>
                </a:solidFill>
              </a:rPr>
              <a:t>Pejabat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Perbendaharaan</a:t>
            </a:r>
            <a:r>
              <a:rPr lang="en-US" sz="1600" dirty="0">
                <a:solidFill>
                  <a:schemeClr val="bg1"/>
                </a:solidFill>
              </a:rPr>
              <a:t> agar </a:t>
            </a:r>
            <a:r>
              <a:rPr lang="en-US" sz="1600" dirty="0" err="1">
                <a:solidFill>
                  <a:schemeClr val="bg1"/>
                </a:solidFill>
              </a:rPr>
              <a:t>memahami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betul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tugas</a:t>
            </a:r>
            <a:r>
              <a:rPr lang="en-US" sz="1600" dirty="0">
                <a:solidFill>
                  <a:schemeClr val="bg1"/>
                </a:solidFill>
              </a:rPr>
              <a:t> dan </a:t>
            </a:r>
            <a:r>
              <a:rPr lang="en-US" sz="1600" dirty="0" err="1">
                <a:solidFill>
                  <a:schemeClr val="bg1"/>
                </a:solidFill>
              </a:rPr>
              <a:t>wewenang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dalam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melakukan</a:t>
            </a:r>
            <a:r>
              <a:rPr lang="en-US" sz="1600" dirty="0">
                <a:solidFill>
                  <a:schemeClr val="bg1"/>
                </a:solidFill>
              </a:rPr>
              <a:t>  </a:t>
            </a:r>
            <a:r>
              <a:rPr lang="en-US" sz="1600" dirty="0" err="1">
                <a:solidFill>
                  <a:schemeClr val="bg1"/>
                </a:solidFill>
              </a:rPr>
              <a:t>tindakan</a:t>
            </a:r>
            <a:r>
              <a:rPr lang="en-US" sz="1600" dirty="0">
                <a:solidFill>
                  <a:schemeClr val="bg1"/>
                </a:solidFill>
              </a:rPr>
              <a:t> yang </a:t>
            </a:r>
            <a:r>
              <a:rPr lang="en-US" sz="1600" dirty="0" err="1">
                <a:solidFill>
                  <a:schemeClr val="bg1"/>
                </a:solidFill>
              </a:rPr>
              <a:t>mengakibatkan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pengeluaran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anggaran</a:t>
            </a:r>
            <a:endParaRPr lang="en-US" sz="1600" dirty="0">
              <a:solidFill>
                <a:schemeClr val="bg1"/>
              </a:solidFill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75" name="Rectangle 374">
            <a:extLst>
              <a:ext uri="{FF2B5EF4-FFF2-40B4-BE49-F238E27FC236}">
                <a16:creationId xmlns:a16="http://schemas.microsoft.com/office/drawing/2014/main" id="{136F0EF6-F04E-43FB-B483-2AAC1147F981}"/>
              </a:ext>
            </a:extLst>
          </p:cNvPr>
          <p:cNvSpPr/>
          <p:nvPr/>
        </p:nvSpPr>
        <p:spPr>
          <a:xfrm>
            <a:off x="6561827" y="2145836"/>
            <a:ext cx="5098212" cy="85537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6" name="Oval 375">
            <a:extLst>
              <a:ext uri="{FF2B5EF4-FFF2-40B4-BE49-F238E27FC236}">
                <a16:creationId xmlns:a16="http://schemas.microsoft.com/office/drawing/2014/main" id="{6BAE8429-50EC-4BE0-ABE3-E7A6074CC3E0}"/>
              </a:ext>
            </a:extLst>
          </p:cNvPr>
          <p:cNvSpPr/>
          <p:nvPr/>
        </p:nvSpPr>
        <p:spPr>
          <a:xfrm>
            <a:off x="6096000" y="2137209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06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2E0C5CDF-24B8-42BE-9999-609910264233}"/>
              </a:ext>
            </a:extLst>
          </p:cNvPr>
          <p:cNvSpPr txBox="1"/>
          <p:nvPr/>
        </p:nvSpPr>
        <p:spPr>
          <a:xfrm>
            <a:off x="6934019" y="2170212"/>
            <a:ext cx="4695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</a:rPr>
              <a:t>Mempercepat</a:t>
            </a:r>
            <a:r>
              <a:rPr lang="en-US" sz="1600" dirty="0">
                <a:solidFill>
                  <a:schemeClr val="bg1"/>
                </a:solidFill>
              </a:rPr>
              <a:t> proses </a:t>
            </a:r>
            <a:r>
              <a:rPr lang="en-US" sz="1600" dirty="0" err="1">
                <a:solidFill>
                  <a:schemeClr val="bg1"/>
                </a:solidFill>
              </a:rPr>
              <a:t>revisi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anggaran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sesuai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usulan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perubahan</a:t>
            </a:r>
            <a:r>
              <a:rPr lang="id-ID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sepanjang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mendukung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pencapaian</a:t>
            </a:r>
            <a:r>
              <a:rPr lang="en-US" sz="1600" dirty="0">
                <a:solidFill>
                  <a:schemeClr val="bg1"/>
                </a:solidFill>
              </a:rPr>
              <a:t> target </a:t>
            </a:r>
            <a:r>
              <a:rPr lang="en-US" sz="1600" dirty="0" err="1">
                <a:solidFill>
                  <a:schemeClr val="bg1"/>
                </a:solidFill>
              </a:rPr>
              <a:t>kinerja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78" name="Rectangle 377">
            <a:extLst>
              <a:ext uri="{FF2B5EF4-FFF2-40B4-BE49-F238E27FC236}">
                <a16:creationId xmlns:a16="http://schemas.microsoft.com/office/drawing/2014/main" id="{4C378E90-5F20-4A99-BE1B-9A1D0A8D216E}"/>
              </a:ext>
            </a:extLst>
          </p:cNvPr>
          <p:cNvSpPr/>
          <p:nvPr/>
        </p:nvSpPr>
        <p:spPr>
          <a:xfrm>
            <a:off x="6561827" y="3344983"/>
            <a:ext cx="5098212" cy="85537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9" name="Oval 378">
            <a:extLst>
              <a:ext uri="{FF2B5EF4-FFF2-40B4-BE49-F238E27FC236}">
                <a16:creationId xmlns:a16="http://schemas.microsoft.com/office/drawing/2014/main" id="{E728CA0C-16DF-4E7C-BA85-6F68FE5E17E7}"/>
              </a:ext>
            </a:extLst>
          </p:cNvPr>
          <p:cNvSpPr/>
          <p:nvPr/>
        </p:nvSpPr>
        <p:spPr>
          <a:xfrm>
            <a:off x="6096000" y="3336356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07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80" name="TextBox 379">
            <a:extLst>
              <a:ext uri="{FF2B5EF4-FFF2-40B4-BE49-F238E27FC236}">
                <a16:creationId xmlns:a16="http://schemas.microsoft.com/office/drawing/2014/main" id="{AE2F673B-7EF2-4502-94F4-FF07A29D3A25}"/>
              </a:ext>
            </a:extLst>
          </p:cNvPr>
          <p:cNvSpPr txBox="1"/>
          <p:nvPr/>
        </p:nvSpPr>
        <p:spPr>
          <a:xfrm>
            <a:off x="6988652" y="3566813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1600" dirty="0" err="1">
                <a:solidFill>
                  <a:schemeClr val="bg1"/>
                </a:solidFill>
              </a:rPr>
              <a:t>Tingkatkan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id-ID" sz="1600" dirty="0">
                <a:solidFill>
                  <a:schemeClr val="bg1"/>
                </a:solidFill>
              </a:rPr>
              <a:t>koordinasi dan </a:t>
            </a:r>
            <a:r>
              <a:rPr lang="en-US" sz="1600" dirty="0" err="1">
                <a:solidFill>
                  <a:schemeClr val="bg1"/>
                </a:solidFill>
              </a:rPr>
              <a:t>konsolidasi</a:t>
            </a:r>
            <a:r>
              <a:rPr lang="id-ID" sz="1600" dirty="0">
                <a:solidFill>
                  <a:schemeClr val="bg1"/>
                </a:solidFill>
              </a:rPr>
              <a:t> dengan Ditjen  Bina Administrasi Kewilayahan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81" name="Rectangle 380">
            <a:extLst>
              <a:ext uri="{FF2B5EF4-FFF2-40B4-BE49-F238E27FC236}">
                <a16:creationId xmlns:a16="http://schemas.microsoft.com/office/drawing/2014/main" id="{37C7D5CD-A47C-4EA0-9A3B-0A4907ACC6CC}"/>
              </a:ext>
            </a:extLst>
          </p:cNvPr>
          <p:cNvSpPr/>
          <p:nvPr/>
        </p:nvSpPr>
        <p:spPr>
          <a:xfrm>
            <a:off x="6561827" y="4490111"/>
            <a:ext cx="5098212" cy="85537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2" name="Oval 381">
            <a:extLst>
              <a:ext uri="{FF2B5EF4-FFF2-40B4-BE49-F238E27FC236}">
                <a16:creationId xmlns:a16="http://schemas.microsoft.com/office/drawing/2014/main" id="{F15F00CF-92AF-4416-ACDB-876BD280CE71}"/>
              </a:ext>
            </a:extLst>
          </p:cNvPr>
          <p:cNvSpPr/>
          <p:nvPr/>
        </p:nvSpPr>
        <p:spPr>
          <a:xfrm>
            <a:off x="6096000" y="4481484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08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ACA871A7-90C1-4ED3-80FA-A312575190C6}"/>
              </a:ext>
            </a:extLst>
          </p:cNvPr>
          <p:cNvSpPr txBox="1"/>
          <p:nvPr/>
        </p:nvSpPr>
        <p:spPr>
          <a:xfrm>
            <a:off x="6909955" y="4626251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 err="1">
                <a:solidFill>
                  <a:schemeClr val="bg1"/>
                </a:solidFill>
              </a:rPr>
              <a:t>Hindari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kesalahan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id-ID" sz="1600" dirty="0">
                <a:solidFill>
                  <a:schemeClr val="bg1"/>
                </a:solidFill>
              </a:rPr>
              <a:t>berulang </a:t>
            </a:r>
            <a:r>
              <a:rPr lang="en-US" sz="1600" dirty="0" err="1">
                <a:solidFill>
                  <a:schemeClr val="bg1"/>
                </a:solidFill>
              </a:rPr>
              <a:t>dengan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memperhatikan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hasil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temuan</a:t>
            </a:r>
            <a:r>
              <a:rPr lang="en-US" sz="1600" dirty="0">
                <a:solidFill>
                  <a:schemeClr val="bg1"/>
                </a:solidFill>
              </a:rPr>
              <a:t> BPK </a:t>
            </a:r>
            <a:r>
              <a:rPr lang="id-ID" sz="1600" dirty="0">
                <a:solidFill>
                  <a:schemeClr val="bg1"/>
                </a:solidFill>
              </a:rPr>
              <a:t> tahun sebelumnya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2AFFD20-73F0-4A98-B41D-C3555468F86D}"/>
              </a:ext>
            </a:extLst>
          </p:cNvPr>
          <p:cNvSpPr/>
          <p:nvPr/>
        </p:nvSpPr>
        <p:spPr>
          <a:xfrm>
            <a:off x="1879190" y="5739757"/>
            <a:ext cx="8933323" cy="6096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b="1" dirty="0">
                <a:solidFill>
                  <a:schemeClr val="bg1"/>
                </a:solidFill>
              </a:rPr>
              <a:t>Catatan : </a:t>
            </a:r>
            <a:r>
              <a:rPr lang="en-US" b="1" dirty="0" err="1">
                <a:solidFill>
                  <a:schemeClr val="bg1"/>
                </a:solidFill>
              </a:rPr>
              <a:t>Penilaian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Kinerja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Kemendagri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sangat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dipengaruhi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capaian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kinerja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kegiatan</a:t>
            </a:r>
            <a:r>
              <a:rPr lang="en-US" b="1" dirty="0">
                <a:solidFill>
                  <a:schemeClr val="bg1"/>
                </a:solidFill>
              </a:rPr>
              <a:t> DKTP, </a:t>
            </a:r>
            <a:r>
              <a:rPr lang="en-US" b="1" dirty="0" err="1">
                <a:solidFill>
                  <a:schemeClr val="bg1"/>
                </a:solidFill>
              </a:rPr>
              <a:t>apabila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capaian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kinerja</a:t>
            </a:r>
            <a:r>
              <a:rPr lang="en-US" b="1" dirty="0">
                <a:solidFill>
                  <a:schemeClr val="bg1"/>
                </a:solidFill>
              </a:rPr>
              <a:t> DKTP </a:t>
            </a:r>
            <a:r>
              <a:rPr lang="en-US" b="1" dirty="0" err="1">
                <a:solidFill>
                  <a:schemeClr val="bg1"/>
                </a:solidFill>
              </a:rPr>
              <a:t>rendah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maka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capaian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kinerja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Kemendagri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rendah</a:t>
            </a:r>
            <a:r>
              <a:rPr lang="id-ID" b="1" dirty="0">
                <a:solidFill>
                  <a:schemeClr val="bg1"/>
                </a:solidFill>
              </a:rPr>
              <a:t>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6DCCB9B-B392-4151-8741-B6167C90B2AD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164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>
            <a:extLst>
              <a:ext uri="{FF2B5EF4-FFF2-40B4-BE49-F238E27FC236}">
                <a16:creationId xmlns:a16="http://schemas.microsoft.com/office/drawing/2014/main" id="{F51B7FF1-4E64-4A07-A72C-733B2B0DEC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" y="903277"/>
            <a:ext cx="12096750" cy="58004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1773910" y="230837"/>
            <a:ext cx="8933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latin typeface="Trebuchet MS" panose="020B0603020202020204" pitchFamily="34" charset="0"/>
                <a:cs typeface="Arial" pitchFamily="34" charset="0"/>
              </a:rPr>
              <a:t>TANTANGAN KE DEPAN</a:t>
            </a:r>
            <a:r>
              <a:rPr lang="id-ID" sz="1600" b="1" dirty="0">
                <a:latin typeface="Trebuchet MS" panose="020B0603020202020204" pitchFamily="34" charset="0"/>
                <a:cs typeface="Arial" pitchFamily="34" charset="0"/>
              </a:rPr>
              <a:t>	</a:t>
            </a:r>
          </a:p>
          <a:p>
            <a:pPr algn="ctr"/>
            <a:endParaRPr lang="id-ID" sz="1600" b="1" dirty="0"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360" name="Rectangle 359">
            <a:extLst>
              <a:ext uri="{FF2B5EF4-FFF2-40B4-BE49-F238E27FC236}">
                <a16:creationId xmlns:a16="http://schemas.microsoft.com/office/drawing/2014/main" id="{E39FFB33-5E27-4B4B-8A37-29E491039749}"/>
              </a:ext>
            </a:extLst>
          </p:cNvPr>
          <p:cNvSpPr/>
          <p:nvPr/>
        </p:nvSpPr>
        <p:spPr>
          <a:xfrm>
            <a:off x="666945" y="1598396"/>
            <a:ext cx="5098212" cy="8553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1" name="Oval 360">
            <a:extLst>
              <a:ext uri="{FF2B5EF4-FFF2-40B4-BE49-F238E27FC236}">
                <a16:creationId xmlns:a16="http://schemas.microsoft.com/office/drawing/2014/main" id="{89CFA0AF-B33F-4D00-8DD8-E695592B9052}"/>
              </a:ext>
            </a:extLst>
          </p:cNvPr>
          <p:cNvSpPr/>
          <p:nvPr/>
        </p:nvSpPr>
        <p:spPr>
          <a:xfrm>
            <a:off x="201118" y="1589769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01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2" name="TextBox 361">
            <a:extLst>
              <a:ext uri="{FF2B5EF4-FFF2-40B4-BE49-F238E27FC236}">
                <a16:creationId xmlns:a16="http://schemas.microsoft.com/office/drawing/2014/main" id="{F684E92F-962F-4FA6-8255-1B5EBF3A08DF}"/>
              </a:ext>
            </a:extLst>
          </p:cNvPr>
          <p:cNvSpPr txBox="1"/>
          <p:nvPr/>
        </p:nvSpPr>
        <p:spPr>
          <a:xfrm>
            <a:off x="1015073" y="1709644"/>
            <a:ext cx="4695451" cy="436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defTabSz="914400">
              <a:lnSpc>
                <a:spcPts val="1300"/>
              </a:lnSpc>
              <a:defRPr/>
            </a:pPr>
            <a:r>
              <a:rPr lang="id-ID" sz="1600" dirty="0">
                <a:solidFill>
                  <a:schemeClr val="bg1"/>
                </a:solidFill>
              </a:rPr>
              <a:t>Instrumen yang terukur dan komitmen terhadap implementasi instrumen yang disusun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EECCF7F3-5766-402B-88EE-EEEE00838E44}"/>
              </a:ext>
            </a:extLst>
          </p:cNvPr>
          <p:cNvSpPr/>
          <p:nvPr/>
        </p:nvSpPr>
        <p:spPr>
          <a:xfrm>
            <a:off x="666945" y="2797543"/>
            <a:ext cx="5098212" cy="85537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4" name="Oval 363">
            <a:extLst>
              <a:ext uri="{FF2B5EF4-FFF2-40B4-BE49-F238E27FC236}">
                <a16:creationId xmlns:a16="http://schemas.microsoft.com/office/drawing/2014/main" id="{970A0E0B-A65E-4362-B4DD-C66EA8F7CFD0}"/>
              </a:ext>
            </a:extLst>
          </p:cNvPr>
          <p:cNvSpPr/>
          <p:nvPr/>
        </p:nvSpPr>
        <p:spPr>
          <a:xfrm>
            <a:off x="201118" y="2788916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02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5DD91AFD-22CF-4AB6-AF5A-F044F5F092A3}"/>
              </a:ext>
            </a:extLst>
          </p:cNvPr>
          <p:cNvSpPr txBox="1"/>
          <p:nvPr/>
        </p:nvSpPr>
        <p:spPr>
          <a:xfrm>
            <a:off x="1015073" y="2805420"/>
            <a:ext cx="4695451" cy="592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defTabSz="914400">
              <a:lnSpc>
                <a:spcPts val="1300"/>
              </a:lnSpc>
              <a:defRPr/>
            </a:pPr>
            <a:r>
              <a:rPr lang="id-ID" sz="1600" dirty="0">
                <a:solidFill>
                  <a:schemeClr val="bg1"/>
                </a:solidFill>
              </a:rPr>
              <a:t>Koordinasi, sinergi dan sinkronisasi antar divisi pelaksana GWPP, maupun dengan pembina teknis (Unit eselon I terkait)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66" name="Rectangle 365">
            <a:extLst>
              <a:ext uri="{FF2B5EF4-FFF2-40B4-BE49-F238E27FC236}">
                <a16:creationId xmlns:a16="http://schemas.microsoft.com/office/drawing/2014/main" id="{7A335015-4F36-4056-BB94-8E2B148F842F}"/>
              </a:ext>
            </a:extLst>
          </p:cNvPr>
          <p:cNvSpPr/>
          <p:nvPr/>
        </p:nvSpPr>
        <p:spPr>
          <a:xfrm>
            <a:off x="666945" y="3952385"/>
            <a:ext cx="5098212" cy="85537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Oval 366">
            <a:extLst>
              <a:ext uri="{FF2B5EF4-FFF2-40B4-BE49-F238E27FC236}">
                <a16:creationId xmlns:a16="http://schemas.microsoft.com/office/drawing/2014/main" id="{493D7681-6B47-4DE3-BA7B-0908311504FE}"/>
              </a:ext>
            </a:extLst>
          </p:cNvPr>
          <p:cNvSpPr/>
          <p:nvPr/>
        </p:nvSpPr>
        <p:spPr>
          <a:xfrm>
            <a:off x="201118" y="3943758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03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68" name="TextBox 367">
            <a:extLst>
              <a:ext uri="{FF2B5EF4-FFF2-40B4-BE49-F238E27FC236}">
                <a16:creationId xmlns:a16="http://schemas.microsoft.com/office/drawing/2014/main" id="{19181ED4-A8D9-492D-8D58-BE50CE58BF54}"/>
              </a:ext>
            </a:extLst>
          </p:cNvPr>
          <p:cNvSpPr txBox="1"/>
          <p:nvPr/>
        </p:nvSpPr>
        <p:spPr>
          <a:xfrm>
            <a:off x="1039136" y="4083370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1600" dirty="0">
                <a:solidFill>
                  <a:schemeClr val="bg1"/>
                </a:solidFill>
              </a:rPr>
              <a:t>Penyerapan anggaran yang optimal (di atas 90%) dan kinerja yang terukur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69" name="Rectangle 368">
            <a:extLst>
              <a:ext uri="{FF2B5EF4-FFF2-40B4-BE49-F238E27FC236}">
                <a16:creationId xmlns:a16="http://schemas.microsoft.com/office/drawing/2014/main" id="{0E850F14-EBC3-43E0-941F-31E8E1F7457B}"/>
              </a:ext>
            </a:extLst>
          </p:cNvPr>
          <p:cNvSpPr/>
          <p:nvPr/>
        </p:nvSpPr>
        <p:spPr>
          <a:xfrm>
            <a:off x="666945" y="5099346"/>
            <a:ext cx="5098212" cy="8553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0" name="Oval 369">
            <a:extLst>
              <a:ext uri="{FF2B5EF4-FFF2-40B4-BE49-F238E27FC236}">
                <a16:creationId xmlns:a16="http://schemas.microsoft.com/office/drawing/2014/main" id="{0FE8CD36-7335-4467-9DA2-B56A4EE0E969}"/>
              </a:ext>
            </a:extLst>
          </p:cNvPr>
          <p:cNvSpPr/>
          <p:nvPr/>
        </p:nvSpPr>
        <p:spPr>
          <a:xfrm>
            <a:off x="201118" y="5090719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04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1" name="TextBox 370">
            <a:extLst>
              <a:ext uri="{FF2B5EF4-FFF2-40B4-BE49-F238E27FC236}">
                <a16:creationId xmlns:a16="http://schemas.microsoft.com/office/drawing/2014/main" id="{AE7ED008-9CDE-4078-867B-FC0A6A312145}"/>
              </a:ext>
            </a:extLst>
          </p:cNvPr>
          <p:cNvSpPr txBox="1"/>
          <p:nvPr/>
        </p:nvSpPr>
        <p:spPr>
          <a:xfrm>
            <a:off x="1015073" y="5213827"/>
            <a:ext cx="46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P</a:t>
            </a:r>
            <a:r>
              <a:rPr lang="id-ID" sz="1600" dirty="0">
                <a:solidFill>
                  <a:schemeClr val="bg1"/>
                </a:solidFill>
              </a:rPr>
              <a:t>enjadwalan kegiatan tidak menghambat realisasi anggaran</a:t>
            </a:r>
          </a:p>
        </p:txBody>
      </p:sp>
      <p:sp>
        <p:nvSpPr>
          <p:cNvPr id="372" name="Rectangle 371">
            <a:extLst>
              <a:ext uri="{FF2B5EF4-FFF2-40B4-BE49-F238E27FC236}">
                <a16:creationId xmlns:a16="http://schemas.microsoft.com/office/drawing/2014/main" id="{DF12121C-5DDF-4501-A1D0-0D743D393DB7}"/>
              </a:ext>
            </a:extLst>
          </p:cNvPr>
          <p:cNvSpPr/>
          <p:nvPr/>
        </p:nvSpPr>
        <p:spPr>
          <a:xfrm>
            <a:off x="6379668" y="2299215"/>
            <a:ext cx="5074148" cy="1066473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3" name="Oval 372">
            <a:extLst>
              <a:ext uri="{FF2B5EF4-FFF2-40B4-BE49-F238E27FC236}">
                <a16:creationId xmlns:a16="http://schemas.microsoft.com/office/drawing/2014/main" id="{74F53294-CF89-423A-9198-249F61982E5B}"/>
              </a:ext>
            </a:extLst>
          </p:cNvPr>
          <p:cNvSpPr/>
          <p:nvPr/>
        </p:nvSpPr>
        <p:spPr>
          <a:xfrm>
            <a:off x="5913633" y="2400451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05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4" name="TextBox 373">
            <a:extLst>
              <a:ext uri="{FF2B5EF4-FFF2-40B4-BE49-F238E27FC236}">
                <a16:creationId xmlns:a16="http://schemas.microsoft.com/office/drawing/2014/main" id="{AE008A53-968B-4B33-84E5-DED718D45FE9}"/>
              </a:ext>
            </a:extLst>
          </p:cNvPr>
          <p:cNvSpPr txBox="1"/>
          <p:nvPr/>
        </p:nvSpPr>
        <p:spPr>
          <a:xfrm>
            <a:off x="6727794" y="2079488"/>
            <a:ext cx="47972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id-ID" sz="1600" dirty="0">
              <a:solidFill>
                <a:schemeClr val="bg1"/>
              </a:solidFill>
            </a:endParaRPr>
          </a:p>
          <a:p>
            <a:pPr algn="just"/>
            <a:r>
              <a:rPr lang="id-ID" sz="1600" dirty="0">
                <a:solidFill>
                  <a:schemeClr val="bg1"/>
                </a:solidFill>
              </a:rPr>
              <a:t>Optimalisasi kapasitas dan peran tanggungjawab pengelola dekonsentrasi (Kepala divisi, KPA, PPK, Bendahara, staf pengelola)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75" name="Rectangle 374">
            <a:extLst>
              <a:ext uri="{FF2B5EF4-FFF2-40B4-BE49-F238E27FC236}">
                <a16:creationId xmlns:a16="http://schemas.microsoft.com/office/drawing/2014/main" id="{136F0EF6-F04E-43FB-B483-2AAC1147F981}"/>
              </a:ext>
            </a:extLst>
          </p:cNvPr>
          <p:cNvSpPr/>
          <p:nvPr/>
        </p:nvSpPr>
        <p:spPr>
          <a:xfrm>
            <a:off x="6355604" y="3544922"/>
            <a:ext cx="5098212" cy="85537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6" name="Oval 375">
            <a:extLst>
              <a:ext uri="{FF2B5EF4-FFF2-40B4-BE49-F238E27FC236}">
                <a16:creationId xmlns:a16="http://schemas.microsoft.com/office/drawing/2014/main" id="{6BAE8429-50EC-4BE0-ABE3-E7A6074CC3E0}"/>
              </a:ext>
            </a:extLst>
          </p:cNvPr>
          <p:cNvSpPr/>
          <p:nvPr/>
        </p:nvSpPr>
        <p:spPr>
          <a:xfrm>
            <a:off x="5889777" y="3536295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06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77" name="TextBox 376">
            <a:extLst>
              <a:ext uri="{FF2B5EF4-FFF2-40B4-BE49-F238E27FC236}">
                <a16:creationId xmlns:a16="http://schemas.microsoft.com/office/drawing/2014/main" id="{2E0C5CDF-24B8-42BE-9999-609910264233}"/>
              </a:ext>
            </a:extLst>
          </p:cNvPr>
          <p:cNvSpPr txBox="1"/>
          <p:nvPr/>
        </p:nvSpPr>
        <p:spPr>
          <a:xfrm>
            <a:off x="6727796" y="3569298"/>
            <a:ext cx="46954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M</a:t>
            </a:r>
            <a:r>
              <a:rPr lang="id-ID" sz="1600" dirty="0">
                <a:solidFill>
                  <a:schemeClr val="bg1"/>
                </a:solidFill>
              </a:rPr>
              <a:t>ekanisme reward dan punishment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84" name="Rectangle 383">
            <a:extLst>
              <a:ext uri="{FF2B5EF4-FFF2-40B4-BE49-F238E27FC236}">
                <a16:creationId xmlns:a16="http://schemas.microsoft.com/office/drawing/2014/main" id="{CCA77F76-49AF-4061-BBF6-7082D431C429}"/>
              </a:ext>
            </a:extLst>
          </p:cNvPr>
          <p:cNvSpPr/>
          <p:nvPr/>
        </p:nvSpPr>
        <p:spPr>
          <a:xfrm>
            <a:off x="6355603" y="4627531"/>
            <a:ext cx="5128781" cy="85537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5" name="Oval 384">
            <a:extLst>
              <a:ext uri="{FF2B5EF4-FFF2-40B4-BE49-F238E27FC236}">
                <a16:creationId xmlns:a16="http://schemas.microsoft.com/office/drawing/2014/main" id="{81FFF92F-2DCF-4A33-9377-0A26D20DD2F8}"/>
              </a:ext>
            </a:extLst>
          </p:cNvPr>
          <p:cNvSpPr/>
          <p:nvPr/>
        </p:nvSpPr>
        <p:spPr>
          <a:xfrm>
            <a:off x="5889777" y="4618904"/>
            <a:ext cx="813955" cy="8640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>
                <a:solidFill>
                  <a:schemeClr val="tx1"/>
                </a:solidFill>
              </a:rPr>
              <a:t>07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86" name="TextBox 385">
            <a:extLst>
              <a:ext uri="{FF2B5EF4-FFF2-40B4-BE49-F238E27FC236}">
                <a16:creationId xmlns:a16="http://schemas.microsoft.com/office/drawing/2014/main" id="{190264B8-8F70-4B02-868C-FAEC22F119B4}"/>
              </a:ext>
            </a:extLst>
          </p:cNvPr>
          <p:cNvSpPr txBox="1"/>
          <p:nvPr/>
        </p:nvSpPr>
        <p:spPr>
          <a:xfrm>
            <a:off x="6758365" y="4758515"/>
            <a:ext cx="46954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dirty="0">
                <a:solidFill>
                  <a:schemeClr val="bg1"/>
                </a:solidFill>
              </a:rPr>
              <a:t>O</a:t>
            </a:r>
            <a:r>
              <a:rPr lang="id-ID" sz="1600" dirty="0">
                <a:solidFill>
                  <a:schemeClr val="bg1"/>
                </a:solidFill>
              </a:rPr>
              <a:t>utput, outcome, benefit, impact yang terukur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B67C7738-4B0E-4E68-8007-B5615BCF32B8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9430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m3d="http://schemas.microsoft.com/office/drawing/2017/model3d">
        <mc:Choice Requires="am3d">
          <p:graphicFrame>
            <p:nvGraphicFrame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9588407" y="2186913"/>
              <a:ext cx="3172717" cy="419374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 xmlns="">
          <p:pic>
            <p:nvPic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88407" y="2186913"/>
                <a:ext cx="3172717" cy="4193740"/>
              </a:xfrm>
              <a:prstGeom prst="rect">
                <a:avLst/>
              </a:prstGeom>
            </p:spPr>
          </p:pic>
        </mc:Fallback>
      </mc:AlternateContent>
      <p:pic>
        <p:nvPicPr>
          <p:cNvPr id="310" name="Picture 309">
            <a:extLst>
              <a:ext uri="{FF2B5EF4-FFF2-40B4-BE49-F238E27FC236}">
                <a16:creationId xmlns:a16="http://schemas.microsoft.com/office/drawing/2014/main" id="{EE712DB4-898D-4099-9653-E94F73AA95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42693" y="154244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59B112C1-0B3F-4B9B-9454-F9D34190C279}"/>
              </a:ext>
            </a:extLst>
          </p:cNvPr>
          <p:cNvCxnSpPr>
            <a:cxnSpLocks/>
          </p:cNvCxnSpPr>
          <p:nvPr/>
        </p:nvCxnSpPr>
        <p:spPr>
          <a:xfrm>
            <a:off x="47625" y="828955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:a16="http://schemas.microsoft.com/office/drawing/2014/main" id="{8AEF9CFE-5ECA-4E66-9C76-BDBEEC5C31DE}"/>
              </a:ext>
            </a:extLst>
          </p:cNvPr>
          <p:cNvSpPr txBox="1"/>
          <p:nvPr/>
        </p:nvSpPr>
        <p:spPr>
          <a:xfrm>
            <a:off x="915691" y="267782"/>
            <a:ext cx="10845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800" b="1" dirty="0">
                <a:latin typeface="Century Gothic" panose="020B0502020202020204" pitchFamily="34" charset="0"/>
                <a:cs typeface="Arial" pitchFamily="34" charset="0"/>
              </a:rPr>
              <a:t>SKPD PELAKSANA WAJIB MENYUSUN LAPORAN</a:t>
            </a:r>
            <a:endParaRPr lang="id-ID" sz="1600" b="1" dirty="0">
              <a:latin typeface="Trebuchet MS" panose="020B0603020202020204" pitchFamily="34" charset="0"/>
              <a:cs typeface="Arial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6DCCB9B-B392-4151-8741-B6167C90B2AD}"/>
              </a:ext>
            </a:extLst>
          </p:cNvPr>
          <p:cNvSpPr/>
          <p:nvPr/>
        </p:nvSpPr>
        <p:spPr>
          <a:xfrm>
            <a:off x="8271966" y="6457946"/>
            <a:ext cx="123779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i="1" dirty="0">
                <a:latin typeface="AR CHRISTY" panose="02000000000000000000" pitchFamily="2" charset="0"/>
              </a:rPr>
              <a:t>“</a:t>
            </a:r>
            <a:r>
              <a:rPr lang="id-ID" sz="2400" i="1" dirty="0">
                <a:latin typeface="Chiller" panose="04020404031007020602" pitchFamily="82" charset="0"/>
                <a:cs typeface="Andalus" panose="02020603050405020304" pitchFamily="18" charset="-78"/>
              </a:rPr>
              <a:t>EVALUASI KEGIATAN DEKONTP TAHUN 2019”</a:t>
            </a:r>
            <a:endParaRPr lang="id-ID" sz="6000" i="1" dirty="0">
              <a:latin typeface="Chiller" panose="04020404031007020602" pitchFamily="82" charset="0"/>
              <a:cs typeface="Andalus" panose="02020603050405020304" pitchFamily="18" charset="-78"/>
            </a:endParaRPr>
          </a:p>
        </p:txBody>
      </p:sp>
      <p:sp>
        <p:nvSpPr>
          <p:cNvPr id="32" name="Text Box 23">
            <a:extLst>
              <a:ext uri="{FF2B5EF4-FFF2-40B4-BE49-F238E27FC236}">
                <a16:creationId xmlns:a16="http://schemas.microsoft.com/office/drawing/2014/main" id="{38625A52-2A27-43BE-8650-F23F41EB10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9880" y="1769085"/>
            <a:ext cx="210346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/>
            <a:r>
              <a:rPr lang="en-US" sz="1600" b="1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UU No 33/2004</a:t>
            </a:r>
          </a:p>
        </p:txBody>
      </p:sp>
      <p:sp>
        <p:nvSpPr>
          <p:cNvPr id="33" name="Text Box 26">
            <a:extLst>
              <a:ext uri="{FF2B5EF4-FFF2-40B4-BE49-F238E27FC236}">
                <a16:creationId xmlns:a16="http://schemas.microsoft.com/office/drawing/2014/main" id="{486A086C-0CEE-4506-9D85-6275D6C4B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8101" y="1790245"/>
            <a:ext cx="184320" cy="36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Rounded Rectangle 4">
            <a:extLst>
              <a:ext uri="{FF2B5EF4-FFF2-40B4-BE49-F238E27FC236}">
                <a16:creationId xmlns:a16="http://schemas.microsoft.com/office/drawing/2014/main" id="{328A3F03-EAAF-456D-8DBD-A286ED9D9775}"/>
              </a:ext>
            </a:extLst>
          </p:cNvPr>
          <p:cNvSpPr/>
          <p:nvPr/>
        </p:nvSpPr>
        <p:spPr>
          <a:xfrm>
            <a:off x="1676081" y="1024757"/>
            <a:ext cx="2590800" cy="100647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 MANAJERIAL</a:t>
            </a:r>
            <a:endParaRPr lang="id-ID" sz="1600" b="1" dirty="0">
              <a:solidFill>
                <a:srgbClr val="002060"/>
              </a:solidFill>
              <a:latin typeface="Trebuchet MS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PP 39/2006</a:t>
            </a:r>
            <a:endParaRPr lang="en-US" sz="1600" b="1" dirty="0">
              <a:solidFill>
                <a:srgbClr val="002060"/>
              </a:solidFill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603D7D0-A046-4094-96C6-0380B8CC48E4}"/>
              </a:ext>
            </a:extLst>
          </p:cNvPr>
          <p:cNvSpPr/>
          <p:nvPr/>
        </p:nvSpPr>
        <p:spPr>
          <a:xfrm>
            <a:off x="7133558" y="2019468"/>
            <a:ext cx="4539727" cy="2018242"/>
          </a:xfrm>
          <a:prstGeom prst="rect">
            <a:avLst/>
          </a:prstGeom>
          <a:ln w="19050"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0838" indent="-342900"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Meliputi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:</a:t>
            </a: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1.	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Keuangan</a:t>
            </a:r>
            <a:r>
              <a:rPr lang="id-ID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(</a:t>
            </a:r>
            <a:r>
              <a:rPr lang="fi-FI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 Realisasi Anggaran (LRA), Neraca, Catatan atas Laporan Keuangan (CALK), Laporan Operasional (LO) dan Laporan Perubahan Ekuitas (LPE).</a:t>
            </a:r>
            <a:endParaRPr lang="en-US" sz="1400" b="1" dirty="0">
              <a:solidFill>
                <a:srgbClr val="002060"/>
              </a:solidFill>
              <a:latin typeface="Trebuchet MS" pitchFamily="34" charset="0"/>
              <a:cs typeface="Arial" pitchFamily="34" charset="0"/>
            </a:endParaRP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2.	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Barang</a:t>
            </a:r>
            <a:r>
              <a:rPr lang="id-ID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(</a:t>
            </a:r>
            <a:r>
              <a:rPr lang="fi-FI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 mutasi barang dan catatan atas laporan barang (CALBMN)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.</a:t>
            </a:r>
          </a:p>
        </p:txBody>
      </p:sp>
      <p:sp>
        <p:nvSpPr>
          <p:cNvPr id="37" name="Rounded Rectangle 6">
            <a:extLst>
              <a:ext uri="{FF2B5EF4-FFF2-40B4-BE49-F238E27FC236}">
                <a16:creationId xmlns:a16="http://schemas.microsoft.com/office/drawing/2014/main" id="{899ED2A4-164E-490E-B0D4-1781F3F3B211}"/>
              </a:ext>
            </a:extLst>
          </p:cNvPr>
          <p:cNvSpPr/>
          <p:nvPr/>
        </p:nvSpPr>
        <p:spPr>
          <a:xfrm>
            <a:off x="328294" y="4912597"/>
            <a:ext cx="2690812" cy="709597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APLIKASI  E-MONEV BAPPENAS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B5C5E268-546E-4A79-8F6A-DEDC5F09B67F}"/>
              </a:ext>
            </a:extLst>
          </p:cNvPr>
          <p:cNvSpPr/>
          <p:nvPr/>
        </p:nvSpPr>
        <p:spPr>
          <a:xfrm>
            <a:off x="1711173" y="1830182"/>
            <a:ext cx="2522538" cy="1924050"/>
          </a:xfrm>
          <a:prstGeom prst="rect">
            <a:avLst/>
          </a:prstGeom>
          <a:ln w="19050"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0838" indent="-342900" algn="just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Meliputi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:</a:t>
            </a: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1.	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Perkembangan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Realisasi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Penyerapan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Dana.</a:t>
            </a: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2.	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Pencapaian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Target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Keluaran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.</a:t>
            </a: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3.	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Kendala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yang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dihadapi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.</a:t>
            </a:r>
          </a:p>
          <a:p>
            <a:pPr marL="350838" indent="-3429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4.	Saran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tindak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 </a:t>
            </a:r>
            <a:r>
              <a:rPr lang="en-US" sz="1400" b="1" dirty="0" err="1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lanjut</a:t>
            </a:r>
            <a:r>
              <a:rPr lang="en-US" sz="14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.</a:t>
            </a:r>
          </a:p>
        </p:txBody>
      </p:sp>
      <p:sp>
        <p:nvSpPr>
          <p:cNvPr id="39" name="Down Arrow 10">
            <a:extLst>
              <a:ext uri="{FF2B5EF4-FFF2-40B4-BE49-F238E27FC236}">
                <a16:creationId xmlns:a16="http://schemas.microsoft.com/office/drawing/2014/main" id="{ACA7E799-44D2-44A2-9137-F66CB293628F}"/>
              </a:ext>
            </a:extLst>
          </p:cNvPr>
          <p:cNvSpPr/>
          <p:nvPr/>
        </p:nvSpPr>
        <p:spPr>
          <a:xfrm>
            <a:off x="2583165" y="2101376"/>
            <a:ext cx="838199" cy="263525"/>
          </a:xfrm>
          <a:prstGeom prst="downArrow">
            <a:avLst/>
          </a:prstGeom>
          <a:solidFill>
            <a:srgbClr val="C00000"/>
          </a:solidFill>
          <a:ln>
            <a:solidFill>
              <a:schemeClr val="accent5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solidFill>
                <a:srgbClr val="080808"/>
              </a:solidFill>
            </a:endParaRPr>
          </a:p>
        </p:txBody>
      </p:sp>
      <p:sp>
        <p:nvSpPr>
          <p:cNvPr id="40" name="Rounded Rectangle 12">
            <a:extLst>
              <a:ext uri="{FF2B5EF4-FFF2-40B4-BE49-F238E27FC236}">
                <a16:creationId xmlns:a16="http://schemas.microsoft.com/office/drawing/2014/main" id="{7C1EAE43-69A1-4517-96A3-75AA1F3D9494}"/>
              </a:ext>
            </a:extLst>
          </p:cNvPr>
          <p:cNvSpPr/>
          <p:nvPr/>
        </p:nvSpPr>
        <p:spPr>
          <a:xfrm>
            <a:off x="7622197" y="1070685"/>
            <a:ext cx="2743200" cy="1006475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LAPORAN AKUNTABILITAS</a:t>
            </a:r>
            <a:endParaRPr lang="id-ID" sz="1600" b="1" dirty="0">
              <a:solidFill>
                <a:srgbClr val="002060"/>
              </a:solidFill>
              <a:latin typeface="Trebuchet MS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>
                <a:solidFill>
                  <a:srgbClr val="002060"/>
                </a:solidFill>
                <a:latin typeface="Trebuchet MS" pitchFamily="34" charset="0"/>
                <a:cs typeface="Arial" pitchFamily="34" charset="0"/>
              </a:rPr>
              <a:t>PP 8/2006</a:t>
            </a:r>
            <a:endParaRPr lang="en-US" sz="1600" b="1" dirty="0">
              <a:solidFill>
                <a:srgbClr val="002060"/>
              </a:solidFill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41" name="Down Arrow 13">
            <a:extLst>
              <a:ext uri="{FF2B5EF4-FFF2-40B4-BE49-F238E27FC236}">
                <a16:creationId xmlns:a16="http://schemas.microsoft.com/office/drawing/2014/main" id="{8AF33D12-514A-4379-973E-30AEBDC0B278}"/>
              </a:ext>
            </a:extLst>
          </p:cNvPr>
          <p:cNvSpPr/>
          <p:nvPr/>
        </p:nvSpPr>
        <p:spPr>
          <a:xfrm>
            <a:off x="8728101" y="2090356"/>
            <a:ext cx="838199" cy="263524"/>
          </a:xfrm>
          <a:prstGeom prst="downArrow">
            <a:avLst/>
          </a:prstGeom>
          <a:solidFill>
            <a:srgbClr val="C00000"/>
          </a:solidFill>
          <a:ln>
            <a:solidFill>
              <a:schemeClr val="accent5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solidFill>
                <a:srgbClr val="080808"/>
              </a:solidFill>
            </a:endParaRPr>
          </a:p>
        </p:txBody>
      </p:sp>
      <p:sp>
        <p:nvSpPr>
          <p:cNvPr id="43" name="Down Arrow 15">
            <a:extLst>
              <a:ext uri="{FF2B5EF4-FFF2-40B4-BE49-F238E27FC236}">
                <a16:creationId xmlns:a16="http://schemas.microsoft.com/office/drawing/2014/main" id="{ABF4C34E-9D5B-4388-8F1E-17941E3BD46C}"/>
              </a:ext>
            </a:extLst>
          </p:cNvPr>
          <p:cNvSpPr/>
          <p:nvPr/>
        </p:nvSpPr>
        <p:spPr>
          <a:xfrm>
            <a:off x="2556674" y="3709366"/>
            <a:ext cx="1006475" cy="280987"/>
          </a:xfrm>
          <a:prstGeom prst="downArrow">
            <a:avLst/>
          </a:prstGeom>
          <a:solidFill>
            <a:srgbClr val="C00000"/>
          </a:solidFill>
          <a:ln>
            <a:solidFill>
              <a:schemeClr val="accent5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solidFill>
                <a:srgbClr val="080808"/>
              </a:solidFill>
            </a:endParaRPr>
          </a:p>
        </p:txBody>
      </p:sp>
      <p:sp>
        <p:nvSpPr>
          <p:cNvPr id="44" name="Rounded Rectangle 18">
            <a:extLst>
              <a:ext uri="{FF2B5EF4-FFF2-40B4-BE49-F238E27FC236}">
                <a16:creationId xmlns:a16="http://schemas.microsoft.com/office/drawing/2014/main" id="{B4A4623A-E6C6-4B23-8BEB-C9F3F6FE4520}"/>
              </a:ext>
            </a:extLst>
          </p:cNvPr>
          <p:cNvSpPr/>
          <p:nvPr/>
        </p:nvSpPr>
        <p:spPr>
          <a:xfrm>
            <a:off x="3239677" y="4919150"/>
            <a:ext cx="2690812" cy="73532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APLIKASI S</a:t>
            </a:r>
            <a:r>
              <a:rPr lang="id-ID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MART KEMENKEU</a:t>
            </a:r>
            <a:endParaRPr lang="en-US" sz="1600" b="1" dirty="0">
              <a:solidFill>
                <a:schemeClr val="bg1"/>
              </a:solidFill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45" name="TextBox 19">
            <a:extLst>
              <a:ext uri="{FF2B5EF4-FFF2-40B4-BE49-F238E27FC236}">
                <a16:creationId xmlns:a16="http://schemas.microsoft.com/office/drawing/2014/main" id="{5B185D48-B5AB-4E11-BD8F-C6025A716C1E}"/>
              </a:ext>
            </a:extLst>
          </p:cNvPr>
          <p:cNvSpPr txBox="1"/>
          <p:nvPr/>
        </p:nvSpPr>
        <p:spPr>
          <a:xfrm>
            <a:off x="1335222" y="3976357"/>
            <a:ext cx="3449377" cy="646331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SATKER DKTP </a:t>
            </a:r>
            <a:r>
              <a:rPr lang="en-US" b="1" dirty="0">
                <a:solidFill>
                  <a:srgbClr val="C00000"/>
                </a:solidFill>
                <a:latin typeface="Trebuchet MS" pitchFamily="34" charset="0"/>
              </a:rPr>
              <a:t>INPUT </a:t>
            </a:r>
            <a:r>
              <a:rPr lang="en-US" b="1" dirty="0">
                <a:solidFill>
                  <a:srgbClr val="002060"/>
                </a:solidFill>
                <a:latin typeface="Trebuchet MS" pitchFamily="34" charset="0"/>
              </a:rPr>
              <a:t> DATA</a:t>
            </a:r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 KINERJA</a:t>
            </a:r>
            <a:r>
              <a:rPr lang="en-US" b="1" dirty="0">
                <a:solidFill>
                  <a:srgbClr val="002060"/>
                </a:solidFill>
                <a:latin typeface="Trebuchet MS" pitchFamily="34" charset="0"/>
              </a:rPr>
              <a:t>  </a:t>
            </a:r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SETIAP BULAN</a:t>
            </a:r>
            <a:endParaRPr lang="en-US" b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46" name="Rounded Rectangle 6">
            <a:extLst>
              <a:ext uri="{FF2B5EF4-FFF2-40B4-BE49-F238E27FC236}">
                <a16:creationId xmlns:a16="http://schemas.microsoft.com/office/drawing/2014/main" id="{8F78678E-4F75-44D3-8B81-8B1B1110D4B7}"/>
              </a:ext>
            </a:extLst>
          </p:cNvPr>
          <p:cNvSpPr/>
          <p:nvPr/>
        </p:nvSpPr>
        <p:spPr>
          <a:xfrm>
            <a:off x="6539354" y="5189286"/>
            <a:ext cx="2690812" cy="876964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APLIKASI </a:t>
            </a:r>
            <a:r>
              <a:rPr lang="fi-FI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SAIBA (Sistem Informasi Berbasis Acrual) </a:t>
            </a:r>
            <a:endParaRPr lang="en-US" sz="1600" b="1" dirty="0">
              <a:solidFill>
                <a:schemeClr val="bg1"/>
              </a:solidFill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47" name="Down Arrow 15">
            <a:extLst>
              <a:ext uri="{FF2B5EF4-FFF2-40B4-BE49-F238E27FC236}">
                <a16:creationId xmlns:a16="http://schemas.microsoft.com/office/drawing/2014/main" id="{4ECCC11A-F42E-4EF4-BCCD-B88C3167348F}"/>
              </a:ext>
            </a:extLst>
          </p:cNvPr>
          <p:cNvSpPr/>
          <p:nvPr/>
        </p:nvSpPr>
        <p:spPr>
          <a:xfrm>
            <a:off x="8726928" y="3874804"/>
            <a:ext cx="1006475" cy="280987"/>
          </a:xfrm>
          <a:prstGeom prst="downArrow">
            <a:avLst/>
          </a:prstGeom>
          <a:solidFill>
            <a:srgbClr val="C00000"/>
          </a:solidFill>
          <a:ln>
            <a:solidFill>
              <a:schemeClr val="accent5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solidFill>
                <a:srgbClr val="080808"/>
              </a:solidFill>
            </a:endParaRPr>
          </a:p>
        </p:txBody>
      </p:sp>
      <p:sp>
        <p:nvSpPr>
          <p:cNvPr id="48" name="Rounded Rectangle 18">
            <a:extLst>
              <a:ext uri="{FF2B5EF4-FFF2-40B4-BE49-F238E27FC236}">
                <a16:creationId xmlns:a16="http://schemas.microsoft.com/office/drawing/2014/main" id="{51EDAD38-41BD-4E21-A7EB-70FC4DC2248D}"/>
              </a:ext>
            </a:extLst>
          </p:cNvPr>
          <p:cNvSpPr/>
          <p:nvPr/>
        </p:nvSpPr>
        <p:spPr>
          <a:xfrm>
            <a:off x="9403422" y="5163558"/>
            <a:ext cx="2690812" cy="902687"/>
          </a:xfrm>
          <a:prstGeom prst="round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APLIKASI </a:t>
            </a:r>
            <a:endParaRPr lang="id-ID" sz="1600" b="1" dirty="0">
              <a:solidFill>
                <a:schemeClr val="bg1"/>
              </a:solidFill>
              <a:latin typeface="Trebuchet MS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1600" b="1" dirty="0">
                <a:solidFill>
                  <a:schemeClr val="bg1"/>
                </a:solidFill>
                <a:latin typeface="Trebuchet MS" pitchFamily="34" charset="0"/>
                <a:cs typeface="Arial" pitchFamily="34" charset="0"/>
              </a:rPr>
              <a:t>SIMAK-BMN </a:t>
            </a:r>
            <a:endParaRPr lang="en-US" sz="1600" b="1" dirty="0">
              <a:solidFill>
                <a:schemeClr val="bg1"/>
              </a:solidFill>
              <a:latin typeface="Trebuchet MS" pitchFamily="34" charset="0"/>
              <a:cs typeface="Arial" pitchFamily="34" charset="0"/>
            </a:endParaRPr>
          </a:p>
        </p:txBody>
      </p:sp>
      <p:sp>
        <p:nvSpPr>
          <p:cNvPr id="49" name="TextBox 19">
            <a:extLst>
              <a:ext uri="{FF2B5EF4-FFF2-40B4-BE49-F238E27FC236}">
                <a16:creationId xmlns:a16="http://schemas.microsoft.com/office/drawing/2014/main" id="{5E8E9664-EB53-4CD7-AEBF-32DF82F7E451}"/>
              </a:ext>
            </a:extLst>
          </p:cNvPr>
          <p:cNvSpPr txBox="1"/>
          <p:nvPr/>
        </p:nvSpPr>
        <p:spPr>
          <a:xfrm>
            <a:off x="6960301" y="4349373"/>
            <a:ext cx="4539728" cy="646331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SATKER DKTP MELAPORKAN SETIAP BULANAN/TRIWULAN/SEMESTER</a:t>
            </a:r>
            <a:endParaRPr lang="en-US" b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51" name="Shape 13">
            <a:extLst>
              <a:ext uri="{FF2B5EF4-FFF2-40B4-BE49-F238E27FC236}">
                <a16:creationId xmlns:a16="http://schemas.microsoft.com/office/drawing/2014/main" id="{2C376EEF-59B6-48C8-A9DF-EE3EB23B2860}"/>
              </a:ext>
            </a:extLst>
          </p:cNvPr>
          <p:cNvSpPr/>
          <p:nvPr/>
        </p:nvSpPr>
        <p:spPr>
          <a:xfrm rot="16200000">
            <a:off x="3254716" y="3632116"/>
            <a:ext cx="5767123" cy="205655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Down Arrow 15">
            <a:extLst>
              <a:ext uri="{FF2B5EF4-FFF2-40B4-BE49-F238E27FC236}">
                <a16:creationId xmlns:a16="http://schemas.microsoft.com/office/drawing/2014/main" id="{D225C97C-01DC-4E34-9605-1E085F0847CA}"/>
              </a:ext>
            </a:extLst>
          </p:cNvPr>
          <p:cNvSpPr/>
          <p:nvPr/>
        </p:nvSpPr>
        <p:spPr>
          <a:xfrm rot="10800000">
            <a:off x="2631289" y="5561436"/>
            <a:ext cx="1006475" cy="280987"/>
          </a:xfrm>
          <a:prstGeom prst="downArrow">
            <a:avLst/>
          </a:prstGeom>
          <a:solidFill>
            <a:srgbClr val="C00000"/>
          </a:solidFill>
          <a:ln>
            <a:solidFill>
              <a:schemeClr val="accent5"/>
            </a:solidFill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solidFill>
                <a:srgbClr val="080808"/>
              </a:solidFill>
            </a:endParaRPr>
          </a:p>
        </p:txBody>
      </p:sp>
      <p:sp>
        <p:nvSpPr>
          <p:cNvPr id="54" name="TextBox 19">
            <a:extLst>
              <a:ext uri="{FF2B5EF4-FFF2-40B4-BE49-F238E27FC236}">
                <a16:creationId xmlns:a16="http://schemas.microsoft.com/office/drawing/2014/main" id="{C457C00A-5597-4BC8-B913-0DC29C5F0D21}"/>
              </a:ext>
            </a:extLst>
          </p:cNvPr>
          <p:cNvSpPr txBox="1"/>
          <p:nvPr/>
        </p:nvSpPr>
        <p:spPr>
          <a:xfrm>
            <a:off x="1438784" y="5699357"/>
            <a:ext cx="3449377" cy="36933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SUBDIT TEKNIS </a:t>
            </a:r>
            <a:endParaRPr lang="en-US" b="1" dirty="0">
              <a:solidFill>
                <a:srgbClr val="002060"/>
              </a:solidFill>
              <a:latin typeface="Trebuchet MS" pitchFamily="34" charset="0"/>
            </a:endParaRPr>
          </a:p>
        </p:txBody>
      </p:sp>
      <p:sp>
        <p:nvSpPr>
          <p:cNvPr id="55" name="TextBox 19">
            <a:extLst>
              <a:ext uri="{FF2B5EF4-FFF2-40B4-BE49-F238E27FC236}">
                <a16:creationId xmlns:a16="http://schemas.microsoft.com/office/drawing/2014/main" id="{DF5D5BEB-10D7-4972-A35C-E905FD490259}"/>
              </a:ext>
            </a:extLst>
          </p:cNvPr>
          <p:cNvSpPr txBox="1"/>
          <p:nvPr/>
        </p:nvSpPr>
        <p:spPr>
          <a:xfrm>
            <a:off x="2556674" y="6149795"/>
            <a:ext cx="3449377" cy="369332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id-ID" b="1" dirty="0">
                <a:solidFill>
                  <a:srgbClr val="002060"/>
                </a:solidFill>
                <a:latin typeface="Trebuchet MS" pitchFamily="34" charset="0"/>
              </a:rPr>
              <a:t>BAGIAN PERENCANAAN </a:t>
            </a:r>
            <a:endParaRPr lang="en-US" b="1" dirty="0">
              <a:solidFill>
                <a:srgbClr val="002060"/>
              </a:solidFill>
              <a:latin typeface="Trebuchet M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86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25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1127906" y="1105852"/>
          <a:ext cx="10187354" cy="4402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4761694" y="2952128"/>
            <a:ext cx="4900701" cy="1323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d-ID" sz="8000" b="1" i="1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  <a:ea typeface="MS PGothic" panose="020B0600070205080204" charset="-128"/>
                <a:cs typeface="Leelawadee UI" panose="020B0502040204020203" pitchFamily="34" charset="-34"/>
              </a:rPr>
              <a:t>Terima Kasih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89BABC2-FAF1-4479-BDCE-CDD97BADA0EB}"/>
              </a:ext>
            </a:extLst>
          </p:cNvPr>
          <p:cNvGrpSpPr/>
          <p:nvPr/>
        </p:nvGrpSpPr>
        <p:grpSpPr>
          <a:xfrm>
            <a:off x="437342" y="2182455"/>
            <a:ext cx="3429002" cy="3460850"/>
            <a:chOff x="2236642" y="980267"/>
            <a:chExt cx="3429002" cy="3460850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57182E26-C710-4AC5-81A0-88B155DE5ADA}"/>
                </a:ext>
              </a:extLst>
            </p:cNvPr>
            <p:cNvGrpSpPr/>
            <p:nvPr/>
          </p:nvGrpSpPr>
          <p:grpSpPr>
            <a:xfrm>
              <a:off x="2236642" y="980267"/>
              <a:ext cx="3429002" cy="3460850"/>
              <a:chOff x="2236642" y="980267"/>
              <a:chExt cx="3429002" cy="3460850"/>
            </a:xfrm>
          </p:grpSpPr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F8733707-35AD-459F-B2B7-A8DEF1AA2B8B}"/>
                  </a:ext>
                </a:extLst>
              </p:cNvPr>
              <p:cNvSpPr/>
              <p:nvPr/>
            </p:nvSpPr>
            <p:spPr>
              <a:xfrm>
                <a:off x="2637142" y="1396693"/>
                <a:ext cx="2628000" cy="2628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AU"/>
              </a:p>
            </p:txBody>
          </p: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598ECDF-D6A0-4E61-A7D9-4D47816DC939}"/>
                  </a:ext>
                </a:extLst>
              </p:cNvPr>
              <p:cNvGrpSpPr/>
              <p:nvPr/>
            </p:nvGrpSpPr>
            <p:grpSpPr>
              <a:xfrm>
                <a:off x="2236642" y="980267"/>
                <a:ext cx="3429002" cy="3460850"/>
                <a:chOff x="4161581" y="1752600"/>
                <a:chExt cx="3429002" cy="3460850"/>
              </a:xfrm>
              <a:noFill/>
            </p:grpSpPr>
            <p:pic>
              <p:nvPicPr>
                <p:cNvPr id="13" name="Picture 12">
                  <a:extLst>
                    <a:ext uri="{FF2B5EF4-FFF2-40B4-BE49-F238E27FC236}">
                      <a16:creationId xmlns:a16="http://schemas.microsoft.com/office/drawing/2014/main" id="{ECAF385B-EF9B-41BB-9BC6-FC9C715295C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246429" y="2714617"/>
                  <a:ext cx="1317792" cy="1711153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grpSp>
              <p:nvGrpSpPr>
                <p:cNvPr id="14" name="Group 13">
                  <a:extLst>
                    <a:ext uri="{FF2B5EF4-FFF2-40B4-BE49-F238E27FC236}">
                      <a16:creationId xmlns:a16="http://schemas.microsoft.com/office/drawing/2014/main" id="{A476A126-124F-45BB-BF63-ECA365AD8151}"/>
                    </a:ext>
                  </a:extLst>
                </p:cNvPr>
                <p:cNvGrpSpPr/>
                <p:nvPr/>
              </p:nvGrpSpPr>
              <p:grpSpPr>
                <a:xfrm>
                  <a:off x="4161581" y="1752600"/>
                  <a:ext cx="3429002" cy="3460850"/>
                  <a:chOff x="3402354" y="725012"/>
                  <a:chExt cx="5387291" cy="5407976"/>
                </a:xfrm>
                <a:grpFill/>
              </p:grpSpPr>
              <p:sp>
                <p:nvSpPr>
                  <p:cNvPr id="49" name="Oval 4">
                    <a:extLst>
                      <a:ext uri="{FF2B5EF4-FFF2-40B4-BE49-F238E27FC236}">
                        <a16:creationId xmlns:a16="http://schemas.microsoft.com/office/drawing/2014/main" id="{D2180CBF-7DAE-448A-88F4-7D71AC8D50CF}"/>
                      </a:ext>
                    </a:extLst>
                  </p:cNvPr>
                  <p:cNvSpPr/>
                  <p:nvPr/>
                </p:nvSpPr>
                <p:spPr>
                  <a:xfrm>
                    <a:off x="5700773" y="3033775"/>
                    <a:ext cx="790450" cy="7904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tx1"/>
                  </a:fontRef>
                </p:style>
                <p:txBody>
                  <a:bodyPr spcFirstLastPara="0" vert="horz" wrap="square" lIns="30480" tIns="30480" rIns="30480" bIns="30480" numCol="1" spcCol="1270" anchor="ctr" anchorCtr="0">
                    <a:noAutofit/>
                  </a:bodyPr>
                  <a:lstStyle>
                    <a:defPPr>
                      <a:defRPr lang="en-US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lvl="0" algn="ctr" defTabSz="106680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</a:pPr>
                    <a:endParaRPr lang="en-AU" sz="2400" kern="1200"/>
                  </a:p>
                </p:txBody>
              </p:sp>
              <p:grpSp>
                <p:nvGrpSpPr>
                  <p:cNvPr id="50" name="Group 49">
                    <a:extLst>
                      <a:ext uri="{FF2B5EF4-FFF2-40B4-BE49-F238E27FC236}">
                        <a16:creationId xmlns:a16="http://schemas.microsoft.com/office/drawing/2014/main" id="{03CD81EB-EC48-49A1-9438-3E4307D9F571}"/>
                      </a:ext>
                    </a:extLst>
                  </p:cNvPr>
                  <p:cNvGrpSpPr/>
                  <p:nvPr/>
                </p:nvGrpSpPr>
                <p:grpSpPr>
                  <a:xfrm>
                    <a:off x="5816533" y="725012"/>
                    <a:ext cx="558932" cy="558932"/>
                    <a:chOff x="3784533" y="5345"/>
                    <a:chExt cx="558932" cy="558932"/>
                  </a:xfrm>
                  <a:grpFill/>
                </p:grpSpPr>
                <p:sp>
                  <p:nvSpPr>
                    <p:cNvPr id="150" name="Oval 149">
                      <a:extLst>
                        <a:ext uri="{FF2B5EF4-FFF2-40B4-BE49-F238E27FC236}">
                          <a16:creationId xmlns:a16="http://schemas.microsoft.com/office/drawing/2014/main" id="{B9E56836-725D-4F7B-AC34-B4EFC5EA31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84533" y="5345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51" name="Oval 6">
                      <a:extLst>
                        <a:ext uri="{FF2B5EF4-FFF2-40B4-BE49-F238E27FC236}">
                          <a16:creationId xmlns:a16="http://schemas.microsoft.com/office/drawing/2014/main" id="{09D44E94-B697-418E-B151-274AF8D23A1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866387" y="87199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15240" tIns="15240" rIns="15240" bIns="152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5334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1200" kern="1200"/>
                    </a:p>
                  </p:txBody>
                </p:sp>
              </p:grpSp>
              <p:grpSp>
                <p:nvGrpSpPr>
                  <p:cNvPr id="51" name="Group 50">
                    <a:extLst>
                      <a:ext uri="{FF2B5EF4-FFF2-40B4-BE49-F238E27FC236}">
                        <a16:creationId xmlns:a16="http://schemas.microsoft.com/office/drawing/2014/main" id="{651444E1-8890-457E-A04B-0322AE28B358}"/>
                      </a:ext>
                    </a:extLst>
                  </p:cNvPr>
                  <p:cNvGrpSpPr/>
                  <p:nvPr/>
                </p:nvGrpSpPr>
                <p:grpSpPr>
                  <a:xfrm>
                    <a:off x="6262038" y="766294"/>
                    <a:ext cx="558932" cy="558932"/>
                    <a:chOff x="4230038" y="46627"/>
                    <a:chExt cx="558932" cy="558932"/>
                  </a:xfrm>
                  <a:grpFill/>
                </p:grpSpPr>
                <p:sp>
                  <p:nvSpPr>
                    <p:cNvPr id="148" name="Oval 147">
                      <a:extLst>
                        <a:ext uri="{FF2B5EF4-FFF2-40B4-BE49-F238E27FC236}">
                          <a16:creationId xmlns:a16="http://schemas.microsoft.com/office/drawing/2014/main" id="{C4FA38A3-EB44-4FC2-9DD5-29A76FBC5B3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30038" y="4662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49" name="Oval 8">
                      <a:extLst>
                        <a:ext uri="{FF2B5EF4-FFF2-40B4-BE49-F238E27FC236}">
                          <a16:creationId xmlns:a16="http://schemas.microsoft.com/office/drawing/2014/main" id="{1323BBBB-13EF-44F0-982D-1F88DD8C173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11892" y="12848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2" name="Group 51">
                    <a:extLst>
                      <a:ext uri="{FF2B5EF4-FFF2-40B4-BE49-F238E27FC236}">
                        <a16:creationId xmlns:a16="http://schemas.microsoft.com/office/drawing/2014/main" id="{3908F48F-EFA4-4690-8145-E00D55C0FD76}"/>
                      </a:ext>
                    </a:extLst>
                  </p:cNvPr>
                  <p:cNvGrpSpPr/>
                  <p:nvPr/>
                </p:nvGrpSpPr>
                <p:grpSpPr>
                  <a:xfrm>
                    <a:off x="6692372" y="888734"/>
                    <a:ext cx="558932" cy="558932"/>
                    <a:chOff x="4660372" y="169067"/>
                    <a:chExt cx="558932" cy="558932"/>
                  </a:xfrm>
                  <a:grpFill/>
                </p:grpSpPr>
                <p:sp>
                  <p:nvSpPr>
                    <p:cNvPr id="146" name="Oval 145">
                      <a:extLst>
                        <a:ext uri="{FF2B5EF4-FFF2-40B4-BE49-F238E27FC236}">
                          <a16:creationId xmlns:a16="http://schemas.microsoft.com/office/drawing/2014/main" id="{7F271891-6A6F-459A-A4B3-048BC6B5885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60372" y="16906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47" name="Oval 10">
                      <a:extLst>
                        <a:ext uri="{FF2B5EF4-FFF2-40B4-BE49-F238E27FC236}">
                          <a16:creationId xmlns:a16="http://schemas.microsoft.com/office/drawing/2014/main" id="{30F09E9E-8C33-4962-871A-8AC585FEC9E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42226" y="25092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3" name="Group 52">
                    <a:extLst>
                      <a:ext uri="{FF2B5EF4-FFF2-40B4-BE49-F238E27FC236}">
                        <a16:creationId xmlns:a16="http://schemas.microsoft.com/office/drawing/2014/main" id="{4645A0C8-85DF-4955-8538-1856B4B42205}"/>
                      </a:ext>
                    </a:extLst>
                  </p:cNvPr>
                  <p:cNvGrpSpPr/>
                  <p:nvPr/>
                </p:nvGrpSpPr>
                <p:grpSpPr>
                  <a:xfrm>
                    <a:off x="7092880" y="1088164"/>
                    <a:ext cx="558932" cy="558932"/>
                    <a:chOff x="5060880" y="368497"/>
                    <a:chExt cx="558932" cy="558932"/>
                  </a:xfrm>
                  <a:grpFill/>
                </p:grpSpPr>
                <p:sp>
                  <p:nvSpPr>
                    <p:cNvPr id="144" name="Oval 143">
                      <a:extLst>
                        <a:ext uri="{FF2B5EF4-FFF2-40B4-BE49-F238E27FC236}">
                          <a16:creationId xmlns:a16="http://schemas.microsoft.com/office/drawing/2014/main" id="{C9E65BBA-8D1B-4450-AE37-E605ADBBB49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60880" y="36849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45" name="Oval 12">
                      <a:extLst>
                        <a:ext uri="{FF2B5EF4-FFF2-40B4-BE49-F238E27FC236}">
                          <a16:creationId xmlns:a16="http://schemas.microsoft.com/office/drawing/2014/main" id="{7D2FF5C1-E0AD-4509-832F-E7CAFF61085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42734" y="45035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4" name="Group 53">
                    <a:extLst>
                      <a:ext uri="{FF2B5EF4-FFF2-40B4-BE49-F238E27FC236}">
                        <a16:creationId xmlns:a16="http://schemas.microsoft.com/office/drawing/2014/main" id="{879CC5B3-8CDA-45CF-9281-B032F4BD6F7E}"/>
                      </a:ext>
                    </a:extLst>
                  </p:cNvPr>
                  <p:cNvGrpSpPr/>
                  <p:nvPr/>
                </p:nvGrpSpPr>
                <p:grpSpPr>
                  <a:xfrm>
                    <a:off x="7449923" y="1357790"/>
                    <a:ext cx="558932" cy="558932"/>
                    <a:chOff x="5417923" y="638123"/>
                    <a:chExt cx="558932" cy="558932"/>
                  </a:xfrm>
                  <a:grpFill/>
                </p:grpSpPr>
                <p:sp>
                  <p:nvSpPr>
                    <p:cNvPr id="142" name="Oval 141">
                      <a:extLst>
                        <a:ext uri="{FF2B5EF4-FFF2-40B4-BE49-F238E27FC236}">
                          <a16:creationId xmlns:a16="http://schemas.microsoft.com/office/drawing/2014/main" id="{1A7FC183-74EC-447D-A0AE-E324846B7D4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17923" y="638123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43" name="Oval 14">
                      <a:extLst>
                        <a:ext uri="{FF2B5EF4-FFF2-40B4-BE49-F238E27FC236}">
                          <a16:creationId xmlns:a16="http://schemas.microsoft.com/office/drawing/2014/main" id="{6282554C-50A1-4C65-8498-95489DC7D42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9777" y="719977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5" name="Group 54">
                    <a:extLst>
                      <a:ext uri="{FF2B5EF4-FFF2-40B4-BE49-F238E27FC236}">
                        <a16:creationId xmlns:a16="http://schemas.microsoft.com/office/drawing/2014/main" id="{64E3DFB2-FC0E-4B25-9D00-F51CDB5F1E6F}"/>
                      </a:ext>
                    </a:extLst>
                  </p:cNvPr>
                  <p:cNvGrpSpPr/>
                  <p:nvPr/>
                </p:nvGrpSpPr>
                <p:grpSpPr>
                  <a:xfrm>
                    <a:off x="7751344" y="1688433"/>
                    <a:ext cx="558932" cy="558932"/>
                    <a:chOff x="5719344" y="968766"/>
                    <a:chExt cx="558932" cy="558932"/>
                  </a:xfrm>
                  <a:grpFill/>
                </p:grpSpPr>
                <p:sp>
                  <p:nvSpPr>
                    <p:cNvPr id="140" name="Oval 139">
                      <a:extLst>
                        <a:ext uri="{FF2B5EF4-FFF2-40B4-BE49-F238E27FC236}">
                          <a16:creationId xmlns:a16="http://schemas.microsoft.com/office/drawing/2014/main" id="{94176D7C-310D-40BF-9AFA-71790A62250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19344" y="968766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41" name="Oval 16">
                      <a:extLst>
                        <a:ext uri="{FF2B5EF4-FFF2-40B4-BE49-F238E27FC236}">
                          <a16:creationId xmlns:a16="http://schemas.microsoft.com/office/drawing/2014/main" id="{71BC3015-AA4A-4D33-94B0-ECEAC83F190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01198" y="1050620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6" name="Group 55">
                    <a:extLst>
                      <a:ext uri="{FF2B5EF4-FFF2-40B4-BE49-F238E27FC236}">
                        <a16:creationId xmlns:a16="http://schemas.microsoft.com/office/drawing/2014/main" id="{40BA1629-D024-4F21-A816-9562FE1A581C}"/>
                      </a:ext>
                    </a:extLst>
                  </p:cNvPr>
                  <p:cNvGrpSpPr/>
                  <p:nvPr/>
                </p:nvGrpSpPr>
                <p:grpSpPr>
                  <a:xfrm>
                    <a:off x="7986876" y="2068831"/>
                    <a:ext cx="558932" cy="558932"/>
                    <a:chOff x="5954876" y="1349164"/>
                    <a:chExt cx="558932" cy="558932"/>
                  </a:xfrm>
                  <a:grpFill/>
                </p:grpSpPr>
                <p:sp>
                  <p:nvSpPr>
                    <p:cNvPr id="138" name="Oval 137">
                      <a:extLst>
                        <a:ext uri="{FF2B5EF4-FFF2-40B4-BE49-F238E27FC236}">
                          <a16:creationId xmlns:a16="http://schemas.microsoft.com/office/drawing/2014/main" id="{4E43EBFC-0232-497B-8BA7-1EC0D8A871C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4876" y="1349164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39" name="Oval 18">
                      <a:extLst>
                        <a:ext uri="{FF2B5EF4-FFF2-40B4-BE49-F238E27FC236}">
                          <a16:creationId xmlns:a16="http://schemas.microsoft.com/office/drawing/2014/main" id="{70F30A78-6B32-402F-A789-89C681A3DC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6730" y="1431018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7" name="Group 56">
                    <a:extLst>
                      <a:ext uri="{FF2B5EF4-FFF2-40B4-BE49-F238E27FC236}">
                        <a16:creationId xmlns:a16="http://schemas.microsoft.com/office/drawing/2014/main" id="{4606B245-0579-424B-B084-0A1880788AA6}"/>
                      </a:ext>
                    </a:extLst>
                  </p:cNvPr>
                  <p:cNvGrpSpPr/>
                  <p:nvPr/>
                </p:nvGrpSpPr>
                <p:grpSpPr>
                  <a:xfrm>
                    <a:off x="8148501" y="2486032"/>
                    <a:ext cx="558932" cy="558932"/>
                    <a:chOff x="6116501" y="1766365"/>
                    <a:chExt cx="558932" cy="558932"/>
                  </a:xfrm>
                  <a:grpFill/>
                </p:grpSpPr>
                <p:sp>
                  <p:nvSpPr>
                    <p:cNvPr id="136" name="Oval 135">
                      <a:extLst>
                        <a:ext uri="{FF2B5EF4-FFF2-40B4-BE49-F238E27FC236}">
                          <a16:creationId xmlns:a16="http://schemas.microsoft.com/office/drawing/2014/main" id="{3948F692-12C1-46B0-ADD6-F091563463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16501" y="1766365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37" name="Oval 20">
                      <a:extLst>
                        <a:ext uri="{FF2B5EF4-FFF2-40B4-BE49-F238E27FC236}">
                          <a16:creationId xmlns:a16="http://schemas.microsoft.com/office/drawing/2014/main" id="{AA4E4BED-D36C-467E-AF44-2436CD0AE2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98355" y="1848219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8" name="Group 57">
                    <a:extLst>
                      <a:ext uri="{FF2B5EF4-FFF2-40B4-BE49-F238E27FC236}">
                        <a16:creationId xmlns:a16="http://schemas.microsoft.com/office/drawing/2014/main" id="{2999605C-FDD4-495E-9CEC-E0A345903B47}"/>
                      </a:ext>
                    </a:extLst>
                  </p:cNvPr>
                  <p:cNvGrpSpPr/>
                  <p:nvPr/>
                </p:nvGrpSpPr>
                <p:grpSpPr>
                  <a:xfrm>
                    <a:off x="8230713" y="2925827"/>
                    <a:ext cx="558932" cy="558932"/>
                    <a:chOff x="6198713" y="2206160"/>
                    <a:chExt cx="558932" cy="558932"/>
                  </a:xfrm>
                  <a:grpFill/>
                </p:grpSpPr>
                <p:sp>
                  <p:nvSpPr>
                    <p:cNvPr id="134" name="Oval 133">
                      <a:extLst>
                        <a:ext uri="{FF2B5EF4-FFF2-40B4-BE49-F238E27FC236}">
                          <a16:creationId xmlns:a16="http://schemas.microsoft.com/office/drawing/2014/main" id="{34BC01A6-6973-4BC8-83C0-49482E4EFE4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98713" y="2206160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35" name="Oval 22">
                      <a:extLst>
                        <a:ext uri="{FF2B5EF4-FFF2-40B4-BE49-F238E27FC236}">
                          <a16:creationId xmlns:a16="http://schemas.microsoft.com/office/drawing/2014/main" id="{F1EA9BD2-544E-49D7-B6B8-01E79011141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0567" y="2288014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59" name="Group 58">
                    <a:extLst>
                      <a:ext uri="{FF2B5EF4-FFF2-40B4-BE49-F238E27FC236}">
                        <a16:creationId xmlns:a16="http://schemas.microsoft.com/office/drawing/2014/main" id="{2734F1A0-07E3-4D40-982F-A2B5EAE4784B}"/>
                      </a:ext>
                    </a:extLst>
                  </p:cNvPr>
                  <p:cNvGrpSpPr/>
                  <p:nvPr/>
                </p:nvGrpSpPr>
                <p:grpSpPr>
                  <a:xfrm>
                    <a:off x="8230713" y="3373241"/>
                    <a:ext cx="558932" cy="558932"/>
                    <a:chOff x="6198713" y="2653574"/>
                    <a:chExt cx="558932" cy="558932"/>
                  </a:xfrm>
                  <a:grpFill/>
                </p:grpSpPr>
                <p:sp>
                  <p:nvSpPr>
                    <p:cNvPr id="132" name="Oval 131">
                      <a:extLst>
                        <a:ext uri="{FF2B5EF4-FFF2-40B4-BE49-F238E27FC236}">
                          <a16:creationId xmlns:a16="http://schemas.microsoft.com/office/drawing/2014/main" id="{88090B2A-3971-4507-BA61-2E96E0CAC4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98713" y="2653574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33" name="Oval 24">
                      <a:extLst>
                        <a:ext uri="{FF2B5EF4-FFF2-40B4-BE49-F238E27FC236}">
                          <a16:creationId xmlns:a16="http://schemas.microsoft.com/office/drawing/2014/main" id="{953A0423-3A1C-4441-8903-0C9295F3B11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280567" y="2735428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0" name="Group 59">
                    <a:extLst>
                      <a:ext uri="{FF2B5EF4-FFF2-40B4-BE49-F238E27FC236}">
                        <a16:creationId xmlns:a16="http://schemas.microsoft.com/office/drawing/2014/main" id="{77D7755D-32B7-4CC1-ACE3-B3A0A4E2155B}"/>
                      </a:ext>
                    </a:extLst>
                  </p:cNvPr>
                  <p:cNvGrpSpPr/>
                  <p:nvPr/>
                </p:nvGrpSpPr>
                <p:grpSpPr>
                  <a:xfrm>
                    <a:off x="8148501" y="3813036"/>
                    <a:ext cx="558932" cy="558932"/>
                    <a:chOff x="6116501" y="3093369"/>
                    <a:chExt cx="558932" cy="558932"/>
                  </a:xfrm>
                  <a:grpFill/>
                </p:grpSpPr>
                <p:sp>
                  <p:nvSpPr>
                    <p:cNvPr id="130" name="Oval 129">
                      <a:extLst>
                        <a:ext uri="{FF2B5EF4-FFF2-40B4-BE49-F238E27FC236}">
                          <a16:creationId xmlns:a16="http://schemas.microsoft.com/office/drawing/2014/main" id="{767C4758-FA68-4144-B103-E20AA2C6EA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16501" y="3093369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31" name="Oval 26">
                      <a:extLst>
                        <a:ext uri="{FF2B5EF4-FFF2-40B4-BE49-F238E27FC236}">
                          <a16:creationId xmlns:a16="http://schemas.microsoft.com/office/drawing/2014/main" id="{DCC31ACB-4143-4814-8913-04726C43C3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198355" y="3175223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1" name="Group 60">
                    <a:extLst>
                      <a:ext uri="{FF2B5EF4-FFF2-40B4-BE49-F238E27FC236}">
                        <a16:creationId xmlns:a16="http://schemas.microsoft.com/office/drawing/2014/main" id="{846978B8-BEEA-448D-A3A1-6D09116AC385}"/>
                      </a:ext>
                    </a:extLst>
                  </p:cNvPr>
                  <p:cNvGrpSpPr/>
                  <p:nvPr/>
                </p:nvGrpSpPr>
                <p:grpSpPr>
                  <a:xfrm>
                    <a:off x="7986876" y="4230236"/>
                    <a:ext cx="558932" cy="558932"/>
                    <a:chOff x="5954876" y="3510569"/>
                    <a:chExt cx="558932" cy="558932"/>
                  </a:xfrm>
                  <a:grpFill/>
                </p:grpSpPr>
                <p:sp>
                  <p:nvSpPr>
                    <p:cNvPr id="128" name="Oval 127">
                      <a:extLst>
                        <a:ext uri="{FF2B5EF4-FFF2-40B4-BE49-F238E27FC236}">
                          <a16:creationId xmlns:a16="http://schemas.microsoft.com/office/drawing/2014/main" id="{E881D331-DF14-4E68-B603-A22E851E53B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954876" y="3510569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29" name="Oval 28">
                      <a:extLst>
                        <a:ext uri="{FF2B5EF4-FFF2-40B4-BE49-F238E27FC236}">
                          <a16:creationId xmlns:a16="http://schemas.microsoft.com/office/drawing/2014/main" id="{E6B00799-A5F1-47BB-B464-2362A7B972C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036730" y="3592423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2" name="Group 61">
                    <a:extLst>
                      <a:ext uri="{FF2B5EF4-FFF2-40B4-BE49-F238E27FC236}">
                        <a16:creationId xmlns:a16="http://schemas.microsoft.com/office/drawing/2014/main" id="{07871969-356A-4583-B4B1-EADD4F6CAB64}"/>
                      </a:ext>
                    </a:extLst>
                  </p:cNvPr>
                  <p:cNvGrpSpPr/>
                  <p:nvPr/>
                </p:nvGrpSpPr>
                <p:grpSpPr>
                  <a:xfrm>
                    <a:off x="7751344" y="4610635"/>
                    <a:ext cx="558932" cy="558932"/>
                    <a:chOff x="5719344" y="3890968"/>
                    <a:chExt cx="558932" cy="558932"/>
                  </a:xfrm>
                  <a:grpFill/>
                </p:grpSpPr>
                <p:sp>
                  <p:nvSpPr>
                    <p:cNvPr id="126" name="Oval 125">
                      <a:extLst>
                        <a:ext uri="{FF2B5EF4-FFF2-40B4-BE49-F238E27FC236}">
                          <a16:creationId xmlns:a16="http://schemas.microsoft.com/office/drawing/2014/main" id="{5B8BCE52-E83E-4E26-B5B2-4352970CC5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19344" y="3890968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27" name="Oval 30">
                      <a:extLst>
                        <a:ext uri="{FF2B5EF4-FFF2-40B4-BE49-F238E27FC236}">
                          <a16:creationId xmlns:a16="http://schemas.microsoft.com/office/drawing/2014/main" id="{CF81ADBF-783C-4B1F-82A6-2F70096CD49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01198" y="3972822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3" name="Group 62">
                    <a:extLst>
                      <a:ext uri="{FF2B5EF4-FFF2-40B4-BE49-F238E27FC236}">
                        <a16:creationId xmlns:a16="http://schemas.microsoft.com/office/drawing/2014/main" id="{283ACCD5-3942-4461-9845-A8586AAFFAC7}"/>
                      </a:ext>
                    </a:extLst>
                  </p:cNvPr>
                  <p:cNvGrpSpPr/>
                  <p:nvPr/>
                </p:nvGrpSpPr>
                <p:grpSpPr>
                  <a:xfrm>
                    <a:off x="7449923" y="4941277"/>
                    <a:ext cx="558932" cy="558932"/>
                    <a:chOff x="5417923" y="4221610"/>
                    <a:chExt cx="558932" cy="558932"/>
                  </a:xfrm>
                  <a:grpFill/>
                </p:grpSpPr>
                <p:sp>
                  <p:nvSpPr>
                    <p:cNvPr id="124" name="Oval 123">
                      <a:extLst>
                        <a:ext uri="{FF2B5EF4-FFF2-40B4-BE49-F238E27FC236}">
                          <a16:creationId xmlns:a16="http://schemas.microsoft.com/office/drawing/2014/main" id="{0440914F-89B9-4D31-9D0D-C97A68B034D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17923" y="4221610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25" name="Oval 32">
                      <a:extLst>
                        <a:ext uri="{FF2B5EF4-FFF2-40B4-BE49-F238E27FC236}">
                          <a16:creationId xmlns:a16="http://schemas.microsoft.com/office/drawing/2014/main" id="{4FB09B4F-B730-410E-BDF5-3B90722A20D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499777" y="4303464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4" name="Group 63">
                    <a:extLst>
                      <a:ext uri="{FF2B5EF4-FFF2-40B4-BE49-F238E27FC236}">
                        <a16:creationId xmlns:a16="http://schemas.microsoft.com/office/drawing/2014/main" id="{46E2B256-F293-4FB3-A80B-E66E7A86F194}"/>
                      </a:ext>
                    </a:extLst>
                  </p:cNvPr>
                  <p:cNvGrpSpPr/>
                  <p:nvPr/>
                </p:nvGrpSpPr>
                <p:grpSpPr>
                  <a:xfrm>
                    <a:off x="7092880" y="5210904"/>
                    <a:ext cx="558932" cy="558932"/>
                    <a:chOff x="5060880" y="4491237"/>
                    <a:chExt cx="558932" cy="558932"/>
                  </a:xfrm>
                  <a:grpFill/>
                </p:grpSpPr>
                <p:sp>
                  <p:nvSpPr>
                    <p:cNvPr id="122" name="Oval 121">
                      <a:extLst>
                        <a:ext uri="{FF2B5EF4-FFF2-40B4-BE49-F238E27FC236}">
                          <a16:creationId xmlns:a16="http://schemas.microsoft.com/office/drawing/2014/main" id="{CC237274-6C60-4D99-A16B-7649029C687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60880" y="449123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23" name="Oval 34">
                      <a:extLst>
                        <a:ext uri="{FF2B5EF4-FFF2-40B4-BE49-F238E27FC236}">
                          <a16:creationId xmlns:a16="http://schemas.microsoft.com/office/drawing/2014/main" id="{B86AA342-2920-44B0-AE88-22FAE304C5F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42734" y="457309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5" name="Group 64">
                    <a:extLst>
                      <a:ext uri="{FF2B5EF4-FFF2-40B4-BE49-F238E27FC236}">
                        <a16:creationId xmlns:a16="http://schemas.microsoft.com/office/drawing/2014/main" id="{55DC2B00-4508-463C-BDF4-0FB3C27009DA}"/>
                      </a:ext>
                    </a:extLst>
                  </p:cNvPr>
                  <p:cNvGrpSpPr/>
                  <p:nvPr/>
                </p:nvGrpSpPr>
                <p:grpSpPr>
                  <a:xfrm>
                    <a:off x="6692372" y="5410333"/>
                    <a:ext cx="558932" cy="558932"/>
                    <a:chOff x="4660372" y="4690666"/>
                    <a:chExt cx="558932" cy="558932"/>
                  </a:xfrm>
                  <a:grpFill/>
                </p:grpSpPr>
                <p:sp>
                  <p:nvSpPr>
                    <p:cNvPr id="120" name="Oval 119">
                      <a:extLst>
                        <a:ext uri="{FF2B5EF4-FFF2-40B4-BE49-F238E27FC236}">
                          <a16:creationId xmlns:a16="http://schemas.microsoft.com/office/drawing/2014/main" id="{1F5839F7-CAE2-4B16-A7DE-4A3303F664C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660372" y="4690666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21" name="Oval 36">
                      <a:extLst>
                        <a:ext uri="{FF2B5EF4-FFF2-40B4-BE49-F238E27FC236}">
                          <a16:creationId xmlns:a16="http://schemas.microsoft.com/office/drawing/2014/main" id="{C25E1406-E654-4A41-A21E-E7F31ABFB90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742226" y="4772520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6" name="Group 65">
                    <a:extLst>
                      <a:ext uri="{FF2B5EF4-FFF2-40B4-BE49-F238E27FC236}">
                        <a16:creationId xmlns:a16="http://schemas.microsoft.com/office/drawing/2014/main" id="{ED26CC0C-710E-480F-84AE-FD3805C42843}"/>
                      </a:ext>
                    </a:extLst>
                  </p:cNvPr>
                  <p:cNvGrpSpPr/>
                  <p:nvPr/>
                </p:nvGrpSpPr>
                <p:grpSpPr>
                  <a:xfrm>
                    <a:off x="6262038" y="5532774"/>
                    <a:ext cx="558932" cy="558932"/>
                    <a:chOff x="4230038" y="4813107"/>
                    <a:chExt cx="558932" cy="558932"/>
                  </a:xfrm>
                  <a:grpFill/>
                </p:grpSpPr>
                <p:sp>
                  <p:nvSpPr>
                    <p:cNvPr id="118" name="Oval 117">
                      <a:extLst>
                        <a:ext uri="{FF2B5EF4-FFF2-40B4-BE49-F238E27FC236}">
                          <a16:creationId xmlns:a16="http://schemas.microsoft.com/office/drawing/2014/main" id="{B4C6ACDB-79CB-4608-8495-F5AD7F61262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30038" y="481310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19" name="Oval 38">
                      <a:extLst>
                        <a:ext uri="{FF2B5EF4-FFF2-40B4-BE49-F238E27FC236}">
                          <a16:creationId xmlns:a16="http://schemas.microsoft.com/office/drawing/2014/main" id="{39129663-A8D9-4387-9684-7CC3B415B81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11892" y="489496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7" name="Group 66">
                    <a:extLst>
                      <a:ext uri="{FF2B5EF4-FFF2-40B4-BE49-F238E27FC236}">
                        <a16:creationId xmlns:a16="http://schemas.microsoft.com/office/drawing/2014/main" id="{3747B47B-852F-4016-9A91-89ACE35ADFEA}"/>
                      </a:ext>
                    </a:extLst>
                  </p:cNvPr>
                  <p:cNvGrpSpPr/>
                  <p:nvPr/>
                </p:nvGrpSpPr>
                <p:grpSpPr>
                  <a:xfrm>
                    <a:off x="5816533" y="5574056"/>
                    <a:ext cx="558932" cy="558932"/>
                    <a:chOff x="3784533" y="4854389"/>
                    <a:chExt cx="558932" cy="558932"/>
                  </a:xfrm>
                  <a:grpFill/>
                </p:grpSpPr>
                <p:sp>
                  <p:nvSpPr>
                    <p:cNvPr id="116" name="Oval 115">
                      <a:extLst>
                        <a:ext uri="{FF2B5EF4-FFF2-40B4-BE49-F238E27FC236}">
                          <a16:creationId xmlns:a16="http://schemas.microsoft.com/office/drawing/2014/main" id="{96FF850C-6ECD-40A5-8659-0B73A645445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784533" y="4854389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17" name="Oval 40">
                      <a:extLst>
                        <a:ext uri="{FF2B5EF4-FFF2-40B4-BE49-F238E27FC236}">
                          <a16:creationId xmlns:a16="http://schemas.microsoft.com/office/drawing/2014/main" id="{B20DFD98-1597-487C-A26D-B6F7D4A6D3E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866387" y="4936243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8" name="Group 67">
                    <a:extLst>
                      <a:ext uri="{FF2B5EF4-FFF2-40B4-BE49-F238E27FC236}">
                        <a16:creationId xmlns:a16="http://schemas.microsoft.com/office/drawing/2014/main" id="{6364223A-EA7B-4561-A672-A7842BE3C2D9}"/>
                      </a:ext>
                    </a:extLst>
                  </p:cNvPr>
                  <p:cNvGrpSpPr/>
                  <p:nvPr/>
                </p:nvGrpSpPr>
                <p:grpSpPr>
                  <a:xfrm>
                    <a:off x="5371029" y="5532774"/>
                    <a:ext cx="558932" cy="558932"/>
                    <a:chOff x="3339029" y="4813107"/>
                    <a:chExt cx="558932" cy="558932"/>
                  </a:xfrm>
                  <a:grpFill/>
                </p:grpSpPr>
                <p:sp>
                  <p:nvSpPr>
                    <p:cNvPr id="114" name="Oval 113">
                      <a:extLst>
                        <a:ext uri="{FF2B5EF4-FFF2-40B4-BE49-F238E27FC236}">
                          <a16:creationId xmlns:a16="http://schemas.microsoft.com/office/drawing/2014/main" id="{7F8055A8-9684-4103-9CEB-5FAE2D79F0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39029" y="481310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15" name="Oval 42">
                      <a:extLst>
                        <a:ext uri="{FF2B5EF4-FFF2-40B4-BE49-F238E27FC236}">
                          <a16:creationId xmlns:a16="http://schemas.microsoft.com/office/drawing/2014/main" id="{0029962F-C54D-4A51-8C03-4A023690481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20883" y="489496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69" name="Group 68">
                    <a:extLst>
                      <a:ext uri="{FF2B5EF4-FFF2-40B4-BE49-F238E27FC236}">
                        <a16:creationId xmlns:a16="http://schemas.microsoft.com/office/drawing/2014/main" id="{C4CF644F-7562-4F0D-8481-7154BB05F796}"/>
                      </a:ext>
                    </a:extLst>
                  </p:cNvPr>
                  <p:cNvGrpSpPr/>
                  <p:nvPr/>
                </p:nvGrpSpPr>
                <p:grpSpPr>
                  <a:xfrm>
                    <a:off x="4940695" y="5410333"/>
                    <a:ext cx="558932" cy="558932"/>
                    <a:chOff x="2908695" y="4690666"/>
                    <a:chExt cx="558932" cy="558932"/>
                  </a:xfrm>
                  <a:grpFill/>
                </p:grpSpPr>
                <p:sp>
                  <p:nvSpPr>
                    <p:cNvPr id="112" name="Oval 111">
                      <a:extLst>
                        <a:ext uri="{FF2B5EF4-FFF2-40B4-BE49-F238E27FC236}">
                          <a16:creationId xmlns:a16="http://schemas.microsoft.com/office/drawing/2014/main" id="{31206A74-F377-41F1-943C-2D1B0543B2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08695" y="4690666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13" name="Oval 44">
                      <a:extLst>
                        <a:ext uri="{FF2B5EF4-FFF2-40B4-BE49-F238E27FC236}">
                          <a16:creationId xmlns:a16="http://schemas.microsoft.com/office/drawing/2014/main" id="{EB52337F-18C8-4B5F-A93E-BED46D93821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90549" y="4772520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0" name="Group 69">
                    <a:extLst>
                      <a:ext uri="{FF2B5EF4-FFF2-40B4-BE49-F238E27FC236}">
                        <a16:creationId xmlns:a16="http://schemas.microsoft.com/office/drawing/2014/main" id="{0C9F15DC-5C99-4148-9789-3057567891D0}"/>
                      </a:ext>
                    </a:extLst>
                  </p:cNvPr>
                  <p:cNvGrpSpPr/>
                  <p:nvPr/>
                </p:nvGrpSpPr>
                <p:grpSpPr>
                  <a:xfrm>
                    <a:off x="4540187" y="5210904"/>
                    <a:ext cx="558932" cy="558932"/>
                    <a:chOff x="2508187" y="4491237"/>
                    <a:chExt cx="558932" cy="558932"/>
                  </a:xfrm>
                  <a:grpFill/>
                </p:grpSpPr>
                <p:sp>
                  <p:nvSpPr>
                    <p:cNvPr id="110" name="Oval 109">
                      <a:extLst>
                        <a:ext uri="{FF2B5EF4-FFF2-40B4-BE49-F238E27FC236}">
                          <a16:creationId xmlns:a16="http://schemas.microsoft.com/office/drawing/2014/main" id="{44B893F6-2808-46E1-A56C-A1E3CF88694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8187" y="449123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11" name="Oval 46">
                      <a:extLst>
                        <a:ext uri="{FF2B5EF4-FFF2-40B4-BE49-F238E27FC236}">
                          <a16:creationId xmlns:a16="http://schemas.microsoft.com/office/drawing/2014/main" id="{B6DC06E8-3B78-42FA-AB34-357F4EC062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90041" y="457309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1" name="Group 70">
                    <a:extLst>
                      <a:ext uri="{FF2B5EF4-FFF2-40B4-BE49-F238E27FC236}">
                        <a16:creationId xmlns:a16="http://schemas.microsoft.com/office/drawing/2014/main" id="{09AA07D8-FDCB-4575-BB50-925070B8144F}"/>
                      </a:ext>
                    </a:extLst>
                  </p:cNvPr>
                  <p:cNvGrpSpPr/>
                  <p:nvPr/>
                </p:nvGrpSpPr>
                <p:grpSpPr>
                  <a:xfrm>
                    <a:off x="4183143" y="4941277"/>
                    <a:ext cx="558932" cy="558932"/>
                    <a:chOff x="2151143" y="4221610"/>
                    <a:chExt cx="558932" cy="558932"/>
                  </a:xfrm>
                  <a:grpFill/>
                </p:grpSpPr>
                <p:sp>
                  <p:nvSpPr>
                    <p:cNvPr id="108" name="Oval 107">
                      <a:extLst>
                        <a:ext uri="{FF2B5EF4-FFF2-40B4-BE49-F238E27FC236}">
                          <a16:creationId xmlns:a16="http://schemas.microsoft.com/office/drawing/2014/main" id="{0D93E765-FB0B-4C27-8C3A-AA03A7F6D4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51143" y="4221610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09" name="Oval 48">
                      <a:extLst>
                        <a:ext uri="{FF2B5EF4-FFF2-40B4-BE49-F238E27FC236}">
                          <a16:creationId xmlns:a16="http://schemas.microsoft.com/office/drawing/2014/main" id="{41EB4EDF-10AF-4186-B53D-1AD960794D7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32997" y="4303464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2" name="Group 71">
                    <a:extLst>
                      <a:ext uri="{FF2B5EF4-FFF2-40B4-BE49-F238E27FC236}">
                        <a16:creationId xmlns:a16="http://schemas.microsoft.com/office/drawing/2014/main" id="{81372412-A916-46C7-BBD2-A312361F7DC7}"/>
                      </a:ext>
                    </a:extLst>
                  </p:cNvPr>
                  <p:cNvGrpSpPr/>
                  <p:nvPr/>
                </p:nvGrpSpPr>
                <p:grpSpPr>
                  <a:xfrm>
                    <a:off x="3881723" y="4610635"/>
                    <a:ext cx="558932" cy="558932"/>
                    <a:chOff x="1849723" y="3890968"/>
                    <a:chExt cx="558932" cy="558932"/>
                  </a:xfrm>
                  <a:grpFill/>
                </p:grpSpPr>
                <p:sp>
                  <p:nvSpPr>
                    <p:cNvPr id="106" name="Oval 105">
                      <a:extLst>
                        <a:ext uri="{FF2B5EF4-FFF2-40B4-BE49-F238E27FC236}">
                          <a16:creationId xmlns:a16="http://schemas.microsoft.com/office/drawing/2014/main" id="{5BDFE712-BEB9-414E-B3A1-FE3C7D6E7AA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49723" y="3890968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07" name="Oval 50">
                      <a:extLst>
                        <a:ext uri="{FF2B5EF4-FFF2-40B4-BE49-F238E27FC236}">
                          <a16:creationId xmlns:a16="http://schemas.microsoft.com/office/drawing/2014/main" id="{452AA0F0-5646-4183-970A-33B0072CF2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931577" y="3972822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3" name="Group 72">
                    <a:extLst>
                      <a:ext uri="{FF2B5EF4-FFF2-40B4-BE49-F238E27FC236}">
                        <a16:creationId xmlns:a16="http://schemas.microsoft.com/office/drawing/2014/main" id="{D8C68748-746E-4699-9D5D-B2B5E7BBD9FD}"/>
                      </a:ext>
                    </a:extLst>
                  </p:cNvPr>
                  <p:cNvGrpSpPr/>
                  <p:nvPr/>
                </p:nvGrpSpPr>
                <p:grpSpPr>
                  <a:xfrm>
                    <a:off x="3646190" y="4230236"/>
                    <a:ext cx="558932" cy="558932"/>
                    <a:chOff x="1614190" y="3510569"/>
                    <a:chExt cx="558932" cy="558932"/>
                  </a:xfrm>
                  <a:grpFill/>
                </p:grpSpPr>
                <p:sp>
                  <p:nvSpPr>
                    <p:cNvPr id="104" name="Oval 103">
                      <a:extLst>
                        <a:ext uri="{FF2B5EF4-FFF2-40B4-BE49-F238E27FC236}">
                          <a16:creationId xmlns:a16="http://schemas.microsoft.com/office/drawing/2014/main" id="{38E9C9F3-2F31-4277-920C-5DCC2636AA2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14190" y="3510569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05" name="Oval 52">
                      <a:extLst>
                        <a:ext uri="{FF2B5EF4-FFF2-40B4-BE49-F238E27FC236}">
                          <a16:creationId xmlns:a16="http://schemas.microsoft.com/office/drawing/2014/main" id="{B547C51E-16EA-4C7E-BD41-3FA19A9D367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96044" y="3592423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4" name="Group 73">
                    <a:extLst>
                      <a:ext uri="{FF2B5EF4-FFF2-40B4-BE49-F238E27FC236}">
                        <a16:creationId xmlns:a16="http://schemas.microsoft.com/office/drawing/2014/main" id="{428F8164-61CB-4D07-91E7-5FB9484F22AA}"/>
                      </a:ext>
                    </a:extLst>
                  </p:cNvPr>
                  <p:cNvGrpSpPr/>
                  <p:nvPr/>
                </p:nvGrpSpPr>
                <p:grpSpPr>
                  <a:xfrm>
                    <a:off x="3484566" y="3813036"/>
                    <a:ext cx="558932" cy="558932"/>
                    <a:chOff x="1452566" y="3093369"/>
                    <a:chExt cx="558932" cy="558932"/>
                  </a:xfrm>
                  <a:grpFill/>
                </p:grpSpPr>
                <p:sp>
                  <p:nvSpPr>
                    <p:cNvPr id="102" name="Oval 101">
                      <a:extLst>
                        <a:ext uri="{FF2B5EF4-FFF2-40B4-BE49-F238E27FC236}">
                          <a16:creationId xmlns:a16="http://schemas.microsoft.com/office/drawing/2014/main" id="{2E5D5112-DD74-4AFD-B81B-59D3F4CE03A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52566" y="3093369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03" name="Oval 54">
                      <a:extLst>
                        <a:ext uri="{FF2B5EF4-FFF2-40B4-BE49-F238E27FC236}">
                          <a16:creationId xmlns:a16="http://schemas.microsoft.com/office/drawing/2014/main" id="{EE6AB386-1722-4687-975F-59EA9A7B36B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34420" y="3175223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5" name="Group 74">
                    <a:extLst>
                      <a:ext uri="{FF2B5EF4-FFF2-40B4-BE49-F238E27FC236}">
                        <a16:creationId xmlns:a16="http://schemas.microsoft.com/office/drawing/2014/main" id="{6FA593A1-7562-4EFA-9769-79FDFD832134}"/>
                      </a:ext>
                    </a:extLst>
                  </p:cNvPr>
                  <p:cNvGrpSpPr/>
                  <p:nvPr/>
                </p:nvGrpSpPr>
                <p:grpSpPr>
                  <a:xfrm>
                    <a:off x="3402354" y="3373241"/>
                    <a:ext cx="558932" cy="558932"/>
                    <a:chOff x="1370354" y="2653574"/>
                    <a:chExt cx="558932" cy="558932"/>
                  </a:xfrm>
                  <a:grpFill/>
                </p:grpSpPr>
                <p:sp>
                  <p:nvSpPr>
                    <p:cNvPr id="100" name="Oval 99">
                      <a:extLst>
                        <a:ext uri="{FF2B5EF4-FFF2-40B4-BE49-F238E27FC236}">
                          <a16:creationId xmlns:a16="http://schemas.microsoft.com/office/drawing/2014/main" id="{E8DCC402-915B-4D0F-9166-47BAD7B0C9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70354" y="2653574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101" name="Oval 56">
                      <a:extLst>
                        <a:ext uri="{FF2B5EF4-FFF2-40B4-BE49-F238E27FC236}">
                          <a16:creationId xmlns:a16="http://schemas.microsoft.com/office/drawing/2014/main" id="{1B98A630-6622-4F06-82C1-F9F88C8C40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52208" y="2735428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6" name="Group 75">
                    <a:extLst>
                      <a:ext uri="{FF2B5EF4-FFF2-40B4-BE49-F238E27FC236}">
                        <a16:creationId xmlns:a16="http://schemas.microsoft.com/office/drawing/2014/main" id="{2876AC8B-5AE6-4258-A0EF-BB9B4414BF69}"/>
                      </a:ext>
                    </a:extLst>
                  </p:cNvPr>
                  <p:cNvGrpSpPr/>
                  <p:nvPr/>
                </p:nvGrpSpPr>
                <p:grpSpPr>
                  <a:xfrm>
                    <a:off x="3402354" y="2925827"/>
                    <a:ext cx="558932" cy="558932"/>
                    <a:chOff x="1370354" y="2206160"/>
                    <a:chExt cx="558932" cy="558932"/>
                  </a:xfrm>
                  <a:grpFill/>
                </p:grpSpPr>
                <p:sp>
                  <p:nvSpPr>
                    <p:cNvPr id="98" name="Oval 97">
                      <a:extLst>
                        <a:ext uri="{FF2B5EF4-FFF2-40B4-BE49-F238E27FC236}">
                          <a16:creationId xmlns:a16="http://schemas.microsoft.com/office/drawing/2014/main" id="{2D2B6981-F152-4712-9707-75231350D64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370354" y="2206160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99" name="Oval 58">
                      <a:extLst>
                        <a:ext uri="{FF2B5EF4-FFF2-40B4-BE49-F238E27FC236}">
                          <a16:creationId xmlns:a16="http://schemas.microsoft.com/office/drawing/2014/main" id="{787DFC9D-BE26-4605-B1DC-7C47587A89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52208" y="2288014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7" name="Group 76">
                    <a:extLst>
                      <a:ext uri="{FF2B5EF4-FFF2-40B4-BE49-F238E27FC236}">
                        <a16:creationId xmlns:a16="http://schemas.microsoft.com/office/drawing/2014/main" id="{7A07186D-28BB-4467-BB3A-29E13395A323}"/>
                      </a:ext>
                    </a:extLst>
                  </p:cNvPr>
                  <p:cNvGrpSpPr/>
                  <p:nvPr/>
                </p:nvGrpSpPr>
                <p:grpSpPr>
                  <a:xfrm>
                    <a:off x="3484566" y="2486032"/>
                    <a:ext cx="558932" cy="558932"/>
                    <a:chOff x="1452566" y="1766365"/>
                    <a:chExt cx="558932" cy="558932"/>
                  </a:xfrm>
                  <a:grpFill/>
                </p:grpSpPr>
                <p:sp>
                  <p:nvSpPr>
                    <p:cNvPr id="96" name="Oval 95">
                      <a:extLst>
                        <a:ext uri="{FF2B5EF4-FFF2-40B4-BE49-F238E27FC236}">
                          <a16:creationId xmlns:a16="http://schemas.microsoft.com/office/drawing/2014/main" id="{BFDF2806-7A6C-4BE2-B038-CF0602C8125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452566" y="1766365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97" name="Oval 60">
                      <a:extLst>
                        <a:ext uri="{FF2B5EF4-FFF2-40B4-BE49-F238E27FC236}">
                          <a16:creationId xmlns:a16="http://schemas.microsoft.com/office/drawing/2014/main" id="{DA982D12-86C0-4D59-B9F5-2E3A704348B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34420" y="1848219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8" name="Group 77">
                    <a:extLst>
                      <a:ext uri="{FF2B5EF4-FFF2-40B4-BE49-F238E27FC236}">
                        <a16:creationId xmlns:a16="http://schemas.microsoft.com/office/drawing/2014/main" id="{EF29A15C-6035-4C18-8056-80CAD666733D}"/>
                      </a:ext>
                    </a:extLst>
                  </p:cNvPr>
                  <p:cNvGrpSpPr/>
                  <p:nvPr/>
                </p:nvGrpSpPr>
                <p:grpSpPr>
                  <a:xfrm>
                    <a:off x="3646190" y="2068831"/>
                    <a:ext cx="558932" cy="558932"/>
                    <a:chOff x="1614190" y="1349164"/>
                    <a:chExt cx="558932" cy="558932"/>
                  </a:xfrm>
                  <a:grpFill/>
                </p:grpSpPr>
                <p:sp>
                  <p:nvSpPr>
                    <p:cNvPr id="94" name="Oval 93">
                      <a:extLst>
                        <a:ext uri="{FF2B5EF4-FFF2-40B4-BE49-F238E27FC236}">
                          <a16:creationId xmlns:a16="http://schemas.microsoft.com/office/drawing/2014/main" id="{1569DDA2-95BD-4E0D-B048-2C9C3766EEE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14190" y="1349164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95" name="Oval 62">
                      <a:extLst>
                        <a:ext uri="{FF2B5EF4-FFF2-40B4-BE49-F238E27FC236}">
                          <a16:creationId xmlns:a16="http://schemas.microsoft.com/office/drawing/2014/main" id="{E45E1D7D-22A6-49A7-AF4A-B14354A28B3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696044" y="1431018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79" name="Group 78">
                    <a:extLst>
                      <a:ext uri="{FF2B5EF4-FFF2-40B4-BE49-F238E27FC236}">
                        <a16:creationId xmlns:a16="http://schemas.microsoft.com/office/drawing/2014/main" id="{42C77A5E-6EFC-47F5-A359-8D809294E545}"/>
                      </a:ext>
                    </a:extLst>
                  </p:cNvPr>
                  <p:cNvGrpSpPr/>
                  <p:nvPr/>
                </p:nvGrpSpPr>
                <p:grpSpPr>
                  <a:xfrm>
                    <a:off x="3881723" y="1688433"/>
                    <a:ext cx="558932" cy="558932"/>
                    <a:chOff x="1849723" y="968766"/>
                    <a:chExt cx="558932" cy="558932"/>
                  </a:xfrm>
                  <a:grpFill/>
                </p:grpSpPr>
                <p:sp>
                  <p:nvSpPr>
                    <p:cNvPr id="92" name="Oval 91">
                      <a:extLst>
                        <a:ext uri="{FF2B5EF4-FFF2-40B4-BE49-F238E27FC236}">
                          <a16:creationId xmlns:a16="http://schemas.microsoft.com/office/drawing/2014/main" id="{875F8F68-3A47-4C78-8547-DA1224BC7AC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49723" y="968766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93" name="Oval 64">
                      <a:extLst>
                        <a:ext uri="{FF2B5EF4-FFF2-40B4-BE49-F238E27FC236}">
                          <a16:creationId xmlns:a16="http://schemas.microsoft.com/office/drawing/2014/main" id="{319EADD4-F53F-4CEA-B093-C900340714E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931577" y="1050620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80" name="Group 79">
                    <a:extLst>
                      <a:ext uri="{FF2B5EF4-FFF2-40B4-BE49-F238E27FC236}">
                        <a16:creationId xmlns:a16="http://schemas.microsoft.com/office/drawing/2014/main" id="{61ACA5A3-5920-476A-BF43-F1BE994B0B47}"/>
                      </a:ext>
                    </a:extLst>
                  </p:cNvPr>
                  <p:cNvGrpSpPr/>
                  <p:nvPr/>
                </p:nvGrpSpPr>
                <p:grpSpPr>
                  <a:xfrm>
                    <a:off x="4183143" y="1357790"/>
                    <a:ext cx="558932" cy="558932"/>
                    <a:chOff x="2151143" y="638123"/>
                    <a:chExt cx="558932" cy="558932"/>
                  </a:xfrm>
                  <a:grpFill/>
                </p:grpSpPr>
                <p:sp>
                  <p:nvSpPr>
                    <p:cNvPr id="90" name="Oval 89">
                      <a:extLst>
                        <a:ext uri="{FF2B5EF4-FFF2-40B4-BE49-F238E27FC236}">
                          <a16:creationId xmlns:a16="http://schemas.microsoft.com/office/drawing/2014/main" id="{07F762CB-2DB2-4635-B31F-0408C8267D8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151143" y="638123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91" name="Oval 66">
                      <a:extLst>
                        <a:ext uri="{FF2B5EF4-FFF2-40B4-BE49-F238E27FC236}">
                          <a16:creationId xmlns:a16="http://schemas.microsoft.com/office/drawing/2014/main" id="{DB3C67E7-3ECC-4239-8F5D-0086140CB7C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32997" y="719977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81" name="Group 80">
                    <a:extLst>
                      <a:ext uri="{FF2B5EF4-FFF2-40B4-BE49-F238E27FC236}">
                        <a16:creationId xmlns:a16="http://schemas.microsoft.com/office/drawing/2014/main" id="{0E204F21-6114-47D5-B5F8-DE098D76C584}"/>
                      </a:ext>
                    </a:extLst>
                  </p:cNvPr>
                  <p:cNvGrpSpPr/>
                  <p:nvPr/>
                </p:nvGrpSpPr>
                <p:grpSpPr>
                  <a:xfrm>
                    <a:off x="4540187" y="1088164"/>
                    <a:ext cx="558932" cy="558932"/>
                    <a:chOff x="2508187" y="368497"/>
                    <a:chExt cx="558932" cy="558932"/>
                  </a:xfrm>
                  <a:grpFill/>
                </p:grpSpPr>
                <p:sp>
                  <p:nvSpPr>
                    <p:cNvPr id="88" name="Oval 87">
                      <a:extLst>
                        <a:ext uri="{FF2B5EF4-FFF2-40B4-BE49-F238E27FC236}">
                          <a16:creationId xmlns:a16="http://schemas.microsoft.com/office/drawing/2014/main" id="{D4D63D69-F346-4332-95C4-E794E8E8645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08187" y="36849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89" name="Oval 68">
                      <a:extLst>
                        <a:ext uri="{FF2B5EF4-FFF2-40B4-BE49-F238E27FC236}">
                          <a16:creationId xmlns:a16="http://schemas.microsoft.com/office/drawing/2014/main" id="{47B27AF9-C45C-4AE9-9B92-3B9E2347244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590041" y="45035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82" name="Group 81">
                    <a:extLst>
                      <a:ext uri="{FF2B5EF4-FFF2-40B4-BE49-F238E27FC236}">
                        <a16:creationId xmlns:a16="http://schemas.microsoft.com/office/drawing/2014/main" id="{BF4F5DA7-78FF-41D2-BE92-D3B9F0AC9B6C}"/>
                      </a:ext>
                    </a:extLst>
                  </p:cNvPr>
                  <p:cNvGrpSpPr/>
                  <p:nvPr/>
                </p:nvGrpSpPr>
                <p:grpSpPr>
                  <a:xfrm>
                    <a:off x="4940695" y="888734"/>
                    <a:ext cx="558932" cy="558932"/>
                    <a:chOff x="2908695" y="169067"/>
                    <a:chExt cx="558932" cy="558932"/>
                  </a:xfrm>
                  <a:grpFill/>
                </p:grpSpPr>
                <p:sp>
                  <p:nvSpPr>
                    <p:cNvPr id="86" name="Oval 85">
                      <a:extLst>
                        <a:ext uri="{FF2B5EF4-FFF2-40B4-BE49-F238E27FC236}">
                          <a16:creationId xmlns:a16="http://schemas.microsoft.com/office/drawing/2014/main" id="{F9086F4A-B53A-4336-BEBD-863565E2DF0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08695" y="16906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87" name="Oval 70">
                      <a:extLst>
                        <a:ext uri="{FF2B5EF4-FFF2-40B4-BE49-F238E27FC236}">
                          <a16:creationId xmlns:a16="http://schemas.microsoft.com/office/drawing/2014/main" id="{2C5BDFDC-DF43-4DCA-93A2-E4C720538BD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990549" y="25092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/>
                    </a:p>
                  </p:txBody>
                </p:sp>
              </p:grpSp>
              <p:grpSp>
                <p:nvGrpSpPr>
                  <p:cNvPr id="83" name="Group 82">
                    <a:extLst>
                      <a:ext uri="{FF2B5EF4-FFF2-40B4-BE49-F238E27FC236}">
                        <a16:creationId xmlns:a16="http://schemas.microsoft.com/office/drawing/2014/main" id="{6BC9CFC8-959D-43DD-AC6D-21276948AF37}"/>
                      </a:ext>
                    </a:extLst>
                  </p:cNvPr>
                  <p:cNvGrpSpPr/>
                  <p:nvPr/>
                </p:nvGrpSpPr>
                <p:grpSpPr>
                  <a:xfrm>
                    <a:off x="5371029" y="766294"/>
                    <a:ext cx="558932" cy="558932"/>
                    <a:chOff x="3339029" y="46627"/>
                    <a:chExt cx="558932" cy="558932"/>
                  </a:xfrm>
                  <a:grpFill/>
                </p:grpSpPr>
                <p:sp>
                  <p:nvSpPr>
                    <p:cNvPr id="84" name="Oval 83">
                      <a:extLst>
                        <a:ext uri="{FF2B5EF4-FFF2-40B4-BE49-F238E27FC236}">
                          <a16:creationId xmlns:a16="http://schemas.microsoft.com/office/drawing/2014/main" id="{225F8C02-756A-425E-846A-0BF7F73D48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339029" y="46627"/>
                      <a:ext cx="558932" cy="558932"/>
                    </a:xfrm>
                    <a:prstGeom prst="ellipse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2">
                      <a:schemeClr val="lt1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accent1">
                        <a:alpha val="5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tx1"/>
                    </a:fontRef>
                  </p:style>
                  <p:txBody>
                    <a:bodyPr/>
                    <a:lstStyle/>
                    <a:p>
                      <a:endParaRPr lang="en-AU"/>
                    </a:p>
                  </p:txBody>
                </p:sp>
                <p:sp>
                  <p:nvSpPr>
                    <p:cNvPr id="85" name="Oval 72">
                      <a:extLst>
                        <a:ext uri="{FF2B5EF4-FFF2-40B4-BE49-F238E27FC236}">
                          <a16:creationId xmlns:a16="http://schemas.microsoft.com/office/drawing/2014/main" id="{B4C1938C-E5AF-4495-8D41-DB8C8D31325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20883" y="128481"/>
                      <a:ext cx="395224" cy="395224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</p:spPr>
                  <p:style>
                    <a:lnRef idx="0">
                      <a:scrgbClr r="0" g="0" b="0"/>
                    </a:lnRef>
                    <a:fillRef idx="0">
                      <a:scrgbClr r="0" g="0" b="0"/>
                    </a:fillRef>
                    <a:effectRef idx="0">
                      <a:scrgbClr r="0" g="0" b="0"/>
                    </a:effectRef>
                    <a:fontRef idx="minor">
                      <a:schemeClr val="tx1"/>
                    </a:fontRef>
                  </p:style>
                  <p:txBody>
                    <a:bodyPr spcFirstLastPara="0" vert="horz" wrap="square" lIns="27940" tIns="27940" rIns="27940" bIns="27940" numCol="1" spcCol="1270" anchor="ctr" anchorCtr="0">
                      <a:noAutofit/>
                    </a:bodyPr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lvl="0" algn="ctr" defTabSz="9779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</a:pPr>
                      <a:endParaRPr lang="en-AU" sz="2200" kern="1200" dirty="0"/>
                    </a:p>
                  </p:txBody>
                </p:sp>
              </p:grpSp>
            </p:grpSp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F32FF6C5-0ED7-4295-A253-E96B372ADB4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>
                  <a:off x="5742186" y="1779019"/>
                  <a:ext cx="281552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16" name="Picture 15" descr="http://3.bp.blogspot.com/-aqgk_9E5BfA/VNKL1Kl_zXI/AAAAAAAAAfI/bm1Q0-7L-Nw/s1600/Logo%2BProvinsi%2BSumatera%2BUtara%2B-%2Banakcemerlang.com.png">
                  <a:extLst>
                    <a:ext uri="{FF2B5EF4-FFF2-40B4-BE49-F238E27FC236}">
                      <a16:creationId xmlns:a16="http://schemas.microsoft.com/office/drawing/2014/main" id="{0DA1BE43-D29C-4706-B3ED-DB6D7079A24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37092" y="1804983"/>
                  <a:ext cx="247197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17" name="Picture 16" descr="http://4.bp.blogspot.com/-_zjxdO1BXRM/VvtCZuE0mzI/AAAAAAAAD1U/ahi3XBefBKAe-XuijZ4-85AdCqwrqZGSg/s1600/Provinsi%2BSumatra%2BBarat%2Bvector%2Blogo.png">
                  <a:extLst>
                    <a:ext uri="{FF2B5EF4-FFF2-40B4-BE49-F238E27FC236}">
                      <a16:creationId xmlns:a16="http://schemas.microsoft.com/office/drawing/2014/main" id="{8928CC93-4948-44C2-A8E0-62E83D20573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1759" r="21338"/>
                <a:stretch/>
              </p:blipFill>
              <p:spPr bwMode="auto">
                <a:xfrm>
                  <a:off x="6278942" y="1885490"/>
                  <a:ext cx="260270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18" name="Picture 17" descr="https://upload.wikimedia.org/wikipedia/commons/thumb/1/15/Riau_COA.svg/2000px-Riau_COA.svg.png">
                  <a:extLst>
                    <a:ext uri="{FF2B5EF4-FFF2-40B4-BE49-F238E27FC236}">
                      <a16:creationId xmlns:a16="http://schemas.microsoft.com/office/drawing/2014/main" id="{DB50D8DF-5A03-497D-8651-A16EF35683A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553513" y="2005419"/>
                  <a:ext cx="241852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19" name="Picture 18" descr="http://2.bp.blogspot.com/-D8DJFbnCwnc/VnZK_OP5P6I/AAAAAAAAAlA/yKmerIbOyA8/s1600/logo-provinsi-kepulauan-riau.png">
                  <a:extLst>
                    <a:ext uri="{FF2B5EF4-FFF2-40B4-BE49-F238E27FC236}">
                      <a16:creationId xmlns:a16="http://schemas.microsoft.com/office/drawing/2014/main" id="{E72F17E4-3954-4F02-A046-9B1FE4857DE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09666" y="2164532"/>
                  <a:ext cx="215500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0" name="Picture 19" descr="http://1.bp.blogspot.com/-wzO6UaV3e7w/T4WL-L-4sMI/AAAAAAAAFk0/WgrlUJIn2GY/s1600/LOGO+PROVINSI+SUMATERA+SELATAN.png">
                  <a:extLst>
                    <a:ext uri="{FF2B5EF4-FFF2-40B4-BE49-F238E27FC236}">
                      <a16:creationId xmlns:a16="http://schemas.microsoft.com/office/drawing/2014/main" id="{5BBC1331-6D86-444C-ACBF-C646A3B9B62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08488" y="2396626"/>
                  <a:ext cx="224733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1" name="Picture 20" descr="http://3.bp.blogspot.com/-5TVTWUX3aSE/UAYqsNbAOsI/AAAAAAAAAak/WRGdfq02_R0/s1600/Logo+Prov.+Jambi.png">
                  <a:extLst>
                    <a:ext uri="{FF2B5EF4-FFF2-40B4-BE49-F238E27FC236}">
                      <a16:creationId xmlns:a16="http://schemas.microsoft.com/office/drawing/2014/main" id="{2FA5D078-06C2-478F-93C2-D78CCCC82FA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19068" y="2657466"/>
                  <a:ext cx="276860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2" name="Picture 21" descr="https://upload.wikimedia.org/wikipedia/commons/thumb/7/75/Coat_of_arms_of_Bangka_Belitung.svg/2000px-Coat_of_arms_of_Bangka_Belitung.svg.png">
                  <a:extLst>
                    <a:ext uri="{FF2B5EF4-FFF2-40B4-BE49-F238E27FC236}">
                      <a16:creationId xmlns:a16="http://schemas.microsoft.com/office/drawing/2014/main" id="{2F7DF098-048D-465B-8955-5ABA40FDCBD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252789" y="2938430"/>
                  <a:ext cx="230773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3" name="Picture 22" descr="C:\Users\ROKEUA9151\Downloads\bengkulu.jpg">
                  <a:extLst>
                    <a:ext uri="{FF2B5EF4-FFF2-40B4-BE49-F238E27FC236}">
                      <a16:creationId xmlns:a16="http://schemas.microsoft.com/office/drawing/2014/main" id="{A99B1555-8AFD-415B-88DC-97EBF840CBB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6" cstate="print"/>
                <a:srcRect/>
                <a:stretch>
                  <a:fillRect/>
                </a:stretch>
              </p:blipFill>
              <p:spPr bwMode="auto">
                <a:xfrm>
                  <a:off x="7304298" y="3210024"/>
                  <a:ext cx="230038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4" name="Picture 23" descr="https://annurolampung.files.wordpress.com/2014/12/lampung_coa.png">
                  <a:extLst>
                    <a:ext uri="{FF2B5EF4-FFF2-40B4-BE49-F238E27FC236}">
                      <a16:creationId xmlns:a16="http://schemas.microsoft.com/office/drawing/2014/main" id="{06EF3F1D-B7DE-4FD2-9DFD-0513A6891EB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19179" y="3498838"/>
                  <a:ext cx="200276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5" name="Picture 24" descr="https://upload.wikimedia.org/wikipedia/commons/1/1a/Banten_coa.png">
                  <a:extLst>
                    <a:ext uri="{FF2B5EF4-FFF2-40B4-BE49-F238E27FC236}">
                      <a16:creationId xmlns:a16="http://schemas.microsoft.com/office/drawing/2014/main" id="{FF9F0C63-5985-4154-A47D-0A3287E056F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233221" y="3768073"/>
                  <a:ext cx="27316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6" name="Picture 25" descr="https://upload.wikimedia.org/wikipedia/commons/thumb/9/90/Jakarta_COA.svg/2000px-Jakarta_COA.svg.png">
                  <a:extLst>
                    <a:ext uri="{FF2B5EF4-FFF2-40B4-BE49-F238E27FC236}">
                      <a16:creationId xmlns:a16="http://schemas.microsoft.com/office/drawing/2014/main" id="{1DC04D01-684E-40AB-A807-48072B4B189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144120" y="4053826"/>
                  <a:ext cx="255092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7" name="Picture 26" descr="http://3.bp.blogspot.com/-3WjnHjN-3Z8/TdujSIwu0_I/AAAAAAAADrw/FNDfIg_Ky3M/s1600/logo+Jawa_Barat.png">
                  <a:extLst>
                    <a:ext uri="{FF2B5EF4-FFF2-40B4-BE49-F238E27FC236}">
                      <a16:creationId xmlns:a16="http://schemas.microsoft.com/office/drawing/2014/main" id="{5ADF1206-35E7-4549-AA06-A0A057BD523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965287" y="4267200"/>
                  <a:ext cx="273713" cy="324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8" name="Picture 27" descr="http://2.bp.blogspot.com/-uFWzRkjBlNU/USxzWhqxwyI/AAAAAAAAATg/r7L7wHfpnrM/s1600/Logo-Jawa+Tengah.png">
                  <a:extLst>
                    <a:ext uri="{FF2B5EF4-FFF2-40B4-BE49-F238E27FC236}">
                      <a16:creationId xmlns:a16="http://schemas.microsoft.com/office/drawing/2014/main" id="{9B5318D6-17B4-4203-9990-A7AFB58FF28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80901" y="4497867"/>
                  <a:ext cx="258205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29" name="Picture 28" descr="http://4.bp.blogspot.com/-bIX_baV9DIc/VNKLnZc0N_I/AAAAAAAAAbo/Oq9M7WHgnds/s1600/Logo%2BProvinsi%2BDI%2BYogyakarta%2B-%2Banakcemerlang.com.png">
                  <a:extLst>
                    <a:ext uri="{FF2B5EF4-FFF2-40B4-BE49-F238E27FC236}">
                      <a16:creationId xmlns:a16="http://schemas.microsoft.com/office/drawing/2014/main" id="{0735E144-3320-43D9-97B8-BDE183270B6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581676" y="4641867"/>
                  <a:ext cx="22212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0" name="Picture 29" descr="http://1.bp.blogspot.com/-O_Wa_dyHxlg/TdujEdvirEI/AAAAAAAADrs/WSlK1QrAi8I/s1600/logo+Jawa+Timur.png">
                  <a:extLst>
                    <a:ext uri="{FF2B5EF4-FFF2-40B4-BE49-F238E27FC236}">
                      <a16:creationId xmlns:a16="http://schemas.microsoft.com/office/drawing/2014/main" id="{7EFD79E7-87FE-41B3-BFEE-7A888AB52CD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313723" y="4784161"/>
                  <a:ext cx="232412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1" name="Picture 30" descr="http://2.bp.blogspot.com/-QkeXJQcLXyY/Tdukk2K52oI/AAAAAAAADr8/dQI72ubZ35Y/s1600/Logo_Provinsi-Bali.png">
                  <a:extLst>
                    <a:ext uri="{FF2B5EF4-FFF2-40B4-BE49-F238E27FC236}">
                      <a16:creationId xmlns:a16="http://schemas.microsoft.com/office/drawing/2014/main" id="{B013D804-FB6F-43D5-8EAF-CA06597A4C2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5276" y="4846142"/>
                  <a:ext cx="302516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2" name="Picture 31" descr="http://3.bp.blogspot.com/-M_pmsuPznOY/TyPMrz9p8LI/AAAAAAAAEqY/4XxINdXszhU/s1600/LOGO+PROPINSI+KALIMANTAN+BARAT.png">
                  <a:extLst>
                    <a:ext uri="{FF2B5EF4-FFF2-40B4-BE49-F238E27FC236}">
                      <a16:creationId xmlns:a16="http://schemas.microsoft.com/office/drawing/2014/main" id="{1DFA2471-C11E-4645-9AD3-599C9F698DC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767164" y="4888676"/>
                  <a:ext cx="212661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3" name="Picture 32" descr="http://1.bp.blogspot.com/-f5SH9cjZUkM/VNKMXh9Vz4I/AAAAAAAAAfQ/kYr2H5PPSaA/s1600/Logo%2BProvinsi%2BKalimantan%2BTengah%2B-%2Banakcemerlang.com.png">
                  <a:extLst>
                    <a:ext uri="{FF2B5EF4-FFF2-40B4-BE49-F238E27FC236}">
                      <a16:creationId xmlns:a16="http://schemas.microsoft.com/office/drawing/2014/main" id="{1CEAC1D9-074C-46BC-AC1B-3AB6BD74F96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69921" y="4883296"/>
                  <a:ext cx="251353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4" name="Picture 33" descr="http://2.bp.blogspot.com/-cOQfYqhJYEM/VMMnVrjB8VI/AAAAAAAABaU/igJAMKFHyPE/s1600/logo%2Bpemprov%2Bkalimantan%2Bselatan.png">
                  <a:extLst>
                    <a:ext uri="{FF2B5EF4-FFF2-40B4-BE49-F238E27FC236}">
                      <a16:creationId xmlns:a16="http://schemas.microsoft.com/office/drawing/2014/main" id="{66889AEB-F904-4035-8CDB-F446932B1C8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2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3438" r="24317"/>
                <a:stretch/>
              </p:blipFill>
              <p:spPr bwMode="auto">
                <a:xfrm>
                  <a:off x="5201867" y="4810964"/>
                  <a:ext cx="222428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5" name="Picture 34" descr="http://2.bp.blogspot.com/-XFQd83G5McA/Uxu9V3SG9PI/AAAAAAAAMlU/Wn2xM9Q30uY/s1600/Logo+Provinsi+Kalimantan+Timur.png">
                  <a:extLst>
                    <a:ext uri="{FF2B5EF4-FFF2-40B4-BE49-F238E27FC236}">
                      <a16:creationId xmlns:a16="http://schemas.microsoft.com/office/drawing/2014/main" id="{BD72BCEA-7D1B-486A-BE8A-074BC7A4F65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6538" y="4672334"/>
                  <a:ext cx="23559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6" name="Picture 35" descr="http://3.bp.blogspot.com/-be4m_0B66Wo/VEHSC3zMw9I/AAAAAAAAShI/Z5_o4606xwg/s1600/LOGO%2BKALIMANTAN%2BUTARA.png">
                  <a:extLst>
                    <a:ext uri="{FF2B5EF4-FFF2-40B4-BE49-F238E27FC236}">
                      <a16:creationId xmlns:a16="http://schemas.microsoft.com/office/drawing/2014/main" id="{7FD16139-67DE-4FE8-88FF-3158826DB0F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21395" y="4495734"/>
                  <a:ext cx="225692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7" name="Picture 36" descr="https://ardilamadi2.files.wordpress.com/2012/08/400f9-logoprovinsisulawesiutara.png">
                  <a:extLst>
                    <a:ext uri="{FF2B5EF4-FFF2-40B4-BE49-F238E27FC236}">
                      <a16:creationId xmlns:a16="http://schemas.microsoft.com/office/drawing/2014/main" id="{2FA6A8CC-E1CE-41D4-AA04-B2340FFB0F7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94981" y="4262768"/>
                  <a:ext cx="30169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8" name="Picture 37" descr="http://3.bp.blogspot.com/--mPSKlvrNgQ/VNKLofh_WiI/AAAAAAAAAbw/_c4JCNPICWk/s1600/Logo%2BProvinsi%2BGorontalo%2B-%2Banakcemerlang.com.jpg">
                  <a:extLst>
                    <a:ext uri="{FF2B5EF4-FFF2-40B4-BE49-F238E27FC236}">
                      <a16:creationId xmlns:a16="http://schemas.microsoft.com/office/drawing/2014/main" id="{C9DA025D-FFE3-4D5C-9198-1E3D5117F6D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9018" y="4043984"/>
                  <a:ext cx="258918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39" name="Picture 38" descr="https://luvori.files.wordpress.com/2012/12/logo-sulteng-hq.png">
                  <a:extLst>
                    <a:ext uri="{FF2B5EF4-FFF2-40B4-BE49-F238E27FC236}">
                      <a16:creationId xmlns:a16="http://schemas.microsoft.com/office/drawing/2014/main" id="{CACA3EEB-81D8-4901-ADC4-C2AF865EE7A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84445" y="3773435"/>
                  <a:ext cx="20724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0" name="Picture 39" descr="http://2.bp.blogspot.com/-Ymdk0zH3XDA/VNKLyB68rKI/AAAAAAAAAeU/j85QBmOY8r4/s1600/Logo%2BProvinsi%2BSulawesi%2BSelatan%2B-%2Banakcemerlang.com.png">
                  <a:extLst>
                    <a:ext uri="{FF2B5EF4-FFF2-40B4-BE49-F238E27FC236}">
                      <a16:creationId xmlns:a16="http://schemas.microsoft.com/office/drawing/2014/main" id="{EAE0616E-7445-4056-83A8-A343797E900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19114" y="3474417"/>
                  <a:ext cx="24808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1" name="Picture 40" descr="http://logovektor.com/wp-content/uploads/2015/07/19_Logo-Provinsi-Sulawesi-Barat.png">
                  <a:extLst>
                    <a:ext uri="{FF2B5EF4-FFF2-40B4-BE49-F238E27FC236}">
                      <a16:creationId xmlns:a16="http://schemas.microsoft.com/office/drawing/2014/main" id="{6142F4CC-9D33-4941-AAEF-FF403F3BDC6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19078" y="3202347"/>
                  <a:ext cx="247457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2" name="Picture 41" descr="https://upload.wikimedia.org/wikipedia/commons/thumb/7/7f/Southeast_Sulawesi_COA.svg/2000px-Southeast_Sulawesi_COA.svg.png">
                  <a:extLst>
                    <a:ext uri="{FF2B5EF4-FFF2-40B4-BE49-F238E27FC236}">
                      <a16:creationId xmlns:a16="http://schemas.microsoft.com/office/drawing/2014/main" id="{621680FD-AD0D-49E6-BBF6-F582069E001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42967" y="2909712"/>
                  <a:ext cx="299533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3" name="Picture 42" descr="http://1.bp.blogspot.com/-CxPd7gfV_oc/Uxu_8ggjfgI/AAAAAAAAMls/-Pxlrzqye04/s1600/Logo+Provinsi+Nusa+Tenggara+Barat.png">
                  <a:extLst>
                    <a:ext uri="{FF2B5EF4-FFF2-40B4-BE49-F238E27FC236}">
                      <a16:creationId xmlns:a16="http://schemas.microsoft.com/office/drawing/2014/main" id="{33C3D0DD-F1BC-409F-9205-707B27BD253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400139" y="2665456"/>
                  <a:ext cx="195301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4" name="Picture 43" descr="https://upload.wikimedia.org/wikipedia/commons/thumb/7/7f/East_Nusa_Tenggara_COA.svg/2000px-East_Nusa_Tenggara_COA.svg.png">
                  <a:extLst>
                    <a:ext uri="{FF2B5EF4-FFF2-40B4-BE49-F238E27FC236}">
                      <a16:creationId xmlns:a16="http://schemas.microsoft.com/office/drawing/2014/main" id="{85CC466B-8646-4EE4-837E-8F58443FB6A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504678" y="2417985"/>
                  <a:ext cx="279340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5" name="Picture 44" descr="http://1.bp.blogspot.com/-cstQxvFo5BY/UNl0gXeJEiI/AAAAAAAAIro/bhN5gkrD0iA/s1600/LOGO+PROVINSI+MALUKU.png">
                  <a:extLst>
                    <a:ext uri="{FF2B5EF4-FFF2-40B4-BE49-F238E27FC236}">
                      <a16:creationId xmlns:a16="http://schemas.microsoft.com/office/drawing/2014/main" id="{DAB58707-D2FB-4ED8-A786-CB098BBF932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14019" y="2207725"/>
                  <a:ext cx="252149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6" name="Picture 45" descr="http://4.bp.blogspot.com/-iagWKVACLMo/UWPtSRyn0PI/AAAAAAAANEQ/1aD0qESYgJI/s1600/LOGO+KWARDA+MALUKU+UTARA.png">
                  <a:extLst>
                    <a:ext uri="{FF2B5EF4-FFF2-40B4-BE49-F238E27FC236}">
                      <a16:creationId xmlns:a16="http://schemas.microsoft.com/office/drawing/2014/main" id="{8E69C3BF-2ACD-4CA3-8467-BCF69065AF3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3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947452" y="2043885"/>
                  <a:ext cx="245244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7" name="Picture 46" descr="http://4.bp.blogspot.com/-NDpbAcK86WY/TduqeF7D17I/AAAAAAAADsY/K3J4i7UQ7fA/s1600/logo+Papua.png">
                  <a:extLst>
                    <a:ext uri="{FF2B5EF4-FFF2-40B4-BE49-F238E27FC236}">
                      <a16:creationId xmlns:a16="http://schemas.microsoft.com/office/drawing/2014/main" id="{80DDC8BC-A1B0-4B89-A716-4A86A63D368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199285" y="1907120"/>
                  <a:ext cx="250108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  <p:pic>
              <p:nvPicPr>
                <p:cNvPr id="48" name="Picture 47" descr="http://4.bp.blogspot.com/-qsLr3sKA8LA/TgRKJuGMYmI/AAAAAAAADzI/FRA4CvJl6XQ/s1600/LOGO+PAPUA+BARAT.png">
                  <a:extLst>
                    <a:ext uri="{FF2B5EF4-FFF2-40B4-BE49-F238E27FC236}">
                      <a16:creationId xmlns:a16="http://schemas.microsoft.com/office/drawing/2014/main" id="{DAE577B3-6438-49A3-81C2-10D310B604E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4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88838" y="1830955"/>
                  <a:ext cx="204300" cy="288000"/>
                </a:xfrm>
                <a:prstGeom prst="rect">
                  <a:avLst/>
                </a:prstGeom>
                <a:grpFill/>
                <a:ln>
                  <a:noFill/>
                </a:ln>
              </p:spPr>
            </p:pic>
          </p:grpSp>
        </p:grp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6B2651A-C5DD-48E0-86A8-91107701B58B}"/>
                </a:ext>
              </a:extLst>
            </p:cNvPr>
            <p:cNvSpPr/>
            <p:nvPr/>
          </p:nvSpPr>
          <p:spPr>
            <a:xfrm>
              <a:off x="2786093" y="1540693"/>
              <a:ext cx="2340000" cy="234000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AU"/>
            </a:p>
          </p:txBody>
        </p:sp>
      </p:grp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335D1A51-8301-423C-880F-2ADBF1077072}"/>
              </a:ext>
            </a:extLst>
          </p:cNvPr>
          <p:cNvGrpSpPr/>
          <p:nvPr/>
        </p:nvGrpSpPr>
        <p:grpSpPr>
          <a:xfrm rot="10800000" flipV="1">
            <a:off x="7239183" y="52119"/>
            <a:ext cx="4889222" cy="536116"/>
            <a:chOff x="0" y="3151"/>
            <a:chExt cx="1776643" cy="321485"/>
          </a:xfrm>
          <a:effectLst>
            <a:outerShdw blurRad="127000" dist="101600" dir="7260000" sx="102000" sy="102000" algn="ctr" rotWithShape="0">
              <a:srgbClr val="000000">
                <a:alpha val="80000"/>
              </a:srgbClr>
            </a:outerShdw>
          </a:effectLst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2A492289-7B3D-4100-8EDB-A52E234A9E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/>
            <a:stretch>
              <a:fillRect/>
            </a:stretch>
          </p:blipFill>
          <p:spPr>
            <a:xfrm>
              <a:off x="946007" y="8370"/>
              <a:ext cx="830636" cy="170297"/>
            </a:xfrm>
            <a:prstGeom prst="rect">
              <a:avLst/>
            </a:prstGeom>
          </p:spPr>
        </p:pic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2F82AFED-97D3-4124-9220-9F60344ABF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3"/>
            <a:stretch>
              <a:fillRect/>
            </a:stretch>
          </p:blipFill>
          <p:spPr>
            <a:xfrm>
              <a:off x="542396" y="8370"/>
              <a:ext cx="1164519" cy="235172"/>
            </a:xfrm>
            <a:prstGeom prst="rect">
              <a:avLst/>
            </a:prstGeom>
          </p:spPr>
        </p:pic>
        <p:pic>
          <p:nvPicPr>
            <p:cNvPr id="156" name="Picture 155">
              <a:extLst>
                <a:ext uri="{FF2B5EF4-FFF2-40B4-BE49-F238E27FC236}">
                  <a16:creationId xmlns:a16="http://schemas.microsoft.com/office/drawing/2014/main" id="{62CE2583-B8F7-4781-B596-D71E768977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/>
            <a:stretch>
              <a:fillRect/>
            </a:stretch>
          </p:blipFill>
          <p:spPr>
            <a:xfrm>
              <a:off x="0" y="8370"/>
              <a:ext cx="1563549" cy="316266"/>
            </a:xfrm>
            <a:prstGeom prst="rect">
              <a:avLst/>
            </a:prstGeom>
          </p:spPr>
        </p:pic>
        <p:pic>
          <p:nvPicPr>
            <p:cNvPr id="157" name="Picture 156">
              <a:extLst>
                <a:ext uri="{FF2B5EF4-FFF2-40B4-BE49-F238E27FC236}">
                  <a16:creationId xmlns:a16="http://schemas.microsoft.com/office/drawing/2014/main" id="{D14FD90F-B0B7-45D8-924F-26FDF5D4F1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/>
            <a:stretch>
              <a:fillRect/>
            </a:stretch>
          </p:blipFill>
          <p:spPr>
            <a:xfrm>
              <a:off x="206" y="3151"/>
              <a:ext cx="114544" cy="321485"/>
            </a:xfrm>
            <a:prstGeom prst="rect">
              <a:avLst/>
            </a:prstGeom>
          </p:spPr>
        </p:pic>
        <p:pic>
          <p:nvPicPr>
            <p:cNvPr id="158" name="Picture 157">
              <a:extLst>
                <a:ext uri="{FF2B5EF4-FFF2-40B4-BE49-F238E27FC236}">
                  <a16:creationId xmlns:a16="http://schemas.microsoft.com/office/drawing/2014/main" id="{A8814819-3B8C-4CA8-95C5-5619D6E19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1359962" y="8370"/>
              <a:ext cx="203587" cy="235172"/>
            </a:xfrm>
            <a:prstGeom prst="rect">
              <a:avLst/>
            </a:prstGeom>
          </p:spPr>
        </p:pic>
        <p:pic>
          <p:nvPicPr>
            <p:cNvPr id="159" name="Picture 158">
              <a:extLst>
                <a:ext uri="{FF2B5EF4-FFF2-40B4-BE49-F238E27FC236}">
                  <a16:creationId xmlns:a16="http://schemas.microsoft.com/office/drawing/2014/main" id="{75D2292D-5BBB-4B93-BE37-38DE50F0A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1550874" y="11844"/>
              <a:ext cx="153403" cy="166823"/>
            </a:xfrm>
            <a:prstGeom prst="rect">
              <a:avLst/>
            </a:prstGeom>
          </p:spPr>
        </p:pic>
      </p:grpSp>
      <p:grpSp>
        <p:nvGrpSpPr>
          <p:cNvPr id="160" name="Group 159">
            <a:extLst>
              <a:ext uri="{FF2B5EF4-FFF2-40B4-BE49-F238E27FC236}">
                <a16:creationId xmlns:a16="http://schemas.microsoft.com/office/drawing/2014/main" id="{A786EA3C-2DBE-422A-A65F-F4E1A9B4D705}"/>
              </a:ext>
            </a:extLst>
          </p:cNvPr>
          <p:cNvGrpSpPr/>
          <p:nvPr/>
        </p:nvGrpSpPr>
        <p:grpSpPr>
          <a:xfrm rot="10800000">
            <a:off x="-61430" y="6419040"/>
            <a:ext cx="12331885" cy="438145"/>
            <a:chOff x="-57410" y="0"/>
            <a:chExt cx="6960560" cy="3209869"/>
          </a:xfrm>
        </p:grpSpPr>
        <p:pic>
          <p:nvPicPr>
            <p:cNvPr id="161" name="Picture 160" descr="Hasil gambar untuk vector background red">
              <a:extLst>
                <a:ext uri="{FF2B5EF4-FFF2-40B4-BE49-F238E27FC236}">
                  <a16:creationId xmlns:a16="http://schemas.microsoft.com/office/drawing/2014/main" id="{091C29D0-CCD4-4E73-9CFC-F911BA10B3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BEBA8EAE-BF5A-486C-A8C5-ECC9F3942E4B}">
                  <a14:imgProps xmlns:a14="http://schemas.microsoft.com/office/drawing/2010/main">
                    <a14:imgLayer r:embed="rId49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 flipH="1">
              <a:off x="-25005" y="30961"/>
              <a:ext cx="6928155" cy="1946696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2" name="Picture 10" descr="Hasil gambar untuk vector background red">
              <a:extLst>
                <a:ext uri="{FF2B5EF4-FFF2-40B4-BE49-F238E27FC236}">
                  <a16:creationId xmlns:a16="http://schemas.microsoft.com/office/drawing/2014/main" id="{21A5AECB-9D3A-45EF-9365-D01DFD9FE4E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8">
              <a:extLst>
                <a:ext uri="{BEBA8EAE-BF5A-486C-A8C5-ECC9F3942E4B}">
                  <a14:imgProps xmlns:a14="http://schemas.microsoft.com/office/drawing/2010/main">
                    <a14:imgLayer r:embed="rId49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0800000">
              <a:off x="-57410" y="0"/>
              <a:ext cx="6928155" cy="3209869"/>
            </a:xfrm>
            <a:prstGeom prst="rtTriangl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00FE86F5-0A21-4248-BFEF-60B6B788833A}"/>
              </a:ext>
            </a:extLst>
          </p:cNvPr>
          <p:cNvGrpSpPr/>
          <p:nvPr/>
        </p:nvGrpSpPr>
        <p:grpSpPr>
          <a:xfrm>
            <a:off x="949161" y="6389693"/>
            <a:ext cx="4721785" cy="394598"/>
            <a:chOff x="-644939" y="6369634"/>
            <a:chExt cx="3763839" cy="335966"/>
          </a:xfrm>
          <a:solidFill>
            <a:srgbClr val="C00000"/>
          </a:solidFill>
        </p:grpSpPr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F22FDE9E-5160-4152-ABAD-DFD097C69B57}"/>
                </a:ext>
              </a:extLst>
            </p:cNvPr>
            <p:cNvSpPr/>
            <p:nvPr/>
          </p:nvSpPr>
          <p:spPr>
            <a:xfrm>
              <a:off x="-644939" y="6369634"/>
              <a:ext cx="3738389" cy="333375"/>
            </a:xfrm>
            <a:prstGeom prst="rect">
              <a:avLst/>
            </a:prstGeom>
            <a:grpFill/>
            <a:ln>
              <a:solidFill>
                <a:srgbClr val="F9800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d-ID" i="1" dirty="0"/>
                <a:t>http://ditjenbinaadwil.kemendagri.go.id</a:t>
              </a:r>
            </a:p>
          </p:txBody>
        </p:sp>
        <p:sp>
          <p:nvSpPr>
            <p:cNvPr id="167" name="Right Triangle 166">
              <a:extLst>
                <a:ext uri="{FF2B5EF4-FFF2-40B4-BE49-F238E27FC236}">
                  <a16:creationId xmlns:a16="http://schemas.microsoft.com/office/drawing/2014/main" id="{AAF045BC-7F2E-4FD7-B65D-E6F9826225D5}"/>
                </a:ext>
              </a:extLst>
            </p:cNvPr>
            <p:cNvSpPr/>
            <p:nvPr/>
          </p:nvSpPr>
          <p:spPr>
            <a:xfrm rot="5400000">
              <a:off x="2792937" y="6379637"/>
              <a:ext cx="333375" cy="318551"/>
            </a:xfrm>
            <a:prstGeom prst="rtTriangle">
              <a:avLst/>
            </a:prstGeom>
            <a:grpFill/>
            <a:ln>
              <a:solidFill>
                <a:srgbClr val="F9800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1800">
                <a:solidFill>
                  <a:schemeClr val="bg1"/>
                </a:solidFill>
              </a:endParaRPr>
            </a:p>
          </p:txBody>
        </p: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23C5B3DC-3925-45A2-A779-93B0E5EE0277}"/>
              </a:ext>
            </a:extLst>
          </p:cNvPr>
          <p:cNvSpPr txBox="1"/>
          <p:nvPr/>
        </p:nvSpPr>
        <p:spPr>
          <a:xfrm>
            <a:off x="6295500" y="6332485"/>
            <a:ext cx="20632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/>
              <a:t>ditjenbinaadwil</a:t>
            </a:r>
            <a:endParaRPr lang="id-ID" sz="1600" b="0" dirty="0"/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7F7F2565-C3EC-447B-974E-86070AA875D6}"/>
              </a:ext>
            </a:extLst>
          </p:cNvPr>
          <p:cNvSpPr txBox="1"/>
          <p:nvPr/>
        </p:nvSpPr>
        <p:spPr>
          <a:xfrm>
            <a:off x="7995347" y="6342010"/>
            <a:ext cx="16881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dirty="0"/>
              <a:t>@ditjenbinaadwil</a:t>
            </a:r>
            <a:endParaRPr lang="id-ID" sz="1600" b="0" dirty="0"/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C7A4376C-5DC9-433E-8355-543F3849A1B7}"/>
              </a:ext>
            </a:extLst>
          </p:cNvPr>
          <p:cNvSpPr txBox="1"/>
          <p:nvPr/>
        </p:nvSpPr>
        <p:spPr>
          <a:xfrm>
            <a:off x="9852874" y="6342010"/>
            <a:ext cx="20344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dirty="0"/>
              <a:t>@</a:t>
            </a:r>
            <a:r>
              <a:rPr lang="id-ID" sz="1600" dirty="0"/>
              <a:t>ditjenbinaadwil</a:t>
            </a:r>
            <a:endParaRPr lang="id-ID" sz="1600" b="0" dirty="0"/>
          </a:p>
        </p:txBody>
      </p:sp>
      <p:pic>
        <p:nvPicPr>
          <p:cNvPr id="173" name="Picture 2" descr="Hasil gambar untuk logo facebook">
            <a:extLst>
              <a:ext uri="{FF2B5EF4-FFF2-40B4-BE49-F238E27FC236}">
                <a16:creationId xmlns:a16="http://schemas.microsoft.com/office/drawing/2014/main" id="{6A2D133B-3502-479C-A332-17057D5EF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365237"/>
            <a:ext cx="274320" cy="27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Picture 2" descr="Hasil gambar untuk logo twiter">
            <a:extLst>
              <a:ext uri="{FF2B5EF4-FFF2-40B4-BE49-F238E27FC236}">
                <a16:creationId xmlns:a16="http://schemas.microsoft.com/office/drawing/2014/main" id="{0DBF9938-528E-4941-BD8F-9A37BBD21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4790" y="6370960"/>
            <a:ext cx="280010" cy="28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5" name="Picture 8" descr="Hasil gambar untuk logo instagram">
            <a:extLst>
              <a:ext uri="{FF2B5EF4-FFF2-40B4-BE49-F238E27FC236}">
                <a16:creationId xmlns:a16="http://schemas.microsoft.com/office/drawing/2014/main" id="{0916CDF3-B545-4AE4-9B80-99773F55D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589" y="6321249"/>
            <a:ext cx="367393" cy="365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8" name="Table 167">
            <a:extLst>
              <a:ext uri="{FF2B5EF4-FFF2-40B4-BE49-F238E27FC236}">
                <a16:creationId xmlns:a16="http://schemas.microsoft.com/office/drawing/2014/main" id="{B82EC204-495A-46D6-943A-116478CBB5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552997"/>
              </p:ext>
            </p:extLst>
          </p:nvPr>
        </p:nvGraphicFramePr>
        <p:xfrm>
          <a:off x="-4559323" y="831494"/>
          <a:ext cx="3130368" cy="388210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55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48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66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solidFill>
                          <a:schemeClr val="bg1"/>
                        </a:solidFill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6373" marR="46373" marT="23186" marB="23186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200" b="1" dirty="0">
                        <a:solidFill>
                          <a:schemeClr val="bg1"/>
                        </a:solidFill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6373" marR="46373" marT="23186" marB="23186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 marL="623888" indent="-623888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8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200" b="1" kern="1200" dirty="0">
                        <a:solidFill>
                          <a:srgbClr val="000000"/>
                        </a:solidFill>
                        <a:effectLst/>
                        <a:latin typeface="Corbel" panose="020B0503020204020204" pitchFamily="34" charset="0"/>
                        <a:ea typeface="Times New Roman"/>
                        <a:cs typeface="Calibri"/>
                      </a:endParaRPr>
                    </a:p>
                  </a:txBody>
                  <a:tcPr marL="46373" marR="46373" marT="23186" marB="23186" anchor="ctr"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d-ID" sz="1100" b="0" dirty="0">
                        <a:effectLst/>
                        <a:latin typeface="Corbel" panose="020B0503020204020204" pitchFamily="34" charset="0"/>
                        <a:ea typeface="Calibri"/>
                        <a:cs typeface="Times New Roman"/>
                      </a:endParaRPr>
                    </a:p>
                  </a:txBody>
                  <a:tcPr marL="4831" marR="4831" marT="4831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69" name="Picture 2">
            <a:extLst>
              <a:ext uri="{FF2B5EF4-FFF2-40B4-BE49-F238E27FC236}">
                <a16:creationId xmlns:a16="http://schemas.microsoft.com/office/drawing/2014/main" id="{B46B267C-43D9-4384-9CA5-59C4D68F0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9250" y="1134510"/>
            <a:ext cx="33643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" name="Picture 3">
            <a:extLst>
              <a:ext uri="{FF2B5EF4-FFF2-40B4-BE49-F238E27FC236}">
                <a16:creationId xmlns:a16="http://schemas.microsoft.com/office/drawing/2014/main" id="{107BADCB-2C57-450B-96A7-C9243DB22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7927" y="1522699"/>
            <a:ext cx="339846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7" name="Picture 4">
            <a:extLst>
              <a:ext uri="{FF2B5EF4-FFF2-40B4-BE49-F238E27FC236}">
                <a16:creationId xmlns:a16="http://schemas.microsoft.com/office/drawing/2014/main" id="{21D865FC-69B1-4AD4-95DE-BF26B9DAB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335" y="1917357"/>
            <a:ext cx="334255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8" name="Picture 5">
            <a:extLst>
              <a:ext uri="{FF2B5EF4-FFF2-40B4-BE49-F238E27FC236}">
                <a16:creationId xmlns:a16="http://schemas.microsoft.com/office/drawing/2014/main" id="{066C39A7-2E77-45FF-8227-05CD29259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337" y="2324955"/>
            <a:ext cx="334256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" name="Picture 6">
            <a:extLst>
              <a:ext uri="{FF2B5EF4-FFF2-40B4-BE49-F238E27FC236}">
                <a16:creationId xmlns:a16="http://schemas.microsoft.com/office/drawing/2014/main" id="{7A861E9A-33C6-4A21-BC23-B480704F4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1012" y="2732553"/>
            <a:ext cx="33293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" name="Picture 2">
            <a:extLst>
              <a:ext uri="{FF2B5EF4-FFF2-40B4-BE49-F238E27FC236}">
                <a16:creationId xmlns:a16="http://schemas.microsoft.com/office/drawing/2014/main" id="{F36290D7-2C7D-49FE-826D-DBA3FEFBC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1012" y="3140151"/>
            <a:ext cx="326246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1" name="Picture 2">
            <a:extLst>
              <a:ext uri="{FF2B5EF4-FFF2-40B4-BE49-F238E27FC236}">
                <a16:creationId xmlns:a16="http://schemas.microsoft.com/office/drawing/2014/main" id="{6C2E5992-0A44-4FE3-9E82-2654AD475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7500" y="3541278"/>
            <a:ext cx="33293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" name="Picture 3">
            <a:extLst>
              <a:ext uri="{FF2B5EF4-FFF2-40B4-BE49-F238E27FC236}">
                <a16:creationId xmlns:a16="http://schemas.microsoft.com/office/drawing/2014/main" id="{CD8484E2-CD58-489B-A4FE-4EC994B4C8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7715" y="3942406"/>
            <a:ext cx="339419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3" name="Picture 4">
            <a:extLst>
              <a:ext uri="{FF2B5EF4-FFF2-40B4-BE49-F238E27FC236}">
                <a16:creationId xmlns:a16="http://schemas.microsoft.com/office/drawing/2014/main" id="{D00D2D15-E7A6-45F7-9F4C-642862453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2781" y="4337066"/>
            <a:ext cx="334681" cy="323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2776</TotalTime>
  <Words>2034</Words>
  <Application>Microsoft Office PowerPoint</Application>
  <PresentationFormat>Widescreen</PresentationFormat>
  <Paragraphs>703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41" baseType="lpstr">
      <vt:lpstr>Adobe Heiti Std R</vt:lpstr>
      <vt:lpstr>Adobe Myungjo Std M</vt:lpstr>
      <vt:lpstr>Batang</vt:lpstr>
      <vt:lpstr>Kozuka Mincho Pr6N L</vt:lpstr>
      <vt:lpstr>STZhongsong</vt:lpstr>
      <vt:lpstr>AR CHRISTY</vt:lpstr>
      <vt:lpstr>AR ESSENCE</vt:lpstr>
      <vt:lpstr>Arial</vt:lpstr>
      <vt:lpstr>Book Antiqua</vt:lpstr>
      <vt:lpstr>Brush Script MT</vt:lpstr>
      <vt:lpstr>Calibri</vt:lpstr>
      <vt:lpstr>Centaur</vt:lpstr>
      <vt:lpstr>Century Gothic</vt:lpstr>
      <vt:lpstr>Chiller</vt:lpstr>
      <vt:lpstr>Cooper Black</vt:lpstr>
      <vt:lpstr>Corbel</vt:lpstr>
      <vt:lpstr>Lucida Sans Unicode</vt:lpstr>
      <vt:lpstr>OCR A Std</vt:lpstr>
      <vt:lpstr>Segoe Print</vt:lpstr>
      <vt:lpstr>Tahoma</vt:lpstr>
      <vt:lpstr>Times New Roman</vt:lpstr>
      <vt:lpstr>Trebuchet MS</vt:lpstr>
      <vt:lpstr>Tw Cen MT</vt:lpstr>
      <vt:lpstr>Wingdings</vt:lpstr>
      <vt:lpstr>Droplet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Disain Kegiatan </dc:title>
  <dc:creator>program</dc:creator>
  <cp:lastModifiedBy>user</cp:lastModifiedBy>
  <cp:revision>162</cp:revision>
  <cp:lastPrinted>2019-06-14T03:33:26Z</cp:lastPrinted>
  <dcterms:created xsi:type="dcterms:W3CDTF">2019-05-17T06:02:59Z</dcterms:created>
  <dcterms:modified xsi:type="dcterms:W3CDTF">2019-07-01T11:56:31Z</dcterms:modified>
</cp:coreProperties>
</file>