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6" r:id="rId1"/>
  </p:sldMasterIdLst>
  <p:notesMasterIdLst>
    <p:notesMasterId r:id="rId78"/>
  </p:notesMasterIdLst>
  <p:sldIdLst>
    <p:sldId id="256" r:id="rId2"/>
    <p:sldId id="257" r:id="rId3"/>
    <p:sldId id="343" r:id="rId4"/>
    <p:sldId id="258" r:id="rId5"/>
    <p:sldId id="322" r:id="rId6"/>
    <p:sldId id="323" r:id="rId7"/>
    <p:sldId id="328" r:id="rId8"/>
    <p:sldId id="324" r:id="rId9"/>
    <p:sldId id="330" r:id="rId10"/>
    <p:sldId id="325" r:id="rId11"/>
    <p:sldId id="326" r:id="rId12"/>
    <p:sldId id="327" r:id="rId13"/>
    <p:sldId id="329" r:id="rId14"/>
    <p:sldId id="331" r:id="rId15"/>
    <p:sldId id="332" r:id="rId16"/>
    <p:sldId id="260" r:id="rId17"/>
    <p:sldId id="335" r:id="rId18"/>
    <p:sldId id="263" r:id="rId19"/>
    <p:sldId id="265" r:id="rId20"/>
    <p:sldId id="336" r:id="rId21"/>
    <p:sldId id="337" r:id="rId22"/>
    <p:sldId id="339" r:id="rId23"/>
    <p:sldId id="340" r:id="rId24"/>
    <p:sldId id="341" r:id="rId25"/>
    <p:sldId id="277" r:id="rId26"/>
    <p:sldId id="342" r:id="rId27"/>
    <p:sldId id="268" r:id="rId28"/>
    <p:sldId id="271" r:id="rId29"/>
    <p:sldId id="272" r:id="rId30"/>
    <p:sldId id="269" r:id="rId31"/>
    <p:sldId id="270" r:id="rId32"/>
    <p:sldId id="278" r:id="rId33"/>
    <p:sldId id="279" r:id="rId34"/>
    <p:sldId id="280" r:id="rId35"/>
    <p:sldId id="281" r:id="rId36"/>
    <p:sldId id="282" r:id="rId37"/>
    <p:sldId id="283" r:id="rId38"/>
    <p:sldId id="284" r:id="rId39"/>
    <p:sldId id="285" r:id="rId40"/>
    <p:sldId id="286" r:id="rId41"/>
    <p:sldId id="287" r:id="rId42"/>
    <p:sldId id="288" r:id="rId43"/>
    <p:sldId id="289" r:id="rId44"/>
    <p:sldId id="290" r:id="rId45"/>
    <p:sldId id="291" r:id="rId46"/>
    <p:sldId id="292" r:id="rId47"/>
    <p:sldId id="293" r:id="rId48"/>
    <p:sldId id="294" r:id="rId49"/>
    <p:sldId id="297" r:id="rId50"/>
    <p:sldId id="295" r:id="rId51"/>
    <p:sldId id="296" r:id="rId52"/>
    <p:sldId id="298" r:id="rId53"/>
    <p:sldId id="299" r:id="rId54"/>
    <p:sldId id="302" r:id="rId55"/>
    <p:sldId id="303" r:id="rId56"/>
    <p:sldId id="300" r:id="rId57"/>
    <p:sldId id="301" r:id="rId58"/>
    <p:sldId id="304" r:id="rId59"/>
    <p:sldId id="305" r:id="rId60"/>
    <p:sldId id="306" r:id="rId61"/>
    <p:sldId id="310" r:id="rId62"/>
    <p:sldId id="309" r:id="rId63"/>
    <p:sldId id="311" r:id="rId64"/>
    <p:sldId id="307" r:id="rId65"/>
    <p:sldId id="308" r:id="rId66"/>
    <p:sldId id="273" r:id="rId67"/>
    <p:sldId id="312" r:id="rId68"/>
    <p:sldId id="313" r:id="rId69"/>
    <p:sldId id="314" r:id="rId70"/>
    <p:sldId id="319" r:id="rId71"/>
    <p:sldId id="320" r:id="rId72"/>
    <p:sldId id="315" r:id="rId73"/>
    <p:sldId id="316" r:id="rId74"/>
    <p:sldId id="274" r:id="rId75"/>
    <p:sldId id="275" r:id="rId76"/>
    <p:sldId id="276"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8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764F00-F326-4E23-A6E7-94C331956833}" type="datetimeFigureOut">
              <a:rPr lang="en-ID" smtClean="0"/>
              <a:t>25/07/2024</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D75453-3FA5-402F-98EB-EDF0B43279B3}" type="slidenum">
              <a:rPr lang="en-ID" smtClean="0"/>
              <a:t>‹#›</a:t>
            </a:fld>
            <a:endParaRPr lang="en-ID"/>
          </a:p>
        </p:txBody>
      </p:sp>
    </p:spTree>
    <p:extLst>
      <p:ext uri="{BB962C8B-B14F-4D97-AF65-F5344CB8AC3E}">
        <p14:creationId xmlns:p14="http://schemas.microsoft.com/office/powerpoint/2010/main" val="319143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27</a:t>
            </a:fld>
            <a:endParaRPr lang="en-ID"/>
          </a:p>
        </p:txBody>
      </p:sp>
    </p:spTree>
    <p:extLst>
      <p:ext uri="{BB962C8B-B14F-4D97-AF65-F5344CB8AC3E}">
        <p14:creationId xmlns:p14="http://schemas.microsoft.com/office/powerpoint/2010/main" val="921115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28</a:t>
            </a:fld>
            <a:endParaRPr lang="en-ID"/>
          </a:p>
        </p:txBody>
      </p:sp>
    </p:spTree>
    <p:extLst>
      <p:ext uri="{BB962C8B-B14F-4D97-AF65-F5344CB8AC3E}">
        <p14:creationId xmlns:p14="http://schemas.microsoft.com/office/powerpoint/2010/main" val="2714369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29</a:t>
            </a:fld>
            <a:endParaRPr lang="en-ID"/>
          </a:p>
        </p:txBody>
      </p:sp>
    </p:spTree>
    <p:extLst>
      <p:ext uri="{BB962C8B-B14F-4D97-AF65-F5344CB8AC3E}">
        <p14:creationId xmlns:p14="http://schemas.microsoft.com/office/powerpoint/2010/main" val="338513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35</a:t>
            </a:fld>
            <a:endParaRPr lang="en-ID"/>
          </a:p>
        </p:txBody>
      </p:sp>
    </p:spTree>
    <p:extLst>
      <p:ext uri="{BB962C8B-B14F-4D97-AF65-F5344CB8AC3E}">
        <p14:creationId xmlns:p14="http://schemas.microsoft.com/office/powerpoint/2010/main" val="1143226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36</a:t>
            </a:fld>
            <a:endParaRPr lang="en-ID"/>
          </a:p>
        </p:txBody>
      </p:sp>
    </p:spTree>
    <p:extLst>
      <p:ext uri="{BB962C8B-B14F-4D97-AF65-F5344CB8AC3E}">
        <p14:creationId xmlns:p14="http://schemas.microsoft.com/office/powerpoint/2010/main" val="521448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37</a:t>
            </a:fld>
            <a:endParaRPr lang="en-ID"/>
          </a:p>
        </p:txBody>
      </p:sp>
    </p:spTree>
    <p:extLst>
      <p:ext uri="{BB962C8B-B14F-4D97-AF65-F5344CB8AC3E}">
        <p14:creationId xmlns:p14="http://schemas.microsoft.com/office/powerpoint/2010/main" val="1534764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38</a:t>
            </a:fld>
            <a:endParaRPr lang="en-ID"/>
          </a:p>
        </p:txBody>
      </p:sp>
    </p:spTree>
    <p:extLst>
      <p:ext uri="{BB962C8B-B14F-4D97-AF65-F5344CB8AC3E}">
        <p14:creationId xmlns:p14="http://schemas.microsoft.com/office/powerpoint/2010/main" val="2064530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39</a:t>
            </a:fld>
            <a:endParaRPr lang="en-ID"/>
          </a:p>
        </p:txBody>
      </p:sp>
    </p:spTree>
    <p:extLst>
      <p:ext uri="{BB962C8B-B14F-4D97-AF65-F5344CB8AC3E}">
        <p14:creationId xmlns:p14="http://schemas.microsoft.com/office/powerpoint/2010/main" val="41790505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40</a:t>
            </a:fld>
            <a:endParaRPr lang="en-ID"/>
          </a:p>
        </p:txBody>
      </p:sp>
    </p:spTree>
    <p:extLst>
      <p:ext uri="{BB962C8B-B14F-4D97-AF65-F5344CB8AC3E}">
        <p14:creationId xmlns:p14="http://schemas.microsoft.com/office/powerpoint/2010/main" val="3107517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41</a:t>
            </a:fld>
            <a:endParaRPr lang="en-ID"/>
          </a:p>
        </p:txBody>
      </p:sp>
    </p:spTree>
    <p:extLst>
      <p:ext uri="{BB962C8B-B14F-4D97-AF65-F5344CB8AC3E}">
        <p14:creationId xmlns:p14="http://schemas.microsoft.com/office/powerpoint/2010/main" val="2558689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42</a:t>
            </a:fld>
            <a:endParaRPr lang="en-ID"/>
          </a:p>
        </p:txBody>
      </p:sp>
    </p:spTree>
    <p:extLst>
      <p:ext uri="{BB962C8B-B14F-4D97-AF65-F5344CB8AC3E}">
        <p14:creationId xmlns:p14="http://schemas.microsoft.com/office/powerpoint/2010/main" val="1035076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43</a:t>
            </a:fld>
            <a:endParaRPr lang="en-ID"/>
          </a:p>
        </p:txBody>
      </p:sp>
    </p:spTree>
    <p:extLst>
      <p:ext uri="{BB962C8B-B14F-4D97-AF65-F5344CB8AC3E}">
        <p14:creationId xmlns:p14="http://schemas.microsoft.com/office/powerpoint/2010/main" val="11448373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44</a:t>
            </a:fld>
            <a:endParaRPr lang="en-ID"/>
          </a:p>
        </p:txBody>
      </p:sp>
    </p:spTree>
    <p:extLst>
      <p:ext uri="{BB962C8B-B14F-4D97-AF65-F5344CB8AC3E}">
        <p14:creationId xmlns:p14="http://schemas.microsoft.com/office/powerpoint/2010/main" val="4053977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45</a:t>
            </a:fld>
            <a:endParaRPr lang="en-ID"/>
          </a:p>
        </p:txBody>
      </p:sp>
    </p:spTree>
    <p:extLst>
      <p:ext uri="{BB962C8B-B14F-4D97-AF65-F5344CB8AC3E}">
        <p14:creationId xmlns:p14="http://schemas.microsoft.com/office/powerpoint/2010/main" val="2785648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46</a:t>
            </a:fld>
            <a:endParaRPr lang="en-ID"/>
          </a:p>
        </p:txBody>
      </p:sp>
    </p:spTree>
    <p:extLst>
      <p:ext uri="{BB962C8B-B14F-4D97-AF65-F5344CB8AC3E}">
        <p14:creationId xmlns:p14="http://schemas.microsoft.com/office/powerpoint/2010/main" val="2129156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47</a:t>
            </a:fld>
            <a:endParaRPr lang="en-ID"/>
          </a:p>
        </p:txBody>
      </p:sp>
    </p:spTree>
    <p:extLst>
      <p:ext uri="{BB962C8B-B14F-4D97-AF65-F5344CB8AC3E}">
        <p14:creationId xmlns:p14="http://schemas.microsoft.com/office/powerpoint/2010/main" val="2323907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48</a:t>
            </a:fld>
            <a:endParaRPr lang="en-ID"/>
          </a:p>
        </p:txBody>
      </p:sp>
    </p:spTree>
    <p:extLst>
      <p:ext uri="{BB962C8B-B14F-4D97-AF65-F5344CB8AC3E}">
        <p14:creationId xmlns:p14="http://schemas.microsoft.com/office/powerpoint/2010/main" val="3364724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49</a:t>
            </a:fld>
            <a:endParaRPr lang="en-ID"/>
          </a:p>
        </p:txBody>
      </p:sp>
    </p:spTree>
    <p:extLst>
      <p:ext uri="{BB962C8B-B14F-4D97-AF65-F5344CB8AC3E}">
        <p14:creationId xmlns:p14="http://schemas.microsoft.com/office/powerpoint/2010/main" val="1166395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50</a:t>
            </a:fld>
            <a:endParaRPr lang="en-ID"/>
          </a:p>
        </p:txBody>
      </p:sp>
    </p:spTree>
    <p:extLst>
      <p:ext uri="{BB962C8B-B14F-4D97-AF65-F5344CB8AC3E}">
        <p14:creationId xmlns:p14="http://schemas.microsoft.com/office/powerpoint/2010/main" val="1366568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51</a:t>
            </a:fld>
            <a:endParaRPr lang="en-ID"/>
          </a:p>
        </p:txBody>
      </p:sp>
    </p:spTree>
    <p:extLst>
      <p:ext uri="{BB962C8B-B14F-4D97-AF65-F5344CB8AC3E}">
        <p14:creationId xmlns:p14="http://schemas.microsoft.com/office/powerpoint/2010/main" val="34143734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52</a:t>
            </a:fld>
            <a:endParaRPr lang="en-ID"/>
          </a:p>
        </p:txBody>
      </p:sp>
    </p:spTree>
    <p:extLst>
      <p:ext uri="{BB962C8B-B14F-4D97-AF65-F5344CB8AC3E}">
        <p14:creationId xmlns:p14="http://schemas.microsoft.com/office/powerpoint/2010/main" val="3632505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53</a:t>
            </a:fld>
            <a:endParaRPr lang="en-ID"/>
          </a:p>
        </p:txBody>
      </p:sp>
    </p:spTree>
    <p:extLst>
      <p:ext uri="{BB962C8B-B14F-4D97-AF65-F5344CB8AC3E}">
        <p14:creationId xmlns:p14="http://schemas.microsoft.com/office/powerpoint/2010/main" val="2929440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54</a:t>
            </a:fld>
            <a:endParaRPr lang="en-ID"/>
          </a:p>
        </p:txBody>
      </p:sp>
    </p:spTree>
    <p:extLst>
      <p:ext uri="{BB962C8B-B14F-4D97-AF65-F5344CB8AC3E}">
        <p14:creationId xmlns:p14="http://schemas.microsoft.com/office/powerpoint/2010/main" val="24266993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55</a:t>
            </a:fld>
            <a:endParaRPr lang="en-ID"/>
          </a:p>
        </p:txBody>
      </p:sp>
    </p:spTree>
    <p:extLst>
      <p:ext uri="{BB962C8B-B14F-4D97-AF65-F5344CB8AC3E}">
        <p14:creationId xmlns:p14="http://schemas.microsoft.com/office/powerpoint/2010/main" val="6478037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56</a:t>
            </a:fld>
            <a:endParaRPr lang="en-ID"/>
          </a:p>
        </p:txBody>
      </p:sp>
    </p:spTree>
    <p:extLst>
      <p:ext uri="{BB962C8B-B14F-4D97-AF65-F5344CB8AC3E}">
        <p14:creationId xmlns:p14="http://schemas.microsoft.com/office/powerpoint/2010/main" val="29660347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57</a:t>
            </a:fld>
            <a:endParaRPr lang="en-ID"/>
          </a:p>
        </p:txBody>
      </p:sp>
    </p:spTree>
    <p:extLst>
      <p:ext uri="{BB962C8B-B14F-4D97-AF65-F5344CB8AC3E}">
        <p14:creationId xmlns:p14="http://schemas.microsoft.com/office/powerpoint/2010/main" val="35894370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58</a:t>
            </a:fld>
            <a:endParaRPr lang="en-ID"/>
          </a:p>
        </p:txBody>
      </p:sp>
    </p:spTree>
    <p:extLst>
      <p:ext uri="{BB962C8B-B14F-4D97-AF65-F5344CB8AC3E}">
        <p14:creationId xmlns:p14="http://schemas.microsoft.com/office/powerpoint/2010/main" val="22947132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59</a:t>
            </a:fld>
            <a:endParaRPr lang="en-ID"/>
          </a:p>
        </p:txBody>
      </p:sp>
    </p:spTree>
    <p:extLst>
      <p:ext uri="{BB962C8B-B14F-4D97-AF65-F5344CB8AC3E}">
        <p14:creationId xmlns:p14="http://schemas.microsoft.com/office/powerpoint/2010/main" val="3829339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60</a:t>
            </a:fld>
            <a:endParaRPr lang="en-ID"/>
          </a:p>
        </p:txBody>
      </p:sp>
    </p:spTree>
    <p:extLst>
      <p:ext uri="{BB962C8B-B14F-4D97-AF65-F5344CB8AC3E}">
        <p14:creationId xmlns:p14="http://schemas.microsoft.com/office/powerpoint/2010/main" val="10914077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61</a:t>
            </a:fld>
            <a:endParaRPr lang="en-ID"/>
          </a:p>
        </p:txBody>
      </p:sp>
    </p:spTree>
    <p:extLst>
      <p:ext uri="{BB962C8B-B14F-4D97-AF65-F5344CB8AC3E}">
        <p14:creationId xmlns:p14="http://schemas.microsoft.com/office/powerpoint/2010/main" val="20691070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62</a:t>
            </a:fld>
            <a:endParaRPr lang="en-ID"/>
          </a:p>
        </p:txBody>
      </p:sp>
    </p:spTree>
    <p:extLst>
      <p:ext uri="{BB962C8B-B14F-4D97-AF65-F5344CB8AC3E}">
        <p14:creationId xmlns:p14="http://schemas.microsoft.com/office/powerpoint/2010/main" val="11692385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63</a:t>
            </a:fld>
            <a:endParaRPr lang="en-ID"/>
          </a:p>
        </p:txBody>
      </p:sp>
    </p:spTree>
    <p:extLst>
      <p:ext uri="{BB962C8B-B14F-4D97-AF65-F5344CB8AC3E}">
        <p14:creationId xmlns:p14="http://schemas.microsoft.com/office/powerpoint/2010/main" val="28158788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64</a:t>
            </a:fld>
            <a:endParaRPr lang="en-ID"/>
          </a:p>
        </p:txBody>
      </p:sp>
    </p:spTree>
    <p:extLst>
      <p:ext uri="{BB962C8B-B14F-4D97-AF65-F5344CB8AC3E}">
        <p14:creationId xmlns:p14="http://schemas.microsoft.com/office/powerpoint/2010/main" val="454240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4D75453-3FA5-402F-98EB-EDF0B43279B3}" type="slidenum">
              <a:rPr lang="en-ID" smtClean="0"/>
              <a:t>65</a:t>
            </a:fld>
            <a:endParaRPr lang="en-ID"/>
          </a:p>
        </p:txBody>
      </p:sp>
    </p:spTree>
    <p:extLst>
      <p:ext uri="{BB962C8B-B14F-4D97-AF65-F5344CB8AC3E}">
        <p14:creationId xmlns:p14="http://schemas.microsoft.com/office/powerpoint/2010/main" val="3534592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56FB7-9685-1902-FE0C-A21C4B7825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AD2687D2-97F7-D0F4-B9B4-AA7495A8AC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F3BB9BB3-3A3A-CC59-5268-6BE5BB390168}"/>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CA1993AA-A255-AC49-D300-D88F1F507C2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807DA9-6E5B-0B62-2474-583EA63B7C8D}"/>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88785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C7BE4-5F58-273C-B270-7D35C76943E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48520D58-1DAF-A778-3F4F-50AAA0FEC7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14A3307C-B540-9BBA-795A-F724A9A66418}"/>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6289E6C9-6AF3-2FC4-A62F-8210886C27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894AA3-D09D-D753-B44A-730298C3F5B2}"/>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93270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7C172-74C6-25FA-1BCD-38CEB4324B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90C0CFDB-489F-4D6C-A252-738B16CE0E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7168A5-7E8C-4583-7548-0358C6E52C6C}"/>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B3A980AB-9CB0-05DC-7388-F387A80F17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23BE2DE-C036-5FE9-0776-B58DDCD9C3F9}"/>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30481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5CB11-35D8-3153-E58C-F5A5AF737D46}"/>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A8056616-452F-E2C5-3E6F-25A5122FA8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FA5EF95-F20D-5B29-F374-A17A03FD4B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E186A415-1798-A348-E706-76225A2BE82D}"/>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6" name="Footer Placeholder 5">
            <a:extLst>
              <a:ext uri="{FF2B5EF4-FFF2-40B4-BE49-F238E27FC236}">
                <a16:creationId xmlns:a16="http://schemas.microsoft.com/office/drawing/2014/main" id="{0EEC7FCF-BD11-69A2-1708-D1459ED295D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EB7B76A-9ADE-D2E0-2DA7-C905854DEFB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03243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80907-EA3F-00CA-40B5-BFAA98B2239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093DBB54-87BF-859A-09A2-758006CC6F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958D03C-3100-6AE9-A46D-1468BCECA2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8482426A-3D07-09BC-6AE8-D7F02F717F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9491A5-B632-3E72-5E17-4389363AE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F083F7E2-E613-F560-4390-BF2B83DA5E63}"/>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8" name="Footer Placeholder 7">
            <a:extLst>
              <a:ext uri="{FF2B5EF4-FFF2-40B4-BE49-F238E27FC236}">
                <a16:creationId xmlns:a16="http://schemas.microsoft.com/office/drawing/2014/main" id="{EECD6886-4115-22F9-5366-14760449015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17204A6-F498-A52F-F850-32EEA52E5EA2}"/>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62262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E72EB-A2AF-8AEB-8C87-7B2718BFC7BE}"/>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944D2D66-15DD-1007-7F51-DEBFB9A5F1FD}"/>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4" name="Footer Placeholder 3">
            <a:extLst>
              <a:ext uri="{FF2B5EF4-FFF2-40B4-BE49-F238E27FC236}">
                <a16:creationId xmlns:a16="http://schemas.microsoft.com/office/drawing/2014/main" id="{F2DC566C-5E74-687E-11BA-399277442CB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6CB8DB3-1D27-1412-953A-71B77C307E28}"/>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567532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24E78B-1D01-2325-8C3B-86315F39C8EE}"/>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3" name="Footer Placeholder 2">
            <a:extLst>
              <a:ext uri="{FF2B5EF4-FFF2-40B4-BE49-F238E27FC236}">
                <a16:creationId xmlns:a16="http://schemas.microsoft.com/office/drawing/2014/main" id="{331C7E4E-8E4F-47FC-327D-65F6463770B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DEDF5A7D-2C47-A423-00E0-01E63C8C2384}"/>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60069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A6D6D-71A7-B1DB-6A6C-CECF7D3836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0E5A3DEB-10D5-1997-0C07-A6C32DC5D5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7DCE9C9E-485A-14E0-0C41-A85B45A6F3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82BE6C-A353-2AE9-E01F-8A54A50ECFAF}"/>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6" name="Footer Placeholder 5">
            <a:extLst>
              <a:ext uri="{FF2B5EF4-FFF2-40B4-BE49-F238E27FC236}">
                <a16:creationId xmlns:a16="http://schemas.microsoft.com/office/drawing/2014/main" id="{4B354227-D80F-5B55-9B28-4BF94CB623C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FF5AD9B-B04B-A72F-8939-F8693F398750}"/>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07393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9F27A-768E-A18B-E793-224CCE3541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A7E01161-20D5-C19C-E2D6-707E9A43CE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EAC60B33-59E5-D96F-8DE6-A9595EE059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CAD281-FDC2-FD01-E544-363796FDE56D}"/>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6" name="Footer Placeholder 5">
            <a:extLst>
              <a:ext uri="{FF2B5EF4-FFF2-40B4-BE49-F238E27FC236}">
                <a16:creationId xmlns:a16="http://schemas.microsoft.com/office/drawing/2014/main" id="{8B109CDF-9B00-DE3B-B784-C4501BD1A1E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17B7AD9-4B35-D6E8-079F-FAA40DED1AD6}"/>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22609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ECAB-63E1-F5E6-DC67-3E59F0F117A2}"/>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3D98F29C-67F9-E493-B799-FD80E0A9C3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5626FA4D-0F5F-D009-8F90-934D0447A4AD}"/>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1C4B1B34-1479-ED26-B424-E8FFC6D0B0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E2ED7BA-EBE8-8BAF-F51F-EEE62973342A}"/>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96195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90AA34-E1B0-A377-93CD-0181616233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27EC5F10-7C6F-5AAA-31E6-4CEDF3A2C05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12919C6D-934D-32F6-79A3-C2928491AE10}"/>
              </a:ext>
            </a:extLst>
          </p:cNvPr>
          <p:cNvSpPr>
            <a:spLocks noGrp="1"/>
          </p:cNvSpPr>
          <p:nvPr>
            <p:ph type="dt" sz="half" idx="10"/>
          </p:nvPr>
        </p:nvSpPr>
        <p:spPr/>
        <p:txBody>
          <a:body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806106E0-B8E6-5F55-F715-9D04FF28109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5D3EEFB-FC93-BEDD-55B4-C4838C55704C}"/>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62584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0A8CDA-7F2C-5964-FC15-B520BF5512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E7454FC9-D596-9545-3A98-ED164B2524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6180E924-460C-3DDE-EC22-F976050B16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7/25/2024</a:t>
            </a:fld>
            <a:endParaRPr lang="en-US" dirty="0"/>
          </a:p>
        </p:txBody>
      </p:sp>
      <p:sp>
        <p:nvSpPr>
          <p:cNvPr id="5" name="Footer Placeholder 4">
            <a:extLst>
              <a:ext uri="{FF2B5EF4-FFF2-40B4-BE49-F238E27FC236}">
                <a16:creationId xmlns:a16="http://schemas.microsoft.com/office/drawing/2014/main" id="{518EAA52-D4B0-A1AE-6E4C-DCD0926D45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AEB152D-CC26-8778-BDD5-45CAD636BD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2047935820"/>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19.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19.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9.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19.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19.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19.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19.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19.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19.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19.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19.png"/></Relationships>
</file>

<file path=ppt/slides/_rels/slide6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6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7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7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7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7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FEA8568B-CFC9-593B-BA86-75C21906999F}"/>
              </a:ext>
            </a:extLst>
          </p:cNvPr>
          <p:cNvPicPr>
            <a:picLocks noChangeAspect="1"/>
          </p:cNvPicPr>
          <p:nvPr/>
        </p:nvPicPr>
        <p:blipFill>
          <a:blip r:embed="rId2"/>
          <a:stretch>
            <a:fillRect/>
          </a:stretch>
        </p:blipFill>
        <p:spPr>
          <a:xfrm>
            <a:off x="4272369" y="5535384"/>
            <a:ext cx="773430" cy="802075"/>
          </a:xfrm>
          <a:prstGeom prst="rect">
            <a:avLst/>
          </a:prstGeom>
        </p:spPr>
      </p:pic>
      <p:pic>
        <p:nvPicPr>
          <p:cNvPr id="3" name="Picture 2">
            <a:extLst>
              <a:ext uri="{FF2B5EF4-FFF2-40B4-BE49-F238E27FC236}">
                <a16:creationId xmlns:a16="http://schemas.microsoft.com/office/drawing/2014/main" id="{BF6B2867-0F63-C6D7-DDA3-77BA583B95F0}"/>
              </a:ext>
            </a:extLst>
          </p:cNvPr>
          <p:cNvPicPr>
            <a:picLocks noChangeAspect="1"/>
          </p:cNvPicPr>
          <p:nvPr/>
        </p:nvPicPr>
        <p:blipFill>
          <a:blip r:embed="rId3"/>
          <a:stretch>
            <a:fillRect/>
          </a:stretch>
        </p:blipFill>
        <p:spPr>
          <a:xfrm>
            <a:off x="26129" y="0"/>
            <a:ext cx="12139741" cy="6858000"/>
          </a:xfrm>
          <a:prstGeom prst="rect">
            <a:avLst/>
          </a:prstGeom>
        </p:spPr>
      </p:pic>
      <p:sp>
        <p:nvSpPr>
          <p:cNvPr id="6" name="TextBox 5">
            <a:extLst>
              <a:ext uri="{FF2B5EF4-FFF2-40B4-BE49-F238E27FC236}">
                <a16:creationId xmlns:a16="http://schemas.microsoft.com/office/drawing/2014/main" id="{1DA0E2B3-C232-27C0-F34A-CD256F0BAE22}"/>
              </a:ext>
            </a:extLst>
          </p:cNvPr>
          <p:cNvSpPr txBox="1"/>
          <p:nvPr/>
        </p:nvSpPr>
        <p:spPr>
          <a:xfrm>
            <a:off x="783772" y="2782669"/>
            <a:ext cx="6770913" cy="646331"/>
          </a:xfrm>
          <a:prstGeom prst="rect">
            <a:avLst/>
          </a:prstGeom>
          <a:noFill/>
        </p:spPr>
        <p:txBody>
          <a:bodyPr wrap="square" rtlCol="0">
            <a:spAutoFit/>
          </a:bodyPr>
          <a:lstStyle/>
          <a:p>
            <a:r>
              <a:rPr lang="en-US" sz="3600" dirty="0">
                <a:solidFill>
                  <a:srgbClr val="0070C0"/>
                </a:solidFill>
                <a:latin typeface="Berlin Sans FB Demi" panose="020E0802020502020306" pitchFamily="34" charset="0"/>
              </a:rPr>
              <a:t>RANCANGAN TEKNOKRATIK</a:t>
            </a:r>
            <a:endParaRPr lang="en-ID" sz="3600" dirty="0">
              <a:solidFill>
                <a:srgbClr val="0070C0"/>
              </a:solidFill>
              <a:latin typeface="Berlin Sans FB Demi" panose="020E0802020502020306" pitchFamily="34" charset="0"/>
            </a:endParaRPr>
          </a:p>
        </p:txBody>
      </p:sp>
      <p:sp>
        <p:nvSpPr>
          <p:cNvPr id="7" name="TextBox 6">
            <a:extLst>
              <a:ext uri="{FF2B5EF4-FFF2-40B4-BE49-F238E27FC236}">
                <a16:creationId xmlns:a16="http://schemas.microsoft.com/office/drawing/2014/main" id="{4DF7B2CA-5B63-62DF-F51C-872C898BF4B1}"/>
              </a:ext>
            </a:extLst>
          </p:cNvPr>
          <p:cNvSpPr txBox="1"/>
          <p:nvPr/>
        </p:nvSpPr>
        <p:spPr>
          <a:xfrm>
            <a:off x="783772" y="3427661"/>
            <a:ext cx="9209314" cy="584775"/>
          </a:xfrm>
          <a:prstGeom prst="rect">
            <a:avLst/>
          </a:prstGeom>
          <a:noFill/>
        </p:spPr>
        <p:txBody>
          <a:bodyPr wrap="square" rtlCol="0">
            <a:spAutoFit/>
          </a:bodyPr>
          <a:lstStyle/>
          <a:p>
            <a:r>
              <a:rPr lang="en-US" sz="3200" dirty="0">
                <a:solidFill>
                  <a:srgbClr val="0070C0"/>
                </a:solidFill>
                <a:latin typeface="Berlin Sans FB Demi" panose="020E0802020502020306" pitchFamily="34" charset="0"/>
              </a:rPr>
              <a:t>RPJMD KAB. SERDANG BEDAGAI 2025-2029</a:t>
            </a:r>
            <a:endParaRPr lang="en-ID" sz="3200" dirty="0">
              <a:solidFill>
                <a:srgbClr val="0070C0"/>
              </a:solidFill>
              <a:latin typeface="Berlin Sans FB Demi" panose="020E0802020502020306" pitchFamily="34" charset="0"/>
            </a:endParaRPr>
          </a:p>
        </p:txBody>
      </p:sp>
    </p:spTree>
    <p:extLst>
      <p:ext uri="{BB962C8B-B14F-4D97-AF65-F5344CB8AC3E}">
        <p14:creationId xmlns:p14="http://schemas.microsoft.com/office/powerpoint/2010/main" val="2028070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a:ln>
            <a:solidFill>
              <a:srgbClr val="FF0000"/>
            </a:solidFill>
          </a:ln>
        </p:spPr>
      </p:pic>
      <p:sp>
        <p:nvSpPr>
          <p:cNvPr id="2" name="Rectangle: Rounded Corners 1">
            <a:extLst>
              <a:ext uri="{FF2B5EF4-FFF2-40B4-BE49-F238E27FC236}">
                <a16:creationId xmlns:a16="http://schemas.microsoft.com/office/drawing/2014/main" id="{68409FA3-6F83-0EB2-7F28-84F09C3CCB22}"/>
              </a:ext>
            </a:extLst>
          </p:cNvPr>
          <p:cNvSpPr/>
          <p:nvPr/>
        </p:nvSpPr>
        <p:spPr>
          <a:xfrm>
            <a:off x="718457" y="489857"/>
            <a:ext cx="6770914" cy="6404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70C0"/>
                </a:solidFill>
                <a:latin typeface="Algerian" panose="04020705040A02060702" pitchFamily="82" charset="0"/>
              </a:rPr>
              <a:t>RANCANGAN TEKNOKRATIK </a:t>
            </a:r>
          </a:p>
          <a:p>
            <a:pPr algn="ctr"/>
            <a:r>
              <a:rPr lang="en-US" sz="2400" b="1" dirty="0">
                <a:solidFill>
                  <a:srgbClr val="0070C0"/>
                </a:solidFill>
                <a:latin typeface="Algerian" panose="04020705040A02060702" pitchFamily="82" charset="0"/>
              </a:rPr>
              <a:t>RPJMD KAB. SERDANG BEDAGAI 2025-2029</a:t>
            </a:r>
            <a:endParaRPr lang="en-ID" sz="2400" b="1" dirty="0">
              <a:solidFill>
                <a:srgbClr val="0070C0"/>
              </a:solidFill>
              <a:latin typeface="Algerian" panose="04020705040A02060702" pitchFamily="82" charset="0"/>
            </a:endParaRPr>
          </a:p>
        </p:txBody>
      </p:sp>
      <p:sp>
        <p:nvSpPr>
          <p:cNvPr id="8" name="TextBox 7">
            <a:extLst>
              <a:ext uri="{FF2B5EF4-FFF2-40B4-BE49-F238E27FC236}">
                <a16:creationId xmlns:a16="http://schemas.microsoft.com/office/drawing/2014/main" id="{D28E4984-319B-8824-50C3-B6BF290D3C0E}"/>
              </a:ext>
            </a:extLst>
          </p:cNvPr>
          <p:cNvSpPr txBox="1"/>
          <p:nvPr/>
        </p:nvSpPr>
        <p:spPr>
          <a:xfrm>
            <a:off x="827315" y="2205510"/>
            <a:ext cx="10069286" cy="2400657"/>
          </a:xfrm>
          <a:prstGeom prst="rect">
            <a:avLst/>
          </a:prstGeom>
          <a:noFill/>
        </p:spPr>
        <p:txBody>
          <a:bodyPr wrap="square">
            <a:spAutoFit/>
          </a:bodyPr>
          <a:lstStyle/>
          <a:p>
            <a:pPr algn="just"/>
            <a:r>
              <a:rPr lang="en-ID" sz="3000" dirty="0" err="1"/>
              <a:t>Rancangan</a:t>
            </a:r>
            <a:r>
              <a:rPr lang="en-ID" sz="3000" dirty="0"/>
              <a:t> </a:t>
            </a:r>
            <a:r>
              <a:rPr lang="en-ID" sz="3000" dirty="0" err="1"/>
              <a:t>teknokratik</a:t>
            </a:r>
            <a:r>
              <a:rPr lang="en-ID" sz="3000" dirty="0"/>
              <a:t> RPJMD </a:t>
            </a:r>
            <a:r>
              <a:rPr lang="en-ID" sz="3000" dirty="0" err="1"/>
              <a:t>adalah</a:t>
            </a:r>
            <a:r>
              <a:rPr lang="en-ID" sz="3000" dirty="0"/>
              <a:t> </a:t>
            </a:r>
            <a:r>
              <a:rPr lang="en-ID" sz="3000" dirty="0" err="1"/>
              <a:t>rancangan</a:t>
            </a:r>
            <a:r>
              <a:rPr lang="en-ID" sz="3000" dirty="0"/>
              <a:t> </a:t>
            </a:r>
            <a:r>
              <a:rPr lang="en-ID" sz="3000" dirty="0" err="1"/>
              <a:t>dokumen</a:t>
            </a:r>
            <a:r>
              <a:rPr lang="en-ID" sz="3000" dirty="0"/>
              <a:t> </a:t>
            </a:r>
            <a:r>
              <a:rPr lang="en-ID" sz="3000" dirty="0" err="1"/>
              <a:t>perencanaan</a:t>
            </a:r>
            <a:r>
              <a:rPr lang="en-ID" sz="3000" dirty="0"/>
              <a:t> 5 (lima) </a:t>
            </a:r>
            <a:r>
              <a:rPr lang="en-ID" sz="3000" dirty="0" err="1"/>
              <a:t>tahunan</a:t>
            </a:r>
            <a:r>
              <a:rPr lang="en-ID" sz="3000" dirty="0"/>
              <a:t> yang </a:t>
            </a:r>
            <a:r>
              <a:rPr lang="en-ID" sz="3000" dirty="0" err="1"/>
              <a:t>disiapkan</a:t>
            </a:r>
            <a:r>
              <a:rPr lang="en-ID" sz="3000" dirty="0"/>
              <a:t> oleh </a:t>
            </a:r>
            <a:r>
              <a:rPr lang="en-ID" sz="3000" dirty="0" err="1"/>
              <a:t>pemerintah</a:t>
            </a:r>
            <a:r>
              <a:rPr lang="en-ID" sz="3000" dirty="0"/>
              <a:t> Daerah </a:t>
            </a:r>
            <a:r>
              <a:rPr lang="en-ID" sz="3000" dirty="0" err="1"/>
              <a:t>dengan</a:t>
            </a:r>
            <a:r>
              <a:rPr lang="en-ID" sz="3000" dirty="0"/>
              <a:t> </a:t>
            </a:r>
            <a:r>
              <a:rPr lang="en-ID" sz="3000" dirty="0" err="1"/>
              <a:t>sepenuhnya</a:t>
            </a:r>
            <a:r>
              <a:rPr lang="en-ID" sz="3000" dirty="0"/>
              <a:t> </a:t>
            </a:r>
            <a:r>
              <a:rPr lang="en-ID" sz="3000" dirty="0" err="1"/>
              <a:t>menggunakan</a:t>
            </a:r>
            <a:r>
              <a:rPr lang="en-ID" sz="3000" dirty="0"/>
              <a:t> </a:t>
            </a:r>
            <a:r>
              <a:rPr lang="en-ID" sz="3000" dirty="0" err="1"/>
              <a:t>pendekatan</a:t>
            </a:r>
            <a:r>
              <a:rPr lang="en-ID" sz="3000" dirty="0"/>
              <a:t> </a:t>
            </a:r>
            <a:r>
              <a:rPr lang="en-ID" sz="3000" dirty="0" err="1"/>
              <a:t>teknokratik</a:t>
            </a:r>
            <a:r>
              <a:rPr lang="en-ID" sz="3000" dirty="0"/>
              <a:t> </a:t>
            </a:r>
            <a:r>
              <a:rPr lang="en-ID" sz="3000" dirty="0" err="1"/>
              <a:t>sebelum</a:t>
            </a:r>
            <a:r>
              <a:rPr lang="en-ID" sz="3000" dirty="0"/>
              <a:t> </a:t>
            </a:r>
            <a:r>
              <a:rPr lang="en-ID" sz="3000" dirty="0" err="1"/>
              <a:t>terpilihnya</a:t>
            </a:r>
            <a:r>
              <a:rPr lang="en-ID" sz="3000" dirty="0"/>
              <a:t> </a:t>
            </a:r>
            <a:r>
              <a:rPr lang="en-ID" sz="3000" dirty="0" err="1"/>
              <a:t>atau</a:t>
            </a:r>
            <a:r>
              <a:rPr lang="en-ID" sz="3000" dirty="0"/>
              <a:t> </a:t>
            </a:r>
            <a:r>
              <a:rPr lang="en-ID" sz="3000" dirty="0" err="1"/>
              <a:t>ditetapkannya</a:t>
            </a:r>
            <a:r>
              <a:rPr lang="en-ID" sz="3000" dirty="0"/>
              <a:t> </a:t>
            </a:r>
            <a:r>
              <a:rPr lang="en-ID" sz="3000" dirty="0" err="1"/>
              <a:t>Kepala</a:t>
            </a:r>
            <a:r>
              <a:rPr lang="en-ID" sz="3000" dirty="0"/>
              <a:t> Daerah dan wakil </a:t>
            </a:r>
            <a:r>
              <a:rPr lang="en-ID" sz="3000" dirty="0" err="1"/>
              <a:t>Kepala</a:t>
            </a:r>
            <a:r>
              <a:rPr lang="en-ID" sz="3000" dirty="0"/>
              <a:t> Daerah</a:t>
            </a:r>
          </a:p>
        </p:txBody>
      </p:sp>
    </p:spTree>
    <p:extLst>
      <p:ext uri="{BB962C8B-B14F-4D97-AF65-F5344CB8AC3E}">
        <p14:creationId xmlns:p14="http://schemas.microsoft.com/office/powerpoint/2010/main" val="2911983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18696"/>
            <a:ext cx="12192000" cy="6855220"/>
          </a:xfrm>
          <a:prstGeom prst="rect">
            <a:avLst/>
          </a:prstGeom>
          <a:ln>
            <a:solidFill>
              <a:srgbClr val="FF0000"/>
            </a:solidFill>
          </a:ln>
        </p:spPr>
      </p:pic>
      <p:sp>
        <p:nvSpPr>
          <p:cNvPr id="21" name="TextBox 20">
            <a:extLst>
              <a:ext uri="{FF2B5EF4-FFF2-40B4-BE49-F238E27FC236}">
                <a16:creationId xmlns:a16="http://schemas.microsoft.com/office/drawing/2014/main" id="{EFC90057-9E48-026C-FD08-BFF83169FC62}"/>
              </a:ext>
            </a:extLst>
          </p:cNvPr>
          <p:cNvSpPr txBox="1"/>
          <p:nvPr/>
        </p:nvSpPr>
        <p:spPr>
          <a:xfrm>
            <a:off x="1186544" y="3217295"/>
            <a:ext cx="3722914" cy="1569660"/>
          </a:xfrm>
          <a:prstGeom prst="homePlate">
            <a:avLst/>
          </a:prstGeom>
          <a:solidFill>
            <a:srgbClr val="002060"/>
          </a:solidFill>
          <a:ln>
            <a:solidFill>
              <a:srgbClr val="FF0000"/>
            </a:solidFill>
          </a:ln>
        </p:spPr>
        <p:txBody>
          <a:bodyPr wrap="square">
            <a:spAutoFit/>
          </a:bodyPr>
          <a:lstStyle/>
          <a:p>
            <a:r>
              <a:rPr lang="en-ID" sz="2400" dirty="0">
                <a:solidFill>
                  <a:schemeClr val="bg1"/>
                </a:solidFill>
              </a:rPr>
              <a:t>Tema Pembangunan </a:t>
            </a:r>
            <a:r>
              <a:rPr lang="en-ID" sz="2400" dirty="0" err="1">
                <a:solidFill>
                  <a:schemeClr val="bg1"/>
                </a:solidFill>
              </a:rPr>
              <a:t>Jangka</a:t>
            </a:r>
            <a:r>
              <a:rPr lang="en-ID" sz="2400" dirty="0">
                <a:solidFill>
                  <a:schemeClr val="bg1"/>
                </a:solidFill>
              </a:rPr>
              <a:t> </a:t>
            </a:r>
            <a:r>
              <a:rPr lang="en-ID" sz="2400" dirty="0" err="1">
                <a:solidFill>
                  <a:schemeClr val="bg1"/>
                </a:solidFill>
              </a:rPr>
              <a:t>Menengah</a:t>
            </a:r>
            <a:r>
              <a:rPr lang="en-ID" sz="2400" dirty="0">
                <a:solidFill>
                  <a:schemeClr val="bg1"/>
                </a:solidFill>
              </a:rPr>
              <a:t> </a:t>
            </a:r>
            <a:r>
              <a:rPr lang="en-ID" sz="2400" dirty="0" err="1">
                <a:solidFill>
                  <a:schemeClr val="bg1"/>
                </a:solidFill>
              </a:rPr>
              <a:t>Tahap</a:t>
            </a:r>
            <a:r>
              <a:rPr lang="en-ID" sz="2400" dirty="0">
                <a:solidFill>
                  <a:schemeClr val="bg1"/>
                </a:solidFill>
              </a:rPr>
              <a:t> </a:t>
            </a:r>
            <a:r>
              <a:rPr lang="en-ID" sz="2400" dirty="0" err="1">
                <a:solidFill>
                  <a:schemeClr val="bg1"/>
                </a:solidFill>
              </a:rPr>
              <a:t>Pertama</a:t>
            </a:r>
            <a:r>
              <a:rPr lang="en-ID" sz="2400" dirty="0">
                <a:solidFill>
                  <a:schemeClr val="bg1"/>
                </a:solidFill>
              </a:rPr>
              <a:t> RPJPD SERGAI </a:t>
            </a:r>
            <a:r>
              <a:rPr lang="en-ID" sz="2400" dirty="0" err="1">
                <a:solidFill>
                  <a:schemeClr val="bg1"/>
                </a:solidFill>
              </a:rPr>
              <a:t>Tahun</a:t>
            </a:r>
            <a:r>
              <a:rPr lang="en-ID" sz="2400" dirty="0">
                <a:solidFill>
                  <a:schemeClr val="bg1"/>
                </a:solidFill>
              </a:rPr>
              <a:t> 2025 - 2045</a:t>
            </a:r>
          </a:p>
        </p:txBody>
      </p:sp>
      <p:sp>
        <p:nvSpPr>
          <p:cNvPr id="2" name="Rectangle: Rounded Corners 1">
            <a:extLst>
              <a:ext uri="{FF2B5EF4-FFF2-40B4-BE49-F238E27FC236}">
                <a16:creationId xmlns:a16="http://schemas.microsoft.com/office/drawing/2014/main" id="{68409FA3-6F83-0EB2-7F28-84F09C3CCB22}"/>
              </a:ext>
            </a:extLst>
          </p:cNvPr>
          <p:cNvSpPr/>
          <p:nvPr/>
        </p:nvSpPr>
        <p:spPr>
          <a:xfrm>
            <a:off x="718457" y="489857"/>
            <a:ext cx="6770914" cy="6404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70C0"/>
                </a:solidFill>
                <a:latin typeface="Algerian" panose="04020705040A02060702" pitchFamily="82" charset="0"/>
              </a:rPr>
              <a:t>RANCANGAN TEKNOKRATIK </a:t>
            </a:r>
          </a:p>
          <a:p>
            <a:pPr algn="ctr"/>
            <a:r>
              <a:rPr lang="en-US" sz="2400" b="1" dirty="0">
                <a:solidFill>
                  <a:srgbClr val="0070C0"/>
                </a:solidFill>
                <a:latin typeface="Algerian" panose="04020705040A02060702" pitchFamily="82" charset="0"/>
              </a:rPr>
              <a:t>RPJMD KAB. SERDANG BEDAGAI 2025-2029</a:t>
            </a:r>
            <a:endParaRPr lang="en-ID" sz="2400" b="1" dirty="0">
              <a:solidFill>
                <a:srgbClr val="0070C0"/>
              </a:solidFill>
              <a:latin typeface="Algerian" panose="04020705040A02060702" pitchFamily="82" charset="0"/>
            </a:endParaRPr>
          </a:p>
        </p:txBody>
      </p:sp>
      <p:sp>
        <p:nvSpPr>
          <p:cNvPr id="3" name="Rectangle: Rounded Corners 2">
            <a:extLst>
              <a:ext uri="{FF2B5EF4-FFF2-40B4-BE49-F238E27FC236}">
                <a16:creationId xmlns:a16="http://schemas.microsoft.com/office/drawing/2014/main" id="{180D4101-EA6A-ED5A-3751-B0254A81FF11}"/>
              </a:ext>
            </a:extLst>
          </p:cNvPr>
          <p:cNvSpPr/>
          <p:nvPr/>
        </p:nvSpPr>
        <p:spPr>
          <a:xfrm>
            <a:off x="5606143" y="3116065"/>
            <a:ext cx="5758543" cy="1670890"/>
          </a:xfrm>
          <a:prstGeom prst="round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70C0"/>
                </a:solidFill>
              </a:rPr>
              <a:t>PENGUATAN FONDASI TRANSFORMASI</a:t>
            </a:r>
            <a:endParaRPr lang="en-ID" sz="3200" b="1" dirty="0">
              <a:solidFill>
                <a:srgbClr val="0070C0"/>
              </a:solidFill>
            </a:endParaRPr>
          </a:p>
        </p:txBody>
      </p:sp>
      <p:sp>
        <p:nvSpPr>
          <p:cNvPr id="9" name="Rectangle: Rounded Corners 8">
            <a:extLst>
              <a:ext uri="{FF2B5EF4-FFF2-40B4-BE49-F238E27FC236}">
                <a16:creationId xmlns:a16="http://schemas.microsoft.com/office/drawing/2014/main" id="{EE2691A4-7679-871C-90EF-82D45FBDBE3E}"/>
              </a:ext>
            </a:extLst>
          </p:cNvPr>
          <p:cNvSpPr/>
          <p:nvPr/>
        </p:nvSpPr>
        <p:spPr>
          <a:xfrm>
            <a:off x="5606142" y="2138132"/>
            <a:ext cx="5758544" cy="82553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MENUJU SERGAI SANG JUARA 2045</a:t>
            </a:r>
            <a:endParaRPr lang="en-ID" sz="2800" b="1" dirty="0"/>
          </a:p>
        </p:txBody>
      </p:sp>
    </p:spTree>
    <p:extLst>
      <p:ext uri="{BB962C8B-B14F-4D97-AF65-F5344CB8AC3E}">
        <p14:creationId xmlns:p14="http://schemas.microsoft.com/office/powerpoint/2010/main" val="3990484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43544" y="-64416"/>
            <a:ext cx="5506359" cy="943315"/>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965196"/>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9461160"/>
              </p:ext>
            </p:extLst>
          </p:nvPr>
        </p:nvGraphicFramePr>
        <p:xfrm>
          <a:off x="304798" y="1430567"/>
          <a:ext cx="11593287" cy="5273040"/>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370840">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Geografi</a:t>
                      </a:r>
                      <a:r>
                        <a:rPr lang="en-US" sz="1600" b="1" dirty="0">
                          <a:latin typeface="Arial Narrow" panose="020B0606020202030204" pitchFamily="34" charset="0"/>
                        </a:rPr>
                        <a:t> dan </a:t>
                      </a:r>
                      <a:r>
                        <a:rPr lang="en-US" sz="1600" b="1" dirty="0" err="1">
                          <a:latin typeface="Arial Narrow" panose="020B0606020202030204" pitchFamily="34" charset="0"/>
                        </a:rPr>
                        <a:t>Demografi</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Kualitas</a:t>
                      </a:r>
                      <a:r>
                        <a:rPr lang="en-US" sz="1600" dirty="0">
                          <a:latin typeface="Arial Narrow" panose="020B0606020202030204" pitchFamily="34" charset="0"/>
                        </a:rPr>
                        <a:t> </a:t>
                      </a:r>
                      <a:r>
                        <a:rPr lang="en-US" sz="1600" dirty="0" err="1">
                          <a:latin typeface="Arial Narrow" panose="020B0606020202030204" pitchFamily="34" charset="0"/>
                        </a:rPr>
                        <a:t>Lingkungan</a:t>
                      </a:r>
                      <a:r>
                        <a:rPr lang="en-US" sz="1600" dirty="0">
                          <a:latin typeface="Arial Narrow" panose="020B0606020202030204" pitchFamily="34" charset="0"/>
                        </a:rPr>
                        <a:t> </a:t>
                      </a:r>
                      <a:r>
                        <a:rPr lang="en-US" sz="1600" dirty="0" err="1">
                          <a:latin typeface="Arial Narrow" panose="020B0606020202030204" pitchFamily="34" charset="0"/>
                        </a:rPr>
                        <a:t>Hidup</a:t>
                      </a:r>
                      <a:r>
                        <a:rPr lang="en-US" sz="1600" dirty="0">
                          <a:latin typeface="Arial Narrow" panose="020B0606020202030204" pitchFamily="34" charset="0"/>
                        </a:rPr>
                        <a:t> (IKLH) (</a:t>
                      </a:r>
                      <a:r>
                        <a:rPr lang="en-US" sz="1600" dirty="0" err="1">
                          <a:latin typeface="Arial Narrow" panose="020B0606020202030204" pitchFamily="34" charset="0"/>
                        </a:rPr>
                        <a:t>indeks</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62,59</a:t>
                      </a:r>
                    </a:p>
                    <a:p>
                      <a:pPr algn="ctr"/>
                      <a:r>
                        <a:rPr lang="en-US" sz="1600" dirty="0">
                          <a:latin typeface="Arial Narrow" panose="020B0606020202030204" pitchFamily="34" charset="0"/>
                        </a:rPr>
                        <a:t>(</a:t>
                      </a:r>
                      <a:r>
                        <a:rPr lang="en-US" sz="1600" dirty="0" err="1">
                          <a:latin typeface="Arial Narrow" panose="020B0606020202030204" pitchFamily="34" charset="0"/>
                        </a:rPr>
                        <a:t>sedang</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57,17</a:t>
                      </a:r>
                    </a:p>
                    <a:p>
                      <a:pPr algn="ctr"/>
                      <a:r>
                        <a:rPr lang="en-US" sz="1600" dirty="0">
                          <a:latin typeface="Arial Narrow" panose="020B0606020202030204" pitchFamily="34" charset="0"/>
                        </a:rPr>
                        <a:t>(</a:t>
                      </a:r>
                      <a:r>
                        <a:rPr lang="en-US" sz="1600" dirty="0" err="1">
                          <a:latin typeface="Arial Narrow" panose="020B0606020202030204" pitchFamily="34" charset="0"/>
                        </a:rPr>
                        <a:t>sedang</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just"/>
                      <a:r>
                        <a:rPr lang="en-US" sz="1600" b="1" dirty="0">
                          <a:latin typeface="Arial Narrow" panose="020B0606020202030204" pitchFamily="34" charset="0"/>
                        </a:rPr>
                        <a:t>Kinerja </a:t>
                      </a:r>
                      <a:r>
                        <a:rPr lang="en-US" sz="1600" b="1" dirty="0" err="1">
                          <a:latin typeface="Arial Narrow" panose="020B0606020202030204" pitchFamily="34" charset="0"/>
                        </a:rPr>
                        <a:t>menurun</a:t>
                      </a:r>
                      <a:r>
                        <a:rPr lang="en-US" sz="1600" b="1" dirty="0">
                          <a:latin typeface="Arial Narrow" panose="020B0606020202030204" pitchFamily="34" charset="0"/>
                        </a:rPr>
                        <a:t> </a:t>
                      </a:r>
                      <a:r>
                        <a:rPr lang="en-US" sz="1600" b="1" dirty="0" err="1">
                          <a:latin typeface="Arial Narrow" panose="020B0606020202030204" pitchFamily="34" charset="0"/>
                        </a:rPr>
                        <a:t>dari</a:t>
                      </a:r>
                      <a:r>
                        <a:rPr lang="en-US" sz="1600" b="1" dirty="0">
                          <a:latin typeface="Arial Narrow" panose="020B0606020202030204" pitchFamily="34" charset="0"/>
                        </a:rPr>
                        <a:t> 62,59 (</a:t>
                      </a:r>
                      <a:r>
                        <a:rPr lang="en-US" sz="1600" b="1" dirty="0" err="1">
                          <a:latin typeface="Arial Narrow" panose="020B0606020202030204" pitchFamily="34" charset="0"/>
                        </a:rPr>
                        <a:t>sedang</a:t>
                      </a:r>
                      <a:r>
                        <a:rPr lang="en-US" sz="1600" b="1" dirty="0">
                          <a:latin typeface="Arial Narrow" panose="020B0606020202030204" pitchFamily="34" charset="0"/>
                        </a:rPr>
                        <a:t>) </a:t>
                      </a:r>
                      <a:r>
                        <a:rPr lang="en-US" sz="1600" b="1" dirty="0" err="1">
                          <a:latin typeface="Arial Narrow" panose="020B0606020202030204" pitchFamily="34" charset="0"/>
                        </a:rPr>
                        <a:t>menjadi</a:t>
                      </a:r>
                      <a:r>
                        <a:rPr lang="en-US" sz="1600" b="1" dirty="0">
                          <a:latin typeface="Arial Narrow" panose="020B0606020202030204" pitchFamily="34" charset="0"/>
                        </a:rPr>
                        <a:t> 57,17 (</a:t>
                      </a:r>
                      <a:r>
                        <a:rPr lang="en-US" sz="1600" b="1" dirty="0" err="1">
                          <a:latin typeface="Arial Narrow" panose="020B0606020202030204" pitchFamily="34" charset="0"/>
                        </a:rPr>
                        <a:t>sedang</a:t>
                      </a:r>
                      <a:r>
                        <a:rPr lang="en-US" sz="1600" b="1" dirty="0">
                          <a:latin typeface="Arial Narrow" panose="020B0606020202030204" pitchFamily="34" charset="0"/>
                        </a:rPr>
                        <a:t>) </a:t>
                      </a:r>
                      <a:r>
                        <a:rPr lang="en-US" sz="1600" dirty="0">
                          <a:latin typeface="Arial Narrow" panose="020B0606020202030204" pitchFamily="34" charset="0"/>
                        </a:rPr>
                        <a:t>dan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(72,54) dan </a:t>
                      </a:r>
                      <a:r>
                        <a:rPr lang="en-US" sz="1600" dirty="0" err="1">
                          <a:latin typeface="Arial Narrow" panose="020B0606020202030204" pitchFamily="34" charset="0"/>
                        </a:rPr>
                        <a:t>provinsi</a:t>
                      </a:r>
                      <a:r>
                        <a:rPr lang="en-US" sz="1600" dirty="0">
                          <a:latin typeface="Arial Narrow" panose="020B0606020202030204" pitchFamily="34" charset="0"/>
                        </a:rPr>
                        <a:t> (72,80). </a:t>
                      </a:r>
                      <a:r>
                        <a:rPr lang="en-US" sz="1600" dirty="0" err="1">
                          <a:latin typeface="Arial Narrow" panose="020B0606020202030204" pitchFamily="34" charset="0"/>
                        </a:rPr>
                        <a:t>Berada</a:t>
                      </a:r>
                      <a:r>
                        <a:rPr lang="en-US" sz="1600" dirty="0">
                          <a:latin typeface="Arial Narrow" panose="020B0606020202030204" pitchFamily="34" charset="0"/>
                        </a:rPr>
                        <a:t> di </a:t>
                      </a:r>
                      <a:r>
                        <a:rPr lang="en-US" sz="1600" dirty="0" err="1">
                          <a:latin typeface="Arial Narrow" panose="020B0606020202030204" pitchFamily="34" charset="0"/>
                        </a:rPr>
                        <a:t>urutan</a:t>
                      </a:r>
                      <a:r>
                        <a:rPr lang="en-US" sz="1600" dirty="0">
                          <a:latin typeface="Arial Narrow" panose="020B0606020202030204" pitchFamily="34" charset="0"/>
                        </a:rPr>
                        <a:t> 419 </a:t>
                      </a:r>
                      <a:r>
                        <a:rPr lang="en-US" sz="1600" dirty="0" err="1">
                          <a:latin typeface="Arial Narrow" panose="020B0606020202030204" pitchFamily="34" charset="0"/>
                        </a:rPr>
                        <a:t>dari</a:t>
                      </a:r>
                      <a:r>
                        <a:rPr lang="en-US" sz="1600" dirty="0">
                          <a:latin typeface="Arial Narrow" panose="020B0606020202030204" pitchFamily="34" charset="0"/>
                        </a:rPr>
                        <a:t> 514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dan </a:t>
                      </a:r>
                      <a:r>
                        <a:rPr lang="en-US" sz="1600" dirty="0" err="1">
                          <a:latin typeface="Arial Narrow" panose="020B0606020202030204" pitchFamily="34" charset="0"/>
                        </a:rPr>
                        <a:t>diurutan</a:t>
                      </a:r>
                      <a:r>
                        <a:rPr lang="en-US" sz="1600" dirty="0">
                          <a:latin typeface="Arial Narrow" panose="020B0606020202030204" pitchFamily="34" charset="0"/>
                        </a:rPr>
                        <a:t> 30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se Prov. </a:t>
                      </a:r>
                      <a:r>
                        <a:rPr lang="en-US" sz="1600" dirty="0" err="1">
                          <a:latin typeface="Arial Narrow" panose="020B0606020202030204" pitchFamily="34" charset="0"/>
                        </a:rPr>
                        <a:t>Sumut</a:t>
                      </a:r>
                      <a:r>
                        <a:rPr lang="en-US" sz="1600" dirty="0">
                          <a:latin typeface="Arial Narrow" panose="020B0606020202030204" pitchFamily="34" charset="0"/>
                        </a:rPr>
                        <a:t>.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dipengaruhi</a:t>
                      </a:r>
                      <a:r>
                        <a:rPr lang="en-US" sz="1600" dirty="0">
                          <a:latin typeface="Arial Narrow" panose="020B0606020202030204" pitchFamily="34" charset="0"/>
                        </a:rPr>
                        <a:t> oleh IKA: 50 (</a:t>
                      </a:r>
                      <a:r>
                        <a:rPr lang="en-US" sz="1600" dirty="0" err="1">
                          <a:latin typeface="Arial Narrow" panose="020B0606020202030204" pitchFamily="34" charset="0"/>
                        </a:rPr>
                        <a:t>sedang</a:t>
                      </a:r>
                      <a:r>
                        <a:rPr lang="en-US" sz="1600" dirty="0">
                          <a:latin typeface="Arial Narrow" panose="020B0606020202030204" pitchFamily="34" charset="0"/>
                        </a:rPr>
                        <a:t>), IKU: 81,52 (</a:t>
                      </a:r>
                      <a:r>
                        <a:rPr lang="en-US" sz="1600" dirty="0" err="1">
                          <a:latin typeface="Arial Narrow" panose="020B0606020202030204" pitchFamily="34" charset="0"/>
                        </a:rPr>
                        <a:t>baik</a:t>
                      </a:r>
                      <a:r>
                        <a:rPr lang="en-US" sz="1600" dirty="0">
                          <a:latin typeface="Arial Narrow" panose="020B0606020202030204" pitchFamily="34" charset="0"/>
                        </a:rPr>
                        <a:t>) dan IKTL: 24,47 (sangat </a:t>
                      </a:r>
                      <a:r>
                        <a:rPr lang="en-US" sz="1600" dirty="0" err="1">
                          <a:latin typeface="Arial Narrow" panose="020B0606020202030204" pitchFamily="34" charset="0"/>
                        </a:rPr>
                        <a:t>kurang</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a:latin typeface="Arial Narrow" panose="020B0606020202030204" pitchFamily="34" charset="0"/>
                        </a:rPr>
                        <a:t>Daya </a:t>
                      </a:r>
                      <a:r>
                        <a:rPr lang="en-US" sz="1600" dirty="0" err="1">
                          <a:latin typeface="Arial Narrow" panose="020B0606020202030204" pitchFamily="34" charset="0"/>
                        </a:rPr>
                        <a:t>dukung</a:t>
                      </a:r>
                      <a:r>
                        <a:rPr lang="en-US" sz="1600" dirty="0">
                          <a:latin typeface="Arial Narrow" panose="020B0606020202030204" pitchFamily="34" charset="0"/>
                        </a:rPr>
                        <a:t> </a:t>
                      </a:r>
                      <a:r>
                        <a:rPr lang="en-US" sz="1600" dirty="0" err="1">
                          <a:latin typeface="Arial Narrow" panose="020B0606020202030204" pitchFamily="34" charset="0"/>
                        </a:rPr>
                        <a:t>penyediaan</a:t>
                      </a:r>
                      <a:r>
                        <a:rPr lang="en-US" sz="1600" dirty="0">
                          <a:latin typeface="Arial Narrow" panose="020B0606020202030204" pitchFamily="34" charset="0"/>
                        </a:rPr>
                        <a:t> air</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err="1">
                          <a:latin typeface="Arial Narrow" panose="020B0606020202030204" pitchFamily="34" charset="0"/>
                        </a:rPr>
                        <a:t>Defisit</a:t>
                      </a:r>
                      <a:endParaRPr lang="en-ID" sz="1600" dirty="0">
                        <a:latin typeface="Arial Narrow" panose="020B0606020202030204" pitchFamily="34" charset="0"/>
                      </a:endParaRPr>
                    </a:p>
                  </a:txBody>
                  <a:tcPr/>
                </a:tc>
                <a:tc>
                  <a:txBody>
                    <a:bodyPr/>
                    <a:lstStyle/>
                    <a:p>
                      <a:pPr algn="just"/>
                      <a:r>
                        <a:rPr lang="en-US" sz="1600" dirty="0" err="1">
                          <a:latin typeface="Arial Narrow" panose="020B0606020202030204" pitchFamily="34" charset="0"/>
                        </a:rPr>
                        <a:t>Sesuai</a:t>
                      </a:r>
                      <a:r>
                        <a:rPr lang="en-US" sz="1600" dirty="0">
                          <a:latin typeface="Arial Narrow" panose="020B0606020202030204" pitchFamily="34" charset="0"/>
                        </a:rPr>
                        <a:t> </a:t>
                      </a:r>
                      <a:r>
                        <a:rPr lang="en-US" sz="1600" dirty="0" err="1">
                          <a:latin typeface="Arial Narrow" panose="020B0606020202030204" pitchFamily="34" charset="0"/>
                        </a:rPr>
                        <a:t>hasil</a:t>
                      </a:r>
                      <a:r>
                        <a:rPr lang="en-US" sz="1600" dirty="0">
                          <a:latin typeface="Arial Narrow" panose="020B0606020202030204" pitchFamily="34" charset="0"/>
                        </a:rPr>
                        <a:t> KLHS RPJPD, </a:t>
                      </a:r>
                      <a:r>
                        <a:rPr lang="en-US" sz="1600" dirty="0" err="1">
                          <a:latin typeface="Arial Narrow" panose="020B0606020202030204" pitchFamily="34" charset="0"/>
                        </a:rPr>
                        <a:t>daya</a:t>
                      </a:r>
                      <a:r>
                        <a:rPr lang="en-US" sz="1600" dirty="0">
                          <a:latin typeface="Arial Narrow" panose="020B0606020202030204" pitchFamily="34" charset="0"/>
                        </a:rPr>
                        <a:t> </a:t>
                      </a:r>
                      <a:r>
                        <a:rPr lang="en-US" sz="1600" dirty="0" err="1">
                          <a:latin typeface="Arial Narrow" panose="020B0606020202030204" pitchFamily="34" charset="0"/>
                        </a:rPr>
                        <a:t>dukung</a:t>
                      </a:r>
                      <a:r>
                        <a:rPr lang="en-US" sz="1600" dirty="0">
                          <a:latin typeface="Arial Narrow" panose="020B0606020202030204" pitchFamily="34" charset="0"/>
                        </a:rPr>
                        <a:t> </a:t>
                      </a:r>
                      <a:r>
                        <a:rPr lang="en-US" sz="1600" dirty="0" err="1">
                          <a:latin typeface="Arial Narrow" panose="020B0606020202030204" pitchFamily="34" charset="0"/>
                        </a:rPr>
                        <a:t>penyediaan</a:t>
                      </a:r>
                      <a:r>
                        <a:rPr lang="en-US" sz="1600" dirty="0">
                          <a:latin typeface="Arial Narrow" panose="020B0606020202030204" pitchFamily="34" charset="0"/>
                        </a:rPr>
                        <a:t> air </a:t>
                      </a:r>
                      <a:r>
                        <a:rPr lang="en-US" sz="1600" dirty="0" err="1">
                          <a:latin typeface="Arial Narrow" panose="020B0606020202030204" pitchFamily="34" charset="0"/>
                        </a:rPr>
                        <a:t>defisit</a:t>
                      </a:r>
                      <a:r>
                        <a:rPr lang="en-US" sz="1600" dirty="0">
                          <a:latin typeface="Arial Narrow" panose="020B0606020202030204" pitchFamily="34" charset="0"/>
                        </a:rPr>
                        <a:t> </a:t>
                      </a:r>
                      <a:r>
                        <a:rPr lang="en-US" sz="1600" dirty="0" err="1">
                          <a:latin typeface="Arial Narrow" panose="020B0606020202030204" pitchFamily="34" charset="0"/>
                        </a:rPr>
                        <a:t>karena</a:t>
                      </a:r>
                      <a:r>
                        <a:rPr lang="en-US" sz="1600" dirty="0">
                          <a:latin typeface="Arial Narrow" panose="020B0606020202030204" pitchFamily="34" charset="0"/>
                        </a:rPr>
                        <a:t>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besar</a:t>
                      </a:r>
                      <a:r>
                        <a:rPr lang="en-US" sz="1600" dirty="0">
                          <a:latin typeface="Arial Narrow" panose="020B0606020202030204" pitchFamily="34" charset="0"/>
                        </a:rPr>
                        <a:t> </a:t>
                      </a:r>
                      <a:r>
                        <a:rPr lang="en-US" sz="1600" dirty="0" err="1">
                          <a:latin typeface="Arial Narrow" panose="020B0606020202030204" pitchFamily="34" charset="0"/>
                        </a:rPr>
                        <a:t>kebutuhan</a:t>
                      </a:r>
                      <a:r>
                        <a:rPr lang="en-US" sz="1600" dirty="0">
                          <a:latin typeface="Arial Narrow" panose="020B0606020202030204" pitchFamily="34" charset="0"/>
                        </a:rPr>
                        <a:t> air </a:t>
                      </a:r>
                      <a:r>
                        <a:rPr lang="en-US" sz="1600" dirty="0" err="1">
                          <a:latin typeface="Arial Narrow" panose="020B0606020202030204" pitchFamily="34" charset="0"/>
                        </a:rPr>
                        <a:t>daripada</a:t>
                      </a:r>
                      <a:r>
                        <a:rPr lang="en-US" sz="1600" dirty="0">
                          <a:latin typeface="Arial Narrow" panose="020B0606020202030204" pitchFamily="34" charset="0"/>
                        </a:rPr>
                        <a:t> </a:t>
                      </a:r>
                      <a:r>
                        <a:rPr lang="en-US" sz="1600" dirty="0" err="1">
                          <a:latin typeface="Arial Narrow" panose="020B0606020202030204" pitchFamily="34" charset="0"/>
                        </a:rPr>
                        <a:t>potensi</a:t>
                      </a:r>
                      <a:r>
                        <a:rPr lang="en-US" sz="1600" dirty="0">
                          <a:latin typeface="Arial Narrow" panose="020B0606020202030204" pitchFamily="34" charset="0"/>
                        </a:rPr>
                        <a:t> </a:t>
                      </a:r>
                      <a:r>
                        <a:rPr lang="en-US" sz="1600" dirty="0" err="1">
                          <a:latin typeface="Arial Narrow" panose="020B0606020202030204" pitchFamily="34" charset="0"/>
                        </a:rPr>
                        <a:t>sumber</a:t>
                      </a:r>
                      <a:r>
                        <a:rPr lang="en-US" sz="1600" dirty="0">
                          <a:latin typeface="Arial Narrow" panose="020B0606020202030204" pitchFamily="34" charset="0"/>
                        </a:rPr>
                        <a:t> air </a:t>
                      </a:r>
                      <a:r>
                        <a:rPr lang="en-US" sz="1600" dirty="0" err="1">
                          <a:latin typeface="Arial Narrow" panose="020B0606020202030204" pitchFamily="34" charset="0"/>
                        </a:rPr>
                        <a:t>permukaan</a:t>
                      </a:r>
                      <a:r>
                        <a:rPr lang="en-US" sz="1600" dirty="0">
                          <a:latin typeface="Arial Narrow" panose="020B0606020202030204" pitchFamily="34" charset="0"/>
                        </a:rPr>
                        <a:t>. (</a:t>
                      </a:r>
                      <a:r>
                        <a:rPr lang="en-US" sz="1600" dirty="0" err="1">
                          <a:latin typeface="Arial Narrow" panose="020B0606020202030204" pitchFamily="34" charset="0"/>
                        </a:rPr>
                        <a:t>ketersediaan</a:t>
                      </a:r>
                      <a:r>
                        <a:rPr lang="en-US" sz="1600" dirty="0">
                          <a:latin typeface="Arial Narrow" panose="020B0606020202030204" pitchFamily="34" charset="0"/>
                        </a:rPr>
                        <a:t> air: </a:t>
                      </a:r>
                      <a:r>
                        <a:rPr lang="id-ID" sz="1600" kern="1200" dirty="0">
                          <a:solidFill>
                            <a:schemeClr val="dk1"/>
                          </a:solidFill>
                          <a:effectLst/>
                          <a:latin typeface="Arial Narrow" panose="020B0606020202030204" pitchFamily="34" charset="0"/>
                          <a:ea typeface="+mn-ea"/>
                          <a:cs typeface="+mn-cs"/>
                        </a:rPr>
                        <a:t>1.297.436.108 – </a:t>
                      </a:r>
                      <a:r>
                        <a:rPr lang="en-US" sz="1600" kern="1200" dirty="0" err="1">
                          <a:solidFill>
                            <a:schemeClr val="dk1"/>
                          </a:solidFill>
                          <a:effectLst/>
                          <a:latin typeface="Arial Narrow" panose="020B0606020202030204" pitchFamily="34" charset="0"/>
                          <a:ea typeface="+mn-ea"/>
                          <a:cs typeface="+mn-cs"/>
                        </a:rPr>
                        <a:t>kebutuhan</a:t>
                      </a:r>
                      <a:r>
                        <a:rPr lang="en-US" sz="1600" kern="1200" dirty="0">
                          <a:solidFill>
                            <a:schemeClr val="dk1"/>
                          </a:solidFill>
                          <a:effectLst/>
                          <a:latin typeface="Arial Narrow" panose="020B0606020202030204" pitchFamily="34" charset="0"/>
                          <a:ea typeface="+mn-ea"/>
                          <a:cs typeface="+mn-cs"/>
                        </a:rPr>
                        <a:t> air: </a:t>
                      </a:r>
                      <a:r>
                        <a:rPr lang="id-ID" sz="1600" kern="1200" dirty="0">
                          <a:solidFill>
                            <a:schemeClr val="dk1"/>
                          </a:solidFill>
                          <a:effectLst/>
                          <a:latin typeface="Arial Narrow" panose="020B0606020202030204" pitchFamily="34" charset="0"/>
                          <a:ea typeface="+mn-ea"/>
                          <a:cs typeface="+mn-cs"/>
                        </a:rPr>
                        <a:t>2.983.480.299</a:t>
                      </a:r>
                      <a:r>
                        <a:rPr lang="en-US" sz="1600" kern="1200" dirty="0">
                          <a:solidFill>
                            <a:schemeClr val="dk1"/>
                          </a:solidFill>
                          <a:effectLst/>
                          <a:latin typeface="Arial Narrow" panose="020B0606020202030204" pitchFamily="34" charset="0"/>
                          <a:ea typeface="+mn-ea"/>
                          <a:cs typeface="+mn-cs"/>
                        </a:rPr>
                        <a:t>=</a:t>
                      </a:r>
                      <a:r>
                        <a:rPr lang="id-ID" sz="1600" kern="1200" dirty="0">
                          <a:solidFill>
                            <a:schemeClr val="dk1"/>
                          </a:solidFill>
                          <a:effectLst/>
                          <a:latin typeface="Arial Narrow" panose="020B0606020202030204" pitchFamily="34" charset="0"/>
                          <a:ea typeface="+mn-ea"/>
                          <a:cs typeface="+mn-cs"/>
                        </a:rPr>
                        <a:t> -1.686.044.191</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Defisit</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penyediaan</a:t>
                      </a:r>
                      <a:r>
                        <a:rPr lang="en-US" sz="1600" kern="1200" dirty="0">
                          <a:solidFill>
                            <a:schemeClr val="dk1"/>
                          </a:solidFill>
                          <a:effectLst/>
                          <a:latin typeface="Arial Narrow" panose="020B0606020202030204" pitchFamily="34" charset="0"/>
                          <a:ea typeface="+mn-ea"/>
                          <a:cs typeface="+mn-cs"/>
                        </a:rPr>
                        <a:t> air </a:t>
                      </a:r>
                      <a:r>
                        <a:rPr lang="en-US" sz="1600" kern="1200" dirty="0" err="1">
                          <a:solidFill>
                            <a:schemeClr val="dk1"/>
                          </a:solidFill>
                          <a:effectLst/>
                          <a:latin typeface="Arial Narrow" panose="020B0606020202030204" pitchFamily="34" charset="0"/>
                          <a:ea typeface="+mn-ea"/>
                          <a:cs typeface="+mn-cs"/>
                        </a:rPr>
                        <a:t>bersih</a:t>
                      </a:r>
                      <a:r>
                        <a:rPr lang="en-US" sz="1600" kern="1200" dirty="0">
                          <a:solidFill>
                            <a:schemeClr val="dk1"/>
                          </a:solidFill>
                          <a:effectLst/>
                          <a:latin typeface="Arial Narrow" panose="020B0606020202030204" pitchFamily="34" charset="0"/>
                          <a:ea typeface="+mn-ea"/>
                          <a:cs typeface="+mn-cs"/>
                        </a:rPr>
                        <a:t> di </a:t>
                      </a:r>
                      <a:r>
                        <a:rPr lang="en-US" sz="1600" kern="1200" dirty="0" err="1">
                          <a:solidFill>
                            <a:schemeClr val="dk1"/>
                          </a:solidFill>
                          <a:effectLst/>
                          <a:latin typeface="Arial Narrow" panose="020B0606020202030204" pitchFamily="34" charset="0"/>
                          <a:ea typeface="+mn-ea"/>
                          <a:cs typeface="+mn-cs"/>
                        </a:rPr>
                        <a:t>seluruh</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kecamatan</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a:latin typeface="Arial Narrow" panose="020B0606020202030204" pitchFamily="34" charset="0"/>
                        </a:rPr>
                        <a:t>Daya </a:t>
                      </a:r>
                      <a:r>
                        <a:rPr lang="en-US" sz="1600" dirty="0" err="1">
                          <a:latin typeface="Arial Narrow" panose="020B0606020202030204" pitchFamily="34" charset="0"/>
                        </a:rPr>
                        <a:t>dukung</a:t>
                      </a:r>
                      <a:r>
                        <a:rPr lang="en-US" sz="1600" dirty="0">
                          <a:latin typeface="Arial Narrow" panose="020B0606020202030204" pitchFamily="34" charset="0"/>
                        </a:rPr>
                        <a:t> </a:t>
                      </a:r>
                      <a:r>
                        <a:rPr lang="en-US" sz="1600" dirty="0" err="1">
                          <a:latin typeface="Arial Narrow" panose="020B0606020202030204" pitchFamily="34" charset="0"/>
                        </a:rPr>
                        <a:t>penyediaan</a:t>
                      </a:r>
                      <a:r>
                        <a:rPr lang="en-US" sz="1600" dirty="0">
                          <a:latin typeface="Arial Narrow" panose="020B0606020202030204" pitchFamily="34" charset="0"/>
                        </a:rPr>
                        <a:t> pangan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Surplus</a:t>
                      </a:r>
                      <a:endParaRPr lang="en-ID" sz="1600" dirty="0">
                        <a:latin typeface="Arial Narrow" panose="020B0606020202030204" pitchFamily="34" charset="0"/>
                      </a:endParaRPr>
                    </a:p>
                  </a:txBody>
                  <a:tcPr/>
                </a:tc>
                <a:tc>
                  <a:txBody>
                    <a:bodyPr/>
                    <a:lstStyle/>
                    <a:p>
                      <a:pPr algn="just"/>
                      <a:r>
                        <a:rPr lang="en-US" sz="1600" kern="1200" dirty="0" err="1">
                          <a:solidFill>
                            <a:schemeClr val="dk1"/>
                          </a:solidFill>
                          <a:effectLst/>
                          <a:latin typeface="Arial Narrow" panose="020B0606020202030204" pitchFamily="34" charset="0"/>
                          <a:ea typeface="+mn-ea"/>
                          <a:cs typeface="+mn-cs"/>
                        </a:rPr>
                        <a:t>Sesuai</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hasil</a:t>
                      </a:r>
                      <a:r>
                        <a:rPr lang="en-US" sz="1600" kern="1200" dirty="0">
                          <a:solidFill>
                            <a:schemeClr val="dk1"/>
                          </a:solidFill>
                          <a:effectLst/>
                          <a:latin typeface="Arial Narrow" panose="020B0606020202030204" pitchFamily="34" charset="0"/>
                          <a:ea typeface="+mn-ea"/>
                          <a:cs typeface="+mn-cs"/>
                        </a:rPr>
                        <a:t> KLHS RPJPD </a:t>
                      </a:r>
                      <a:r>
                        <a:rPr lang="id-ID" sz="1600" kern="1200" dirty="0">
                          <a:solidFill>
                            <a:schemeClr val="dk1"/>
                          </a:solidFill>
                          <a:effectLst/>
                          <a:latin typeface="Arial Narrow" panose="020B0606020202030204" pitchFamily="34" charset="0"/>
                          <a:ea typeface="+mn-ea"/>
                          <a:cs typeface="+mn-cs"/>
                        </a:rPr>
                        <a:t>berdasarkan rasio perbandingan kebutuhan beras terhadap produksi beras</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maka</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daya</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dukung</a:t>
                      </a:r>
                      <a:r>
                        <a:rPr lang="en-US" sz="1600" kern="1200" dirty="0">
                          <a:solidFill>
                            <a:schemeClr val="dk1"/>
                          </a:solidFill>
                          <a:effectLst/>
                          <a:latin typeface="Arial Narrow" panose="020B0606020202030204" pitchFamily="34" charset="0"/>
                          <a:ea typeface="+mn-ea"/>
                          <a:cs typeface="+mn-cs"/>
                        </a:rPr>
                        <a:t> </a:t>
                      </a:r>
                      <a:r>
                        <a:rPr lang="en-US" sz="1600" kern="1200" dirty="0" err="1">
                          <a:solidFill>
                            <a:schemeClr val="dk1"/>
                          </a:solidFill>
                          <a:effectLst/>
                          <a:latin typeface="Arial Narrow" panose="020B0606020202030204" pitchFamily="34" charset="0"/>
                          <a:ea typeface="+mn-ea"/>
                          <a:cs typeface="+mn-cs"/>
                        </a:rPr>
                        <a:t>penyediaan</a:t>
                      </a:r>
                      <a:r>
                        <a:rPr lang="en-US" sz="1600" kern="1200" dirty="0">
                          <a:solidFill>
                            <a:schemeClr val="dk1"/>
                          </a:solidFill>
                          <a:effectLst/>
                          <a:latin typeface="Arial Narrow" panose="020B0606020202030204" pitchFamily="34" charset="0"/>
                          <a:ea typeface="+mn-ea"/>
                          <a:cs typeface="+mn-cs"/>
                        </a:rPr>
                        <a:t> pangan: SURPLUS</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Ketahanan</a:t>
                      </a:r>
                      <a:r>
                        <a:rPr lang="en-US" sz="1600" dirty="0">
                          <a:latin typeface="Arial Narrow" panose="020B0606020202030204" pitchFamily="34" charset="0"/>
                        </a:rPr>
                        <a:t> Pangan (IKP)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80,95</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83,76</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di </a:t>
                      </a:r>
                      <a:r>
                        <a:rPr lang="en-US" sz="1600" dirty="0" err="1">
                          <a:latin typeface="Arial Narrow" panose="020B0606020202030204" pitchFamily="34" charset="0"/>
                        </a:rPr>
                        <a:t>atas</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(75,97) dan </a:t>
                      </a:r>
                      <a:r>
                        <a:rPr lang="en-US" sz="1600" dirty="0" err="1">
                          <a:latin typeface="Arial Narrow" panose="020B0606020202030204" pitchFamily="34" charset="0"/>
                        </a:rPr>
                        <a:t>nasional</a:t>
                      </a:r>
                      <a:r>
                        <a:rPr lang="en-US" sz="1600" dirty="0">
                          <a:latin typeface="Arial Narrow" panose="020B0606020202030204" pitchFamily="34" charset="0"/>
                        </a:rPr>
                        <a:t> (60,02 </a:t>
                      </a:r>
                      <a:r>
                        <a:rPr lang="en-US" sz="1600" dirty="0" err="1">
                          <a:latin typeface="Arial Narrow" panose="020B0606020202030204" pitchFamily="34" charset="0"/>
                        </a:rPr>
                        <a:t>tahun</a:t>
                      </a:r>
                      <a:r>
                        <a:rPr lang="en-US" sz="1600" dirty="0">
                          <a:latin typeface="Arial Narrow" panose="020B0606020202030204" pitchFamily="34" charset="0"/>
                        </a:rPr>
                        <a:t> 2022). </a:t>
                      </a:r>
                      <a:r>
                        <a:rPr lang="en-US" sz="1600" dirty="0" err="1">
                          <a:latin typeface="Arial Narrow" panose="020B0606020202030204" pitchFamily="34" charset="0"/>
                        </a:rPr>
                        <a:t>Capaian</a:t>
                      </a:r>
                      <a:r>
                        <a:rPr lang="en-US" sz="1600" dirty="0">
                          <a:latin typeface="Arial Narrow" panose="020B0606020202030204" pitchFamily="34" charset="0"/>
                        </a:rPr>
                        <a:t> IKP 2023 </a:t>
                      </a:r>
                      <a:r>
                        <a:rPr lang="en-US" sz="1600" dirty="0" err="1">
                          <a:latin typeface="Arial Narrow" panose="020B0606020202030204" pitchFamily="34" charset="0"/>
                        </a:rPr>
                        <a:t>tergolong</a:t>
                      </a:r>
                      <a:r>
                        <a:rPr lang="en-US" sz="1600" dirty="0">
                          <a:latin typeface="Arial Narrow" panose="020B0606020202030204" pitchFamily="34" charset="0"/>
                        </a:rPr>
                        <a:t> TAHAN. </a:t>
                      </a:r>
                      <a:r>
                        <a:rPr lang="en-US" sz="1600" dirty="0" err="1">
                          <a:latin typeface="Arial Narrow" panose="020B0606020202030204" pitchFamily="34" charset="0"/>
                        </a:rPr>
                        <a:t>Aspek</a:t>
                      </a:r>
                      <a:r>
                        <a:rPr lang="en-US" sz="1600" dirty="0">
                          <a:latin typeface="Arial Narrow" panose="020B0606020202030204" pitchFamily="34" charset="0"/>
                        </a:rPr>
                        <a:t> </a:t>
                      </a:r>
                      <a:r>
                        <a:rPr lang="en-US" sz="1600" dirty="0" err="1">
                          <a:latin typeface="Arial Narrow" panose="020B0606020202030204" pitchFamily="34" charset="0"/>
                        </a:rPr>
                        <a:t>pendukung</a:t>
                      </a:r>
                      <a:r>
                        <a:rPr lang="en-US" sz="1600" dirty="0">
                          <a:latin typeface="Arial Narrow" panose="020B0606020202030204" pitchFamily="34" charset="0"/>
                        </a:rPr>
                        <a:t> IKP: </a:t>
                      </a:r>
                      <a:r>
                        <a:rPr lang="en-ID" sz="1600" kern="1200" dirty="0" err="1">
                          <a:solidFill>
                            <a:schemeClr val="dk1"/>
                          </a:solidFill>
                          <a:effectLst/>
                          <a:latin typeface="Arial Narrow" panose="020B0606020202030204" pitchFamily="34" charset="0"/>
                          <a:ea typeface="+mn-ea"/>
                          <a:cs typeface="+mn-cs"/>
                        </a:rPr>
                        <a:t>aspek</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ketersediaan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98,27 (</a:t>
                      </a:r>
                      <a:r>
                        <a:rPr lang="en-ID" sz="1600" kern="1200" dirty="0" err="1">
                          <a:solidFill>
                            <a:schemeClr val="dk1"/>
                          </a:solidFill>
                          <a:effectLst/>
                          <a:latin typeface="Arial Narrow" panose="020B0606020202030204" pitchFamily="34" charset="0"/>
                          <a:ea typeface="+mn-ea"/>
                          <a:cs typeface="+mn-cs"/>
                        </a:rPr>
                        <a:t>tahan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aksesibilitas</a:t>
                      </a:r>
                      <a:r>
                        <a:rPr lang="en-ID" sz="1600" kern="1200" dirty="0">
                          <a:solidFill>
                            <a:schemeClr val="dk1"/>
                          </a:solidFill>
                          <a:effectLst/>
                          <a:latin typeface="Arial Narrow" panose="020B0606020202030204" pitchFamily="34" charset="0"/>
                          <a:ea typeface="+mn-ea"/>
                          <a:cs typeface="+mn-cs"/>
                        </a:rPr>
                        <a:t> pangan (</a:t>
                      </a:r>
                      <a:r>
                        <a:rPr lang="en-ID" sz="1600" kern="1200" dirty="0" err="1">
                          <a:solidFill>
                            <a:schemeClr val="dk1"/>
                          </a:solidFill>
                          <a:effectLst/>
                          <a:latin typeface="Arial Narrow" panose="020B0606020202030204" pitchFamily="34" charset="0"/>
                          <a:ea typeface="+mn-ea"/>
                          <a:cs typeface="+mn-cs"/>
                        </a:rPr>
                        <a:t>keterjangkauan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83,07 (</a:t>
                      </a:r>
                      <a:r>
                        <a:rPr lang="en-ID" sz="1600" kern="1200" dirty="0" err="1">
                          <a:solidFill>
                            <a:schemeClr val="dk1"/>
                          </a:solidFill>
                          <a:effectLst/>
                          <a:latin typeface="Arial Narrow" panose="020B0606020202030204" pitchFamily="34" charset="0"/>
                          <a:ea typeface="+mn-ea"/>
                          <a:cs typeface="+mn-cs"/>
                        </a:rPr>
                        <a:t>tahan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pemanfaatan</a:t>
                      </a:r>
                      <a:r>
                        <a:rPr lang="en-ID" sz="1600" kern="1200" dirty="0">
                          <a:solidFill>
                            <a:schemeClr val="dk1"/>
                          </a:solidFill>
                          <a:effectLst/>
                          <a:latin typeface="Arial Narrow" panose="020B0606020202030204" pitchFamily="34" charset="0"/>
                          <a:ea typeface="+mn-ea"/>
                          <a:cs typeface="+mn-cs"/>
                        </a:rPr>
                        <a:t> pangan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73,39 (</a:t>
                      </a:r>
                      <a:r>
                        <a:rPr lang="en-ID" sz="1600" kern="1200" dirty="0" err="1">
                          <a:solidFill>
                            <a:schemeClr val="dk1"/>
                          </a:solidFill>
                          <a:effectLst/>
                          <a:latin typeface="Arial Narrow" panose="020B0606020202030204" pitchFamily="34" charset="0"/>
                          <a:ea typeface="+mn-ea"/>
                          <a:cs typeface="+mn-cs"/>
                        </a:rPr>
                        <a:t>tahan</a:t>
                      </a:r>
                      <a:r>
                        <a:rPr lang="en-ID" sz="1600" kern="1200" dirty="0">
                          <a:solidFill>
                            <a:schemeClr val="dk1"/>
                          </a:solidFill>
                          <a:effectLst/>
                          <a:latin typeface="Arial Narrow" panose="020B0606020202030204" pitchFamily="34" charset="0"/>
                          <a:ea typeface="+mn-ea"/>
                          <a:cs typeface="+mn-cs"/>
                        </a:rPr>
                        <a:t>)</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melakukan</a:t>
                      </a:r>
                      <a:r>
                        <a:rPr lang="en-US" sz="1600" dirty="0">
                          <a:latin typeface="Arial Narrow" panose="020B0606020202030204" pitchFamily="34" charset="0"/>
                        </a:rPr>
                        <a:t> BABS</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10,58%</a:t>
                      </a:r>
                    </a:p>
                  </a:txBody>
                  <a:tcPr/>
                </a:tc>
                <a:tc>
                  <a:txBody>
                    <a:bodyPr/>
                    <a:lstStyle/>
                    <a:p>
                      <a:r>
                        <a:rPr lang="en-US" sz="1600" dirty="0">
                          <a:latin typeface="Arial Narrow" panose="020B0606020202030204" pitchFamily="34" charset="0"/>
                        </a:rPr>
                        <a:t>Data KLHS RPJPD, </a:t>
                      </a:r>
                      <a:r>
                        <a:rPr lang="en-US" sz="1600" dirty="0" err="1">
                          <a:latin typeface="Arial Narrow" panose="020B0606020202030204" pitchFamily="34" charset="0"/>
                        </a:rPr>
                        <a:t>Penduduk</a:t>
                      </a:r>
                      <a:r>
                        <a:rPr lang="en-US" sz="1600" dirty="0">
                          <a:latin typeface="Arial Narrow" panose="020B0606020202030204" pitchFamily="34" charset="0"/>
                        </a:rPr>
                        <a:t> yang </a:t>
                      </a:r>
                      <a:r>
                        <a:rPr lang="en-US" sz="1600" dirty="0" err="1">
                          <a:latin typeface="Arial Narrow" panose="020B0606020202030204" pitchFamily="34" charset="0"/>
                        </a:rPr>
                        <a:t>melakukan</a:t>
                      </a:r>
                      <a:r>
                        <a:rPr lang="en-US" sz="1600" dirty="0">
                          <a:latin typeface="Arial Narrow" panose="020B0606020202030204" pitchFamily="34" charset="0"/>
                        </a:rPr>
                        <a:t> BABS </a:t>
                      </a:r>
                      <a:r>
                        <a:rPr lang="en-US" sz="1600" dirty="0" err="1">
                          <a:latin typeface="Arial Narrow" panose="020B0606020202030204" pitchFamily="34" charset="0"/>
                        </a:rPr>
                        <a:t>sebayak</a:t>
                      </a:r>
                      <a:r>
                        <a:rPr lang="en-US" sz="1600" dirty="0">
                          <a:latin typeface="Arial Narrow" panose="020B0606020202030204" pitchFamily="34" charset="0"/>
                        </a:rPr>
                        <a:t> 10,58% </a:t>
                      </a:r>
                      <a:r>
                        <a:rPr lang="en-US" sz="1600" dirty="0" err="1">
                          <a:latin typeface="Arial Narrow" panose="020B0606020202030204" pitchFamily="34" charset="0"/>
                        </a:rPr>
                        <a:t>atau</a:t>
                      </a:r>
                      <a:r>
                        <a:rPr lang="en-US" sz="1600" dirty="0">
                          <a:latin typeface="Arial Narrow" panose="020B0606020202030204" pitchFamily="34" charset="0"/>
                        </a:rPr>
                        <a:t> 16.118 KK </a:t>
                      </a:r>
                      <a:r>
                        <a:rPr lang="en-US" sz="1600" dirty="0" err="1">
                          <a:latin typeface="Arial Narrow" panose="020B0606020202030204" pitchFamily="34" charset="0"/>
                        </a:rPr>
                        <a:t>atau</a:t>
                      </a:r>
                      <a:r>
                        <a:rPr lang="en-US" sz="1600" dirty="0">
                          <a:latin typeface="Arial Narrow" panose="020B0606020202030204" pitchFamily="34" charset="0"/>
                        </a:rPr>
                        <a:t> 64,470 </a:t>
                      </a:r>
                      <a:r>
                        <a:rPr lang="en-US" sz="1600" dirty="0" err="1">
                          <a:latin typeface="Arial Narrow" panose="020B0606020202030204" pitchFamily="34" charset="0"/>
                        </a:rPr>
                        <a:t>jiwa</a:t>
                      </a:r>
                      <a:r>
                        <a:rPr lang="en-US" sz="1600" dirty="0">
                          <a:latin typeface="Arial Narrow" panose="020B0606020202030204" pitchFamily="34" charset="0"/>
                        </a:rPr>
                        <a:t> </a:t>
                      </a:r>
                      <a:r>
                        <a:rPr lang="en-US" sz="1600" dirty="0" err="1">
                          <a:latin typeface="Arial Narrow" panose="020B0606020202030204" pitchFamily="34" charset="0"/>
                        </a:rPr>
                        <a:t>disebabkan</a:t>
                      </a:r>
                      <a:r>
                        <a:rPr lang="en-US" sz="1600" dirty="0">
                          <a:latin typeface="Arial Narrow" panose="020B0606020202030204" pitchFamily="34" charset="0"/>
                        </a:rPr>
                        <a:t>. </a:t>
                      </a:r>
                      <a:r>
                        <a:rPr lang="en-US" sz="1600" dirty="0" err="1">
                          <a:latin typeface="Arial Narrow" panose="020B0606020202030204" pitchFamily="34" charset="0"/>
                        </a:rPr>
                        <a:t>Sekitar</a:t>
                      </a:r>
                      <a:r>
                        <a:rPr lang="en-US" sz="1600" dirty="0">
                          <a:latin typeface="Arial Narrow" panose="020B0606020202030204" pitchFamily="34" charset="0"/>
                        </a:rPr>
                        <a:t> 12,79% </a:t>
                      </a:r>
                      <a:r>
                        <a:rPr lang="en-US" sz="1600" dirty="0" err="1">
                          <a:latin typeface="Arial Narrow" panose="020B0606020202030204" pitchFamily="34" charset="0"/>
                        </a:rPr>
                        <a:t>warga</a:t>
                      </a:r>
                      <a:r>
                        <a:rPr lang="en-US" sz="1600" dirty="0">
                          <a:latin typeface="Arial Narrow" panose="020B0606020202030204" pitchFamily="34" charset="0"/>
                        </a:rPr>
                        <a:t> </a:t>
                      </a:r>
                      <a:r>
                        <a:rPr lang="en-US" sz="1600" dirty="0" err="1">
                          <a:latin typeface="Arial Narrow" panose="020B0606020202030204" pitchFamily="34" charset="0"/>
                        </a:rPr>
                        <a:t>tidak</a:t>
                      </a:r>
                      <a:r>
                        <a:rPr lang="en-US" sz="1600" dirty="0">
                          <a:latin typeface="Arial Narrow" panose="020B0606020202030204" pitchFamily="34" charset="0"/>
                        </a:rPr>
                        <a:t> </a:t>
                      </a:r>
                      <a:r>
                        <a:rPr lang="en-US" sz="1600" dirty="0" err="1">
                          <a:latin typeface="Arial Narrow" panose="020B0606020202030204" pitchFamily="34" charset="0"/>
                        </a:rPr>
                        <a:t>memiliki</a:t>
                      </a:r>
                      <a:r>
                        <a:rPr lang="en-US" sz="1600" dirty="0">
                          <a:latin typeface="Arial Narrow" panose="020B0606020202030204" pitchFamily="34" charset="0"/>
                        </a:rPr>
                        <a:t> </a:t>
                      </a:r>
                      <a:r>
                        <a:rPr lang="en-US" sz="1600" dirty="0" err="1">
                          <a:latin typeface="Arial Narrow" panose="020B0606020202030204" pitchFamily="34" charset="0"/>
                        </a:rPr>
                        <a:t>jamban</a:t>
                      </a:r>
                      <a:r>
                        <a:rPr lang="en-US" sz="1600" dirty="0">
                          <a:latin typeface="Arial Narrow" panose="020B0606020202030204" pitchFamily="34" charset="0"/>
                        </a:rPr>
                        <a:t> yang </a:t>
                      </a:r>
                      <a:r>
                        <a:rPr lang="en-US" sz="1600" dirty="0" err="1">
                          <a:latin typeface="Arial Narrow" panose="020B0606020202030204" pitchFamily="34" charset="0"/>
                        </a:rPr>
                        <a:t>layal</a:t>
                      </a:r>
                      <a:r>
                        <a:rPr lang="en-US" sz="1600" dirty="0">
                          <a:latin typeface="Arial Narrow" panose="020B0606020202030204" pitchFamily="34" charset="0"/>
                        </a:rPr>
                        <a:t> </a:t>
                      </a:r>
                      <a:endParaRPr lang="en-ID" sz="1600" dirty="0">
                        <a:latin typeface="Arial Narrow" panose="020B0606020202030204" pitchFamily="34" charset="0"/>
                      </a:endParaRPr>
                    </a:p>
                  </a:txBody>
                  <a:tcPr/>
                </a:tc>
                <a:extLst>
                  <a:ext uri="{0D108BD9-81ED-4DB2-BD59-A6C34878D82A}">
                    <a16:rowId xmlns:a16="http://schemas.microsoft.com/office/drawing/2014/main" val="2576651443"/>
                  </a:ext>
                </a:extLst>
              </a:tr>
            </a:tbl>
          </a:graphicData>
        </a:graphic>
      </p:graphicFrame>
    </p:spTree>
    <p:extLst>
      <p:ext uri="{BB962C8B-B14F-4D97-AF65-F5344CB8AC3E}">
        <p14:creationId xmlns:p14="http://schemas.microsoft.com/office/powerpoint/2010/main" val="3871774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90756"/>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1017811"/>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2694866956"/>
              </p:ext>
            </p:extLst>
          </p:nvPr>
        </p:nvGraphicFramePr>
        <p:xfrm>
          <a:off x="304798" y="1532168"/>
          <a:ext cx="11593287" cy="4612640"/>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370840">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Geografi</a:t>
                      </a:r>
                      <a:r>
                        <a:rPr lang="en-US" sz="1600" b="1" dirty="0">
                          <a:latin typeface="Arial Narrow" panose="020B0606020202030204" pitchFamily="34" charset="0"/>
                        </a:rPr>
                        <a:t> dan </a:t>
                      </a:r>
                      <a:r>
                        <a:rPr lang="en-US" sz="1600" b="1" dirty="0" err="1">
                          <a:latin typeface="Arial Narrow" panose="020B0606020202030204" pitchFamily="34" charset="0"/>
                        </a:rPr>
                        <a:t>Demografi</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Risiko</a:t>
                      </a:r>
                      <a:r>
                        <a:rPr lang="en-US" sz="1600" dirty="0">
                          <a:latin typeface="Arial Narrow" panose="020B0606020202030204" pitchFamily="34" charset="0"/>
                        </a:rPr>
                        <a:t> </a:t>
                      </a:r>
                      <a:r>
                        <a:rPr lang="en-US" sz="1600" dirty="0" err="1">
                          <a:latin typeface="Arial Narrow" panose="020B0606020202030204" pitchFamily="34" charset="0"/>
                        </a:rPr>
                        <a:t>Bencana</a:t>
                      </a:r>
                      <a:r>
                        <a:rPr lang="en-US" sz="1600" dirty="0">
                          <a:latin typeface="Arial Narrow" panose="020B0606020202030204" pitchFamily="34" charset="0"/>
                        </a:rPr>
                        <a:t> (IRB)</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140,00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120,18</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140 (</a:t>
                      </a:r>
                      <a:r>
                        <a:rPr lang="en-US" sz="1600" dirty="0" err="1">
                          <a:latin typeface="Arial Narrow" panose="020B0606020202030204" pitchFamily="34" charset="0"/>
                        </a:rPr>
                        <a:t>sedang</a:t>
                      </a:r>
                      <a:r>
                        <a:rPr lang="en-US" sz="1600" dirty="0">
                          <a:latin typeface="Arial Narrow" panose="020B0606020202030204" pitchFamily="34" charset="0"/>
                        </a:rPr>
                        <a:t>) </a:t>
                      </a:r>
                      <a:r>
                        <a:rPr lang="en-US" sz="1600" dirty="0" err="1">
                          <a:latin typeface="Arial Narrow" panose="020B0606020202030204" pitchFamily="34" charset="0"/>
                        </a:rPr>
                        <a:t>ke</a:t>
                      </a:r>
                      <a:r>
                        <a:rPr lang="en-US" sz="1600" dirty="0">
                          <a:latin typeface="Arial Narrow" panose="020B0606020202030204" pitchFamily="34" charset="0"/>
                        </a:rPr>
                        <a:t> 120,18 (</a:t>
                      </a:r>
                      <a:r>
                        <a:rPr lang="en-US" sz="1600" dirty="0" err="1">
                          <a:latin typeface="Arial Narrow" panose="020B0606020202030204" pitchFamily="34" charset="0"/>
                        </a:rPr>
                        <a:t>sedang</a:t>
                      </a:r>
                      <a:r>
                        <a:rPr lang="en-US" sz="1600" dirty="0">
                          <a:latin typeface="Arial Narrow" panose="020B0606020202030204" pitchFamily="34" charset="0"/>
                        </a:rPr>
                        <a:t>). I</a:t>
                      </a:r>
                      <a:r>
                        <a:rPr lang="en-ID" sz="1600" kern="1200" dirty="0" err="1">
                          <a:solidFill>
                            <a:schemeClr val="dk1"/>
                          </a:solidFill>
                          <a:effectLst/>
                          <a:latin typeface="Arial Narrow" panose="020B0606020202030204" pitchFamily="34" charset="0"/>
                          <a:ea typeface="+mn-ea"/>
                          <a:cs typeface="+mn-cs"/>
                        </a:rPr>
                        <a:t>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banjir</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mencapai</a:t>
                      </a:r>
                      <a:r>
                        <a:rPr lang="en-ID" sz="1600" kern="1200" dirty="0">
                          <a:solidFill>
                            <a:schemeClr val="dk1"/>
                          </a:solidFill>
                          <a:effectLst/>
                          <a:latin typeface="Arial Narrow" panose="020B0606020202030204" pitchFamily="34" charset="0"/>
                          <a:ea typeface="+mn-ea"/>
                          <a:cs typeface="+mn-cs"/>
                        </a:rPr>
                        <a:t> 31,72 (</a:t>
                      </a:r>
                      <a:r>
                        <a:rPr lang="en-ID" sz="1600" kern="1200" dirty="0" err="1">
                          <a:solidFill>
                            <a:schemeClr val="dk1"/>
                          </a:solidFill>
                          <a:effectLst/>
                          <a:latin typeface="Arial Narrow" panose="020B0606020202030204" pitchFamily="34" charset="0"/>
                          <a:ea typeface="+mn-ea"/>
                          <a:cs typeface="+mn-cs"/>
                        </a:rPr>
                        <a:t>tinggi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gempabumi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19,03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tinggi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kebakaran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hutan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19,03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tinggi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longsor</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9,87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sedang</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gelombang</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ekstrim</a:t>
                      </a:r>
                      <a:r>
                        <a:rPr lang="en-ID" sz="1600" kern="1200" dirty="0">
                          <a:solidFill>
                            <a:schemeClr val="dk1"/>
                          </a:solidFill>
                          <a:effectLst/>
                          <a:latin typeface="Arial Narrow" panose="020B0606020202030204" pitchFamily="34" charset="0"/>
                          <a:ea typeface="+mn-ea"/>
                          <a:cs typeface="+mn-cs"/>
                        </a:rPr>
                        <a:t> dan </a:t>
                      </a:r>
                      <a:r>
                        <a:rPr lang="en-ID" sz="1600" kern="1200" dirty="0" err="1">
                          <a:solidFill>
                            <a:schemeClr val="dk1"/>
                          </a:solidFill>
                          <a:effectLst/>
                          <a:latin typeface="Arial Narrow" panose="020B0606020202030204" pitchFamily="34" charset="0"/>
                          <a:ea typeface="+mn-ea"/>
                          <a:cs typeface="+mn-cs"/>
                        </a:rPr>
                        <a:t>abrasi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21,15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tinggi</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kekeringan</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10,57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sedang</a:t>
                      </a:r>
                      <a:r>
                        <a:rPr lang="en-ID" sz="1600" kern="1200" dirty="0">
                          <a:solidFill>
                            <a:schemeClr val="dk1"/>
                          </a:solidFill>
                          <a:effectLst/>
                          <a:latin typeface="Arial Narrow" panose="020B0606020202030204" pitchFamily="34" charset="0"/>
                          <a:ea typeface="+mn-ea"/>
                          <a:cs typeface="+mn-cs"/>
                        </a:rPr>
                        <a:t>), dan </a:t>
                      </a:r>
                      <a:r>
                        <a:rPr lang="en-ID" sz="1600" kern="1200" dirty="0" err="1">
                          <a:solidFill>
                            <a:schemeClr val="dk1"/>
                          </a:solidFill>
                          <a:effectLst/>
                          <a:latin typeface="Arial Narrow" panose="020B0606020202030204" pitchFamily="34" charset="0"/>
                          <a:ea typeface="+mn-ea"/>
                          <a:cs typeface="+mn-cs"/>
                        </a:rPr>
                        <a:t>indeks</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bencana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cuaca</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ekstrim</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sebesar</a:t>
                      </a:r>
                      <a:r>
                        <a:rPr lang="en-ID" sz="1600" kern="1200" dirty="0">
                          <a:solidFill>
                            <a:schemeClr val="dk1"/>
                          </a:solidFill>
                          <a:effectLst/>
                          <a:latin typeface="Arial Narrow" panose="020B0606020202030204" pitchFamily="34" charset="0"/>
                          <a:ea typeface="+mn-ea"/>
                          <a:cs typeface="+mn-cs"/>
                        </a:rPr>
                        <a:t> 11,98 (</a:t>
                      </a:r>
                      <a:r>
                        <a:rPr lang="en-ID" sz="1600" kern="1200" dirty="0" err="1">
                          <a:solidFill>
                            <a:schemeClr val="dk1"/>
                          </a:solidFill>
                          <a:effectLst/>
                          <a:latin typeface="Arial Narrow" panose="020B0606020202030204" pitchFamily="34" charset="0"/>
                          <a:ea typeface="+mn-ea"/>
                          <a:cs typeface="+mn-cs"/>
                        </a:rPr>
                        <a:t>risiko</a:t>
                      </a:r>
                      <a:r>
                        <a:rPr lang="en-ID" sz="1600" kern="1200" dirty="0">
                          <a:solidFill>
                            <a:schemeClr val="dk1"/>
                          </a:solidFill>
                          <a:effectLst/>
                          <a:latin typeface="Arial Narrow" panose="020B0606020202030204" pitchFamily="34" charset="0"/>
                          <a:ea typeface="+mn-ea"/>
                          <a:cs typeface="+mn-cs"/>
                        </a:rPr>
                        <a:t> </a:t>
                      </a:r>
                      <a:r>
                        <a:rPr lang="en-ID" sz="1600" kern="1200" dirty="0" err="1">
                          <a:solidFill>
                            <a:schemeClr val="dk1"/>
                          </a:solidFill>
                          <a:effectLst/>
                          <a:latin typeface="Arial Narrow" panose="020B0606020202030204" pitchFamily="34" charset="0"/>
                          <a:ea typeface="+mn-ea"/>
                          <a:cs typeface="+mn-cs"/>
                        </a:rPr>
                        <a:t>sedang</a:t>
                      </a:r>
                      <a:r>
                        <a:rPr lang="en-ID" sz="1600" kern="1200" dirty="0">
                          <a:solidFill>
                            <a:schemeClr val="dk1"/>
                          </a:solidFill>
                          <a:effectLst/>
                          <a:latin typeface="Arial Narrow" panose="020B0606020202030204" pitchFamily="34" charset="0"/>
                          <a:ea typeface="+mn-ea"/>
                          <a:cs typeface="+mn-cs"/>
                        </a:rPr>
                        <a:t>). </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Laju</a:t>
                      </a:r>
                      <a:r>
                        <a:rPr lang="en-US" sz="1600" dirty="0">
                          <a:latin typeface="Arial Narrow" panose="020B0606020202030204" pitchFamily="34" charset="0"/>
                        </a:rPr>
                        <a:t> </a:t>
                      </a:r>
                      <a:r>
                        <a:rPr lang="en-US" sz="1600" dirty="0" err="1">
                          <a:latin typeface="Arial Narrow" panose="020B0606020202030204" pitchFamily="34" charset="0"/>
                        </a:rPr>
                        <a:t>Pertumbuhan</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(LPP)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0,28</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1,33</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LPP </a:t>
                      </a:r>
                      <a:r>
                        <a:rPr lang="en-US" sz="1600" dirty="0" err="1">
                          <a:latin typeface="Arial Narrow" panose="020B0606020202030204" pitchFamily="34" charset="0"/>
                        </a:rPr>
                        <a:t>meningkat</a:t>
                      </a:r>
                      <a:r>
                        <a:rPr lang="en-US" sz="1600" dirty="0">
                          <a:latin typeface="Arial Narrow" panose="020B0606020202030204" pitchFamily="34" charset="0"/>
                        </a:rPr>
                        <a:t> dan </a:t>
                      </a:r>
                      <a:r>
                        <a:rPr lang="en-US" sz="1600" dirty="0" err="1">
                          <a:latin typeface="Arial Narrow" panose="020B0606020202030204" pitchFamily="34" charset="0"/>
                        </a:rPr>
                        <a:t>jumlah</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juga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mencapai</a:t>
                      </a:r>
                      <a:r>
                        <a:rPr lang="en-US" sz="1600" dirty="0">
                          <a:latin typeface="Arial Narrow" panose="020B0606020202030204" pitchFamily="34" charset="0"/>
                        </a:rPr>
                        <a:t> 682.918 </a:t>
                      </a:r>
                      <a:r>
                        <a:rPr lang="en-US" sz="1600" dirty="0" err="1">
                          <a:latin typeface="Arial Narrow" panose="020B0606020202030204" pitchFamily="34" charset="0"/>
                        </a:rPr>
                        <a:t>jiwa</a:t>
                      </a:r>
                      <a:r>
                        <a:rPr lang="en-US" sz="1600" dirty="0">
                          <a:latin typeface="Arial Narrow" panose="020B0606020202030204" pitchFamily="34" charset="0"/>
                        </a:rPr>
                        <a:t> (BPS, 2023). </a:t>
                      </a:r>
                      <a:r>
                        <a:rPr lang="en-US" sz="1600" dirty="0" err="1">
                          <a:latin typeface="Arial Narrow" panose="020B0606020202030204" pitchFamily="34" charset="0"/>
                        </a:rPr>
                        <a:t>Rasio</a:t>
                      </a:r>
                      <a:r>
                        <a:rPr lang="en-US" sz="1600" dirty="0">
                          <a:latin typeface="Arial Narrow" panose="020B0606020202030204" pitchFamily="34" charset="0"/>
                        </a:rPr>
                        <a:t> </a:t>
                      </a:r>
                      <a:r>
                        <a:rPr lang="en-US" sz="1600" dirty="0" err="1">
                          <a:latin typeface="Arial Narrow" panose="020B0606020202030204" pitchFamily="34" charset="0"/>
                        </a:rPr>
                        <a:t>jenis</a:t>
                      </a:r>
                      <a:r>
                        <a:rPr lang="en-US" sz="1600" dirty="0">
                          <a:latin typeface="Arial Narrow" panose="020B0606020202030204" pitchFamily="34" charset="0"/>
                        </a:rPr>
                        <a:t> </a:t>
                      </a:r>
                      <a:r>
                        <a:rPr lang="en-US" sz="1600" dirty="0" err="1">
                          <a:latin typeface="Arial Narrow" panose="020B0606020202030204" pitchFamily="34" charset="0"/>
                        </a:rPr>
                        <a:t>kelamin</a:t>
                      </a:r>
                      <a:r>
                        <a:rPr lang="en-US" sz="1600" dirty="0">
                          <a:latin typeface="Arial Narrow" panose="020B0606020202030204" pitchFamily="34" charset="0"/>
                        </a:rPr>
                        <a:t> 101,42 (2023).</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Timbulan</a:t>
                      </a:r>
                      <a:r>
                        <a:rPr lang="en-US" sz="1600" dirty="0">
                          <a:latin typeface="Arial Narrow" panose="020B0606020202030204" pitchFamily="34" charset="0"/>
                        </a:rPr>
                        <a:t> </a:t>
                      </a:r>
                      <a:r>
                        <a:rPr lang="en-US" sz="1600" dirty="0" err="1">
                          <a:latin typeface="Arial Narrow" panose="020B0606020202030204" pitchFamily="34" charset="0"/>
                        </a:rPr>
                        <a:t>sampah</a:t>
                      </a:r>
                      <a:r>
                        <a:rPr lang="en-US" sz="1600" dirty="0">
                          <a:latin typeface="Arial Narrow" panose="020B0606020202030204" pitchFamily="34" charset="0"/>
                        </a:rPr>
                        <a:t> yang </a:t>
                      </a:r>
                      <a:r>
                        <a:rPr lang="en-US" sz="1600" dirty="0" err="1">
                          <a:latin typeface="Arial Narrow" panose="020B0606020202030204" pitchFamily="34" charset="0"/>
                        </a:rPr>
                        <a:t>ditangani</a:t>
                      </a:r>
                      <a:r>
                        <a:rPr lang="en-US" sz="1600" dirty="0">
                          <a:latin typeface="Arial Narrow" panose="020B0606020202030204" pitchFamily="34" charset="0"/>
                        </a:rPr>
                        <a:t>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29,70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23,56</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US" sz="1600" dirty="0">
                        <a:latin typeface="Arial Narrow" panose="020B0606020202030204" pitchFamily="34" charset="0"/>
                      </a:endParaRPr>
                    </a:p>
                  </a:txBody>
                  <a:tcPr/>
                </a:tc>
                <a:tc>
                  <a:txBody>
                    <a:bodyPr/>
                    <a:lstStyle/>
                    <a:p>
                      <a:endParaRPr lang="en-ID" sz="1600" dirty="0">
                        <a:latin typeface="Arial Narrow" panose="020B0606020202030204" pitchFamily="34" charset="0"/>
                      </a:endParaRPr>
                    </a:p>
                  </a:txBody>
                  <a:tcPr/>
                </a:tc>
                <a:extLst>
                  <a:ext uri="{0D108BD9-81ED-4DB2-BD59-A6C34878D82A}">
                    <a16:rowId xmlns:a16="http://schemas.microsoft.com/office/drawing/2014/main" val="2576651443"/>
                  </a:ext>
                </a:extLst>
              </a:tr>
            </a:tbl>
          </a:graphicData>
        </a:graphic>
      </p:graphicFrame>
    </p:spTree>
    <p:extLst>
      <p:ext uri="{BB962C8B-B14F-4D97-AF65-F5344CB8AC3E}">
        <p14:creationId xmlns:p14="http://schemas.microsoft.com/office/powerpoint/2010/main" val="2275398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04402"/>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876294"/>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2847199551"/>
              </p:ext>
            </p:extLst>
          </p:nvPr>
        </p:nvGraphicFramePr>
        <p:xfrm>
          <a:off x="304800" y="1303568"/>
          <a:ext cx="11593287" cy="5425440"/>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Kesejahteraan</a:t>
                      </a:r>
                      <a:r>
                        <a:rPr lang="en-US" sz="1600" b="1" dirty="0">
                          <a:latin typeface="Arial Narrow" panose="020B0606020202030204" pitchFamily="34" charset="0"/>
                        </a:rPr>
                        <a:t> Masyarakat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Pertumbuhan</a:t>
                      </a:r>
                      <a:r>
                        <a:rPr lang="en-US" sz="1600" dirty="0">
                          <a:latin typeface="Arial Narrow" panose="020B0606020202030204" pitchFamily="34" charset="0"/>
                        </a:rPr>
                        <a:t> Ekonomi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5,28</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5,03</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5,28% </a:t>
                      </a:r>
                      <a:r>
                        <a:rPr lang="en-US" sz="1600" dirty="0" err="1">
                          <a:latin typeface="Arial Narrow" panose="020B0606020202030204" pitchFamily="34" charset="0"/>
                        </a:rPr>
                        <a:t>menjadi</a:t>
                      </a:r>
                      <a:r>
                        <a:rPr lang="en-US" sz="1600" dirty="0">
                          <a:latin typeface="Arial Narrow" panose="020B0606020202030204" pitchFamily="34" charset="0"/>
                        </a:rPr>
                        <a:t> 5,03% </a:t>
                      </a:r>
                      <a:r>
                        <a:rPr lang="en-US" sz="1600" dirty="0" err="1">
                          <a:latin typeface="Arial Narrow" panose="020B0606020202030204" pitchFamily="34" charset="0"/>
                        </a:rPr>
                        <a:t>sebagai</a:t>
                      </a:r>
                      <a:r>
                        <a:rPr lang="en-US" sz="1600" dirty="0">
                          <a:latin typeface="Arial Narrow" panose="020B0606020202030204" pitchFamily="34" charset="0"/>
                        </a:rPr>
                        <a:t> </a:t>
                      </a:r>
                      <a:r>
                        <a:rPr lang="en-US" sz="1600" dirty="0" err="1">
                          <a:latin typeface="Arial Narrow" panose="020B0606020202030204" pitchFamily="34" charset="0"/>
                        </a:rPr>
                        <a:t>akibat</a:t>
                      </a:r>
                      <a:r>
                        <a:rPr lang="en-US" sz="1600" dirty="0">
                          <a:latin typeface="Arial Narrow" panose="020B0606020202030204" pitchFamily="34" charset="0"/>
                        </a:rPr>
                        <a:t> </a:t>
                      </a:r>
                      <a:r>
                        <a:rPr lang="en-US" sz="1600" dirty="0" err="1">
                          <a:latin typeface="Arial Narrow" panose="020B0606020202030204" pitchFamily="34" charset="0"/>
                        </a:rPr>
                        <a:t>dampak</a:t>
                      </a:r>
                      <a:r>
                        <a:rPr lang="en-US" sz="1600" dirty="0">
                          <a:latin typeface="Arial Narrow" panose="020B0606020202030204" pitchFamily="34" charset="0"/>
                        </a:rPr>
                        <a:t> </a:t>
                      </a:r>
                      <a:r>
                        <a:rPr lang="en-US" sz="1600" dirty="0" err="1">
                          <a:latin typeface="Arial Narrow" panose="020B0606020202030204" pitchFamily="34" charset="0"/>
                        </a:rPr>
                        <a:t>pandemi</a:t>
                      </a:r>
                      <a:r>
                        <a:rPr lang="en-US" sz="1600" dirty="0">
                          <a:latin typeface="Arial Narrow" panose="020B0606020202030204" pitchFamily="34" charset="0"/>
                        </a:rPr>
                        <a:t> Covid-19 Dimana </a:t>
                      </a:r>
                      <a:r>
                        <a:rPr lang="en-US" sz="1600" dirty="0" err="1">
                          <a:latin typeface="Arial Narrow" panose="020B0606020202030204" pitchFamily="34" charset="0"/>
                        </a:rPr>
                        <a:t>tahun</a:t>
                      </a:r>
                      <a:r>
                        <a:rPr lang="en-US" sz="1600" dirty="0">
                          <a:latin typeface="Arial Narrow" panose="020B0606020202030204" pitchFamily="34" charset="0"/>
                        </a:rPr>
                        <a:t> 2020 </a:t>
                      </a:r>
                      <a:r>
                        <a:rPr lang="en-US" sz="1600" dirty="0" err="1">
                          <a:latin typeface="Arial Narrow" panose="020B0606020202030204" pitchFamily="34" charset="0"/>
                        </a:rPr>
                        <a:t>sempat</a:t>
                      </a:r>
                      <a:r>
                        <a:rPr lang="en-US" sz="1600" dirty="0">
                          <a:latin typeface="Arial Narrow" panose="020B0606020202030204" pitchFamily="34" charset="0"/>
                        </a:rPr>
                        <a:t> </a:t>
                      </a:r>
                      <a:r>
                        <a:rPr lang="en-US" sz="1600" dirty="0" err="1">
                          <a:latin typeface="Arial Narrow" panose="020B0606020202030204" pitchFamily="34" charset="0"/>
                        </a:rPr>
                        <a:t>kontraksi</a:t>
                      </a:r>
                      <a:r>
                        <a:rPr lang="en-US" sz="1600" dirty="0">
                          <a:latin typeface="Arial Narrow" panose="020B0606020202030204" pitchFamily="34" charset="0"/>
                        </a:rPr>
                        <a:t> </a:t>
                      </a:r>
                      <a:r>
                        <a:rPr lang="en-US" sz="1600" dirty="0" err="1">
                          <a:latin typeface="Arial Narrow" panose="020B0606020202030204" pitchFamily="34" charset="0"/>
                        </a:rPr>
                        <a:t>mencapai</a:t>
                      </a:r>
                      <a:r>
                        <a:rPr lang="en-US" sz="1600" dirty="0">
                          <a:latin typeface="Arial Narrow" panose="020B0606020202030204" pitchFamily="34" charset="0"/>
                        </a:rPr>
                        <a:t> minus 0,44%.  </a:t>
                      </a:r>
                      <a:r>
                        <a:rPr lang="en-US" sz="1600" dirty="0" err="1">
                          <a:latin typeface="Arial Narrow" panose="020B0606020202030204" pitchFamily="34" charset="0"/>
                        </a:rPr>
                        <a:t>Sejak</a:t>
                      </a:r>
                      <a:r>
                        <a:rPr lang="en-US" sz="1600" dirty="0">
                          <a:latin typeface="Arial Narrow" panose="020B0606020202030204" pitchFamily="34" charset="0"/>
                        </a:rPr>
                        <a:t> 2021-2023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akselerasi</a:t>
                      </a:r>
                      <a:r>
                        <a:rPr lang="en-US" sz="1600" dirty="0">
                          <a:latin typeface="Arial Narrow" panose="020B0606020202030204" pitchFamily="34" charset="0"/>
                        </a:rPr>
                        <a:t> </a:t>
                      </a:r>
                      <a:r>
                        <a:rPr lang="en-US" sz="1600" dirty="0" err="1">
                          <a:latin typeface="Arial Narrow" panose="020B0606020202030204" pitchFamily="34" charset="0"/>
                        </a:rPr>
                        <a:t>kembali</a:t>
                      </a:r>
                      <a:r>
                        <a:rPr lang="en-US" sz="1600" dirty="0">
                          <a:latin typeface="Arial Narrow" panose="020B0606020202030204" pitchFamily="34" charset="0"/>
                        </a:rPr>
                        <a:t> </a:t>
                      </a:r>
                      <a:r>
                        <a:rPr lang="en-US" sz="1600" dirty="0" err="1">
                          <a:latin typeface="Arial Narrow" panose="020B0606020202030204" pitchFamily="34" charset="0"/>
                        </a:rPr>
                        <a:t>dengan</a:t>
                      </a:r>
                      <a:r>
                        <a:rPr lang="en-US" sz="1600" dirty="0">
                          <a:latin typeface="Arial Narrow" panose="020B0606020202030204" pitchFamily="34" charset="0"/>
                        </a:rPr>
                        <a:t> </a:t>
                      </a:r>
                      <a:r>
                        <a:rPr lang="en-US" sz="1600" dirty="0" err="1">
                          <a:latin typeface="Arial Narrow" panose="020B0606020202030204" pitchFamily="34" charset="0"/>
                        </a:rPr>
                        <a:t>berakhirnya</a:t>
                      </a:r>
                      <a:r>
                        <a:rPr lang="en-US" sz="1600" dirty="0">
                          <a:latin typeface="Arial Narrow" panose="020B0606020202030204" pitchFamily="34" charset="0"/>
                        </a:rPr>
                        <a:t> Covid-19. </a:t>
                      </a:r>
                      <a:r>
                        <a:rPr lang="en-US" sz="1600" dirty="0" err="1">
                          <a:latin typeface="Arial Narrow" panose="020B0606020202030204" pitchFamily="34" charset="0"/>
                        </a:rPr>
                        <a:t>Capaian</a:t>
                      </a:r>
                      <a:r>
                        <a:rPr lang="en-US" sz="1600" dirty="0">
                          <a:latin typeface="Arial Narrow" panose="020B0606020202030204" pitchFamily="34" charset="0"/>
                        </a:rPr>
                        <a:t> 2023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diatas</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(5,01%) dan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(5,05%).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ke-12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se-</a:t>
                      </a:r>
                      <a:r>
                        <a:rPr lang="en-US" sz="1600" dirty="0" err="1">
                          <a:latin typeface="Arial Narrow" panose="020B0606020202030204" pitchFamily="34" charset="0"/>
                        </a:rPr>
                        <a:t>Provinsi</a:t>
                      </a:r>
                      <a:r>
                        <a:rPr lang="en-US" sz="1600" dirty="0">
                          <a:latin typeface="Arial Narrow" panose="020B0606020202030204" pitchFamily="34" charset="0"/>
                        </a:rPr>
                        <a:t> </a:t>
                      </a:r>
                      <a:r>
                        <a:rPr lang="en-US" sz="1600" dirty="0" err="1">
                          <a:latin typeface="Arial Narrow" panose="020B0606020202030204" pitchFamily="34" charset="0"/>
                        </a:rPr>
                        <a:t>Sumut</a:t>
                      </a:r>
                      <a:r>
                        <a:rPr lang="en-US" sz="1600" dirty="0">
                          <a:latin typeface="Arial Narrow" panose="020B0606020202030204" pitchFamily="34" charset="0"/>
                        </a:rPr>
                        <a:t>. </a:t>
                      </a:r>
                      <a:r>
                        <a:rPr lang="en-US" sz="1600" dirty="0" err="1">
                          <a:latin typeface="Arial Narrow" panose="020B0606020202030204" pitchFamily="34" charset="0"/>
                        </a:rPr>
                        <a:t>Kontribusi</a:t>
                      </a:r>
                      <a:r>
                        <a:rPr lang="en-US" sz="1600" dirty="0">
                          <a:latin typeface="Arial Narrow" panose="020B0606020202030204" pitchFamily="34" charset="0"/>
                        </a:rPr>
                        <a:t>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lapangan</a:t>
                      </a:r>
                      <a:r>
                        <a:rPr lang="en-US" sz="1600" dirty="0">
                          <a:latin typeface="Arial Narrow" panose="020B0606020202030204" pitchFamily="34" charset="0"/>
                        </a:rPr>
                        <a:t> </a:t>
                      </a:r>
                      <a:r>
                        <a:rPr lang="en-US" sz="1600" dirty="0" err="1">
                          <a:latin typeface="Arial Narrow" panose="020B0606020202030204" pitchFamily="34" charset="0"/>
                        </a:rPr>
                        <a:t>usaha</a:t>
                      </a:r>
                      <a:r>
                        <a:rPr lang="en-US" sz="1600" dirty="0">
                          <a:latin typeface="Arial Narrow" panose="020B0606020202030204" pitchFamily="34" charset="0"/>
                        </a:rPr>
                        <a:t> </a:t>
                      </a:r>
                      <a:r>
                        <a:rPr lang="en-US" sz="1600" dirty="0" err="1">
                          <a:latin typeface="Arial Narrow" panose="020B0606020202030204" pitchFamily="34" charset="0"/>
                        </a:rPr>
                        <a:t>Pertanian</a:t>
                      </a:r>
                      <a:r>
                        <a:rPr lang="en-US" sz="1600" dirty="0">
                          <a:latin typeface="Arial Narrow" panose="020B0606020202030204" pitchFamily="34" charset="0"/>
                        </a:rPr>
                        <a:t>, </a:t>
                      </a:r>
                      <a:r>
                        <a:rPr lang="en-US" sz="1600" dirty="0" err="1">
                          <a:latin typeface="Arial Narrow" panose="020B0606020202030204" pitchFamily="34" charset="0"/>
                        </a:rPr>
                        <a:t>Kehutana</a:t>
                      </a:r>
                      <a:r>
                        <a:rPr lang="en-US" sz="1600" dirty="0">
                          <a:latin typeface="Arial Narrow" panose="020B0606020202030204" pitchFamily="34" charset="0"/>
                        </a:rPr>
                        <a:t> dan </a:t>
                      </a:r>
                      <a:r>
                        <a:rPr lang="en-US" sz="1600" dirty="0" err="1">
                          <a:latin typeface="Arial Narrow" panose="020B0606020202030204" pitchFamily="34" charset="0"/>
                        </a:rPr>
                        <a:t>Perikanan</a:t>
                      </a:r>
                      <a:r>
                        <a:rPr lang="en-US" sz="1600" dirty="0">
                          <a:latin typeface="Arial Narrow" panose="020B0606020202030204" pitchFamily="34" charset="0"/>
                        </a:rPr>
                        <a:t> (42,62%), </a:t>
                      </a:r>
                      <a:r>
                        <a:rPr lang="en-US" sz="1600" dirty="0" err="1">
                          <a:latin typeface="Arial Narrow" panose="020B0606020202030204" pitchFamily="34" charset="0"/>
                        </a:rPr>
                        <a:t>disusul</a:t>
                      </a:r>
                      <a:r>
                        <a:rPr lang="en-US" sz="1600" dirty="0">
                          <a:latin typeface="Arial Narrow" panose="020B0606020202030204" pitchFamily="34" charset="0"/>
                        </a:rPr>
                        <a:t> </a:t>
                      </a:r>
                      <a:r>
                        <a:rPr lang="en-US" sz="1600" dirty="0" err="1">
                          <a:latin typeface="Arial Narrow" panose="020B0606020202030204" pitchFamily="34" charset="0"/>
                        </a:rPr>
                        <a:t>lapangan</a:t>
                      </a:r>
                      <a:r>
                        <a:rPr lang="en-US" sz="1600" dirty="0">
                          <a:latin typeface="Arial Narrow" panose="020B0606020202030204" pitchFamily="34" charset="0"/>
                        </a:rPr>
                        <a:t> </a:t>
                      </a:r>
                      <a:r>
                        <a:rPr lang="en-US" sz="1600" dirty="0" err="1">
                          <a:latin typeface="Arial Narrow" panose="020B0606020202030204" pitchFamily="34" charset="0"/>
                        </a:rPr>
                        <a:t>usaha</a:t>
                      </a:r>
                      <a:r>
                        <a:rPr lang="en-US" sz="1600" dirty="0">
                          <a:latin typeface="Arial Narrow" panose="020B0606020202030204" pitchFamily="34" charset="0"/>
                        </a:rPr>
                        <a:t> industry </a:t>
                      </a:r>
                      <a:r>
                        <a:rPr lang="en-US" sz="1600" dirty="0" err="1">
                          <a:latin typeface="Arial Narrow" panose="020B0606020202030204" pitchFamily="34" charset="0"/>
                        </a:rPr>
                        <a:t>pengolahan</a:t>
                      </a:r>
                      <a:r>
                        <a:rPr lang="en-US" sz="1600" dirty="0">
                          <a:latin typeface="Arial Narrow" panose="020B0606020202030204" pitchFamily="34" charset="0"/>
                        </a:rPr>
                        <a:t> (18,20%), </a:t>
                      </a:r>
                      <a:r>
                        <a:rPr lang="en-US" sz="1600" dirty="0" err="1">
                          <a:latin typeface="Arial Narrow" panose="020B0606020202030204" pitchFamily="34" charset="0"/>
                        </a:rPr>
                        <a:t>lapangan</a:t>
                      </a:r>
                      <a:r>
                        <a:rPr lang="en-US" sz="1600" dirty="0">
                          <a:latin typeface="Arial Narrow" panose="020B0606020202030204" pitchFamily="34" charset="0"/>
                        </a:rPr>
                        <a:t> </a:t>
                      </a:r>
                      <a:r>
                        <a:rPr lang="en-US" sz="1600" dirty="0" err="1">
                          <a:latin typeface="Arial Narrow" panose="020B0606020202030204" pitchFamily="34" charset="0"/>
                        </a:rPr>
                        <a:t>usaha</a:t>
                      </a:r>
                      <a:r>
                        <a:rPr lang="en-US" sz="1600" dirty="0">
                          <a:latin typeface="Arial Narrow" panose="020B0606020202030204" pitchFamily="34" charset="0"/>
                        </a:rPr>
                        <a:t> </a:t>
                      </a:r>
                      <a:r>
                        <a:rPr lang="en-US" sz="1600" dirty="0" err="1">
                          <a:latin typeface="Arial Narrow" panose="020B0606020202030204" pitchFamily="34" charset="0"/>
                        </a:rPr>
                        <a:t>perdagangan</a:t>
                      </a:r>
                      <a:r>
                        <a:rPr lang="en-US" sz="1600" dirty="0">
                          <a:latin typeface="Arial Narrow" panose="020B0606020202030204" pitchFamily="34" charset="0"/>
                        </a:rPr>
                        <a:t> </a:t>
                      </a:r>
                      <a:r>
                        <a:rPr lang="en-US" sz="1600" dirty="0" err="1">
                          <a:latin typeface="Arial Narrow" panose="020B0606020202030204" pitchFamily="34" charset="0"/>
                        </a:rPr>
                        <a:t>besar</a:t>
                      </a:r>
                      <a:r>
                        <a:rPr lang="en-US" sz="1600" dirty="0">
                          <a:latin typeface="Arial Narrow" panose="020B0606020202030204" pitchFamily="34" charset="0"/>
                        </a:rPr>
                        <a:t> dan </a:t>
                      </a:r>
                      <a:r>
                        <a:rPr lang="en-US" sz="1600" dirty="0" err="1">
                          <a:latin typeface="Arial Narrow" panose="020B0606020202030204" pitchFamily="34" charset="0"/>
                        </a:rPr>
                        <a:t>eceran</a:t>
                      </a:r>
                      <a:r>
                        <a:rPr lang="en-US" sz="1600" dirty="0">
                          <a:latin typeface="Arial Narrow" panose="020B0606020202030204" pitchFamily="34" charset="0"/>
                        </a:rPr>
                        <a:t>, </a:t>
                      </a:r>
                      <a:r>
                        <a:rPr lang="en-US" sz="1600" dirty="0" err="1">
                          <a:latin typeface="Arial Narrow" panose="020B0606020202030204" pitchFamily="34" charset="0"/>
                        </a:rPr>
                        <a:t>reperasi</a:t>
                      </a:r>
                      <a:r>
                        <a:rPr lang="en-US" sz="1600" dirty="0">
                          <a:latin typeface="Arial Narrow" panose="020B0606020202030204" pitchFamily="34" charset="0"/>
                        </a:rPr>
                        <a:t> </a:t>
                      </a:r>
                      <a:r>
                        <a:rPr lang="en-US" sz="1600" dirty="0" err="1">
                          <a:latin typeface="Arial Narrow" panose="020B0606020202030204" pitchFamily="34" charset="0"/>
                        </a:rPr>
                        <a:t>mobil</a:t>
                      </a:r>
                      <a:r>
                        <a:rPr lang="en-US" sz="1600" dirty="0">
                          <a:latin typeface="Arial Narrow" panose="020B0606020202030204" pitchFamily="34" charset="0"/>
                        </a:rPr>
                        <a:t> dan </a:t>
                      </a:r>
                      <a:r>
                        <a:rPr lang="en-US" sz="1600" dirty="0" err="1">
                          <a:latin typeface="Arial Narrow" panose="020B0606020202030204" pitchFamily="34" charset="0"/>
                        </a:rPr>
                        <a:t>sepeda</a:t>
                      </a:r>
                      <a:r>
                        <a:rPr lang="en-US" sz="1600" dirty="0">
                          <a:latin typeface="Arial Narrow" panose="020B0606020202030204" pitchFamily="34" charset="0"/>
                        </a:rPr>
                        <a:t> motor (15,66%) dan </a:t>
                      </a:r>
                      <a:r>
                        <a:rPr lang="en-US" sz="1600" dirty="0" err="1">
                          <a:latin typeface="Arial Narrow" panose="020B0606020202030204" pitchFamily="34" charset="0"/>
                        </a:rPr>
                        <a:t>konstruksi</a:t>
                      </a:r>
                      <a:r>
                        <a:rPr lang="en-US" sz="1600" dirty="0">
                          <a:latin typeface="Arial Narrow" panose="020B0606020202030204" pitchFamily="34" charset="0"/>
                        </a:rPr>
                        <a:t> (9,73%).</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a:latin typeface="Arial Narrow" panose="020B0606020202030204" pitchFamily="34" charset="0"/>
                        </a:rPr>
                        <a:t>Gini Ratio (</a:t>
                      </a:r>
                      <a:r>
                        <a:rPr lang="en-US" sz="1600" dirty="0" err="1">
                          <a:latin typeface="Arial Narrow" panose="020B0606020202030204" pitchFamily="34" charset="0"/>
                        </a:rPr>
                        <a:t>Ketimpangan</a:t>
                      </a:r>
                      <a:r>
                        <a:rPr lang="en-US" sz="1600" dirty="0">
                          <a:latin typeface="Arial Narrow" panose="020B0606020202030204" pitchFamily="34" charset="0"/>
                        </a:rPr>
                        <a:t> </a:t>
                      </a:r>
                      <a:r>
                        <a:rPr lang="en-US" sz="1600" dirty="0" err="1">
                          <a:latin typeface="Arial Narrow" panose="020B0606020202030204" pitchFamily="34" charset="0"/>
                        </a:rPr>
                        <a:t>Pendapatan</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0,2571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0,2250</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0,2571 </a:t>
                      </a:r>
                      <a:r>
                        <a:rPr lang="en-US" sz="1600" dirty="0" err="1">
                          <a:latin typeface="Arial Narrow" panose="020B0606020202030204" pitchFamily="34" charset="0"/>
                        </a:rPr>
                        <a:t>ke</a:t>
                      </a:r>
                      <a:r>
                        <a:rPr lang="en-US" sz="1600" dirty="0">
                          <a:latin typeface="Arial Narrow" panose="020B0606020202030204" pitchFamily="34" charset="0"/>
                        </a:rPr>
                        <a:t> 0,2250 </a:t>
                      </a:r>
                      <a:r>
                        <a:rPr lang="en-US" sz="1600" dirty="0" err="1">
                          <a:latin typeface="Arial Narrow" panose="020B0606020202030204" pitchFamily="34" charset="0"/>
                        </a:rPr>
                        <a:t>dengan</a:t>
                      </a:r>
                      <a:r>
                        <a:rPr lang="en-US" sz="1600" dirty="0">
                          <a:latin typeface="Arial Narrow" panose="020B0606020202030204" pitchFamily="34" charset="0"/>
                        </a:rPr>
                        <a:t> </a:t>
                      </a:r>
                      <a:r>
                        <a:rPr lang="en-US" sz="1600" dirty="0" err="1">
                          <a:latin typeface="Arial Narrow" panose="020B0606020202030204" pitchFamily="34" charset="0"/>
                        </a:rPr>
                        <a:t>ketegori</a:t>
                      </a:r>
                      <a:r>
                        <a:rPr lang="en-US" sz="1600" dirty="0">
                          <a:latin typeface="Arial Narrow" panose="020B0606020202030204" pitchFamily="34" charset="0"/>
                        </a:rPr>
                        <a:t> </a:t>
                      </a:r>
                      <a:r>
                        <a:rPr lang="en-US" sz="1600" dirty="0" err="1">
                          <a:latin typeface="Arial Narrow" panose="020B0606020202030204" pitchFamily="34" charset="0"/>
                        </a:rPr>
                        <a:t>ketimpangan</a:t>
                      </a:r>
                      <a:r>
                        <a:rPr lang="en-US" sz="1600" dirty="0">
                          <a:latin typeface="Arial Narrow" panose="020B0606020202030204" pitchFamily="34" charset="0"/>
                        </a:rPr>
                        <a:t> </a:t>
                      </a:r>
                      <a:r>
                        <a:rPr lang="en-US" sz="1600" dirty="0" err="1">
                          <a:latin typeface="Arial Narrow" panose="020B0606020202030204" pitchFamily="34" charset="0"/>
                        </a:rPr>
                        <a:t>rendah</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ke-3 </a:t>
                      </a:r>
                      <a:r>
                        <a:rPr lang="en-US" sz="1600" dirty="0" err="1">
                          <a:latin typeface="Arial Narrow" panose="020B0606020202030204" pitchFamily="34" charset="0"/>
                        </a:rPr>
                        <a:t>terkecil</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dan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dan </a:t>
                      </a:r>
                      <a:r>
                        <a:rPr lang="en-US" sz="1600" dirty="0" err="1">
                          <a:latin typeface="Arial Narrow" panose="020B0606020202030204" pitchFamily="34" charset="0"/>
                        </a:rPr>
                        <a:t>provinsi</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Laju</a:t>
                      </a:r>
                      <a:r>
                        <a:rPr lang="en-US" sz="1600" dirty="0">
                          <a:latin typeface="Arial Narrow" panose="020B0606020202030204" pitchFamily="34" charset="0"/>
                        </a:rPr>
                        <a:t> </a:t>
                      </a:r>
                      <a:r>
                        <a:rPr lang="en-US" sz="1600" dirty="0" err="1">
                          <a:latin typeface="Arial Narrow" panose="020B0606020202030204" pitchFamily="34" charset="0"/>
                        </a:rPr>
                        <a:t>Inflasi</a:t>
                      </a:r>
                      <a:r>
                        <a:rPr lang="en-US" sz="1600" dirty="0">
                          <a:latin typeface="Arial Narrow" panose="020B0606020202030204" pitchFamily="34" charset="0"/>
                        </a:rPr>
                        <a:t>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2,43</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2,19</a:t>
                      </a:r>
                      <a:endParaRPr lang="en-ID" sz="1600" dirty="0">
                        <a:latin typeface="Arial Narrow" panose="020B0606020202030204" pitchFamily="34" charset="0"/>
                      </a:endParaRPr>
                    </a:p>
                  </a:txBody>
                  <a:tcPr/>
                </a:tc>
                <a:tc>
                  <a:txBody>
                    <a:bodyPr/>
                    <a:lstStyle/>
                    <a:p>
                      <a:pPr algn="just"/>
                      <a:r>
                        <a:rPr lang="en-US" sz="1600" dirty="0" err="1">
                          <a:latin typeface="Arial Narrow" panose="020B0606020202030204" pitchFamily="34" charset="0"/>
                        </a:rPr>
                        <a:t>Laju</a:t>
                      </a:r>
                      <a:r>
                        <a:rPr lang="en-US" sz="1600" dirty="0">
                          <a:latin typeface="Arial Narrow" panose="020B0606020202030204" pitchFamily="34" charset="0"/>
                        </a:rPr>
                        <a:t> </a:t>
                      </a:r>
                      <a:r>
                        <a:rPr lang="en-US" sz="1600" dirty="0" err="1">
                          <a:latin typeface="Arial Narrow" panose="020B0606020202030204" pitchFamily="34" charset="0"/>
                        </a:rPr>
                        <a:t>inflasi</a:t>
                      </a:r>
                      <a:r>
                        <a:rPr lang="en-US" sz="1600" dirty="0">
                          <a:latin typeface="Arial Narrow" panose="020B0606020202030204" pitchFamily="34" charset="0"/>
                        </a:rPr>
                        <a:t> di Serdang </a:t>
                      </a:r>
                      <a:r>
                        <a:rPr lang="en-US" sz="1600" dirty="0" err="1">
                          <a:latin typeface="Arial Narrow" panose="020B0606020202030204" pitchFamily="34" charset="0"/>
                        </a:rPr>
                        <a:t>Bedagai</a:t>
                      </a:r>
                      <a:r>
                        <a:rPr lang="en-US" sz="1600" dirty="0">
                          <a:latin typeface="Arial Narrow" panose="020B0606020202030204" pitchFamily="34" charset="0"/>
                        </a:rPr>
                        <a:t> </a:t>
                      </a:r>
                      <a:r>
                        <a:rPr lang="en-US" sz="1600" dirty="0" err="1">
                          <a:latin typeface="Arial Narrow" panose="020B0606020202030204" pitchFamily="34" charset="0"/>
                        </a:rPr>
                        <a:t>disamakan</a:t>
                      </a:r>
                      <a:r>
                        <a:rPr lang="en-US" sz="1600" dirty="0">
                          <a:latin typeface="Arial Narrow" panose="020B0606020202030204" pitchFamily="34" charset="0"/>
                        </a:rPr>
                        <a:t> </a:t>
                      </a:r>
                      <a:r>
                        <a:rPr lang="en-US" sz="1600" dirty="0" err="1">
                          <a:latin typeface="Arial Narrow" panose="020B0606020202030204" pitchFamily="34" charset="0"/>
                        </a:rPr>
                        <a:t>dengan</a:t>
                      </a:r>
                      <a:r>
                        <a:rPr lang="en-US" sz="1600" dirty="0">
                          <a:latin typeface="Arial Narrow" panose="020B0606020202030204" pitchFamily="34" charset="0"/>
                        </a:rPr>
                        <a:t> Kota Medan.  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dan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rendah</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(2,61%) dan Prov. </a:t>
                      </a:r>
                      <a:r>
                        <a:rPr lang="en-US" sz="1600" dirty="0" err="1">
                          <a:latin typeface="Arial Narrow" panose="020B0606020202030204" pitchFamily="34" charset="0"/>
                        </a:rPr>
                        <a:t>Sumut</a:t>
                      </a:r>
                      <a:r>
                        <a:rPr lang="en-US" sz="1600" dirty="0">
                          <a:latin typeface="Arial Narrow" panose="020B0606020202030204" pitchFamily="34" charset="0"/>
                        </a:rPr>
                        <a:t> (2,25%) dan </a:t>
                      </a:r>
                      <a:r>
                        <a:rPr lang="en-US" sz="1600" dirty="0" err="1">
                          <a:latin typeface="Arial Narrow" panose="020B0606020202030204" pitchFamily="34" charset="0"/>
                        </a:rPr>
                        <a:t>termasuk</a:t>
                      </a:r>
                      <a:r>
                        <a:rPr lang="en-US" sz="1600" dirty="0">
                          <a:latin typeface="Arial Narrow" panose="020B0606020202030204" pitchFamily="34" charset="0"/>
                        </a:rPr>
                        <a:t> Tingkat </a:t>
                      </a:r>
                      <a:r>
                        <a:rPr lang="en-US" sz="1600" dirty="0" err="1">
                          <a:latin typeface="Arial Narrow" panose="020B0606020202030204" pitchFamily="34" charset="0"/>
                        </a:rPr>
                        <a:t>inflasi</a:t>
                      </a:r>
                      <a:r>
                        <a:rPr lang="en-US" sz="1600" dirty="0">
                          <a:latin typeface="Arial Narrow" panose="020B0606020202030204" pitchFamily="34" charset="0"/>
                        </a:rPr>
                        <a:t> </a:t>
                      </a:r>
                      <a:r>
                        <a:rPr lang="en-US" sz="1600" dirty="0" err="1">
                          <a:latin typeface="Arial Narrow" panose="020B0606020202030204" pitchFamily="34" charset="0"/>
                        </a:rPr>
                        <a:t>terendah</a:t>
                      </a:r>
                      <a:r>
                        <a:rPr lang="en-US" sz="1600" dirty="0">
                          <a:latin typeface="Arial Narrow" panose="020B0606020202030204" pitchFamily="34" charset="0"/>
                        </a:rPr>
                        <a:t> di </a:t>
                      </a:r>
                      <a:r>
                        <a:rPr lang="en-US" sz="1600" dirty="0" err="1">
                          <a:latin typeface="Arial Narrow" panose="020B0606020202030204" pitchFamily="34" charset="0"/>
                        </a:rPr>
                        <a:t>Provinsi</a:t>
                      </a:r>
                      <a:r>
                        <a:rPr lang="en-US" sz="1600" dirty="0">
                          <a:latin typeface="Arial Narrow" panose="020B0606020202030204" pitchFamily="34" charset="0"/>
                        </a:rPr>
                        <a:t> Sumatera Utara.</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Pengeluaran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0,3933</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0,4181</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diatas</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dan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a:t>
                      </a:r>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Pengeluran</a:t>
                      </a:r>
                      <a:r>
                        <a:rPr lang="en-US" sz="1600" dirty="0">
                          <a:latin typeface="Arial Narrow" panose="020B0606020202030204" pitchFamily="34" charset="0"/>
                        </a:rPr>
                        <a:t> </a:t>
                      </a:r>
                      <a:r>
                        <a:rPr lang="en-US" sz="1600" dirty="0" err="1">
                          <a:latin typeface="Arial Narrow" panose="020B0606020202030204" pitchFamily="34" charset="0"/>
                        </a:rPr>
                        <a:t>menunjukkan</a:t>
                      </a:r>
                      <a:r>
                        <a:rPr lang="en-US" sz="1600" dirty="0">
                          <a:latin typeface="Arial Narrow" panose="020B0606020202030204" pitchFamily="34" charset="0"/>
                        </a:rPr>
                        <a:t> </a:t>
                      </a:r>
                      <a:r>
                        <a:rPr lang="en-US" sz="1600" dirty="0" err="1">
                          <a:latin typeface="Arial Narrow" panose="020B0606020202030204" pitchFamily="34" charset="0"/>
                        </a:rPr>
                        <a:t>daya</a:t>
                      </a:r>
                      <a:r>
                        <a:rPr lang="en-US" sz="1600" dirty="0">
                          <a:latin typeface="Arial Narrow" panose="020B0606020202030204" pitchFamily="34" charset="0"/>
                        </a:rPr>
                        <a:t> </a:t>
                      </a:r>
                      <a:r>
                        <a:rPr lang="en-US" sz="1600" dirty="0" err="1">
                          <a:latin typeface="Arial Narrow" panose="020B0606020202030204" pitchFamily="34" charset="0"/>
                        </a:rPr>
                        <a:t>beli</a:t>
                      </a:r>
                      <a:r>
                        <a:rPr lang="en-US" sz="1600" dirty="0">
                          <a:latin typeface="Arial Narrow" panose="020B0606020202030204" pitchFamily="34" charset="0"/>
                        </a:rPr>
                        <a:t> Masyarakat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ke-15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se-Prov. </a:t>
                      </a:r>
                      <a:r>
                        <a:rPr lang="en-US" sz="1600" dirty="0" err="1">
                          <a:latin typeface="Arial Narrow" panose="020B0606020202030204" pitchFamily="34" charset="0"/>
                        </a:rPr>
                        <a:t>Sumut</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bl>
          </a:graphicData>
        </a:graphic>
      </p:graphicFrame>
    </p:spTree>
    <p:extLst>
      <p:ext uri="{BB962C8B-B14F-4D97-AF65-F5344CB8AC3E}">
        <p14:creationId xmlns:p14="http://schemas.microsoft.com/office/powerpoint/2010/main" val="2006505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43544" y="10997"/>
            <a:ext cx="5506359" cy="854414"/>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919839"/>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4056751391"/>
              </p:ext>
            </p:extLst>
          </p:nvPr>
        </p:nvGraphicFramePr>
        <p:xfrm>
          <a:off x="304800" y="1360393"/>
          <a:ext cx="11593287" cy="5354157"/>
        </p:xfrm>
        <a:graphic>
          <a:graphicData uri="http://schemas.openxmlformats.org/drawingml/2006/table">
            <a:tbl>
              <a:tblPr firstRow="1" bandRow="1">
                <a:tableStyleId>{5C22544A-7EE6-4342-B048-85BDC9FD1C3A}</a:tableStyleId>
              </a:tblPr>
              <a:tblGrid>
                <a:gridCol w="28067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117600">
                  <a:extLst>
                    <a:ext uri="{9D8B030D-6E8A-4147-A177-3AD203B41FA5}">
                      <a16:colId xmlns:a16="http://schemas.microsoft.com/office/drawing/2014/main" val="258828238"/>
                    </a:ext>
                  </a:extLst>
                </a:gridCol>
                <a:gridCol w="6716485">
                  <a:extLst>
                    <a:ext uri="{9D8B030D-6E8A-4147-A177-3AD203B41FA5}">
                      <a16:colId xmlns:a16="http://schemas.microsoft.com/office/drawing/2014/main" val="996229343"/>
                    </a:ext>
                  </a:extLst>
                </a:gridCol>
              </a:tblGrid>
              <a:tr h="554835">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554835">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Kesejahteraan</a:t>
                      </a:r>
                      <a:r>
                        <a:rPr lang="en-US" sz="1600" b="1" dirty="0">
                          <a:latin typeface="Arial Narrow" panose="020B0606020202030204" pitchFamily="34" charset="0"/>
                        </a:rPr>
                        <a:t> Masyarakat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dirty="0">
                        <a:latin typeface="Arial Narrow" panose="020B0606020202030204" pitchFamily="34" charset="0"/>
                      </a:endParaRPr>
                    </a:p>
                  </a:txBody>
                  <a:tcPr/>
                </a:tc>
                <a:extLst>
                  <a:ext uri="{0D108BD9-81ED-4DB2-BD59-A6C34878D82A}">
                    <a16:rowId xmlns:a16="http://schemas.microsoft.com/office/drawing/2014/main" val="947228044"/>
                  </a:ext>
                </a:extLst>
              </a:tr>
              <a:tr h="525634">
                <a:tc>
                  <a:txBody>
                    <a:bodyPr/>
                    <a:lstStyle/>
                    <a:p>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Pertanian</a:t>
                      </a:r>
                      <a:r>
                        <a:rPr lang="en-US" sz="1500" dirty="0">
                          <a:latin typeface="Arial Narrow" panose="020B0606020202030204" pitchFamily="34" charset="0"/>
                        </a:rPr>
                        <a:t>, </a:t>
                      </a:r>
                      <a:r>
                        <a:rPr lang="en-US" sz="1500" dirty="0" err="1">
                          <a:latin typeface="Arial Narrow" panose="020B0606020202030204" pitchFamily="34" charset="0"/>
                        </a:rPr>
                        <a:t>Kehutanan</a:t>
                      </a:r>
                      <a:r>
                        <a:rPr lang="en-US" sz="1500" dirty="0">
                          <a:latin typeface="Arial Narrow" panose="020B0606020202030204" pitchFamily="34" charset="0"/>
                        </a:rPr>
                        <a:t> dan </a:t>
                      </a:r>
                      <a:r>
                        <a:rPr lang="en-US" sz="1500" dirty="0" err="1">
                          <a:latin typeface="Arial Narrow" panose="020B0606020202030204" pitchFamily="34" charset="0"/>
                        </a:rPr>
                        <a:t>Perikanan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ADHB</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38,10</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42,62</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meningkat</a:t>
                      </a:r>
                      <a:r>
                        <a:rPr lang="en-US" sz="1500" dirty="0">
                          <a:latin typeface="Arial Narrow" panose="020B0606020202030204" pitchFamily="34" charset="0"/>
                        </a:rPr>
                        <a:t>.  </a:t>
                      </a:r>
                      <a:endParaRPr lang="en-ID" sz="1500" dirty="0">
                        <a:latin typeface="Arial Narrow" panose="020B0606020202030204" pitchFamily="34" charset="0"/>
                      </a:endParaRPr>
                    </a:p>
                  </a:txBody>
                  <a:tcPr/>
                </a:tc>
                <a:extLst>
                  <a:ext uri="{0D108BD9-81ED-4DB2-BD59-A6C34878D82A}">
                    <a16:rowId xmlns:a16="http://schemas.microsoft.com/office/drawing/2014/main" val="1629761267"/>
                  </a:ext>
                </a:extLst>
              </a:tr>
              <a:tr h="5840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Pertanian</a:t>
                      </a:r>
                      <a:r>
                        <a:rPr lang="en-US" sz="1500" dirty="0">
                          <a:latin typeface="Arial Narrow" panose="020B0606020202030204" pitchFamily="34" charset="0"/>
                        </a:rPr>
                        <a:t>, </a:t>
                      </a:r>
                      <a:r>
                        <a:rPr lang="en-US" sz="1500" dirty="0" err="1">
                          <a:latin typeface="Arial Narrow" panose="020B0606020202030204" pitchFamily="34" charset="0"/>
                        </a:rPr>
                        <a:t>Kehutanan</a:t>
                      </a:r>
                      <a:r>
                        <a:rPr lang="en-US" sz="1500" dirty="0">
                          <a:latin typeface="Arial Narrow" panose="020B0606020202030204" pitchFamily="34" charset="0"/>
                        </a:rPr>
                        <a:t> dan </a:t>
                      </a:r>
                      <a:r>
                        <a:rPr lang="en-US" sz="1500" dirty="0" err="1">
                          <a:latin typeface="Arial Narrow" panose="020B0606020202030204" pitchFamily="34" charset="0"/>
                        </a:rPr>
                        <a:t>Perikanan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ADHK</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42,60</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44,54</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meningkat</a:t>
                      </a:r>
                      <a:endParaRPr lang="en-ID" sz="1500" dirty="0">
                        <a:latin typeface="Arial Narrow" panose="020B0606020202030204" pitchFamily="34" charset="0"/>
                      </a:endParaRPr>
                    </a:p>
                  </a:txBody>
                  <a:tcPr/>
                </a:tc>
                <a:extLst>
                  <a:ext uri="{0D108BD9-81ED-4DB2-BD59-A6C34878D82A}">
                    <a16:rowId xmlns:a16="http://schemas.microsoft.com/office/drawing/2014/main" val="1448069677"/>
                  </a:ext>
                </a:extLst>
              </a:tr>
              <a:tr h="5256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Industri</a:t>
                      </a:r>
                      <a:r>
                        <a:rPr lang="en-US" sz="1500" dirty="0">
                          <a:latin typeface="Arial Narrow" panose="020B0606020202030204" pitchFamily="34" charset="0"/>
                        </a:rPr>
                        <a:t> </a:t>
                      </a:r>
                      <a:r>
                        <a:rPr lang="en-US" sz="1500" dirty="0" err="1">
                          <a:latin typeface="Arial Narrow" panose="020B0606020202030204" pitchFamily="34" charset="0"/>
                        </a:rPr>
                        <a:t>Pengolahan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ADHB</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18,93</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18,20</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menurun</a:t>
                      </a:r>
                      <a:r>
                        <a:rPr lang="en-US" sz="1500" dirty="0">
                          <a:latin typeface="Arial Narrow" panose="020B0606020202030204" pitchFamily="34" charset="0"/>
                        </a:rPr>
                        <a:t> </a:t>
                      </a:r>
                      <a:r>
                        <a:rPr lang="en-US" sz="1500" dirty="0" err="1">
                          <a:latin typeface="Arial Narrow" panose="020B0606020202030204" pitchFamily="34" charset="0"/>
                        </a:rPr>
                        <a:t>sebagai</a:t>
                      </a:r>
                      <a:r>
                        <a:rPr lang="en-US" sz="1500" dirty="0">
                          <a:latin typeface="Arial Narrow" panose="020B0606020202030204" pitchFamily="34" charset="0"/>
                        </a:rPr>
                        <a:t> </a:t>
                      </a:r>
                      <a:r>
                        <a:rPr lang="en-US" sz="1500" dirty="0" err="1">
                          <a:latin typeface="Arial Narrow" panose="020B0606020202030204" pitchFamily="34" charset="0"/>
                        </a:rPr>
                        <a:t>akibat</a:t>
                      </a:r>
                      <a:r>
                        <a:rPr lang="en-US" sz="1500" dirty="0">
                          <a:latin typeface="Arial Narrow" panose="020B0606020202030204" pitchFamily="34" charset="0"/>
                        </a:rPr>
                        <a:t> </a:t>
                      </a:r>
                      <a:r>
                        <a:rPr lang="en-US" sz="1500" dirty="0" err="1">
                          <a:latin typeface="Arial Narrow" panose="020B0606020202030204" pitchFamily="34" charset="0"/>
                        </a:rPr>
                        <a:t>dari</a:t>
                      </a:r>
                      <a:r>
                        <a:rPr lang="en-US" sz="1500" dirty="0">
                          <a:latin typeface="Arial Narrow" panose="020B0606020202030204" pitchFamily="34" charset="0"/>
                        </a:rPr>
                        <a:t> </a:t>
                      </a:r>
                      <a:r>
                        <a:rPr lang="en-US" sz="1500" dirty="0" err="1">
                          <a:latin typeface="Arial Narrow" panose="020B0606020202030204" pitchFamily="34" charset="0"/>
                        </a:rPr>
                        <a:t>deindustrialisasi</a:t>
                      </a:r>
                      <a:r>
                        <a:rPr lang="en-US" sz="1500" dirty="0">
                          <a:latin typeface="Arial Narrow" panose="020B0606020202030204" pitchFamily="34" charset="0"/>
                        </a:rPr>
                        <a:t> </a:t>
                      </a:r>
                      <a:endParaRPr lang="en-ID" sz="1500" dirty="0">
                        <a:latin typeface="Arial Narrow" panose="020B0606020202030204" pitchFamily="34" charset="0"/>
                      </a:endParaRPr>
                    </a:p>
                  </a:txBody>
                  <a:tcPr/>
                </a:tc>
                <a:extLst>
                  <a:ext uri="{0D108BD9-81ED-4DB2-BD59-A6C34878D82A}">
                    <a16:rowId xmlns:a16="http://schemas.microsoft.com/office/drawing/2014/main" val="917167992"/>
                  </a:ext>
                </a:extLst>
              </a:tr>
              <a:tr h="5440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Industri</a:t>
                      </a:r>
                      <a:r>
                        <a:rPr lang="en-US" sz="1500" dirty="0">
                          <a:latin typeface="Arial Narrow" panose="020B0606020202030204" pitchFamily="34" charset="0"/>
                        </a:rPr>
                        <a:t> </a:t>
                      </a:r>
                      <a:r>
                        <a:rPr lang="en-US" sz="1500" dirty="0" err="1">
                          <a:latin typeface="Arial Narrow" panose="020B0606020202030204" pitchFamily="34" charset="0"/>
                        </a:rPr>
                        <a:t>Pengolahan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ADHK</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17,72</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17,16</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menurun</a:t>
                      </a:r>
                      <a:r>
                        <a:rPr lang="en-US" sz="1500" dirty="0">
                          <a:latin typeface="Arial Narrow" panose="020B0606020202030204" pitchFamily="34" charset="0"/>
                        </a:rPr>
                        <a:t> </a:t>
                      </a:r>
                      <a:r>
                        <a:rPr lang="en-US" sz="1500" dirty="0" err="1">
                          <a:latin typeface="Arial Narrow" panose="020B0606020202030204" pitchFamily="34" charset="0"/>
                        </a:rPr>
                        <a:t>sebagai</a:t>
                      </a:r>
                      <a:r>
                        <a:rPr lang="en-US" sz="1500" dirty="0">
                          <a:latin typeface="Arial Narrow" panose="020B0606020202030204" pitchFamily="34" charset="0"/>
                        </a:rPr>
                        <a:t> </a:t>
                      </a:r>
                      <a:r>
                        <a:rPr lang="en-US" sz="1500" dirty="0" err="1">
                          <a:latin typeface="Arial Narrow" panose="020B0606020202030204" pitchFamily="34" charset="0"/>
                        </a:rPr>
                        <a:t>akibat</a:t>
                      </a:r>
                      <a:r>
                        <a:rPr lang="en-US" sz="1500" dirty="0">
                          <a:latin typeface="Arial Narrow" panose="020B0606020202030204" pitchFamily="34" charset="0"/>
                        </a:rPr>
                        <a:t> </a:t>
                      </a:r>
                      <a:r>
                        <a:rPr lang="en-US" sz="1500" dirty="0" err="1">
                          <a:latin typeface="Arial Narrow" panose="020B0606020202030204" pitchFamily="34" charset="0"/>
                        </a:rPr>
                        <a:t>dari</a:t>
                      </a:r>
                      <a:r>
                        <a:rPr lang="en-US" sz="1500" dirty="0">
                          <a:latin typeface="Arial Narrow" panose="020B0606020202030204" pitchFamily="34" charset="0"/>
                        </a:rPr>
                        <a:t> </a:t>
                      </a:r>
                      <a:r>
                        <a:rPr lang="en-US" sz="1500" dirty="0" err="1">
                          <a:latin typeface="Arial Narrow" panose="020B0606020202030204" pitchFamily="34" charset="0"/>
                        </a:rPr>
                        <a:t>deindustrialisasi</a:t>
                      </a:r>
                      <a:r>
                        <a:rPr lang="en-US" sz="1500" dirty="0">
                          <a:latin typeface="Arial Narrow" panose="020B0606020202030204" pitchFamily="34" charset="0"/>
                        </a:rPr>
                        <a:t> </a:t>
                      </a:r>
                      <a:endParaRPr lang="en-ID" sz="1500" dirty="0">
                        <a:latin typeface="Arial Narrow" panose="020B0606020202030204" pitchFamily="34" charset="0"/>
                      </a:endParaRPr>
                    </a:p>
                  </a:txBody>
                  <a:tcPr/>
                </a:tc>
                <a:extLst>
                  <a:ext uri="{0D108BD9-81ED-4DB2-BD59-A6C34878D82A}">
                    <a16:rowId xmlns:a16="http://schemas.microsoft.com/office/drawing/2014/main" val="97801897"/>
                  </a:ext>
                </a:extLst>
              </a:tr>
              <a:tr h="5256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Perdagangan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ADHB</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16,23</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15,66</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menurun</a:t>
                      </a:r>
                      <a:endParaRPr lang="en-ID" sz="1500" dirty="0">
                        <a:latin typeface="Arial Narrow" panose="020B0606020202030204" pitchFamily="34" charset="0"/>
                      </a:endParaRPr>
                    </a:p>
                  </a:txBody>
                  <a:tcPr/>
                </a:tc>
                <a:extLst>
                  <a:ext uri="{0D108BD9-81ED-4DB2-BD59-A6C34878D82A}">
                    <a16:rowId xmlns:a16="http://schemas.microsoft.com/office/drawing/2014/main" val="2461463830"/>
                  </a:ext>
                </a:extLst>
              </a:tr>
              <a:tr h="5466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Perdagangan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ADHK</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14,98</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15,36</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meningkat</a:t>
                      </a:r>
                      <a:endParaRPr lang="en-ID" sz="1500" dirty="0">
                        <a:latin typeface="Arial Narrow" panose="020B0606020202030204" pitchFamily="34" charset="0"/>
                      </a:endParaRPr>
                    </a:p>
                  </a:txBody>
                  <a:tcPr/>
                </a:tc>
                <a:extLst>
                  <a:ext uri="{0D108BD9-81ED-4DB2-BD59-A6C34878D82A}">
                    <a16:rowId xmlns:a16="http://schemas.microsoft.com/office/drawing/2014/main" val="1409353489"/>
                  </a:ext>
                </a:extLst>
              </a:tr>
              <a:tr h="5466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Kontribusi</a:t>
                      </a:r>
                      <a:r>
                        <a:rPr lang="en-US" sz="1500" dirty="0">
                          <a:latin typeface="Arial Narrow" panose="020B0606020202030204" pitchFamily="34" charset="0"/>
                        </a:rPr>
                        <a:t> LU </a:t>
                      </a:r>
                      <a:r>
                        <a:rPr lang="en-US" sz="1500" dirty="0" err="1">
                          <a:latin typeface="Arial Narrow" panose="020B0606020202030204" pitchFamily="34" charset="0"/>
                        </a:rPr>
                        <a:t>Perikanan</a:t>
                      </a:r>
                      <a:r>
                        <a:rPr lang="en-US" sz="1500" dirty="0">
                          <a:latin typeface="Arial Narrow" panose="020B0606020202030204" pitchFamily="34" charset="0"/>
                        </a:rPr>
                        <a:t> </a:t>
                      </a:r>
                      <a:r>
                        <a:rPr lang="en-US" sz="1500" dirty="0" err="1">
                          <a:latin typeface="Arial Narrow" panose="020B0606020202030204" pitchFamily="34" charset="0"/>
                        </a:rPr>
                        <a:t>terhadap</a:t>
                      </a:r>
                      <a:r>
                        <a:rPr lang="en-US" sz="1500" dirty="0">
                          <a:latin typeface="Arial Narrow" panose="020B0606020202030204" pitchFamily="34" charset="0"/>
                        </a:rPr>
                        <a:t> PDRB ADHB</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6,32</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5,04</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menurun</a:t>
                      </a:r>
                      <a:endParaRPr lang="en-ID" sz="1500" dirty="0">
                        <a:latin typeface="Arial Narrow" panose="020B0606020202030204" pitchFamily="34" charset="0"/>
                      </a:endParaRPr>
                    </a:p>
                  </a:txBody>
                  <a:tcPr/>
                </a:tc>
                <a:extLst>
                  <a:ext uri="{0D108BD9-81ED-4DB2-BD59-A6C34878D82A}">
                    <a16:rowId xmlns:a16="http://schemas.microsoft.com/office/drawing/2014/main" val="1574808262"/>
                  </a:ext>
                </a:extLst>
              </a:tr>
              <a:tr h="306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err="1">
                          <a:latin typeface="Arial Narrow" panose="020B0606020202030204" pitchFamily="34" charset="0"/>
                        </a:rPr>
                        <a:t>Realisasi</a:t>
                      </a:r>
                      <a:r>
                        <a:rPr lang="en-US" sz="1500" dirty="0">
                          <a:latin typeface="Arial Narrow" panose="020B0606020202030204" pitchFamily="34" charset="0"/>
                        </a:rPr>
                        <a:t> Nilai </a:t>
                      </a:r>
                      <a:r>
                        <a:rPr lang="en-US" sz="1500" dirty="0" err="1">
                          <a:latin typeface="Arial Narrow" panose="020B0606020202030204" pitchFamily="34" charset="0"/>
                        </a:rPr>
                        <a:t>Investasi</a:t>
                      </a:r>
                      <a:r>
                        <a:rPr lang="en-US" sz="1500" dirty="0">
                          <a:latin typeface="Arial Narrow" panose="020B0606020202030204" pitchFamily="34" charset="0"/>
                        </a:rPr>
                        <a:t> (</a:t>
                      </a:r>
                      <a:r>
                        <a:rPr lang="en-US" sz="1500" dirty="0" err="1">
                          <a:latin typeface="Arial Narrow" panose="020B0606020202030204" pitchFamily="34" charset="0"/>
                        </a:rPr>
                        <a:t>Triliun</a:t>
                      </a:r>
                      <a:r>
                        <a:rPr lang="en-US" sz="1500" dirty="0">
                          <a:latin typeface="Arial Narrow" panose="020B0606020202030204" pitchFamily="34" charset="0"/>
                        </a:rPr>
                        <a:t>)</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0,7</a:t>
                      </a:r>
                      <a:endParaRPr lang="en-ID" sz="1500" dirty="0">
                        <a:latin typeface="Arial Narrow" panose="020B0606020202030204" pitchFamily="34" charset="0"/>
                      </a:endParaRPr>
                    </a:p>
                  </a:txBody>
                  <a:tcPr/>
                </a:tc>
                <a:tc>
                  <a:txBody>
                    <a:bodyPr/>
                    <a:lstStyle/>
                    <a:p>
                      <a:pPr algn="ctr"/>
                      <a:r>
                        <a:rPr lang="en-US" sz="1500" dirty="0">
                          <a:latin typeface="Arial Narrow" panose="020B0606020202030204" pitchFamily="34" charset="0"/>
                        </a:rPr>
                        <a:t>0,588</a:t>
                      </a:r>
                      <a:endParaRPr lang="en-ID" sz="1500" dirty="0">
                        <a:latin typeface="Arial Narrow" panose="020B0606020202030204" pitchFamily="34" charset="0"/>
                      </a:endParaRPr>
                    </a:p>
                  </a:txBody>
                  <a:tcPr/>
                </a:tc>
                <a:tc>
                  <a:txBody>
                    <a:bodyPr/>
                    <a:lstStyle/>
                    <a:p>
                      <a:pPr algn="just"/>
                      <a:r>
                        <a:rPr lang="en-US" sz="1500" dirty="0">
                          <a:latin typeface="Arial Narrow" panose="020B0606020202030204" pitchFamily="34" charset="0"/>
                        </a:rPr>
                        <a:t>Kinerja </a:t>
                      </a:r>
                      <a:r>
                        <a:rPr lang="en-US" sz="1500" dirty="0" err="1">
                          <a:latin typeface="Arial Narrow" panose="020B0606020202030204" pitchFamily="34" charset="0"/>
                        </a:rPr>
                        <a:t>menurun</a:t>
                      </a:r>
                      <a:endParaRPr lang="en-ID" sz="1500" dirty="0">
                        <a:latin typeface="Arial Narrow" panose="020B0606020202030204" pitchFamily="34" charset="0"/>
                      </a:endParaRPr>
                    </a:p>
                  </a:txBody>
                  <a:tcPr/>
                </a:tc>
                <a:extLst>
                  <a:ext uri="{0D108BD9-81ED-4DB2-BD59-A6C34878D82A}">
                    <a16:rowId xmlns:a16="http://schemas.microsoft.com/office/drawing/2014/main" val="4143964444"/>
                  </a:ext>
                </a:extLst>
              </a:tr>
            </a:tbl>
          </a:graphicData>
        </a:graphic>
      </p:graphicFrame>
    </p:spTree>
    <p:extLst>
      <p:ext uri="{BB962C8B-B14F-4D97-AF65-F5344CB8AC3E}">
        <p14:creationId xmlns:p14="http://schemas.microsoft.com/office/powerpoint/2010/main" val="4251290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43544" y="10996"/>
            <a:ext cx="5506359" cy="752974"/>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843636"/>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3766021987"/>
              </p:ext>
            </p:extLst>
          </p:nvPr>
        </p:nvGraphicFramePr>
        <p:xfrm>
          <a:off x="304798" y="1336224"/>
          <a:ext cx="11593287" cy="5374012"/>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538474">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538474">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Kesejahteraan</a:t>
                      </a:r>
                      <a:r>
                        <a:rPr lang="en-US" sz="1600" b="1" dirty="0">
                          <a:latin typeface="Arial Narrow" panose="020B0606020202030204" pitchFamily="34" charset="0"/>
                        </a:rPr>
                        <a:t> Masyarakat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538474">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Pembangunan </a:t>
                      </a:r>
                      <a:r>
                        <a:rPr lang="en-US" sz="1600" dirty="0" err="1">
                          <a:latin typeface="Arial Narrow" panose="020B0606020202030204" pitchFamily="34" charset="0"/>
                        </a:rPr>
                        <a:t>Manusia</a:t>
                      </a:r>
                      <a:r>
                        <a:rPr lang="en-US" sz="1600" dirty="0">
                          <a:latin typeface="Arial Narrow" panose="020B0606020202030204" pitchFamily="34" charset="0"/>
                        </a:rPr>
                        <a:t> (IPM)</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70,21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73,40</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70,21 (</a:t>
                      </a:r>
                      <a:r>
                        <a:rPr lang="en-US" sz="1600" dirty="0" err="1">
                          <a:latin typeface="Arial Narrow" panose="020B0606020202030204" pitchFamily="34" charset="0"/>
                        </a:rPr>
                        <a:t>tinggi</a:t>
                      </a:r>
                      <a:r>
                        <a:rPr lang="en-US" sz="1600" dirty="0">
                          <a:latin typeface="Arial Narrow" panose="020B0606020202030204" pitchFamily="34" charset="0"/>
                        </a:rPr>
                        <a:t>) </a:t>
                      </a:r>
                      <a:r>
                        <a:rPr lang="en-US" sz="1600" dirty="0" err="1">
                          <a:latin typeface="Arial Narrow" panose="020B0606020202030204" pitchFamily="34" charset="0"/>
                        </a:rPr>
                        <a:t>menjadi</a:t>
                      </a:r>
                      <a:r>
                        <a:rPr lang="en-US" sz="1600" dirty="0">
                          <a:latin typeface="Arial Narrow" panose="020B0606020202030204" pitchFamily="34" charset="0"/>
                        </a:rPr>
                        <a:t> 73,40 (</a:t>
                      </a:r>
                      <a:r>
                        <a:rPr lang="en-US" sz="1600" dirty="0" err="1">
                          <a:latin typeface="Arial Narrow" panose="020B0606020202030204" pitchFamily="34" charset="0"/>
                        </a:rPr>
                        <a:t>tinggi</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(74,39) dan </a:t>
                      </a:r>
                      <a:r>
                        <a:rPr lang="en-US" sz="1600" dirty="0" err="1">
                          <a:latin typeface="Arial Narrow" panose="020B0606020202030204" pitchFamily="34" charset="0"/>
                        </a:rPr>
                        <a:t>provinsi</a:t>
                      </a:r>
                      <a:r>
                        <a:rPr lang="en-US" sz="1600" dirty="0">
                          <a:latin typeface="Arial Narrow" panose="020B0606020202030204" pitchFamily="34" charset="0"/>
                        </a:rPr>
                        <a:t> (75,13) dan </a:t>
                      </a:r>
                      <a:r>
                        <a:rPr lang="en-US" sz="1600" dirty="0" err="1">
                          <a:latin typeface="Arial Narrow" panose="020B0606020202030204" pitchFamily="34" charset="0"/>
                        </a:rPr>
                        <a:t>diurutan</a:t>
                      </a:r>
                      <a:r>
                        <a:rPr lang="en-US" sz="1600" dirty="0">
                          <a:latin typeface="Arial Narrow" panose="020B0606020202030204" pitchFamily="34" charset="0"/>
                        </a:rPr>
                        <a:t> ke-21 </a:t>
                      </a:r>
                      <a:r>
                        <a:rPr lang="en-US" sz="1600" dirty="0" err="1">
                          <a:latin typeface="Arial Narrow" panose="020B0606020202030204" pitchFamily="34" charset="0"/>
                        </a:rPr>
                        <a:t>tertinggi</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538474">
                <a:tc>
                  <a:txBody>
                    <a:bodyPr/>
                    <a:lstStyle/>
                    <a:p>
                      <a:r>
                        <a:rPr lang="en-US" sz="1600" dirty="0">
                          <a:latin typeface="Arial Narrow" panose="020B0606020202030204" pitchFamily="34" charset="0"/>
                        </a:rPr>
                        <a:t>Tingkat </a:t>
                      </a:r>
                      <a:r>
                        <a:rPr lang="en-US" sz="1600" dirty="0" err="1">
                          <a:latin typeface="Arial Narrow" panose="020B0606020202030204" pitchFamily="34" charset="0"/>
                        </a:rPr>
                        <a:t>Kemiskinan</a:t>
                      </a:r>
                      <a:r>
                        <a:rPr lang="en-US" sz="1600" dirty="0">
                          <a:latin typeface="Arial Narrow" panose="020B0606020202030204" pitchFamily="34" charset="0"/>
                        </a:rPr>
                        <a:t>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7,90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7,44</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7,90% </a:t>
                      </a:r>
                      <a:r>
                        <a:rPr lang="en-US" sz="1600" dirty="0" err="1">
                          <a:latin typeface="Arial Narrow" panose="020B0606020202030204" pitchFamily="34" charset="0"/>
                        </a:rPr>
                        <a:t>menjadi</a:t>
                      </a:r>
                      <a:r>
                        <a:rPr lang="en-US" sz="1600" dirty="0">
                          <a:latin typeface="Arial Narrow" panose="020B0606020202030204" pitchFamily="34" charset="0"/>
                        </a:rPr>
                        <a:t> 7,44%..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(9,36%) dan </a:t>
                      </a:r>
                      <a:r>
                        <a:rPr lang="en-US" sz="1600" dirty="0" err="1">
                          <a:latin typeface="Arial Narrow" panose="020B0606020202030204" pitchFamily="34" charset="0"/>
                        </a:rPr>
                        <a:t>provinsi</a:t>
                      </a:r>
                      <a:r>
                        <a:rPr lang="en-US" sz="1600" dirty="0">
                          <a:latin typeface="Arial Narrow" panose="020B0606020202030204" pitchFamily="34" charset="0"/>
                        </a:rPr>
                        <a:t> (8,15%)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ke-6 </a:t>
                      </a:r>
                      <a:r>
                        <a:rPr lang="en-US" sz="1600" dirty="0" err="1">
                          <a:latin typeface="Arial Narrow" panose="020B0606020202030204" pitchFamily="34" charset="0"/>
                        </a:rPr>
                        <a:t>terkecil</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538474">
                <a:tc>
                  <a:txBody>
                    <a:bodyPr/>
                    <a:lstStyle/>
                    <a:p>
                      <a:r>
                        <a:rPr lang="en-US" sz="1600" dirty="0">
                          <a:latin typeface="Arial Narrow" panose="020B0606020202030204" pitchFamily="34" charset="0"/>
                        </a:rPr>
                        <a:t>Garis </a:t>
                      </a:r>
                      <a:r>
                        <a:rPr lang="en-US" sz="1600" dirty="0" err="1">
                          <a:latin typeface="Arial Narrow" panose="020B0606020202030204" pitchFamily="34" charset="0"/>
                        </a:rPr>
                        <a:t>Kemiskinan</a:t>
                      </a:r>
                      <a:r>
                        <a:rPr lang="en-US" sz="1600" dirty="0">
                          <a:latin typeface="Arial Narrow" panose="020B0606020202030204" pitchFamily="34" charset="0"/>
                        </a:rPr>
                        <a:t> (per </a:t>
                      </a:r>
                      <a:r>
                        <a:rPr lang="en-US" sz="1600" dirty="0" err="1">
                          <a:latin typeface="Arial Narrow" panose="020B0606020202030204" pitchFamily="34" charset="0"/>
                        </a:rPr>
                        <a:t>kapita</a:t>
                      </a:r>
                      <a:r>
                        <a:rPr lang="en-US" sz="1600" dirty="0">
                          <a:latin typeface="Arial Narrow" panose="020B0606020202030204" pitchFamily="34" charset="0"/>
                        </a:rPr>
                        <a:t> per </a:t>
                      </a:r>
                      <a:r>
                        <a:rPr lang="en-US" sz="1600" dirty="0" err="1">
                          <a:latin typeface="Arial Narrow" panose="020B0606020202030204" pitchFamily="34" charset="0"/>
                        </a:rPr>
                        <a:t>bulan</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382.283</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503.955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dan </a:t>
                      </a:r>
                      <a:r>
                        <a:rPr lang="en-US" sz="1600" dirty="0" err="1">
                          <a:latin typeface="Arial Narrow" panose="020B0606020202030204" pitchFamily="34" charset="0"/>
                        </a:rPr>
                        <a:t>provinsi</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ke-13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44812">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Pendidikan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0,6341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0,6461</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(0,6576) dan </a:t>
                      </a:r>
                      <a:r>
                        <a:rPr lang="en-US" sz="1600" dirty="0" err="1">
                          <a:latin typeface="Arial Narrow" panose="020B0606020202030204" pitchFamily="34" charset="0"/>
                        </a:rPr>
                        <a:t>provinsi</a:t>
                      </a:r>
                      <a:r>
                        <a:rPr lang="en-US" sz="1600" dirty="0">
                          <a:latin typeface="Arial Narrow" panose="020B0606020202030204" pitchFamily="34" charset="0"/>
                        </a:rPr>
                        <a:t> (0,7018)</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991925">
                <a:tc>
                  <a:txBody>
                    <a:bodyPr/>
                    <a:lstStyle/>
                    <a:p>
                      <a:r>
                        <a:rPr lang="en-US" sz="1600" dirty="0">
                          <a:latin typeface="Arial Narrow" panose="020B0606020202030204" pitchFamily="34" charset="0"/>
                        </a:rPr>
                        <a:t>Rata-rata Lama </a:t>
                      </a:r>
                      <a:r>
                        <a:rPr lang="en-US" sz="1600" dirty="0" err="1">
                          <a:latin typeface="Arial Narrow" panose="020B0606020202030204" pitchFamily="34" charset="0"/>
                        </a:rPr>
                        <a:t>Sekolah</a:t>
                      </a:r>
                      <a:r>
                        <a:rPr lang="en-US" sz="1600" dirty="0">
                          <a:latin typeface="Arial Narrow" panose="020B0606020202030204" pitchFamily="34" charset="0"/>
                        </a:rPr>
                        <a:t> (</a:t>
                      </a:r>
                      <a:r>
                        <a:rPr lang="en-US" sz="1600" dirty="0" err="1">
                          <a:latin typeface="Arial Narrow" panose="020B0606020202030204" pitchFamily="34" charset="0"/>
                        </a:rPr>
                        <a:t>tahun</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8,53</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8,85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8,53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menjadi</a:t>
                      </a:r>
                      <a:r>
                        <a:rPr lang="en-US" sz="1600" dirty="0">
                          <a:latin typeface="Arial Narrow" panose="020B0606020202030204" pitchFamily="34" charset="0"/>
                        </a:rPr>
                        <a:t> 8,85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2023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(9,82 </a:t>
                      </a:r>
                      <a:r>
                        <a:rPr lang="en-US" sz="1600" dirty="0" err="1">
                          <a:latin typeface="Arial Narrow" panose="020B0606020202030204" pitchFamily="34" charset="0"/>
                        </a:rPr>
                        <a:t>tahun</a:t>
                      </a:r>
                      <a:r>
                        <a:rPr lang="en-US" sz="1600" dirty="0">
                          <a:latin typeface="Arial Narrow" panose="020B0606020202030204" pitchFamily="34" charset="0"/>
                        </a:rPr>
                        <a:t>) dan </a:t>
                      </a:r>
                      <a:r>
                        <a:rPr lang="en-US" sz="1600" dirty="0" err="1">
                          <a:latin typeface="Arial Narrow" panose="020B0606020202030204" pitchFamily="34" charset="0"/>
                        </a:rPr>
                        <a:t>diatas</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(8,77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ke-24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Sergai</a:t>
                      </a:r>
                      <a:r>
                        <a:rPr lang="en-US" sz="1600" dirty="0">
                          <a:latin typeface="Arial Narrow" panose="020B0606020202030204" pitchFamily="34" charset="0"/>
                        </a:rPr>
                        <a:t> </a:t>
                      </a:r>
                      <a:r>
                        <a:rPr lang="en-US" sz="1600" dirty="0" err="1">
                          <a:latin typeface="Arial Narrow" panose="020B0606020202030204" pitchFamily="34" charset="0"/>
                        </a:rPr>
                        <a:t>menempuh</a:t>
                      </a:r>
                      <a:r>
                        <a:rPr lang="en-US" sz="1600" dirty="0">
                          <a:latin typeface="Arial Narrow" panose="020B0606020202030204" pitchFamily="34" charset="0"/>
                        </a:rPr>
                        <a:t> </a:t>
                      </a:r>
                      <a:r>
                        <a:rPr lang="en-US" sz="1600" dirty="0" err="1">
                          <a:latin typeface="Arial Narrow" panose="020B0606020202030204" pitchFamily="34" charset="0"/>
                        </a:rPr>
                        <a:t>pendidikan</a:t>
                      </a:r>
                      <a:r>
                        <a:rPr lang="en-US" sz="1600" dirty="0">
                          <a:latin typeface="Arial Narrow" panose="020B0606020202030204" pitchFamily="34" charset="0"/>
                        </a:rPr>
                        <a:t> </a:t>
                      </a:r>
                      <a:r>
                        <a:rPr lang="en-US" sz="1600" dirty="0" err="1">
                          <a:latin typeface="Arial Narrow" panose="020B0606020202030204" pitchFamily="34" charset="0"/>
                        </a:rPr>
                        <a:t>hingga</a:t>
                      </a:r>
                      <a:r>
                        <a:rPr lang="en-US" sz="1600" dirty="0">
                          <a:latin typeface="Arial Narrow" panose="020B0606020202030204" pitchFamily="34" charset="0"/>
                        </a:rPr>
                        <a:t> 8,85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setara</a:t>
                      </a:r>
                      <a:r>
                        <a:rPr lang="en-US" sz="1600" dirty="0">
                          <a:latin typeface="Arial Narrow" panose="020B0606020202030204" pitchFamily="34" charset="0"/>
                        </a:rPr>
                        <a:t> SMP </a:t>
                      </a:r>
                      <a:r>
                        <a:rPr lang="en-US" sz="1600" dirty="0" err="1">
                          <a:latin typeface="Arial Narrow" panose="020B0606020202030204" pitchFamily="34" charset="0"/>
                        </a:rPr>
                        <a:t>kelas</a:t>
                      </a:r>
                      <a:r>
                        <a:rPr lang="en-US" sz="1600" dirty="0">
                          <a:latin typeface="Arial Narrow" panose="020B0606020202030204" pitchFamily="34" charset="0"/>
                        </a:rPr>
                        <a:t> III </a:t>
                      </a:r>
                      <a:r>
                        <a:rPr lang="en-US" sz="1600" dirty="0" err="1">
                          <a:latin typeface="Arial Narrow" panose="020B0606020202030204" pitchFamily="34" charset="0"/>
                        </a:rPr>
                        <a:t>atau</a:t>
                      </a:r>
                      <a:r>
                        <a:rPr lang="en-US" sz="1600" dirty="0">
                          <a:latin typeface="Arial Narrow" panose="020B0606020202030204" pitchFamily="34" charset="0"/>
                        </a:rPr>
                        <a:t> </a:t>
                      </a:r>
                      <a:r>
                        <a:rPr lang="en-US" sz="1600" dirty="0" err="1">
                          <a:latin typeface="Arial Narrow" panose="020B0606020202030204" pitchFamily="34" charset="0"/>
                        </a:rPr>
                        <a:t>Tamat</a:t>
                      </a:r>
                      <a:r>
                        <a:rPr lang="en-US" sz="1600" dirty="0">
                          <a:latin typeface="Arial Narrow" panose="020B0606020202030204" pitchFamily="34" charset="0"/>
                        </a:rPr>
                        <a:t> SMP.</a:t>
                      </a:r>
                      <a:endParaRPr lang="en-ID" sz="1600" dirty="0">
                        <a:latin typeface="Arial Narrow" panose="020B0606020202030204" pitchFamily="34" charset="0"/>
                      </a:endParaRPr>
                    </a:p>
                  </a:txBody>
                  <a:tcPr/>
                </a:tc>
                <a:extLst>
                  <a:ext uri="{0D108BD9-81ED-4DB2-BD59-A6C34878D82A}">
                    <a16:rowId xmlns:a16="http://schemas.microsoft.com/office/drawing/2014/main" val="3880837740"/>
                  </a:ext>
                </a:extLst>
              </a:tr>
              <a:tr h="991925">
                <a:tc>
                  <a:txBody>
                    <a:bodyPr/>
                    <a:lstStyle/>
                    <a:p>
                      <a:r>
                        <a:rPr lang="en-US" sz="1600" dirty="0">
                          <a:latin typeface="Arial Narrow" panose="020B0606020202030204" pitchFamily="34" charset="0"/>
                        </a:rPr>
                        <a:t>Harapan Lama </a:t>
                      </a:r>
                      <a:r>
                        <a:rPr lang="en-US" sz="1600" dirty="0" err="1">
                          <a:latin typeface="Arial Narrow" panose="020B0606020202030204" pitchFamily="34" charset="0"/>
                        </a:rPr>
                        <a:t>Sekolah</a:t>
                      </a:r>
                      <a:r>
                        <a:rPr lang="en-US" sz="1600" dirty="0">
                          <a:latin typeface="Arial Narrow" panose="020B0606020202030204" pitchFamily="34" charset="0"/>
                        </a:rPr>
                        <a:t> (</a:t>
                      </a:r>
                      <a:r>
                        <a:rPr lang="en-US" sz="1600" dirty="0" err="1">
                          <a:latin typeface="Arial Narrow" panose="020B0606020202030204" pitchFamily="34" charset="0"/>
                        </a:rPr>
                        <a:t>tahun</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12,59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12,64</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12,59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menjadi</a:t>
                      </a:r>
                      <a:r>
                        <a:rPr lang="en-US" sz="1600" dirty="0">
                          <a:latin typeface="Arial Narrow" panose="020B0606020202030204" pitchFamily="34" charset="0"/>
                        </a:rPr>
                        <a:t> 12,64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(13,15 </a:t>
                      </a:r>
                      <a:r>
                        <a:rPr lang="en-US" sz="1600" dirty="0" err="1">
                          <a:latin typeface="Arial Narrow" panose="020B0606020202030204" pitchFamily="34" charset="0"/>
                        </a:rPr>
                        <a:t>tahun</a:t>
                      </a:r>
                      <a:r>
                        <a:rPr lang="en-US" sz="1600" dirty="0">
                          <a:latin typeface="Arial Narrow" panose="020B0606020202030204" pitchFamily="34" charset="0"/>
                        </a:rPr>
                        <a:t>) dan </a:t>
                      </a:r>
                      <a:r>
                        <a:rPr lang="en-US" sz="1600" dirty="0" err="1">
                          <a:latin typeface="Arial Narrow" panose="020B0606020202030204" pitchFamily="34" charset="0"/>
                        </a:rPr>
                        <a:t>provinsi</a:t>
                      </a:r>
                      <a:r>
                        <a:rPr lang="en-US" sz="1600" dirty="0">
                          <a:latin typeface="Arial Narrow" panose="020B0606020202030204" pitchFamily="34" charset="0"/>
                        </a:rPr>
                        <a:t> (13,48 </a:t>
                      </a:r>
                      <a:r>
                        <a:rPr lang="en-US" sz="1600" dirty="0" err="1">
                          <a:latin typeface="Arial Narrow" panose="020B0606020202030204" pitchFamily="34" charset="0"/>
                        </a:rPr>
                        <a:t>tahun</a:t>
                      </a:r>
                      <a:r>
                        <a:rPr lang="en-US" sz="1600" dirty="0">
                          <a:latin typeface="Arial Narrow" panose="020B0606020202030204" pitchFamily="34" charset="0"/>
                        </a:rPr>
                        <a:t>).  HLS 12,64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bahwa</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Sergai</a:t>
                      </a:r>
                      <a:r>
                        <a:rPr lang="en-US" sz="1600" dirty="0">
                          <a:latin typeface="Arial Narrow" panose="020B0606020202030204" pitchFamily="34" charset="0"/>
                        </a:rPr>
                        <a:t> </a:t>
                      </a:r>
                      <a:r>
                        <a:rPr lang="en-US" sz="1600" dirty="0" err="1">
                          <a:latin typeface="Arial Narrow" panose="020B0606020202030204" pitchFamily="34" charset="0"/>
                        </a:rPr>
                        <a:t>umur</a:t>
                      </a:r>
                      <a:r>
                        <a:rPr lang="en-US" sz="1600" dirty="0">
                          <a:latin typeface="Arial Narrow" panose="020B0606020202030204" pitchFamily="34" charset="0"/>
                        </a:rPr>
                        <a:t> 7 </a:t>
                      </a:r>
                      <a:r>
                        <a:rPr lang="en-US" sz="1600" dirty="0" err="1">
                          <a:latin typeface="Arial Narrow" panose="020B0606020202030204" pitchFamily="34" charset="0"/>
                        </a:rPr>
                        <a:t>tahun</a:t>
                      </a:r>
                      <a:r>
                        <a:rPr lang="en-US" sz="1600" dirty="0">
                          <a:latin typeface="Arial Narrow" panose="020B0606020202030204" pitchFamily="34" charset="0"/>
                        </a:rPr>
                        <a:t> </a:t>
                      </a:r>
                      <a:r>
                        <a:rPr lang="en-US" sz="1600" dirty="0" err="1">
                          <a:latin typeface="Arial Narrow" panose="020B0606020202030204" pitchFamily="34" charset="0"/>
                        </a:rPr>
                        <a:t>masuk</a:t>
                      </a:r>
                      <a:r>
                        <a:rPr lang="en-US" sz="1600" dirty="0">
                          <a:latin typeface="Arial Narrow" panose="020B0606020202030204" pitchFamily="34" charset="0"/>
                        </a:rPr>
                        <a:t> dunia </a:t>
                      </a:r>
                      <a:r>
                        <a:rPr lang="en-US" sz="1600" dirty="0" err="1">
                          <a:latin typeface="Arial Narrow" panose="020B0606020202030204" pitchFamily="34" charset="0"/>
                        </a:rPr>
                        <a:t>pendidikan</a:t>
                      </a:r>
                      <a:r>
                        <a:rPr lang="en-US" sz="1600" dirty="0">
                          <a:latin typeface="Arial Narrow" panose="020B0606020202030204" pitchFamily="34" charset="0"/>
                        </a:rPr>
                        <a:t> </a:t>
                      </a:r>
                      <a:r>
                        <a:rPr lang="en-US" sz="1600" dirty="0" err="1">
                          <a:latin typeface="Arial Narrow" panose="020B0606020202030204" pitchFamily="34" charset="0"/>
                        </a:rPr>
                        <a:t>diharapkan</a:t>
                      </a:r>
                      <a:r>
                        <a:rPr lang="en-US" sz="1600" dirty="0">
                          <a:latin typeface="Arial Narrow" panose="020B0606020202030204" pitchFamily="34" charset="0"/>
                        </a:rPr>
                        <a:t> </a:t>
                      </a:r>
                      <a:r>
                        <a:rPr lang="en-US" sz="1600" dirty="0" err="1">
                          <a:latin typeface="Arial Narrow" panose="020B0606020202030204" pitchFamily="34" charset="0"/>
                        </a:rPr>
                        <a:t>mampu</a:t>
                      </a:r>
                      <a:r>
                        <a:rPr lang="en-US" sz="1600" dirty="0">
                          <a:latin typeface="Arial Narrow" panose="020B0606020202030204" pitchFamily="34" charset="0"/>
                        </a:rPr>
                        <a:t> </a:t>
                      </a:r>
                      <a:r>
                        <a:rPr lang="en-US" sz="1600" dirty="0" err="1">
                          <a:latin typeface="Arial Narrow" panose="020B0606020202030204" pitchFamily="34" charset="0"/>
                        </a:rPr>
                        <a:t>bersekolah</a:t>
                      </a:r>
                      <a:r>
                        <a:rPr lang="en-US" sz="1600" dirty="0">
                          <a:latin typeface="Arial Narrow" panose="020B0606020202030204" pitchFamily="34" charset="0"/>
                        </a:rPr>
                        <a:t> </a:t>
                      </a:r>
                      <a:r>
                        <a:rPr lang="en-US" sz="1600" dirty="0" err="1">
                          <a:latin typeface="Arial Narrow" panose="020B0606020202030204" pitchFamily="34" charset="0"/>
                        </a:rPr>
                        <a:t>jenjang</a:t>
                      </a:r>
                      <a:r>
                        <a:rPr lang="en-US" sz="1600" dirty="0">
                          <a:latin typeface="Arial Narrow" panose="020B0606020202030204" pitchFamily="34" charset="0"/>
                        </a:rPr>
                        <a:t> </a:t>
                      </a:r>
                      <a:r>
                        <a:rPr lang="en-US" sz="1600" dirty="0" err="1">
                          <a:latin typeface="Arial Narrow" panose="020B0606020202030204" pitchFamily="34" charset="0"/>
                        </a:rPr>
                        <a:t>pendidikan</a:t>
                      </a:r>
                      <a:r>
                        <a:rPr lang="en-US" sz="1600" dirty="0">
                          <a:latin typeface="Arial Narrow" panose="020B0606020202030204" pitchFamily="34" charset="0"/>
                        </a:rPr>
                        <a:t> SMA </a:t>
                      </a:r>
                      <a:r>
                        <a:rPr lang="en-US" sz="1600" dirty="0" err="1">
                          <a:latin typeface="Arial Narrow" panose="020B0606020202030204" pitchFamily="34" charset="0"/>
                        </a:rPr>
                        <a:t>kelas</a:t>
                      </a:r>
                      <a:r>
                        <a:rPr lang="en-US" sz="1600" dirty="0">
                          <a:latin typeface="Arial Narrow" panose="020B0606020202030204" pitchFamily="34" charset="0"/>
                        </a:rPr>
                        <a:t> III </a:t>
                      </a:r>
                      <a:r>
                        <a:rPr lang="en-US" sz="1600" dirty="0" err="1">
                          <a:latin typeface="Arial Narrow" panose="020B0606020202030204" pitchFamily="34" charset="0"/>
                        </a:rPr>
                        <a:t>atau</a:t>
                      </a:r>
                      <a:r>
                        <a:rPr lang="en-US" sz="1600" dirty="0">
                          <a:latin typeface="Arial Narrow" panose="020B0606020202030204" pitchFamily="34" charset="0"/>
                        </a:rPr>
                        <a:t> Diploma I..  </a:t>
                      </a:r>
                      <a:r>
                        <a:rPr lang="en-US" sz="1600" dirty="0" err="1">
                          <a:latin typeface="Arial Narrow" panose="020B0606020202030204" pitchFamily="34" charset="0"/>
                        </a:rPr>
                        <a:t>Berada</a:t>
                      </a:r>
                      <a:r>
                        <a:rPr lang="en-US" sz="1600" dirty="0">
                          <a:latin typeface="Arial Narrow" panose="020B0606020202030204" pitchFamily="34" charset="0"/>
                        </a:rPr>
                        <a:t> di </a:t>
                      </a:r>
                      <a:r>
                        <a:rPr lang="en-US" sz="1600" dirty="0" err="1">
                          <a:latin typeface="Arial Narrow" panose="020B0606020202030204" pitchFamily="34" charset="0"/>
                        </a:rPr>
                        <a:t>urutan</a:t>
                      </a:r>
                      <a:r>
                        <a:rPr lang="en-US" sz="1600" dirty="0">
                          <a:latin typeface="Arial Narrow" panose="020B0606020202030204" pitchFamily="34" charset="0"/>
                        </a:rPr>
                        <a:t> </a:t>
                      </a:r>
                      <a:r>
                        <a:rPr lang="en-US" sz="1600" dirty="0" err="1">
                          <a:latin typeface="Arial Narrow" panose="020B0606020202030204" pitchFamily="34" charset="0"/>
                        </a:rPr>
                        <a:t>terkecil</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2621426515"/>
                  </a:ext>
                </a:extLst>
              </a:tr>
            </a:tbl>
          </a:graphicData>
        </a:graphic>
      </p:graphicFrame>
    </p:spTree>
    <p:extLst>
      <p:ext uri="{BB962C8B-B14F-4D97-AF65-F5344CB8AC3E}">
        <p14:creationId xmlns:p14="http://schemas.microsoft.com/office/powerpoint/2010/main" val="1481588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90756"/>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1017811"/>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607636097"/>
              </p:ext>
            </p:extLst>
          </p:nvPr>
        </p:nvGraphicFramePr>
        <p:xfrm>
          <a:off x="304798" y="1532168"/>
          <a:ext cx="11593287" cy="5247640"/>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Kesejahteraan</a:t>
                      </a:r>
                      <a:r>
                        <a:rPr lang="en-US" sz="1600" b="1" dirty="0">
                          <a:latin typeface="Arial Narrow" panose="020B0606020202030204" pitchFamily="34" charset="0"/>
                        </a:rPr>
                        <a:t> Masyarakat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PPKS yang </a:t>
                      </a:r>
                      <a:r>
                        <a:rPr lang="en-US" sz="1600" dirty="0" err="1">
                          <a:latin typeface="Arial Narrow" panose="020B0606020202030204" pitchFamily="34" charset="0"/>
                        </a:rPr>
                        <a:t>memperoleh</a:t>
                      </a:r>
                      <a:r>
                        <a:rPr lang="en-US" sz="1600" dirty="0">
                          <a:latin typeface="Arial Narrow" panose="020B0606020202030204" pitchFamily="34" charset="0"/>
                        </a:rPr>
                        <a:t> </a:t>
                      </a:r>
                      <a:r>
                        <a:rPr lang="en-US" sz="1600" dirty="0" err="1">
                          <a:latin typeface="Arial Narrow" panose="020B0606020202030204" pitchFamily="34" charset="0"/>
                        </a:rPr>
                        <a:t>bantuan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6,4</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13,79</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capainya</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sangat </a:t>
                      </a:r>
                      <a:r>
                        <a:rPr lang="en-US" sz="1600" dirty="0" err="1">
                          <a:latin typeface="Arial Narrow" panose="020B0606020202030204" pitchFamily="34" charset="0"/>
                        </a:rPr>
                        <a:t>kecil</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PSKS yang </a:t>
                      </a:r>
                      <a:r>
                        <a:rPr lang="en-US" sz="1600" dirty="0" err="1">
                          <a:latin typeface="Arial Narrow" panose="020B0606020202030204" pitchFamily="34" charset="0"/>
                        </a:rPr>
                        <a:t>diberdayakan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17</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19,93</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capainya</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sangat </a:t>
                      </a:r>
                      <a:r>
                        <a:rPr lang="en-US" sz="1600" dirty="0" err="1">
                          <a:latin typeface="Arial Narrow" panose="020B0606020202030204" pitchFamily="34" charset="0"/>
                        </a:rPr>
                        <a:t>kecil</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ID" sz="1600" b="0" kern="1200" dirty="0" err="1">
                          <a:solidFill>
                            <a:schemeClr val="dk1"/>
                          </a:solidFill>
                          <a:effectLst/>
                          <a:latin typeface="Arial Narrow" panose="020B0606020202030204" pitchFamily="34" charset="0"/>
                          <a:ea typeface="+mn-ea"/>
                          <a:cs typeface="+mn-cs"/>
                        </a:rPr>
                        <a:t>Cakupan</a:t>
                      </a:r>
                      <a:r>
                        <a:rPr lang="en-ID" sz="1600" b="0" kern="1200" dirty="0">
                          <a:solidFill>
                            <a:schemeClr val="dk1"/>
                          </a:solidFill>
                          <a:effectLst/>
                          <a:latin typeface="Arial Narrow" panose="020B0606020202030204" pitchFamily="34" charset="0"/>
                          <a:ea typeface="+mn-ea"/>
                          <a:cs typeface="+mn-cs"/>
                        </a:rPr>
                        <a:t> </a:t>
                      </a:r>
                      <a:r>
                        <a:rPr lang="en-ID" sz="1600" b="0" kern="1200" dirty="0" err="1">
                          <a:solidFill>
                            <a:schemeClr val="dk1"/>
                          </a:solidFill>
                          <a:effectLst/>
                          <a:latin typeface="Arial Narrow" panose="020B0606020202030204" pitchFamily="34" charset="0"/>
                          <a:ea typeface="+mn-ea"/>
                          <a:cs typeface="+mn-cs"/>
                        </a:rPr>
                        <a:t>Kepesertaan</a:t>
                      </a:r>
                      <a:r>
                        <a:rPr lang="en-ID" sz="1600" b="0" kern="1200" dirty="0">
                          <a:solidFill>
                            <a:schemeClr val="dk1"/>
                          </a:solidFill>
                          <a:effectLst/>
                          <a:latin typeface="Arial Narrow" panose="020B0606020202030204" pitchFamily="34" charset="0"/>
                          <a:ea typeface="+mn-ea"/>
                          <a:cs typeface="+mn-cs"/>
                        </a:rPr>
                        <a:t> </a:t>
                      </a:r>
                      <a:r>
                        <a:rPr lang="en-ID" sz="1600" b="0" kern="1200" dirty="0" err="1">
                          <a:solidFill>
                            <a:schemeClr val="dk1"/>
                          </a:solidFill>
                          <a:effectLst/>
                          <a:latin typeface="Arial Narrow" panose="020B0606020202030204" pitchFamily="34" charset="0"/>
                          <a:ea typeface="+mn-ea"/>
                          <a:cs typeface="+mn-cs"/>
                        </a:rPr>
                        <a:t>Jaminan</a:t>
                      </a:r>
                      <a:r>
                        <a:rPr lang="en-ID" sz="1600" b="0" kern="1200" dirty="0">
                          <a:solidFill>
                            <a:schemeClr val="dk1"/>
                          </a:solidFill>
                          <a:effectLst/>
                          <a:latin typeface="Arial Narrow" panose="020B0606020202030204" pitchFamily="34" charset="0"/>
                          <a:ea typeface="+mn-ea"/>
                          <a:cs typeface="+mn-cs"/>
                        </a:rPr>
                        <a:t> Sosial </a:t>
                      </a:r>
                      <a:r>
                        <a:rPr lang="en-ID" sz="1600" b="0" kern="1200" dirty="0" err="1">
                          <a:solidFill>
                            <a:schemeClr val="dk1"/>
                          </a:solidFill>
                          <a:effectLst/>
                          <a:latin typeface="Arial Narrow" panose="020B0606020202030204" pitchFamily="34" charset="0"/>
                          <a:ea typeface="+mn-ea"/>
                          <a:cs typeface="+mn-cs"/>
                        </a:rPr>
                        <a:t>Ketenagakerjaan</a:t>
                      </a:r>
                      <a:r>
                        <a:rPr lang="en-ID" sz="1600" b="0" kern="1200" dirty="0">
                          <a:solidFill>
                            <a:schemeClr val="dk1"/>
                          </a:solidFill>
                          <a:effectLst/>
                          <a:latin typeface="Arial Narrow" panose="020B0606020202030204" pitchFamily="34" charset="0"/>
                          <a:ea typeface="+mn-ea"/>
                          <a:cs typeface="+mn-cs"/>
                        </a:rPr>
                        <a:t> (%)</a:t>
                      </a:r>
                      <a:endParaRPr lang="en-ID" sz="1600" b="0" dirty="0">
                        <a:latin typeface="Arial Narrow" panose="020B0606020202030204" pitchFamily="34" charset="0"/>
                      </a:endParaRPr>
                    </a:p>
                  </a:txBody>
                  <a:tcPr/>
                </a:tc>
                <a:tc>
                  <a:txBody>
                    <a:bodyPr/>
                    <a:lstStyle/>
                    <a:p>
                      <a:pPr algn="ctr"/>
                      <a:r>
                        <a:rPr lang="en-US" sz="1600" b="0" dirty="0">
                          <a:latin typeface="Arial Narrow" panose="020B0606020202030204" pitchFamily="34" charset="0"/>
                        </a:rPr>
                        <a:t>8,21</a:t>
                      </a:r>
                      <a:endParaRPr lang="en-ID" sz="1600" b="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9,89</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capainya</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sangat </a:t>
                      </a:r>
                      <a:r>
                        <a:rPr lang="en-US" sz="1600" dirty="0" err="1">
                          <a:latin typeface="Arial Narrow" panose="020B0606020202030204" pitchFamily="34" charset="0"/>
                        </a:rPr>
                        <a:t>kecil</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Pembangunan Gender (IPG)</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88,79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88,87</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dan </a:t>
                      </a:r>
                      <a:r>
                        <a:rPr lang="en-US" sz="1600" dirty="0" err="1">
                          <a:latin typeface="Arial Narrow" panose="020B0606020202030204" pitchFamily="34" charset="0"/>
                        </a:rPr>
                        <a:t>nasional</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Pemberdayaan</a:t>
                      </a:r>
                      <a:r>
                        <a:rPr lang="en-US" sz="1600" dirty="0">
                          <a:latin typeface="Arial Narrow" panose="020B0606020202030204" pitchFamily="34" charset="0"/>
                        </a:rPr>
                        <a:t> Gender (IDG)</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65,70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67,48</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dan </a:t>
                      </a:r>
                      <a:r>
                        <a:rPr lang="en-US" sz="1600" dirty="0" err="1">
                          <a:latin typeface="Arial Narrow" panose="020B0606020202030204" pitchFamily="34" charset="0"/>
                        </a:rPr>
                        <a:t>nasional</a:t>
                      </a:r>
                      <a:endParaRPr lang="en-ID" sz="1600" dirty="0">
                        <a:latin typeface="Arial Narrow" panose="020B0606020202030204" pitchFamily="34" charset="0"/>
                      </a:endParaRPr>
                    </a:p>
                  </a:txBody>
                  <a:tcPr/>
                </a:tc>
                <a:extLst>
                  <a:ext uri="{0D108BD9-81ED-4DB2-BD59-A6C34878D82A}">
                    <a16:rowId xmlns:a16="http://schemas.microsoft.com/office/drawing/2014/main" val="3880837740"/>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Ketimpangan</a:t>
                      </a:r>
                      <a:r>
                        <a:rPr lang="en-US" sz="1600" dirty="0">
                          <a:latin typeface="Arial Narrow" panose="020B0606020202030204" pitchFamily="34" charset="0"/>
                        </a:rPr>
                        <a:t> Gender (IKG)</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0,498</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0,434</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belum</a:t>
                      </a:r>
                      <a:r>
                        <a:rPr lang="en-US" sz="1600" dirty="0">
                          <a:latin typeface="Arial Narrow" panose="020B0606020202030204" pitchFamily="34" charset="0"/>
                        </a:rPr>
                        <a:t>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a:t>
                      </a:r>
                      <a:r>
                        <a:rPr lang="en-US" sz="1600" dirty="0" err="1">
                          <a:latin typeface="Arial Narrow" panose="020B0606020202030204" pitchFamily="34" charset="0"/>
                        </a:rPr>
                        <a:t>serta</a:t>
                      </a:r>
                      <a:r>
                        <a:rPr lang="en-US" sz="1600" dirty="0">
                          <a:latin typeface="Arial Narrow" panose="020B0606020202030204" pitchFamily="34" charset="0"/>
                        </a:rPr>
                        <a:t> </a:t>
                      </a:r>
                      <a:r>
                        <a:rPr lang="en-US" sz="1600" dirty="0" err="1">
                          <a:latin typeface="Arial Narrow" panose="020B0606020202030204" pitchFamily="34" charset="0"/>
                        </a:rPr>
                        <a:t>sudah</a:t>
                      </a:r>
                      <a:r>
                        <a:rPr lang="en-US" sz="1600" dirty="0">
                          <a:latin typeface="Arial Narrow" panose="020B0606020202030204" pitchFamily="34" charset="0"/>
                        </a:rPr>
                        <a:t>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nasional</a:t>
                      </a:r>
                      <a:endParaRPr lang="en-ID" sz="1600" dirty="0">
                        <a:latin typeface="Arial Narrow" panose="020B0606020202030204" pitchFamily="34" charset="0"/>
                      </a:endParaRPr>
                    </a:p>
                  </a:txBody>
                  <a:tcPr/>
                </a:tc>
                <a:extLst>
                  <a:ext uri="{0D108BD9-81ED-4DB2-BD59-A6C34878D82A}">
                    <a16:rowId xmlns:a16="http://schemas.microsoft.com/office/drawing/2014/main" val="2621426515"/>
                  </a:ext>
                </a:extLst>
              </a:tr>
              <a:tr h="370840">
                <a:tc>
                  <a:txBody>
                    <a:bodyPr/>
                    <a:lstStyle/>
                    <a:p>
                      <a:r>
                        <a:rPr lang="en-US" sz="1600" dirty="0">
                          <a:latin typeface="Arial Narrow" panose="020B0606020202030204" pitchFamily="34" charset="0"/>
                        </a:rPr>
                        <a:t>TPAK Perempuan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51,91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48,13</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yang </a:t>
                      </a:r>
                      <a:r>
                        <a:rPr lang="en-US" sz="1600" dirty="0" err="1">
                          <a:latin typeface="Arial Narrow" panose="020B0606020202030204" pitchFamily="34" charset="0"/>
                        </a:rPr>
                        <a:t>berarti</a:t>
                      </a:r>
                      <a:r>
                        <a:rPr lang="en-US" sz="1600" dirty="0">
                          <a:latin typeface="Arial Narrow" panose="020B0606020202030204" pitchFamily="34" charset="0"/>
                        </a:rPr>
                        <a:t> </a:t>
                      </a:r>
                      <a:r>
                        <a:rPr lang="en-US" sz="1600" dirty="0" err="1">
                          <a:latin typeface="Arial Narrow" panose="020B0606020202030204" pitchFamily="34" charset="0"/>
                        </a:rPr>
                        <a:t>semakin</a:t>
                      </a:r>
                      <a:r>
                        <a:rPr lang="en-US" sz="1600" dirty="0">
                          <a:latin typeface="Arial Narrow" panose="020B0606020202030204" pitchFamily="34" charset="0"/>
                        </a:rPr>
                        <a:t>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partisipasi</a:t>
                      </a:r>
                      <a:r>
                        <a:rPr lang="en-US" sz="1600" dirty="0">
                          <a:latin typeface="Arial Narrow" panose="020B0606020202030204" pitchFamily="34" charset="0"/>
                        </a:rPr>
                        <a:t> Perempuan </a:t>
                      </a:r>
                      <a:r>
                        <a:rPr lang="en-US" sz="1600" dirty="0" err="1">
                          <a:latin typeface="Arial Narrow" panose="020B0606020202030204" pitchFamily="34" charset="0"/>
                        </a:rPr>
                        <a:t>dalam</a:t>
                      </a:r>
                      <a:r>
                        <a:rPr lang="en-US" sz="1600" dirty="0">
                          <a:latin typeface="Arial Narrow" panose="020B0606020202030204" pitchFamily="34" charset="0"/>
                        </a:rPr>
                        <a:t> Angkatan </a:t>
                      </a:r>
                      <a:r>
                        <a:rPr lang="en-US" sz="1600" dirty="0" err="1">
                          <a:latin typeface="Arial Narrow" panose="020B0606020202030204" pitchFamily="34" charset="0"/>
                        </a:rPr>
                        <a:t>kerja</a:t>
                      </a:r>
                      <a:endParaRPr lang="en-ID" sz="1600" dirty="0">
                        <a:latin typeface="Arial Narrow" panose="020B0606020202030204" pitchFamily="34" charset="0"/>
                      </a:endParaRPr>
                    </a:p>
                  </a:txBody>
                  <a:tcPr/>
                </a:tc>
                <a:extLst>
                  <a:ext uri="{0D108BD9-81ED-4DB2-BD59-A6C34878D82A}">
                    <a16:rowId xmlns:a16="http://schemas.microsoft.com/office/drawing/2014/main" val="4269865782"/>
                  </a:ext>
                </a:extLst>
              </a:tr>
            </a:tbl>
          </a:graphicData>
        </a:graphic>
      </p:graphicFrame>
    </p:spTree>
    <p:extLst>
      <p:ext uri="{BB962C8B-B14F-4D97-AF65-F5344CB8AC3E}">
        <p14:creationId xmlns:p14="http://schemas.microsoft.com/office/powerpoint/2010/main" val="2150712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43544" y="10996"/>
            <a:ext cx="5506359" cy="789162"/>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898067"/>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3615406685"/>
              </p:ext>
            </p:extLst>
          </p:nvPr>
        </p:nvGraphicFramePr>
        <p:xfrm>
          <a:off x="304798" y="1347110"/>
          <a:ext cx="11593287" cy="5410200"/>
        </p:xfrm>
        <a:graphic>
          <a:graphicData uri="http://schemas.openxmlformats.org/drawingml/2006/table">
            <a:tbl>
              <a:tblPr firstRow="1" bandRow="1">
                <a:tableStyleId>{5C22544A-7EE6-4342-B048-85BDC9FD1C3A}</a:tableStyleId>
              </a:tblPr>
              <a:tblGrid>
                <a:gridCol w="2501902">
                  <a:extLst>
                    <a:ext uri="{9D8B030D-6E8A-4147-A177-3AD203B41FA5}">
                      <a16:colId xmlns:a16="http://schemas.microsoft.com/office/drawing/2014/main" val="3389011492"/>
                    </a:ext>
                  </a:extLst>
                </a:gridCol>
                <a:gridCol w="952500">
                  <a:extLst>
                    <a:ext uri="{9D8B030D-6E8A-4147-A177-3AD203B41FA5}">
                      <a16:colId xmlns:a16="http://schemas.microsoft.com/office/drawing/2014/main" val="963754966"/>
                    </a:ext>
                  </a:extLst>
                </a:gridCol>
                <a:gridCol w="1041400">
                  <a:extLst>
                    <a:ext uri="{9D8B030D-6E8A-4147-A177-3AD203B41FA5}">
                      <a16:colId xmlns:a16="http://schemas.microsoft.com/office/drawing/2014/main" val="258828238"/>
                    </a:ext>
                  </a:extLst>
                </a:gridCol>
                <a:gridCol w="70974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Kesejahteraan</a:t>
                      </a:r>
                      <a:r>
                        <a:rPr lang="en-US" sz="1600" b="1" dirty="0">
                          <a:latin typeface="Arial Narrow" panose="020B0606020202030204" pitchFamily="34" charset="0"/>
                        </a:rPr>
                        <a:t> Masyarakat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Kesehatan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0,7455</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0,8171</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(0,8297) dan </a:t>
                      </a:r>
                      <a:r>
                        <a:rPr lang="en-US" sz="1600" dirty="0" err="1">
                          <a:latin typeface="Arial Narrow" panose="020B0606020202030204" pitchFamily="34" charset="0"/>
                        </a:rPr>
                        <a:t>provinsi</a:t>
                      </a:r>
                      <a:r>
                        <a:rPr lang="en-US" sz="1600" dirty="0">
                          <a:latin typeface="Arial Narrow" panose="020B0606020202030204" pitchFamily="34" charset="0"/>
                        </a:rPr>
                        <a:t> (0,8257).</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Usia</a:t>
                      </a:r>
                      <a:r>
                        <a:rPr lang="en-US" sz="1600" dirty="0">
                          <a:latin typeface="Arial Narrow" panose="020B0606020202030204" pitchFamily="34" charset="0"/>
                        </a:rPr>
                        <a:t> Harapan </a:t>
                      </a:r>
                      <a:r>
                        <a:rPr lang="en-US" sz="1600" dirty="0" err="1">
                          <a:latin typeface="Arial Narrow" panose="020B0606020202030204" pitchFamily="34" charset="0"/>
                        </a:rPr>
                        <a:t>Hidup</a:t>
                      </a:r>
                      <a:r>
                        <a:rPr lang="en-US" sz="1600" dirty="0">
                          <a:latin typeface="Arial Narrow" panose="020B0606020202030204" pitchFamily="34" charset="0"/>
                        </a:rPr>
                        <a:t> (UHH) (</a:t>
                      </a:r>
                      <a:r>
                        <a:rPr lang="en-US" sz="1600" dirty="0" err="1">
                          <a:latin typeface="Arial Narrow" panose="020B0606020202030204" pitchFamily="34" charset="0"/>
                        </a:rPr>
                        <a:t>tahun</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68,46</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73,11</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(73,93 </a:t>
                      </a:r>
                      <a:r>
                        <a:rPr lang="en-US" sz="1600" dirty="0" err="1">
                          <a:latin typeface="Arial Narrow" panose="020B0606020202030204" pitchFamily="34" charset="0"/>
                        </a:rPr>
                        <a:t>tahun</a:t>
                      </a:r>
                      <a:r>
                        <a:rPr lang="en-US" sz="1600" dirty="0">
                          <a:latin typeface="Arial Narrow" panose="020B0606020202030204" pitchFamily="34" charset="0"/>
                        </a:rPr>
                        <a:t>) dan </a:t>
                      </a:r>
                      <a:r>
                        <a:rPr lang="en-US" sz="1600" dirty="0" err="1">
                          <a:latin typeface="Arial Narrow" panose="020B0606020202030204" pitchFamily="34" charset="0"/>
                        </a:rPr>
                        <a:t>provinsi</a:t>
                      </a:r>
                      <a:r>
                        <a:rPr lang="en-US" sz="1600" dirty="0">
                          <a:latin typeface="Arial Narrow" panose="020B0606020202030204" pitchFamily="34" charset="0"/>
                        </a:rPr>
                        <a:t> (73,67 </a:t>
                      </a:r>
                      <a:r>
                        <a:rPr lang="en-US" sz="1600" dirty="0" err="1">
                          <a:latin typeface="Arial Narrow" panose="020B0606020202030204" pitchFamily="34" charset="0"/>
                        </a:rPr>
                        <a:t>tahun</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ke-20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Prevalensi</a:t>
                      </a:r>
                      <a:r>
                        <a:rPr lang="en-US" sz="1600" dirty="0">
                          <a:latin typeface="Arial Narrow" panose="020B0606020202030204" pitchFamily="34" charset="0"/>
                        </a:rPr>
                        <a:t> </a:t>
                      </a:r>
                      <a:r>
                        <a:rPr lang="en-US" sz="1600" dirty="0" err="1">
                          <a:latin typeface="Arial Narrow" panose="020B0606020202030204" pitchFamily="34" charset="0"/>
                        </a:rPr>
                        <a:t>Balita</a:t>
                      </a:r>
                      <a:r>
                        <a:rPr lang="en-US" sz="1600" dirty="0">
                          <a:latin typeface="Arial Narrow" panose="020B0606020202030204" pitchFamily="34" charset="0"/>
                        </a:rPr>
                        <a:t> </a:t>
                      </a:r>
                      <a:r>
                        <a:rPr lang="en-US" sz="1600" i="1" dirty="0">
                          <a:latin typeface="Arial Narrow" panose="020B0606020202030204" pitchFamily="34" charset="0"/>
                        </a:rPr>
                        <a:t>Stunting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26,20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14,40</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Sudah</a:t>
                      </a:r>
                      <a:r>
                        <a:rPr lang="en-US" sz="1600" dirty="0">
                          <a:latin typeface="Arial Narrow" panose="020B0606020202030204" pitchFamily="34" charset="0"/>
                        </a:rPr>
                        <a:t> </a:t>
                      </a:r>
                      <a:r>
                        <a:rPr lang="en-US" sz="1600" dirty="0" err="1">
                          <a:latin typeface="Arial Narrow" panose="020B0606020202030204" pitchFamily="34" charset="0"/>
                        </a:rPr>
                        <a:t>lebih</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(21,50%) dan </a:t>
                      </a:r>
                      <a:r>
                        <a:rPr lang="en-US" sz="1600" dirty="0" err="1">
                          <a:latin typeface="Arial Narrow" panose="020B0606020202030204" pitchFamily="34" charset="0"/>
                        </a:rPr>
                        <a:t>provinsi</a:t>
                      </a:r>
                      <a:r>
                        <a:rPr lang="en-US" sz="1600" dirty="0">
                          <a:latin typeface="Arial Narrow" panose="020B0606020202030204" pitchFamily="34" charset="0"/>
                        </a:rPr>
                        <a:t> (18,90%).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ke-8 </a:t>
                      </a:r>
                      <a:r>
                        <a:rPr lang="en-US" sz="1600" dirty="0" err="1">
                          <a:latin typeface="Arial Narrow" panose="020B0606020202030204" pitchFamily="34" charset="0"/>
                        </a:rPr>
                        <a:t>terkecil</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Cakupan</a:t>
                      </a:r>
                      <a:r>
                        <a:rPr lang="en-US" sz="1600" dirty="0">
                          <a:latin typeface="Arial Narrow" panose="020B0606020202030204" pitchFamily="34" charset="0"/>
                        </a:rPr>
                        <a:t> </a:t>
                      </a:r>
                      <a:r>
                        <a:rPr lang="en-US" sz="1600" dirty="0" err="1">
                          <a:latin typeface="Arial Narrow" panose="020B0606020202030204" pitchFamily="34" charset="0"/>
                        </a:rPr>
                        <a:t>peserta</a:t>
                      </a:r>
                      <a:r>
                        <a:rPr lang="en-US" sz="1600" dirty="0">
                          <a:latin typeface="Arial Narrow" panose="020B0606020202030204" pitchFamily="34" charset="0"/>
                        </a:rPr>
                        <a:t> KB </a:t>
                      </a:r>
                      <a:r>
                        <a:rPr lang="en-US" sz="1600" dirty="0" err="1">
                          <a:latin typeface="Arial Narrow" panose="020B0606020202030204" pitchFamily="34" charset="0"/>
                        </a:rPr>
                        <a:t>Aktif</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73,29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67 (2022)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722881612"/>
                  </a:ext>
                </a:extLst>
              </a:tr>
              <a:tr h="370840">
                <a:tc>
                  <a:txBody>
                    <a:bodyPr/>
                    <a:lstStyle/>
                    <a:p>
                      <a:r>
                        <a:rPr lang="en-US" sz="1600" dirty="0">
                          <a:latin typeface="Arial Narrow" panose="020B0606020202030204" pitchFamily="34" charset="0"/>
                        </a:rPr>
                        <a:t>Tingkat </a:t>
                      </a:r>
                      <a:r>
                        <a:rPr lang="en-US" sz="1600" dirty="0" err="1">
                          <a:latin typeface="Arial Narrow" panose="020B0606020202030204" pitchFamily="34" charset="0"/>
                        </a:rPr>
                        <a:t>Pengangguran</a:t>
                      </a:r>
                      <a:r>
                        <a:rPr lang="en-US" sz="1600" dirty="0">
                          <a:latin typeface="Arial Narrow" panose="020B0606020202030204" pitchFamily="34" charset="0"/>
                        </a:rPr>
                        <a:t> Terbuka (TPT)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4,37</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4,97</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tidak</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  Angka TPT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5,32%) dan </a:t>
                      </a:r>
                      <a:r>
                        <a:rPr lang="en-US" sz="1600" dirty="0" err="1">
                          <a:latin typeface="Arial Narrow" panose="020B0606020202030204" pitchFamily="34" charset="0"/>
                        </a:rPr>
                        <a:t>provinsi</a:t>
                      </a:r>
                      <a:r>
                        <a:rPr lang="en-US" sz="1600" dirty="0">
                          <a:latin typeface="Arial Narrow" panose="020B0606020202030204" pitchFamily="34" charset="0"/>
                        </a:rPr>
                        <a:t> (5,89%).</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r>
                        <a:rPr lang="en-US" sz="1600" dirty="0">
                          <a:latin typeface="Arial Narrow" panose="020B0606020202030204" pitchFamily="34" charset="0"/>
                        </a:rPr>
                        <a:t>Tingkat </a:t>
                      </a:r>
                      <a:r>
                        <a:rPr lang="en-US" sz="1600" dirty="0" err="1">
                          <a:latin typeface="Arial Narrow" panose="020B0606020202030204" pitchFamily="34" charset="0"/>
                        </a:rPr>
                        <a:t>Partisipasi</a:t>
                      </a:r>
                      <a:r>
                        <a:rPr lang="en-US" sz="1600" dirty="0">
                          <a:latin typeface="Arial Narrow" panose="020B0606020202030204" pitchFamily="34" charset="0"/>
                        </a:rPr>
                        <a:t> Angkatan </a:t>
                      </a:r>
                      <a:r>
                        <a:rPr lang="en-US" sz="1600" dirty="0" err="1">
                          <a:latin typeface="Arial Narrow" panose="020B0606020202030204" pitchFamily="34" charset="0"/>
                        </a:rPr>
                        <a:t>Kerja</a:t>
                      </a:r>
                      <a:r>
                        <a:rPr lang="en-US" sz="1600" dirty="0">
                          <a:latin typeface="Arial Narrow" panose="020B0606020202030204" pitchFamily="34" charset="0"/>
                        </a:rPr>
                        <a:t> (TPAK)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70,70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67,65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nasional</a:t>
                      </a:r>
                      <a:r>
                        <a:rPr lang="en-US" sz="1600" dirty="0">
                          <a:latin typeface="Arial Narrow" panose="020B0606020202030204" pitchFamily="34" charset="0"/>
                        </a:rPr>
                        <a:t> (73,90%) dan </a:t>
                      </a:r>
                      <a:r>
                        <a:rPr lang="en-US" sz="1600" dirty="0" err="1">
                          <a:latin typeface="Arial Narrow" panose="020B0606020202030204" pitchFamily="34" charset="0"/>
                        </a:rPr>
                        <a:t>provinsi</a:t>
                      </a:r>
                      <a:r>
                        <a:rPr lang="en-US" sz="1600" dirty="0">
                          <a:latin typeface="Arial Narrow" panose="020B0606020202030204" pitchFamily="34" charset="0"/>
                        </a:rPr>
                        <a:t> (71,06%). Hal </a:t>
                      </a:r>
                      <a:r>
                        <a:rPr lang="en-US" sz="1600" dirty="0" err="1">
                          <a:latin typeface="Arial Narrow" panose="020B0606020202030204" pitchFamily="34" charset="0"/>
                        </a:rPr>
                        <a:t>ini</a:t>
                      </a:r>
                      <a:r>
                        <a:rPr lang="en-US" sz="1600" dirty="0">
                          <a:latin typeface="Arial Narrow" panose="020B0606020202030204" pitchFamily="34" charset="0"/>
                        </a:rPr>
                        <a:t> </a:t>
                      </a:r>
                      <a:r>
                        <a:rPr lang="en-US" sz="1600" dirty="0" err="1">
                          <a:latin typeface="Arial Narrow" panose="020B0606020202030204" pitchFamily="34" charset="0"/>
                        </a:rPr>
                        <a:t>semakin</a:t>
                      </a:r>
                      <a:r>
                        <a:rPr lang="en-US" sz="1600" dirty="0">
                          <a:latin typeface="Arial Narrow" panose="020B0606020202030204" pitchFamily="34" charset="0"/>
                        </a:rPr>
                        <a:t>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ketersediaan</a:t>
                      </a:r>
                      <a:r>
                        <a:rPr lang="en-US" sz="1600" dirty="0">
                          <a:latin typeface="Arial Narrow" panose="020B0606020202030204" pitchFamily="34" charset="0"/>
                        </a:rPr>
                        <a:t> </a:t>
                      </a:r>
                      <a:r>
                        <a:rPr lang="en-US" sz="1600" dirty="0" err="1">
                          <a:latin typeface="Arial Narrow" panose="020B0606020202030204" pitchFamily="34" charset="0"/>
                        </a:rPr>
                        <a:t>pasokan</a:t>
                      </a:r>
                      <a:r>
                        <a:rPr lang="en-US" sz="1600" dirty="0">
                          <a:latin typeface="Arial Narrow" panose="020B0606020202030204" pitchFamily="34" charset="0"/>
                        </a:rPr>
                        <a:t> </a:t>
                      </a:r>
                      <a:r>
                        <a:rPr lang="en-US" sz="1600" dirty="0" err="1">
                          <a:latin typeface="Arial Narrow" panose="020B0606020202030204" pitchFamily="34" charset="0"/>
                        </a:rPr>
                        <a:t>tenaga</a:t>
                      </a:r>
                      <a:r>
                        <a:rPr lang="en-US" sz="1600" dirty="0">
                          <a:latin typeface="Arial Narrow" panose="020B0606020202030204" pitchFamily="34" charset="0"/>
                        </a:rPr>
                        <a:t> </a:t>
                      </a:r>
                      <a:r>
                        <a:rPr lang="en-US" sz="1600" dirty="0" err="1">
                          <a:latin typeface="Arial Narrow" panose="020B0606020202030204" pitchFamily="34" charset="0"/>
                        </a:rPr>
                        <a:t>kerja</a:t>
                      </a:r>
                      <a:r>
                        <a:rPr lang="en-US" sz="1600" dirty="0">
                          <a:latin typeface="Arial Narrow" panose="020B0606020202030204" pitchFamily="34" charset="0"/>
                        </a:rPr>
                        <a:t> di pasar </a:t>
                      </a:r>
                      <a:r>
                        <a:rPr lang="en-US" sz="1600" dirty="0" err="1">
                          <a:latin typeface="Arial Narrow" panose="020B0606020202030204" pitchFamily="34" charset="0"/>
                        </a:rPr>
                        <a:t>kerja</a:t>
                      </a:r>
                      <a:r>
                        <a:rPr lang="en-US" sz="1600" dirty="0">
                          <a:latin typeface="Arial Narrow" panose="020B0606020202030204" pitchFamily="34" charset="0"/>
                        </a:rPr>
                        <a:t> yang </a:t>
                      </a:r>
                      <a:r>
                        <a:rPr lang="en-US" sz="1600" dirty="0" err="1">
                          <a:latin typeface="Arial Narrow" panose="020B0606020202030204" pitchFamily="34" charset="0"/>
                        </a:rPr>
                        <a:t>siap</a:t>
                      </a:r>
                      <a:r>
                        <a:rPr lang="en-US" sz="1600" dirty="0">
                          <a:latin typeface="Arial Narrow" panose="020B0606020202030204" pitchFamily="34" charset="0"/>
                        </a:rPr>
                        <a:t> </a:t>
                      </a:r>
                      <a:r>
                        <a:rPr lang="en-US" sz="1600" dirty="0" err="1">
                          <a:latin typeface="Arial Narrow" panose="020B0606020202030204" pitchFamily="34" charset="0"/>
                        </a:rPr>
                        <a:t>untuk</a:t>
                      </a:r>
                      <a:r>
                        <a:rPr lang="en-US" sz="1600" dirty="0">
                          <a:latin typeface="Arial Narrow" panose="020B0606020202030204" pitchFamily="34" charset="0"/>
                        </a:rPr>
                        <a:t> </a:t>
                      </a:r>
                      <a:r>
                        <a:rPr lang="en-US" sz="1600" dirty="0" err="1">
                          <a:latin typeface="Arial Narrow" panose="020B0606020202030204" pitchFamily="34" charset="0"/>
                        </a:rPr>
                        <a:t>bekerja</a:t>
                      </a:r>
                      <a:endParaRPr lang="en-ID" sz="1600" dirty="0">
                        <a:latin typeface="Arial Narrow" panose="020B0606020202030204" pitchFamily="34" charset="0"/>
                      </a:endParaRPr>
                    </a:p>
                  </a:txBody>
                  <a:tcPr/>
                </a:tc>
                <a:extLst>
                  <a:ext uri="{0D108BD9-81ED-4DB2-BD59-A6C34878D82A}">
                    <a16:rowId xmlns:a16="http://schemas.microsoft.com/office/drawing/2014/main" val="3880837740"/>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Desa</a:t>
                      </a:r>
                      <a:r>
                        <a:rPr lang="en-US" sz="1600" dirty="0">
                          <a:latin typeface="Arial Narrow" panose="020B0606020202030204" pitchFamily="34" charset="0"/>
                        </a:rPr>
                        <a:t> </a:t>
                      </a:r>
                      <a:r>
                        <a:rPr lang="en-US" sz="1600" dirty="0" err="1">
                          <a:latin typeface="Arial Narrow" panose="020B0606020202030204" pitchFamily="34" charset="0"/>
                        </a:rPr>
                        <a:t>Membangun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0,6534</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0,6714</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kategori</a:t>
                      </a:r>
                      <a:r>
                        <a:rPr lang="en-US" sz="1600" dirty="0">
                          <a:latin typeface="Arial Narrow" panose="020B0606020202030204" pitchFamily="34" charset="0"/>
                        </a:rPr>
                        <a:t> </a:t>
                      </a:r>
                      <a:r>
                        <a:rPr lang="en-US" sz="1600" dirty="0" err="1">
                          <a:latin typeface="Arial Narrow" panose="020B0606020202030204" pitchFamily="34" charset="0"/>
                        </a:rPr>
                        <a:t>desa</a:t>
                      </a:r>
                      <a:r>
                        <a:rPr lang="en-US" sz="1600" dirty="0">
                          <a:latin typeface="Arial Narrow" panose="020B0606020202030204" pitchFamily="34" charset="0"/>
                        </a:rPr>
                        <a:t> </a:t>
                      </a:r>
                      <a:r>
                        <a:rPr lang="en-US" sz="1600" dirty="0" err="1">
                          <a:latin typeface="Arial Narrow" panose="020B0606020202030204" pitchFamily="34" charset="0"/>
                        </a:rPr>
                        <a:t>berkembang</a:t>
                      </a:r>
                      <a:endParaRPr lang="en-ID" sz="1600" dirty="0">
                        <a:latin typeface="Arial Narrow" panose="020B0606020202030204" pitchFamily="34" charset="0"/>
                      </a:endParaRPr>
                    </a:p>
                  </a:txBody>
                  <a:tcPr/>
                </a:tc>
                <a:extLst>
                  <a:ext uri="{0D108BD9-81ED-4DB2-BD59-A6C34878D82A}">
                    <a16:rowId xmlns:a16="http://schemas.microsoft.com/office/drawing/2014/main" val="2621426515"/>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Desa</a:t>
                      </a:r>
                      <a:r>
                        <a:rPr lang="en-US" sz="1600" dirty="0">
                          <a:latin typeface="Arial Narrow" panose="020B0606020202030204" pitchFamily="34" charset="0"/>
                        </a:rPr>
                        <a:t> </a:t>
                      </a:r>
                      <a:r>
                        <a:rPr lang="en-US" sz="1600" dirty="0" err="1">
                          <a:latin typeface="Arial Narrow" panose="020B0606020202030204" pitchFamily="34" charset="0"/>
                        </a:rPr>
                        <a:t>Mandiri</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0,42 </a:t>
                      </a:r>
                    </a:p>
                    <a:p>
                      <a:pPr algn="ctr"/>
                      <a:r>
                        <a:rPr lang="en-US" sz="1600" dirty="0">
                          <a:latin typeface="Arial Narrow" panose="020B0606020202030204" pitchFamily="34" charset="0"/>
                        </a:rPr>
                        <a:t>(2021)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1,69</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1 </a:t>
                      </a:r>
                      <a:r>
                        <a:rPr lang="en-US" sz="1600" dirty="0" err="1">
                          <a:latin typeface="Arial Narrow" panose="020B0606020202030204" pitchFamily="34" charset="0"/>
                        </a:rPr>
                        <a:t>desa</a:t>
                      </a:r>
                      <a:r>
                        <a:rPr lang="en-US" sz="1600" dirty="0">
                          <a:latin typeface="Arial Narrow" panose="020B0606020202030204" pitchFamily="34" charset="0"/>
                        </a:rPr>
                        <a:t> (0,42%)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menjadi</a:t>
                      </a:r>
                      <a:r>
                        <a:rPr lang="en-US" sz="1600" dirty="0">
                          <a:latin typeface="Arial Narrow" panose="020B0606020202030204" pitchFamily="34" charset="0"/>
                        </a:rPr>
                        <a:t> 4 </a:t>
                      </a:r>
                      <a:r>
                        <a:rPr lang="en-US" sz="1600" dirty="0" err="1">
                          <a:latin typeface="Arial Narrow" panose="020B0606020202030204" pitchFamily="34" charset="0"/>
                        </a:rPr>
                        <a:t>desa</a:t>
                      </a:r>
                      <a:r>
                        <a:rPr lang="en-US" sz="1600" dirty="0">
                          <a:latin typeface="Arial Narrow" panose="020B0606020202030204" pitchFamily="34" charset="0"/>
                        </a:rPr>
                        <a:t> (1,69%)</a:t>
                      </a:r>
                      <a:endParaRPr lang="en-ID" sz="1600" dirty="0">
                        <a:latin typeface="Arial Narrow" panose="020B0606020202030204" pitchFamily="34" charset="0"/>
                      </a:endParaRPr>
                    </a:p>
                  </a:txBody>
                  <a:tcPr/>
                </a:tc>
                <a:extLst>
                  <a:ext uri="{0D108BD9-81ED-4DB2-BD59-A6C34878D82A}">
                    <a16:rowId xmlns:a16="http://schemas.microsoft.com/office/drawing/2014/main" val="3392115277"/>
                  </a:ext>
                </a:extLst>
              </a:tr>
            </a:tbl>
          </a:graphicData>
        </a:graphic>
      </p:graphicFrame>
    </p:spTree>
    <p:extLst>
      <p:ext uri="{BB962C8B-B14F-4D97-AF65-F5344CB8AC3E}">
        <p14:creationId xmlns:p14="http://schemas.microsoft.com/office/powerpoint/2010/main" val="4228306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90756"/>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1017811"/>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4127958125"/>
              </p:ext>
            </p:extLst>
          </p:nvPr>
        </p:nvGraphicFramePr>
        <p:xfrm>
          <a:off x="304798" y="1532168"/>
          <a:ext cx="11593287" cy="5110480"/>
        </p:xfrm>
        <a:graphic>
          <a:graphicData uri="http://schemas.openxmlformats.org/drawingml/2006/table">
            <a:tbl>
              <a:tblPr firstRow="1" bandRow="1">
                <a:tableStyleId>{5C22544A-7EE6-4342-B048-85BDC9FD1C3A}</a:tableStyleId>
              </a:tblPr>
              <a:tblGrid>
                <a:gridCol w="2717802">
                  <a:extLst>
                    <a:ext uri="{9D8B030D-6E8A-4147-A177-3AD203B41FA5}">
                      <a16:colId xmlns:a16="http://schemas.microsoft.com/office/drawing/2014/main" val="3389011492"/>
                    </a:ext>
                  </a:extLst>
                </a:gridCol>
                <a:gridCol w="1054100">
                  <a:extLst>
                    <a:ext uri="{9D8B030D-6E8A-4147-A177-3AD203B41FA5}">
                      <a16:colId xmlns:a16="http://schemas.microsoft.com/office/drawing/2014/main" val="963754966"/>
                    </a:ext>
                  </a:extLst>
                </a:gridCol>
                <a:gridCol w="1016000">
                  <a:extLst>
                    <a:ext uri="{9D8B030D-6E8A-4147-A177-3AD203B41FA5}">
                      <a16:colId xmlns:a16="http://schemas.microsoft.com/office/drawing/2014/main" val="258828238"/>
                    </a:ext>
                  </a:extLst>
                </a:gridCol>
                <a:gridCol w="68053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Daya </a:t>
                      </a:r>
                      <a:r>
                        <a:rPr lang="en-US" sz="1600" b="1" dirty="0" err="1">
                          <a:latin typeface="Arial Narrow" panose="020B0606020202030204" pitchFamily="34" charset="0"/>
                        </a:rPr>
                        <a:t>Saing</a:t>
                      </a:r>
                      <a:r>
                        <a:rPr lang="en-US" sz="1600" b="1" dirty="0">
                          <a:latin typeface="Arial Narrow" panose="020B0606020202030204" pitchFamily="34" charset="0"/>
                        </a:rPr>
                        <a:t> Daerah</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Daya </a:t>
                      </a:r>
                      <a:r>
                        <a:rPr lang="en-US" sz="1600" dirty="0" err="1">
                          <a:latin typeface="Arial Narrow" panose="020B0606020202030204" pitchFamily="34" charset="0"/>
                        </a:rPr>
                        <a:t>Saing</a:t>
                      </a:r>
                      <a:r>
                        <a:rPr lang="en-US" sz="1600" dirty="0">
                          <a:latin typeface="Arial Narrow" panose="020B0606020202030204" pitchFamily="34" charset="0"/>
                        </a:rPr>
                        <a:t> Daerah (IDSD)</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2,69 (2022)</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3,02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(3,58) dan rata-rata </a:t>
                      </a:r>
                      <a:r>
                        <a:rPr lang="en-US" sz="1600" dirty="0" err="1">
                          <a:latin typeface="Arial Narrow" panose="020B0606020202030204" pitchFamily="34" charset="0"/>
                        </a:rPr>
                        <a:t>nasional</a:t>
                      </a:r>
                      <a:r>
                        <a:rPr lang="en-US" sz="1600" dirty="0">
                          <a:latin typeface="Arial Narrow" panose="020B0606020202030204" pitchFamily="34" charset="0"/>
                        </a:rPr>
                        <a:t> (3,44).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ke-15 </a:t>
                      </a:r>
                      <a:r>
                        <a:rPr lang="en-US" sz="1600" dirty="0" err="1">
                          <a:latin typeface="Arial Narrow" panose="020B0606020202030204" pitchFamily="34" charset="0"/>
                        </a:rPr>
                        <a:t>dari</a:t>
                      </a:r>
                      <a:r>
                        <a:rPr lang="en-US" sz="1600" dirty="0">
                          <a:latin typeface="Arial Narrow" panose="020B0606020202030204" pitchFamily="34" charset="0"/>
                        </a:rPr>
                        <a:t> 22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yang </a:t>
                      </a:r>
                      <a:r>
                        <a:rPr lang="en-US" sz="1600" dirty="0" err="1">
                          <a:latin typeface="Arial Narrow" panose="020B0606020202030204" pitchFamily="34" charset="0"/>
                        </a:rPr>
                        <a:t>sudah</a:t>
                      </a:r>
                      <a:r>
                        <a:rPr lang="en-US" sz="1600" dirty="0">
                          <a:latin typeface="Arial Narrow" panose="020B0606020202030204" pitchFamily="34" charset="0"/>
                        </a:rPr>
                        <a:t> </a:t>
                      </a:r>
                      <a:r>
                        <a:rPr lang="en-US" sz="1600" dirty="0" err="1">
                          <a:latin typeface="Arial Narrow" panose="020B0606020202030204" pitchFamily="34" charset="0"/>
                        </a:rPr>
                        <a:t>memiliki</a:t>
                      </a:r>
                      <a:r>
                        <a:rPr lang="en-US" sz="1600" dirty="0">
                          <a:latin typeface="Arial Narrow" panose="020B0606020202030204" pitchFamily="34" charset="0"/>
                        </a:rPr>
                        <a:t> IDSD</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a:latin typeface="Arial Narrow" panose="020B0606020202030204" pitchFamily="34" charset="0"/>
                        </a:rPr>
                        <a:t>Nilai PDRB (ADHB) (</a:t>
                      </a:r>
                      <a:r>
                        <a:rPr lang="en-US" sz="1600" dirty="0" err="1">
                          <a:latin typeface="Arial Narrow" panose="020B0606020202030204" pitchFamily="34" charset="0"/>
                        </a:rPr>
                        <a:t>Milyar</a:t>
                      </a:r>
                      <a:r>
                        <a:rPr lang="en-US" sz="1600" dirty="0">
                          <a:latin typeface="Arial Narrow" panose="020B0606020202030204" pitchFamily="34" charset="0"/>
                        </a:rPr>
                        <a:t> Rp)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27.959,44</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37.534,19</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Nilai PDRB ADHB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setiap</a:t>
                      </a:r>
                      <a:r>
                        <a:rPr lang="en-US" sz="1600" dirty="0">
                          <a:latin typeface="Arial Narrow" panose="020B0606020202030204" pitchFamily="34" charset="0"/>
                        </a:rPr>
                        <a:t> </a:t>
                      </a:r>
                      <a:r>
                        <a:rPr lang="en-US" sz="1600" dirty="0" err="1">
                          <a:latin typeface="Arial Narrow" panose="020B0606020202030204" pitchFamily="34" charset="0"/>
                        </a:rPr>
                        <a:t>tahun</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a:latin typeface="Arial Narrow" panose="020B0606020202030204" pitchFamily="34" charset="0"/>
                        </a:rPr>
                        <a:t>Nilai PDRB (ADHK) (</a:t>
                      </a:r>
                      <a:r>
                        <a:rPr lang="en-US" sz="1600" dirty="0" err="1">
                          <a:latin typeface="Arial Narrow" panose="020B0606020202030204" pitchFamily="34" charset="0"/>
                        </a:rPr>
                        <a:t>Milyar</a:t>
                      </a:r>
                      <a:r>
                        <a:rPr lang="en-US" sz="1600" dirty="0">
                          <a:latin typeface="Arial Narrow" panose="020B0606020202030204" pitchFamily="34" charset="0"/>
                        </a:rPr>
                        <a:t> Rp)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19.393,39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21.792,07</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Nilai PDRB ADHK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setiap</a:t>
                      </a:r>
                      <a:r>
                        <a:rPr lang="en-US" sz="1600" dirty="0">
                          <a:latin typeface="Arial Narrow" panose="020B0606020202030204" pitchFamily="34" charset="0"/>
                        </a:rPr>
                        <a:t> </a:t>
                      </a:r>
                      <a:r>
                        <a:rPr lang="en-US" sz="1600" dirty="0" err="1">
                          <a:latin typeface="Arial Narrow" panose="020B0606020202030204" pitchFamily="34" charset="0"/>
                        </a:rPr>
                        <a:t>tahun</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Kontribusi</a:t>
                      </a:r>
                      <a:r>
                        <a:rPr lang="en-US" sz="1600" dirty="0">
                          <a:latin typeface="Arial Narrow" panose="020B0606020202030204" pitchFamily="34" charset="0"/>
                        </a:rPr>
                        <a:t> PDRB ADHB Serdang </a:t>
                      </a:r>
                      <a:r>
                        <a:rPr lang="en-US" sz="1600" dirty="0" err="1">
                          <a:latin typeface="Arial Narrow" panose="020B0606020202030204" pitchFamily="34" charset="0"/>
                        </a:rPr>
                        <a:t>Bedagai</a:t>
                      </a:r>
                      <a:r>
                        <a:rPr lang="en-US" sz="1600" dirty="0">
                          <a:latin typeface="Arial Narrow" panose="020B0606020202030204" pitchFamily="34" charset="0"/>
                        </a:rPr>
                        <a:t> </a:t>
                      </a:r>
                      <a:r>
                        <a:rPr lang="en-US" sz="1600" dirty="0" err="1">
                          <a:latin typeface="Arial Narrow" panose="020B0606020202030204" pitchFamily="34" charset="0"/>
                        </a:rPr>
                        <a:t>terhadap</a:t>
                      </a:r>
                      <a:r>
                        <a:rPr lang="en-US" sz="1600" dirty="0">
                          <a:latin typeface="Arial Narrow" panose="020B0606020202030204" pitchFamily="34" charset="0"/>
                        </a:rPr>
                        <a:t> PDRB ADHB Prov. </a:t>
                      </a:r>
                      <a:r>
                        <a:rPr lang="en-US" sz="1600" dirty="0" err="1">
                          <a:latin typeface="Arial Narrow" panose="020B0606020202030204" pitchFamily="34" charset="0"/>
                        </a:rPr>
                        <a:t>Sumutera</a:t>
                      </a:r>
                      <a:r>
                        <a:rPr lang="en-US" sz="1600" dirty="0">
                          <a:latin typeface="Arial Narrow" panose="020B0606020202030204" pitchFamily="34" charset="0"/>
                        </a:rPr>
                        <a:t> Utara (%)</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3,46</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3,59</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3,59%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ke-8 </a:t>
                      </a:r>
                      <a:r>
                        <a:rPr lang="en-US" sz="1600" dirty="0" err="1">
                          <a:latin typeface="Arial Narrow" panose="020B0606020202030204" pitchFamily="34" charset="0"/>
                        </a:rPr>
                        <a:t>terbesar</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2274811345"/>
                  </a:ext>
                </a:extLst>
              </a:tr>
              <a:tr h="370840">
                <a:tc>
                  <a:txBody>
                    <a:bodyPr/>
                    <a:lstStyle/>
                    <a:p>
                      <a:r>
                        <a:rPr lang="en-US" sz="1600" dirty="0">
                          <a:latin typeface="Arial Narrow" panose="020B0606020202030204" pitchFamily="34" charset="0"/>
                        </a:rPr>
                        <a:t>PDRB Per </a:t>
                      </a:r>
                      <a:r>
                        <a:rPr lang="en-US" sz="1600" dirty="0" err="1">
                          <a:latin typeface="Arial Narrow" panose="020B0606020202030204" pitchFamily="34" charset="0"/>
                        </a:rPr>
                        <a:t>Kapita</a:t>
                      </a:r>
                      <a:r>
                        <a:rPr lang="en-US" sz="1600" dirty="0">
                          <a:latin typeface="Arial Narrow" panose="020B0606020202030204" pitchFamily="34" charset="0"/>
                        </a:rPr>
                        <a:t> ADHB (</a:t>
                      </a:r>
                      <a:r>
                        <a:rPr lang="en-US" sz="1600" dirty="0" err="1">
                          <a:latin typeface="Arial Narrow" panose="020B0606020202030204" pitchFamily="34" charset="0"/>
                        </a:rPr>
                        <a:t>Ribu</a:t>
                      </a:r>
                      <a:r>
                        <a:rPr lang="en-US" sz="1600" dirty="0">
                          <a:latin typeface="Arial Narrow" panose="020B0606020202030204" pitchFamily="34" charset="0"/>
                        </a:rPr>
                        <a:t> </a:t>
                      </a:r>
                      <a:r>
                        <a:rPr lang="en-US" sz="1600" dirty="0" err="1">
                          <a:latin typeface="Arial Narrow" panose="020B0606020202030204" pitchFamily="34" charset="0"/>
                        </a:rPr>
                        <a:t>rp</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45.450,61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54,961,49</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Rata-rata </a:t>
                      </a:r>
                      <a:r>
                        <a:rPr lang="en-US" sz="1600" dirty="0" err="1">
                          <a:latin typeface="Arial Narrow" panose="020B0606020202030204" pitchFamily="34" charset="0"/>
                        </a:rPr>
                        <a:t>pendapatan</a:t>
                      </a:r>
                      <a:r>
                        <a:rPr lang="en-US" sz="1600" dirty="0">
                          <a:latin typeface="Arial Narrow" panose="020B0606020202030204" pitchFamily="34" charset="0"/>
                        </a:rPr>
                        <a:t> </a:t>
                      </a:r>
                      <a:r>
                        <a:rPr lang="en-US" sz="1600" dirty="0" err="1">
                          <a:latin typeface="Arial Narrow" panose="020B0606020202030204" pitchFamily="34" charset="0"/>
                        </a:rPr>
                        <a:t>yg</a:t>
                      </a:r>
                      <a:r>
                        <a:rPr lang="en-US" sz="1600" dirty="0">
                          <a:latin typeface="Arial Narrow" panose="020B0606020202030204" pitchFamily="34" charset="0"/>
                        </a:rPr>
                        <a:t> </a:t>
                      </a:r>
                      <a:r>
                        <a:rPr lang="en-US" sz="1600" dirty="0" err="1">
                          <a:latin typeface="Arial Narrow" panose="020B0606020202030204" pitchFamily="34" charset="0"/>
                        </a:rPr>
                        <a:t>diterima</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sebesar</a:t>
                      </a:r>
                      <a:r>
                        <a:rPr lang="en-US" sz="1600" dirty="0">
                          <a:latin typeface="Arial Narrow" panose="020B0606020202030204" pitchFamily="34" charset="0"/>
                        </a:rPr>
                        <a:t> Rp.54.961.490 </a:t>
                      </a:r>
                      <a:r>
                        <a:rPr lang="en-US" sz="1600" dirty="0" err="1">
                          <a:latin typeface="Arial Narrow" panose="020B0606020202030204" pitchFamily="34" charset="0"/>
                        </a:rPr>
                        <a:t>atau</a:t>
                      </a:r>
                      <a:r>
                        <a:rPr lang="en-US" sz="1600" dirty="0">
                          <a:latin typeface="Arial Narrow" panose="020B0606020202030204" pitchFamily="34" charset="0"/>
                        </a:rPr>
                        <a:t> Rp.4.580.124 per </a:t>
                      </a:r>
                      <a:r>
                        <a:rPr lang="en-US" sz="1600" dirty="0" err="1">
                          <a:latin typeface="Arial Narrow" panose="020B0606020202030204" pitchFamily="34" charset="0"/>
                        </a:rPr>
                        <a:t>bulan</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(Rp.63.194.190) dan </a:t>
                      </a:r>
                      <a:r>
                        <a:rPr lang="en-US" sz="1600" dirty="0" err="1">
                          <a:latin typeface="Arial Narrow" panose="020B0606020202030204" pitchFamily="34" charset="0"/>
                        </a:rPr>
                        <a:t>diurutan</a:t>
                      </a:r>
                      <a:r>
                        <a:rPr lang="en-US" sz="1600" dirty="0">
                          <a:latin typeface="Arial Narrow" panose="020B0606020202030204" pitchFamily="34" charset="0"/>
                        </a:rPr>
                        <a:t> ke-15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PDRB Per </a:t>
                      </a:r>
                      <a:r>
                        <a:rPr lang="en-US" sz="1600" dirty="0" err="1">
                          <a:latin typeface="Arial Narrow" panose="020B0606020202030204" pitchFamily="34" charset="0"/>
                        </a:rPr>
                        <a:t>Kapita</a:t>
                      </a:r>
                      <a:r>
                        <a:rPr lang="en-US" sz="1600" dirty="0">
                          <a:latin typeface="Arial Narrow" panose="020B0606020202030204" pitchFamily="34" charset="0"/>
                        </a:rPr>
                        <a:t> ADHK (</a:t>
                      </a:r>
                      <a:r>
                        <a:rPr lang="en-US" sz="1600" dirty="0" err="1">
                          <a:latin typeface="Arial Narrow" panose="020B0606020202030204" pitchFamily="34" charset="0"/>
                        </a:rPr>
                        <a:t>Ribu</a:t>
                      </a:r>
                      <a:r>
                        <a:rPr lang="en-US" sz="1600" dirty="0">
                          <a:latin typeface="Arial Narrow" panose="020B0606020202030204" pitchFamily="34" charset="0"/>
                        </a:rPr>
                        <a:t> </a:t>
                      </a:r>
                      <a:r>
                        <a:rPr lang="en-US" sz="1600" dirty="0" err="1">
                          <a:latin typeface="Arial Narrow" panose="020B0606020202030204" pitchFamily="34" charset="0"/>
                        </a:rPr>
                        <a:t>rp</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31.525,71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31.910,23</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3880837740"/>
                  </a:ext>
                </a:extLst>
              </a:tr>
              <a:tr h="370840">
                <a:tc>
                  <a:txBody>
                    <a:bodyPr/>
                    <a:lstStyle/>
                    <a:p>
                      <a:r>
                        <a:rPr lang="en-US" sz="1600" dirty="0">
                          <a:latin typeface="Arial Narrow" panose="020B0606020202030204" pitchFamily="34" charset="0"/>
                        </a:rPr>
                        <a:t>Rata-rata </a:t>
                      </a:r>
                      <a:r>
                        <a:rPr lang="en-US" sz="1600" dirty="0" err="1">
                          <a:latin typeface="Arial Narrow" panose="020B0606020202030204" pitchFamily="34" charset="0"/>
                        </a:rPr>
                        <a:t>Pengeluaran</a:t>
                      </a:r>
                      <a:r>
                        <a:rPr lang="en-US" sz="1600" dirty="0">
                          <a:latin typeface="Arial Narrow" panose="020B0606020202030204" pitchFamily="34" charset="0"/>
                        </a:rPr>
                        <a:t> </a:t>
                      </a:r>
                      <a:r>
                        <a:rPr lang="en-US" sz="1600" dirty="0" err="1">
                          <a:latin typeface="Arial Narrow" panose="020B0606020202030204" pitchFamily="34" charset="0"/>
                        </a:rPr>
                        <a:t>Konsumsi</a:t>
                      </a:r>
                      <a:r>
                        <a:rPr lang="en-US" sz="1600" dirty="0">
                          <a:latin typeface="Arial Narrow" panose="020B0606020202030204" pitchFamily="34" charset="0"/>
                        </a:rPr>
                        <a:t> RT per </a:t>
                      </a:r>
                      <a:r>
                        <a:rPr lang="en-US" sz="1600" dirty="0" err="1">
                          <a:latin typeface="Arial Narrow" panose="020B0606020202030204" pitchFamily="34" charset="0"/>
                        </a:rPr>
                        <a:t>Kapita</a:t>
                      </a:r>
                      <a:r>
                        <a:rPr lang="en-US" sz="1600" dirty="0">
                          <a:latin typeface="Arial Narrow" panose="020B0606020202030204" pitchFamily="34" charset="0"/>
                        </a:rPr>
                        <a:t> per </a:t>
                      </a:r>
                      <a:r>
                        <a:rPr lang="en-US" sz="1600" dirty="0" err="1">
                          <a:latin typeface="Arial Narrow" panose="020B0606020202030204" pitchFamily="34" charset="0"/>
                        </a:rPr>
                        <a:t>Bulan</a:t>
                      </a:r>
                      <a:r>
                        <a:rPr lang="en-US" sz="1600" dirty="0">
                          <a:latin typeface="Arial Narrow" panose="020B0606020202030204" pitchFamily="34" charset="0"/>
                        </a:rPr>
                        <a:t> (Rp)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933.248</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1.112.178</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dibawah</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provinsi</a:t>
                      </a:r>
                      <a:r>
                        <a:rPr lang="en-US" sz="1600" dirty="0">
                          <a:latin typeface="Arial Narrow" panose="020B0606020202030204" pitchFamily="34" charset="0"/>
                        </a:rPr>
                        <a:t> dan </a:t>
                      </a:r>
                      <a:r>
                        <a:rPr lang="en-US" sz="1600" dirty="0" err="1">
                          <a:latin typeface="Arial Narrow" panose="020B0606020202030204" pitchFamily="34" charset="0"/>
                        </a:rPr>
                        <a:t>berada</a:t>
                      </a:r>
                      <a:r>
                        <a:rPr lang="en-US" sz="1600" dirty="0">
                          <a:latin typeface="Arial Narrow" panose="020B0606020202030204" pitchFamily="34" charset="0"/>
                        </a:rPr>
                        <a:t> </a:t>
                      </a:r>
                      <a:r>
                        <a:rPr lang="en-US" sz="1600" dirty="0" err="1">
                          <a:latin typeface="Arial Narrow" panose="020B0606020202030204" pitchFamily="34" charset="0"/>
                        </a:rPr>
                        <a:t>diurutan</a:t>
                      </a:r>
                      <a:r>
                        <a:rPr lang="en-US" sz="1600" dirty="0">
                          <a:latin typeface="Arial Narrow" panose="020B0606020202030204" pitchFamily="34" charset="0"/>
                        </a:rPr>
                        <a:t> ke-9 </a:t>
                      </a:r>
                      <a:r>
                        <a:rPr lang="en-US" sz="1600" dirty="0" err="1">
                          <a:latin typeface="Arial Narrow" panose="020B0606020202030204" pitchFamily="34" charset="0"/>
                        </a:rPr>
                        <a:t>terkecil</a:t>
                      </a:r>
                      <a:r>
                        <a:rPr lang="en-US" sz="1600" dirty="0">
                          <a:latin typeface="Arial Narrow" panose="020B0606020202030204" pitchFamily="34" charset="0"/>
                        </a:rPr>
                        <a:t> </a:t>
                      </a:r>
                      <a:r>
                        <a:rPr lang="en-US" sz="1600" dirty="0" err="1">
                          <a:latin typeface="Arial Narrow" panose="020B0606020202030204" pitchFamily="34" charset="0"/>
                        </a:rPr>
                        <a:t>dari</a:t>
                      </a:r>
                      <a:r>
                        <a:rPr lang="en-US" sz="1600" dirty="0">
                          <a:latin typeface="Arial Narrow" panose="020B0606020202030204" pitchFamily="34" charset="0"/>
                        </a:rPr>
                        <a:t> 33 </a:t>
                      </a:r>
                      <a:r>
                        <a:rPr lang="en-US" sz="1600" dirty="0" err="1">
                          <a:latin typeface="Arial Narrow" panose="020B0606020202030204" pitchFamily="34" charset="0"/>
                        </a:rPr>
                        <a:t>kab</a:t>
                      </a:r>
                      <a:r>
                        <a:rPr lang="en-US" sz="1600" dirty="0">
                          <a:latin typeface="Arial Narrow" panose="020B0606020202030204" pitchFamily="34" charset="0"/>
                        </a:rPr>
                        <a:t>/</a:t>
                      </a:r>
                      <a:r>
                        <a:rPr lang="en-US" sz="1600" dirty="0" err="1">
                          <a:latin typeface="Arial Narrow" panose="020B0606020202030204" pitchFamily="34" charset="0"/>
                        </a:rPr>
                        <a:t>kota</a:t>
                      </a:r>
                      <a:r>
                        <a:rPr lang="en-US" sz="1600" dirty="0">
                          <a:latin typeface="Arial Narrow" panose="020B0606020202030204" pitchFamily="34" charset="0"/>
                        </a:rPr>
                        <a:t>.  </a:t>
                      </a:r>
                      <a:r>
                        <a:rPr lang="en-US" sz="1600" dirty="0" err="1">
                          <a:latin typeface="Arial Narrow" panose="020B0606020202030204" pitchFamily="34" charset="0"/>
                        </a:rPr>
                        <a:t>Pengeluaran</a:t>
                      </a:r>
                      <a:r>
                        <a:rPr lang="en-US" sz="1600" dirty="0">
                          <a:latin typeface="Arial Narrow" panose="020B0606020202030204" pitchFamily="34" charset="0"/>
                        </a:rPr>
                        <a:t> </a:t>
                      </a:r>
                      <a:r>
                        <a:rPr lang="en-US" sz="1600" dirty="0" err="1">
                          <a:latin typeface="Arial Narrow" panose="020B0606020202030204" pitchFamily="34" charset="0"/>
                        </a:rPr>
                        <a:t>untuk</a:t>
                      </a:r>
                      <a:r>
                        <a:rPr lang="en-US" sz="1600" dirty="0">
                          <a:latin typeface="Arial Narrow" panose="020B0606020202030204" pitchFamily="34" charset="0"/>
                        </a:rPr>
                        <a:t> </a:t>
                      </a:r>
                      <a:r>
                        <a:rPr lang="en-US" sz="1600" dirty="0" err="1">
                          <a:latin typeface="Arial Narrow" panose="020B0606020202030204" pitchFamily="34" charset="0"/>
                        </a:rPr>
                        <a:t>makanan</a:t>
                      </a:r>
                      <a:r>
                        <a:rPr lang="en-US" sz="1600" dirty="0">
                          <a:latin typeface="Arial Narrow" panose="020B0606020202030204" pitchFamily="34" charset="0"/>
                        </a:rPr>
                        <a:t> (54,21%) dan </a:t>
                      </a:r>
                      <a:r>
                        <a:rPr lang="en-US" sz="1600" dirty="0" err="1">
                          <a:latin typeface="Arial Narrow" panose="020B0606020202030204" pitchFamily="34" charset="0"/>
                        </a:rPr>
                        <a:t>bukan</a:t>
                      </a:r>
                      <a:r>
                        <a:rPr lang="en-US" sz="1600" dirty="0">
                          <a:latin typeface="Arial Narrow" panose="020B0606020202030204" pitchFamily="34" charset="0"/>
                        </a:rPr>
                        <a:t> </a:t>
                      </a:r>
                      <a:r>
                        <a:rPr lang="en-US" sz="1600" dirty="0" err="1">
                          <a:latin typeface="Arial Narrow" panose="020B0606020202030204" pitchFamily="34" charset="0"/>
                        </a:rPr>
                        <a:t>makanan</a:t>
                      </a:r>
                      <a:r>
                        <a:rPr lang="en-US" sz="1600" dirty="0">
                          <a:latin typeface="Arial Narrow" panose="020B0606020202030204" pitchFamily="34" charset="0"/>
                        </a:rPr>
                        <a:t> (45,79%).  Hal </a:t>
                      </a:r>
                      <a:r>
                        <a:rPr lang="en-US" sz="1600" dirty="0" err="1">
                          <a:latin typeface="Arial Narrow" panose="020B0606020202030204" pitchFamily="34" charset="0"/>
                        </a:rPr>
                        <a:t>ini</a:t>
                      </a:r>
                      <a:r>
                        <a:rPr lang="en-US" sz="1600" dirty="0">
                          <a:latin typeface="Arial Narrow" panose="020B0606020202030204" pitchFamily="34" charset="0"/>
                        </a:rPr>
                        <a:t> </a:t>
                      </a:r>
                      <a:r>
                        <a:rPr lang="en-US" sz="1600" dirty="0" err="1">
                          <a:latin typeface="Arial Narrow" panose="020B0606020202030204" pitchFamily="34" charset="0"/>
                        </a:rPr>
                        <a:t>memperlihatkan</a:t>
                      </a:r>
                      <a:r>
                        <a:rPr lang="en-US" sz="1600" dirty="0">
                          <a:latin typeface="Arial Narrow" panose="020B0606020202030204" pitchFamily="34" charset="0"/>
                        </a:rPr>
                        <a:t> </a:t>
                      </a:r>
                      <a:r>
                        <a:rPr lang="en-US" sz="1600" dirty="0" err="1">
                          <a:latin typeface="Arial Narrow" panose="020B0606020202030204" pitchFamily="34" charset="0"/>
                        </a:rPr>
                        <a:t>kesejahteraan</a:t>
                      </a:r>
                      <a:r>
                        <a:rPr lang="en-US" sz="1600" dirty="0">
                          <a:latin typeface="Arial Narrow" panose="020B0606020202030204" pitchFamily="34" charset="0"/>
                        </a:rPr>
                        <a:t> Masyarakat Serdang </a:t>
                      </a:r>
                      <a:r>
                        <a:rPr lang="en-US" sz="1600" dirty="0" err="1">
                          <a:latin typeface="Arial Narrow" panose="020B0606020202030204" pitchFamily="34" charset="0"/>
                        </a:rPr>
                        <a:t>Bedagai</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belum</a:t>
                      </a:r>
                      <a:r>
                        <a:rPr lang="en-US" sz="1600" dirty="0">
                          <a:latin typeface="Arial Narrow" panose="020B0606020202030204" pitchFamily="34" charset="0"/>
                        </a:rPr>
                        <a:t> </a:t>
                      </a:r>
                      <a:r>
                        <a:rPr lang="en-US" sz="1600" dirty="0" err="1">
                          <a:latin typeface="Arial Narrow" panose="020B0606020202030204" pitchFamily="34" charset="0"/>
                        </a:rPr>
                        <a:t>tinggi</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2621426515"/>
                  </a:ext>
                </a:extLst>
              </a:tr>
            </a:tbl>
          </a:graphicData>
        </a:graphic>
      </p:graphicFrame>
    </p:spTree>
    <p:extLst>
      <p:ext uri="{BB962C8B-B14F-4D97-AF65-F5344CB8AC3E}">
        <p14:creationId xmlns:p14="http://schemas.microsoft.com/office/powerpoint/2010/main" val="2846963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0" y="27160"/>
            <a:ext cx="5506359" cy="723123"/>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821865"/>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1869053858"/>
              </p:ext>
            </p:extLst>
          </p:nvPr>
        </p:nvGraphicFramePr>
        <p:xfrm>
          <a:off x="304798" y="1314453"/>
          <a:ext cx="11593287" cy="5344160"/>
        </p:xfrm>
        <a:graphic>
          <a:graphicData uri="http://schemas.openxmlformats.org/drawingml/2006/table">
            <a:tbl>
              <a:tblPr firstRow="1" bandRow="1">
                <a:tableStyleId>{5C22544A-7EE6-4342-B048-85BDC9FD1C3A}</a:tableStyleId>
              </a:tblPr>
              <a:tblGrid>
                <a:gridCol w="2717802">
                  <a:extLst>
                    <a:ext uri="{9D8B030D-6E8A-4147-A177-3AD203B41FA5}">
                      <a16:colId xmlns:a16="http://schemas.microsoft.com/office/drawing/2014/main" val="3389011492"/>
                    </a:ext>
                  </a:extLst>
                </a:gridCol>
                <a:gridCol w="1054100">
                  <a:extLst>
                    <a:ext uri="{9D8B030D-6E8A-4147-A177-3AD203B41FA5}">
                      <a16:colId xmlns:a16="http://schemas.microsoft.com/office/drawing/2014/main" val="963754966"/>
                    </a:ext>
                  </a:extLst>
                </a:gridCol>
                <a:gridCol w="1016000">
                  <a:extLst>
                    <a:ext uri="{9D8B030D-6E8A-4147-A177-3AD203B41FA5}">
                      <a16:colId xmlns:a16="http://schemas.microsoft.com/office/drawing/2014/main" val="258828238"/>
                    </a:ext>
                  </a:extLst>
                </a:gridCol>
                <a:gridCol w="68053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Daya </a:t>
                      </a:r>
                      <a:r>
                        <a:rPr lang="en-US" sz="1600" b="1" dirty="0" err="1">
                          <a:latin typeface="Arial Narrow" panose="020B0606020202030204" pitchFamily="34" charset="0"/>
                        </a:rPr>
                        <a:t>Saing</a:t>
                      </a:r>
                      <a:r>
                        <a:rPr lang="en-US" sz="1600" b="1" dirty="0">
                          <a:latin typeface="Arial Narrow" panose="020B0606020202030204" pitchFamily="34" charset="0"/>
                        </a:rPr>
                        <a:t> Daerah</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RT yang </a:t>
                      </a:r>
                      <a:r>
                        <a:rPr lang="en-US" sz="1600" dirty="0" err="1">
                          <a:latin typeface="Arial Narrow" panose="020B0606020202030204" pitchFamily="34" charset="0"/>
                        </a:rPr>
                        <a:t>menggunakan</a:t>
                      </a:r>
                      <a:r>
                        <a:rPr lang="en-US" sz="1600" dirty="0">
                          <a:latin typeface="Arial Narrow" panose="020B0606020202030204" pitchFamily="34" charset="0"/>
                        </a:rPr>
                        <a:t> air </a:t>
                      </a:r>
                      <a:r>
                        <a:rPr lang="en-US" sz="1600" dirty="0" err="1">
                          <a:latin typeface="Arial Narrow" panose="020B0606020202030204" pitchFamily="34" charset="0"/>
                        </a:rPr>
                        <a:t>bersih</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1,69%</a:t>
                      </a:r>
                    </a:p>
                    <a:p>
                      <a:pPr algn="ctr"/>
                      <a:r>
                        <a:rPr lang="en-US" sz="1600" dirty="0">
                          <a:latin typeface="Arial Narrow" panose="020B0606020202030204" pitchFamily="34" charset="0"/>
                        </a:rPr>
                        <a:t>(2018)</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1,51%</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Tindak</a:t>
                      </a:r>
                      <a:r>
                        <a:rPr lang="en-US" sz="1600" dirty="0">
                          <a:latin typeface="Arial Narrow" panose="020B0606020202030204" pitchFamily="34" charset="0"/>
                        </a:rPr>
                        <a:t> </a:t>
                      </a:r>
                      <a:r>
                        <a:rPr lang="en-US" sz="1600" dirty="0" err="1">
                          <a:latin typeface="Arial Narrow" panose="020B0606020202030204" pitchFamily="34" charset="0"/>
                        </a:rPr>
                        <a:t>pidana</a:t>
                      </a:r>
                      <a:r>
                        <a:rPr lang="en-US" sz="1600" dirty="0">
                          <a:latin typeface="Arial Narrow" panose="020B0606020202030204" pitchFamily="34" charset="0"/>
                        </a:rPr>
                        <a:t> yang </a:t>
                      </a:r>
                      <a:r>
                        <a:rPr lang="en-US" sz="1600" dirty="0" err="1">
                          <a:latin typeface="Arial Narrow" panose="020B0606020202030204" pitchFamily="34" charset="0"/>
                        </a:rPr>
                        <a:t>diselesaikan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100%</a:t>
                      </a:r>
                    </a:p>
                    <a:p>
                      <a:pPr algn="ctr"/>
                      <a:r>
                        <a:rPr lang="en-US" sz="1600" dirty="0">
                          <a:latin typeface="Arial Narrow" panose="020B0606020202030204" pitchFamily="34" charset="0"/>
                        </a:rPr>
                        <a:t>(2020)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86,98%</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Rasio</a:t>
                      </a:r>
                      <a:r>
                        <a:rPr lang="en-US" sz="1600" dirty="0">
                          <a:latin typeface="Arial Narrow" panose="020B0606020202030204" pitchFamily="34" charset="0"/>
                        </a:rPr>
                        <a:t> </a:t>
                      </a:r>
                      <a:r>
                        <a:rPr lang="en-US" sz="1600" dirty="0" err="1">
                          <a:latin typeface="Arial Narrow" panose="020B0606020202030204" pitchFamily="34" charset="0"/>
                        </a:rPr>
                        <a:t>Ketergantungan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56,01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49,47</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menurun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Lapangan</a:t>
                      </a:r>
                      <a:r>
                        <a:rPr lang="en-US" sz="1600" dirty="0">
                          <a:latin typeface="Arial Narrow" panose="020B0606020202030204" pitchFamily="34" charset="0"/>
                        </a:rPr>
                        <a:t> </a:t>
                      </a:r>
                      <a:r>
                        <a:rPr lang="en-US" sz="1600" dirty="0" err="1">
                          <a:latin typeface="Arial Narrow" panose="020B0606020202030204" pitchFamily="34" charset="0"/>
                        </a:rPr>
                        <a:t>pekerjaan</a:t>
                      </a:r>
                      <a:r>
                        <a:rPr lang="en-US" sz="1600" dirty="0">
                          <a:latin typeface="Arial Narrow" panose="020B0606020202030204" pitchFamily="34" charset="0"/>
                        </a:rPr>
                        <a:t> </a:t>
                      </a:r>
                      <a:r>
                        <a:rPr lang="en-US" sz="1600" dirty="0" err="1">
                          <a:latin typeface="Arial Narrow" panose="020B0606020202030204" pitchFamily="34" charset="0"/>
                        </a:rPr>
                        <a:t>utama</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bekerja</a:t>
                      </a:r>
                      <a:endParaRPr lang="en-US" sz="1600" dirty="0">
                        <a:latin typeface="Arial Narrow" panose="020B0606020202030204" pitchFamily="34" charset="0"/>
                      </a:endParaRPr>
                    </a:p>
                    <a:p>
                      <a:r>
                        <a:rPr lang="en-US" sz="1600" dirty="0">
                          <a:latin typeface="Arial Narrow" panose="020B0606020202030204" pitchFamily="34" charset="0"/>
                        </a:rPr>
                        <a:t>-</a:t>
                      </a:r>
                      <a:r>
                        <a:rPr lang="en-US" sz="1600" dirty="0" err="1">
                          <a:latin typeface="Arial Narrow" panose="020B0606020202030204" pitchFamily="34" charset="0"/>
                        </a:rPr>
                        <a:t>Pertanian</a:t>
                      </a:r>
                      <a:r>
                        <a:rPr lang="en-US" sz="1600" dirty="0">
                          <a:latin typeface="Arial Narrow" panose="020B0606020202030204" pitchFamily="34" charset="0"/>
                        </a:rPr>
                        <a:t> (%)</a:t>
                      </a:r>
                    </a:p>
                    <a:p>
                      <a:r>
                        <a:rPr lang="en-US" sz="1600" dirty="0">
                          <a:latin typeface="Arial Narrow" panose="020B0606020202030204" pitchFamily="34" charset="0"/>
                        </a:rPr>
                        <a:t>-</a:t>
                      </a:r>
                      <a:r>
                        <a:rPr lang="en-US" sz="1600" dirty="0" err="1">
                          <a:latin typeface="Arial Narrow" panose="020B0606020202030204" pitchFamily="34" charset="0"/>
                        </a:rPr>
                        <a:t>Industri</a:t>
                      </a:r>
                      <a:r>
                        <a:rPr lang="en-US" sz="1600" dirty="0">
                          <a:latin typeface="Arial Narrow" panose="020B0606020202030204" pitchFamily="34" charset="0"/>
                        </a:rPr>
                        <a:t> </a:t>
                      </a:r>
                      <a:r>
                        <a:rPr lang="en-US" sz="1600" dirty="0" err="1">
                          <a:latin typeface="Arial Narrow" panose="020B0606020202030204" pitchFamily="34" charset="0"/>
                        </a:rPr>
                        <a:t>pengolahan</a:t>
                      </a:r>
                      <a:r>
                        <a:rPr lang="en-US" sz="1600" dirty="0">
                          <a:latin typeface="Arial Narrow" panose="020B0606020202030204" pitchFamily="34" charset="0"/>
                        </a:rPr>
                        <a:t> (%)</a:t>
                      </a:r>
                    </a:p>
                    <a:p>
                      <a:r>
                        <a:rPr lang="en-US" sz="1600" dirty="0">
                          <a:latin typeface="Arial Narrow" panose="020B0606020202030204" pitchFamily="34" charset="0"/>
                        </a:rPr>
                        <a:t>-Jasa-</a:t>
                      </a:r>
                      <a:r>
                        <a:rPr lang="en-US" sz="1600" dirty="0" err="1">
                          <a:latin typeface="Arial Narrow" panose="020B0606020202030204" pitchFamily="34" charset="0"/>
                        </a:rPr>
                        <a:t>jasa</a:t>
                      </a:r>
                      <a:r>
                        <a:rPr lang="en-US" sz="1600" dirty="0">
                          <a:latin typeface="Arial Narrow" panose="020B0606020202030204" pitchFamily="34" charset="0"/>
                        </a:rPr>
                        <a:t> (%)</a:t>
                      </a:r>
                      <a:endParaRPr lang="en-ID" sz="1600" dirty="0">
                        <a:latin typeface="Arial Narrow" panose="020B0606020202030204" pitchFamily="34" charset="0"/>
                      </a:endParaRPr>
                    </a:p>
                  </a:txBody>
                  <a:tcPr/>
                </a:tc>
                <a:tc>
                  <a:txBody>
                    <a:bodyPr/>
                    <a:lstStyle/>
                    <a:p>
                      <a:pPr algn="ctr"/>
                      <a:endParaRPr lang="en-US" sz="1600" dirty="0">
                        <a:latin typeface="Arial Narrow" panose="020B0606020202030204" pitchFamily="34" charset="0"/>
                      </a:endParaRPr>
                    </a:p>
                    <a:p>
                      <a:pPr algn="ctr"/>
                      <a:endParaRPr lang="en-ID" sz="1600" dirty="0">
                        <a:latin typeface="Arial Narrow" panose="020B0606020202030204" pitchFamily="34" charset="0"/>
                      </a:endParaRPr>
                    </a:p>
                    <a:p>
                      <a:pPr algn="ctr"/>
                      <a:r>
                        <a:rPr lang="en-ID" sz="1600" dirty="0">
                          <a:latin typeface="Arial Narrow" panose="020B0606020202030204" pitchFamily="34" charset="0"/>
                        </a:rPr>
                        <a:t>37,94</a:t>
                      </a:r>
                    </a:p>
                    <a:p>
                      <a:pPr algn="ctr"/>
                      <a:r>
                        <a:rPr lang="en-ID" sz="1600" dirty="0">
                          <a:latin typeface="Arial Narrow" panose="020B0606020202030204" pitchFamily="34" charset="0"/>
                        </a:rPr>
                        <a:t>15,84</a:t>
                      </a:r>
                    </a:p>
                    <a:p>
                      <a:pPr algn="ctr"/>
                      <a:r>
                        <a:rPr lang="en-ID" sz="1600" dirty="0">
                          <a:latin typeface="Arial Narrow" panose="020B0606020202030204" pitchFamily="34" charset="0"/>
                        </a:rPr>
                        <a:t>46,22</a:t>
                      </a:r>
                    </a:p>
                  </a:txBody>
                  <a:tcPr/>
                </a:tc>
                <a:tc>
                  <a:txBody>
                    <a:bodyPr/>
                    <a:lstStyle/>
                    <a:p>
                      <a:pPr algn="ctr"/>
                      <a:endParaRPr lang="en-US" sz="1600" dirty="0">
                        <a:latin typeface="Arial Narrow" panose="020B0606020202030204" pitchFamily="34" charset="0"/>
                      </a:endParaRPr>
                    </a:p>
                    <a:p>
                      <a:pPr algn="ctr"/>
                      <a:endParaRPr lang="en-ID" sz="1600" dirty="0">
                        <a:latin typeface="Arial Narrow" panose="020B0606020202030204" pitchFamily="34" charset="0"/>
                      </a:endParaRPr>
                    </a:p>
                    <a:p>
                      <a:pPr algn="ctr"/>
                      <a:r>
                        <a:rPr lang="en-ID" sz="1600" dirty="0">
                          <a:latin typeface="Arial Narrow" panose="020B0606020202030204" pitchFamily="34" charset="0"/>
                        </a:rPr>
                        <a:t>37,53%</a:t>
                      </a:r>
                    </a:p>
                    <a:p>
                      <a:pPr algn="ctr"/>
                      <a:r>
                        <a:rPr lang="en-ID" sz="1600" dirty="0">
                          <a:latin typeface="Arial Narrow" panose="020B0606020202030204" pitchFamily="34" charset="0"/>
                        </a:rPr>
                        <a:t>18,80%</a:t>
                      </a:r>
                    </a:p>
                    <a:p>
                      <a:pPr algn="ctr"/>
                      <a:r>
                        <a:rPr lang="en-ID" sz="1600" dirty="0">
                          <a:latin typeface="Arial Narrow" panose="020B0606020202030204" pitchFamily="34" charset="0"/>
                        </a:rPr>
                        <a:t>43,67%</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err="1">
                          <a:latin typeface="Arial Narrow" panose="020B0606020202030204" pitchFamily="34" charset="0"/>
                        </a:rPr>
                        <a:t>Penduduk</a:t>
                      </a:r>
                      <a:r>
                        <a:rPr lang="en-US" sz="1600" dirty="0">
                          <a:latin typeface="Arial Narrow" panose="020B0606020202030204" pitchFamily="34" charset="0"/>
                        </a:rPr>
                        <a:t> yang </a:t>
                      </a:r>
                      <a:r>
                        <a:rPr lang="en-US" sz="1600" dirty="0" err="1">
                          <a:latin typeface="Arial Narrow" panose="020B0606020202030204" pitchFamily="34" charset="0"/>
                        </a:rPr>
                        <a:t>bekerja</a:t>
                      </a:r>
                      <a:r>
                        <a:rPr lang="en-US" sz="1600" dirty="0">
                          <a:latin typeface="Arial Narrow" panose="020B0606020202030204" pitchFamily="34" charset="0"/>
                        </a:rPr>
                        <a:t> </a:t>
                      </a:r>
                      <a:r>
                        <a:rPr lang="en-US" sz="1600" dirty="0" err="1">
                          <a:latin typeface="Arial Narrow" panose="020B0606020202030204" pitchFamily="34" charset="0"/>
                        </a:rPr>
                        <a:t>tahun</a:t>
                      </a:r>
                      <a:r>
                        <a:rPr lang="en-US" sz="1600" dirty="0">
                          <a:latin typeface="Arial Narrow" panose="020B0606020202030204" pitchFamily="34" charset="0"/>
                        </a:rPr>
                        <a:t> 2023 </a:t>
                      </a:r>
                      <a:r>
                        <a:rPr lang="en-US" sz="1600" dirty="0" err="1">
                          <a:latin typeface="Arial Narrow" panose="020B0606020202030204" pitchFamily="34" charset="0"/>
                        </a:rPr>
                        <a:t>berada</a:t>
                      </a:r>
                      <a:r>
                        <a:rPr lang="en-US" sz="1600" dirty="0">
                          <a:latin typeface="Arial Narrow" panose="020B0606020202030204" pitchFamily="34" charset="0"/>
                        </a:rPr>
                        <a:t> pada </a:t>
                      </a:r>
                      <a:r>
                        <a:rPr lang="en-US" sz="1600" dirty="0" err="1">
                          <a:latin typeface="Arial Narrow" panose="020B0606020202030204" pitchFamily="34" charset="0"/>
                        </a:rPr>
                        <a:t>lapangan</a:t>
                      </a:r>
                      <a:r>
                        <a:rPr lang="en-US" sz="1600" dirty="0">
                          <a:latin typeface="Arial Narrow" panose="020B0606020202030204" pitchFamily="34" charset="0"/>
                        </a:rPr>
                        <a:t> </a:t>
                      </a:r>
                      <a:r>
                        <a:rPr lang="en-US" sz="1600" dirty="0" err="1">
                          <a:latin typeface="Arial Narrow" panose="020B0606020202030204" pitchFamily="34" charset="0"/>
                        </a:rPr>
                        <a:t>usaha</a:t>
                      </a:r>
                      <a:r>
                        <a:rPr lang="en-US" sz="1600" dirty="0">
                          <a:latin typeface="Arial Narrow" panose="020B0606020202030204" pitchFamily="34" charset="0"/>
                        </a:rPr>
                        <a:t> </a:t>
                      </a:r>
                      <a:r>
                        <a:rPr lang="en-US" sz="1600" dirty="0" err="1">
                          <a:latin typeface="Arial Narrow" panose="020B0606020202030204" pitchFamily="34" charset="0"/>
                        </a:rPr>
                        <a:t>jasa-jasa</a:t>
                      </a:r>
                      <a:r>
                        <a:rPr lang="en-US" sz="1600" dirty="0">
                          <a:latin typeface="Arial Narrow" panose="020B0606020202030204" pitchFamily="34" charset="0"/>
                        </a:rPr>
                        <a:t> 43,67%, </a:t>
                      </a:r>
                      <a:r>
                        <a:rPr lang="en-US" sz="1600" dirty="0" err="1">
                          <a:latin typeface="Arial Narrow" panose="020B0606020202030204" pitchFamily="34" charset="0"/>
                        </a:rPr>
                        <a:t>Pertanian</a:t>
                      </a:r>
                      <a:r>
                        <a:rPr lang="en-US" sz="1600" dirty="0">
                          <a:latin typeface="Arial Narrow" panose="020B0606020202030204" pitchFamily="34" charset="0"/>
                        </a:rPr>
                        <a:t> 37,53% dan industry </a:t>
                      </a:r>
                      <a:r>
                        <a:rPr lang="en-US" sz="1600" dirty="0" err="1">
                          <a:latin typeface="Arial Narrow" panose="020B0606020202030204" pitchFamily="34" charset="0"/>
                        </a:rPr>
                        <a:t>pengolahan</a:t>
                      </a:r>
                      <a:r>
                        <a:rPr lang="en-US" sz="1600" dirty="0">
                          <a:latin typeface="Arial Narrow" panose="020B0606020202030204" pitchFamily="34" charset="0"/>
                        </a:rPr>
                        <a:t> 18,80%</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ID" sz="1600" dirty="0">
                        <a:latin typeface="Arial Narrow" panose="020B0606020202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ID" sz="1600" dirty="0">
                        <a:latin typeface="Arial Narrow" panose="020B0606020202030204" pitchFamily="34" charset="0"/>
                      </a:endParaRPr>
                    </a:p>
                  </a:txBody>
                  <a:tcPr/>
                </a:tc>
                <a:extLst>
                  <a:ext uri="{0D108BD9-81ED-4DB2-BD59-A6C34878D82A}">
                    <a16:rowId xmlns:a16="http://schemas.microsoft.com/office/drawing/2014/main" val="2274811345"/>
                  </a:ext>
                </a:extLst>
              </a:tr>
              <a:tr h="370840">
                <a:tc>
                  <a:txBody>
                    <a:bodyPr/>
                    <a:lstStyle/>
                    <a:p>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bekerja</a:t>
                      </a:r>
                      <a:r>
                        <a:rPr lang="en-US" sz="1600" dirty="0">
                          <a:latin typeface="Arial Narrow" panose="020B0606020202030204" pitchFamily="34" charset="0"/>
                        </a:rPr>
                        <a:t> </a:t>
                      </a:r>
                      <a:r>
                        <a:rPr lang="en-US" sz="1600" dirty="0" err="1">
                          <a:latin typeface="Arial Narrow" panose="020B0606020202030204" pitchFamily="34" charset="0"/>
                        </a:rPr>
                        <a:t>menurut</a:t>
                      </a:r>
                      <a:r>
                        <a:rPr lang="en-US" sz="1600" dirty="0">
                          <a:latin typeface="Arial Narrow" panose="020B0606020202030204" pitchFamily="34" charset="0"/>
                        </a:rPr>
                        <a:t> Tingkat </a:t>
                      </a:r>
                      <a:r>
                        <a:rPr lang="en-US" sz="1600" dirty="0" err="1">
                          <a:latin typeface="Arial Narrow" panose="020B0606020202030204" pitchFamily="34" charset="0"/>
                        </a:rPr>
                        <a:t>pendidikan</a:t>
                      </a:r>
                      <a:endParaRPr lang="en-US" sz="1600" dirty="0">
                        <a:latin typeface="Arial Narrow" panose="020B0606020202030204" pitchFamily="34" charset="0"/>
                      </a:endParaRPr>
                    </a:p>
                    <a:p>
                      <a:r>
                        <a:rPr lang="en-US" sz="1600" dirty="0">
                          <a:latin typeface="Arial Narrow" panose="020B0606020202030204" pitchFamily="34" charset="0"/>
                        </a:rPr>
                        <a:t>SD </a:t>
                      </a:r>
                      <a:r>
                        <a:rPr lang="en-US" sz="1600" dirty="0" err="1">
                          <a:latin typeface="Arial Narrow" panose="020B0606020202030204" pitchFamily="34" charset="0"/>
                        </a:rPr>
                        <a:t>ke</a:t>
                      </a:r>
                      <a:r>
                        <a:rPr lang="en-US" sz="1600" dirty="0">
                          <a:latin typeface="Arial Narrow" panose="020B0606020202030204" pitchFamily="34" charset="0"/>
                        </a:rPr>
                        <a:t> </a:t>
                      </a:r>
                      <a:r>
                        <a:rPr lang="en-US" sz="1600" dirty="0" err="1">
                          <a:latin typeface="Arial Narrow" panose="020B0606020202030204" pitchFamily="34" charset="0"/>
                        </a:rPr>
                        <a:t>bawah</a:t>
                      </a:r>
                      <a:r>
                        <a:rPr lang="en-US" sz="1600" dirty="0">
                          <a:latin typeface="Arial Narrow" panose="020B0606020202030204" pitchFamily="34" charset="0"/>
                        </a:rPr>
                        <a:t> (%)</a:t>
                      </a:r>
                    </a:p>
                    <a:p>
                      <a:r>
                        <a:rPr lang="en-US" sz="1600" dirty="0">
                          <a:latin typeface="Arial Narrow" panose="020B0606020202030204" pitchFamily="34" charset="0"/>
                        </a:rPr>
                        <a:t>SLTP (%)</a:t>
                      </a:r>
                    </a:p>
                    <a:p>
                      <a:r>
                        <a:rPr lang="en-US" sz="1600" dirty="0">
                          <a:latin typeface="Arial Narrow" panose="020B0606020202030204" pitchFamily="34" charset="0"/>
                        </a:rPr>
                        <a:t>SLTA </a:t>
                      </a:r>
                      <a:r>
                        <a:rPr lang="en-US" sz="1600" dirty="0" err="1">
                          <a:latin typeface="Arial Narrow" panose="020B0606020202030204" pitchFamily="34" charset="0"/>
                        </a:rPr>
                        <a:t>ke</a:t>
                      </a:r>
                      <a:r>
                        <a:rPr lang="en-US" sz="1600" dirty="0">
                          <a:latin typeface="Arial Narrow" panose="020B0606020202030204" pitchFamily="34" charset="0"/>
                        </a:rPr>
                        <a:t> Atas (%)</a:t>
                      </a:r>
                      <a:endParaRPr lang="en-ID" sz="1600" dirty="0">
                        <a:latin typeface="Arial Narrow" panose="020B0606020202030204" pitchFamily="34" charset="0"/>
                      </a:endParaRPr>
                    </a:p>
                  </a:txBody>
                  <a:tcPr/>
                </a:tc>
                <a:tc>
                  <a:txBody>
                    <a:bodyPr/>
                    <a:lstStyle/>
                    <a:p>
                      <a:pPr algn="ctr"/>
                      <a:endParaRPr lang="en-US" sz="1600" dirty="0">
                        <a:latin typeface="Arial Narrow" panose="020B0606020202030204" pitchFamily="34" charset="0"/>
                      </a:endParaRPr>
                    </a:p>
                    <a:p>
                      <a:pPr algn="ctr"/>
                      <a:endParaRPr lang="en-ID" sz="1600" dirty="0">
                        <a:latin typeface="Arial Narrow" panose="020B0606020202030204" pitchFamily="34" charset="0"/>
                      </a:endParaRPr>
                    </a:p>
                    <a:p>
                      <a:pPr algn="ctr"/>
                      <a:r>
                        <a:rPr lang="en-ID" sz="1600" dirty="0">
                          <a:latin typeface="Arial Narrow" panose="020B0606020202030204" pitchFamily="34" charset="0"/>
                        </a:rPr>
                        <a:t>33,31</a:t>
                      </a:r>
                    </a:p>
                    <a:p>
                      <a:pPr algn="ctr"/>
                      <a:r>
                        <a:rPr lang="en-ID" sz="1600" dirty="0">
                          <a:latin typeface="Arial Narrow" panose="020B0606020202030204" pitchFamily="34" charset="0"/>
                        </a:rPr>
                        <a:t>22,87</a:t>
                      </a:r>
                    </a:p>
                    <a:p>
                      <a:pPr algn="ctr"/>
                      <a:r>
                        <a:rPr lang="en-ID" sz="1600" dirty="0">
                          <a:latin typeface="Arial Narrow" panose="020B0606020202030204" pitchFamily="34" charset="0"/>
                        </a:rPr>
                        <a:t>43,82</a:t>
                      </a:r>
                    </a:p>
                  </a:txBody>
                  <a:tcPr/>
                </a:tc>
                <a:tc>
                  <a:txBody>
                    <a:bodyPr/>
                    <a:lstStyle/>
                    <a:p>
                      <a:pPr algn="ctr"/>
                      <a:endParaRPr lang="en-US" sz="1600" dirty="0">
                        <a:latin typeface="Arial Narrow" panose="020B0606020202030204" pitchFamily="34" charset="0"/>
                      </a:endParaRPr>
                    </a:p>
                    <a:p>
                      <a:pPr algn="ctr"/>
                      <a:endParaRPr lang="en-ID" sz="1600" dirty="0">
                        <a:latin typeface="Arial Narrow" panose="020B0606020202030204" pitchFamily="34" charset="0"/>
                      </a:endParaRPr>
                    </a:p>
                    <a:p>
                      <a:pPr algn="ctr"/>
                      <a:r>
                        <a:rPr lang="en-ID" sz="1600" dirty="0">
                          <a:latin typeface="Arial Narrow" panose="020B0606020202030204" pitchFamily="34" charset="0"/>
                        </a:rPr>
                        <a:t>27,46</a:t>
                      </a:r>
                    </a:p>
                    <a:p>
                      <a:pPr algn="ctr"/>
                      <a:r>
                        <a:rPr lang="en-ID" sz="1600" dirty="0">
                          <a:latin typeface="Arial Narrow" panose="020B0606020202030204" pitchFamily="34" charset="0"/>
                        </a:rPr>
                        <a:t>23,28</a:t>
                      </a:r>
                    </a:p>
                    <a:p>
                      <a:pPr algn="ctr"/>
                      <a:r>
                        <a:rPr lang="en-ID" sz="1600" dirty="0">
                          <a:latin typeface="Arial Narrow" panose="020B0606020202030204" pitchFamily="34" charset="0"/>
                        </a:rPr>
                        <a:t>49,26</a:t>
                      </a:r>
                    </a:p>
                  </a:txBody>
                  <a:tcPr/>
                </a:tc>
                <a:tc>
                  <a:txBody>
                    <a:bodyPr/>
                    <a:lstStyle/>
                    <a:p>
                      <a:pPr algn="just"/>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bekerja</a:t>
                      </a:r>
                      <a:r>
                        <a:rPr lang="en-US" sz="1600" dirty="0">
                          <a:latin typeface="Arial Narrow" panose="020B0606020202030204" pitchFamily="34" charset="0"/>
                        </a:rPr>
                        <a:t> </a:t>
                      </a:r>
                      <a:r>
                        <a:rPr lang="en-US" sz="1600" dirty="0" err="1">
                          <a:latin typeface="Arial Narrow" panose="020B0606020202030204" pitchFamily="34" charset="0"/>
                        </a:rPr>
                        <a:t>menurut</a:t>
                      </a:r>
                      <a:r>
                        <a:rPr lang="en-US" sz="1600" dirty="0">
                          <a:latin typeface="Arial Narrow" panose="020B0606020202030204" pitchFamily="34" charset="0"/>
                        </a:rPr>
                        <a:t> </a:t>
                      </a:r>
                      <a:r>
                        <a:rPr lang="en-US" sz="1600" dirty="0" err="1">
                          <a:latin typeface="Arial Narrow" panose="020B0606020202030204" pitchFamily="34" charset="0"/>
                        </a:rPr>
                        <a:t>pendidikan</a:t>
                      </a:r>
                      <a:r>
                        <a:rPr lang="en-US" sz="1600" dirty="0">
                          <a:latin typeface="Arial Narrow" panose="020B0606020202030204" pitchFamily="34" charset="0"/>
                        </a:rPr>
                        <a:t> </a:t>
                      </a:r>
                      <a:r>
                        <a:rPr lang="en-US" sz="1600" dirty="0" err="1">
                          <a:latin typeface="Arial Narrow" panose="020B0606020202030204" pitchFamily="34" charset="0"/>
                        </a:rPr>
                        <a:t>untuk</a:t>
                      </a:r>
                      <a:r>
                        <a:rPr lang="en-US" sz="1600" dirty="0">
                          <a:latin typeface="Arial Narrow" panose="020B0606020202030204" pitchFamily="34" charset="0"/>
                        </a:rPr>
                        <a:t> </a:t>
                      </a:r>
                    </a:p>
                    <a:p>
                      <a:pPr algn="just"/>
                      <a:r>
                        <a:rPr lang="en-US" sz="1600" dirty="0">
                          <a:latin typeface="Arial Narrow" panose="020B0606020202030204" pitchFamily="34" charset="0"/>
                        </a:rPr>
                        <a:t>SD </a:t>
                      </a:r>
                      <a:r>
                        <a:rPr lang="en-US" sz="1600" dirty="0" err="1">
                          <a:latin typeface="Arial Narrow" panose="020B0606020202030204" pitchFamily="34" charset="0"/>
                        </a:rPr>
                        <a:t>ke</a:t>
                      </a:r>
                      <a:r>
                        <a:rPr lang="en-US" sz="1600" dirty="0">
                          <a:latin typeface="Arial Narrow" panose="020B0606020202030204" pitchFamily="34" charset="0"/>
                        </a:rPr>
                        <a:t> </a:t>
                      </a:r>
                      <a:r>
                        <a:rPr lang="en-US" sz="1600" dirty="0" err="1">
                          <a:latin typeface="Arial Narrow" panose="020B0606020202030204" pitchFamily="34" charset="0"/>
                        </a:rPr>
                        <a:t>bawah</a:t>
                      </a:r>
                      <a:r>
                        <a:rPr lang="en-US" sz="1600" dirty="0">
                          <a:latin typeface="Arial Narrow" panose="020B0606020202030204" pitchFamily="34" charset="0"/>
                        </a:rPr>
                        <a:t>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penurunan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a:t>
                      </a:r>
                    </a:p>
                    <a:p>
                      <a:pPr algn="just"/>
                      <a:r>
                        <a:rPr lang="en-US" sz="1600" dirty="0">
                          <a:latin typeface="Arial Narrow" panose="020B0606020202030204" pitchFamily="34" charset="0"/>
                        </a:rPr>
                        <a:t>SLTP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a:t>
                      </a:r>
                    </a:p>
                    <a:p>
                      <a:pPr algn="just"/>
                      <a:r>
                        <a:rPr lang="en-US" sz="1600" dirty="0">
                          <a:latin typeface="Arial Narrow" panose="020B0606020202030204" pitchFamily="34" charset="0"/>
                        </a:rPr>
                        <a:t>SLTA </a:t>
                      </a:r>
                      <a:r>
                        <a:rPr lang="en-US" sz="1600" dirty="0" err="1">
                          <a:latin typeface="Arial Narrow" panose="020B0606020202030204" pitchFamily="34" charset="0"/>
                        </a:rPr>
                        <a:t>ke</a:t>
                      </a:r>
                      <a:r>
                        <a:rPr lang="en-US" sz="1600" dirty="0">
                          <a:latin typeface="Arial Narrow" panose="020B0606020202030204" pitchFamily="34" charset="0"/>
                        </a:rPr>
                        <a:t> Atas </a:t>
                      </a:r>
                      <a:r>
                        <a:rPr lang="en-US" sz="1600" dirty="0" err="1">
                          <a:latin typeface="Arial Narrow" panose="020B0606020202030204" pitchFamily="34" charset="0"/>
                        </a:rPr>
                        <a:t>mengalami</a:t>
                      </a:r>
                      <a:r>
                        <a:rPr lang="en-US" sz="1600" dirty="0">
                          <a:latin typeface="Arial Narrow" panose="020B0606020202030204" pitchFamily="34" charset="0"/>
                        </a:rPr>
                        <a:t> </a:t>
                      </a:r>
                      <a:r>
                        <a:rPr lang="en-US" sz="1600" dirty="0" err="1">
                          <a:latin typeface="Arial Narrow" panose="020B0606020202030204" pitchFamily="34" charset="0"/>
                        </a:rPr>
                        <a:t>peningkatan</a:t>
                      </a:r>
                      <a:r>
                        <a:rPr lang="en-US" sz="1600" dirty="0">
                          <a:latin typeface="Arial Narrow" panose="020B0606020202030204" pitchFamily="34" charset="0"/>
                        </a:rPr>
                        <a:t> (</a:t>
                      </a:r>
                      <a:r>
                        <a:rPr lang="en-US" sz="1600" dirty="0" err="1">
                          <a:latin typeface="Arial Narrow" panose="020B0606020202030204" pitchFamily="34" charset="0"/>
                        </a:rPr>
                        <a:t>baik</a:t>
                      </a:r>
                      <a:r>
                        <a:rPr lang="en-US" sz="1600" dirty="0">
                          <a:latin typeface="Arial Narrow" panose="020B0606020202030204" pitchFamily="34" charset="0"/>
                        </a:rPr>
                        <a:t>)</a:t>
                      </a:r>
                    </a:p>
                    <a:p>
                      <a:pPr algn="just"/>
                      <a:r>
                        <a:rPr lang="en-US" sz="1600" dirty="0" err="1">
                          <a:latin typeface="Arial Narrow" panose="020B0606020202030204" pitchFamily="34" charset="0"/>
                        </a:rPr>
                        <a:t>Secara</a:t>
                      </a:r>
                      <a:r>
                        <a:rPr lang="en-US" sz="1600" dirty="0">
                          <a:latin typeface="Arial Narrow" panose="020B0606020202030204" pitchFamily="34" charset="0"/>
                        </a:rPr>
                        <a:t> </a:t>
                      </a:r>
                      <a:r>
                        <a:rPr lang="en-US" sz="1600" dirty="0" err="1">
                          <a:latin typeface="Arial Narrow" panose="020B0606020202030204" pitchFamily="34" charset="0"/>
                        </a:rPr>
                        <a:t>keseluruhan</a:t>
                      </a:r>
                      <a:r>
                        <a:rPr lang="en-US" sz="1600" dirty="0">
                          <a:latin typeface="Arial Narrow" panose="020B0606020202030204" pitchFamily="34" charset="0"/>
                        </a:rPr>
                        <a:t> </a:t>
                      </a:r>
                      <a:r>
                        <a:rPr lang="en-US" sz="1600" dirty="0" err="1">
                          <a:latin typeface="Arial Narrow" panose="020B0606020202030204" pitchFamily="34" charset="0"/>
                        </a:rPr>
                        <a:t>penduduk</a:t>
                      </a:r>
                      <a:r>
                        <a:rPr lang="en-US" sz="1600" dirty="0">
                          <a:latin typeface="Arial Narrow" panose="020B0606020202030204" pitchFamily="34" charset="0"/>
                        </a:rPr>
                        <a:t> </a:t>
                      </a:r>
                      <a:r>
                        <a:rPr lang="en-US" sz="1600" dirty="0" err="1">
                          <a:latin typeface="Arial Narrow" panose="020B0606020202030204" pitchFamily="34" charset="0"/>
                        </a:rPr>
                        <a:t>bekerja</a:t>
                      </a:r>
                      <a:r>
                        <a:rPr lang="en-US" sz="1600" dirty="0">
                          <a:latin typeface="Arial Narrow" panose="020B0606020202030204" pitchFamily="34" charset="0"/>
                        </a:rPr>
                        <a:t> </a:t>
                      </a:r>
                      <a:r>
                        <a:rPr lang="en-US" sz="1600" dirty="0" err="1">
                          <a:latin typeface="Arial Narrow" panose="020B0606020202030204" pitchFamily="34" charset="0"/>
                        </a:rPr>
                        <a:t>menurut</a:t>
                      </a:r>
                      <a:r>
                        <a:rPr lang="en-US" sz="1600" dirty="0">
                          <a:latin typeface="Arial Narrow" panose="020B0606020202030204" pitchFamily="34" charset="0"/>
                        </a:rPr>
                        <a:t> </a:t>
                      </a:r>
                      <a:r>
                        <a:rPr lang="en-US" sz="1600" dirty="0" err="1">
                          <a:latin typeface="Arial Narrow" panose="020B0606020202030204" pitchFamily="34" charset="0"/>
                        </a:rPr>
                        <a:t>pendidikan</a:t>
                      </a:r>
                      <a:r>
                        <a:rPr lang="en-US" sz="1600" dirty="0">
                          <a:latin typeface="Arial Narrow" panose="020B0606020202030204" pitchFamily="34" charset="0"/>
                        </a:rPr>
                        <a:t> </a:t>
                      </a:r>
                      <a:r>
                        <a:rPr lang="en-US" sz="1600" dirty="0" err="1">
                          <a:latin typeface="Arial Narrow" panose="020B0606020202030204" pitchFamily="34" charset="0"/>
                        </a:rPr>
                        <a:t>terbesar</a:t>
                      </a:r>
                      <a:r>
                        <a:rPr lang="en-US" sz="1600" dirty="0">
                          <a:latin typeface="Arial Narrow" panose="020B0606020202030204" pitchFamily="34" charset="0"/>
                        </a:rPr>
                        <a:t> </a:t>
                      </a:r>
                      <a:r>
                        <a:rPr lang="en-US" sz="1600" dirty="0" err="1">
                          <a:latin typeface="Arial Narrow" panose="020B0606020202030204" pitchFamily="34" charset="0"/>
                        </a:rPr>
                        <a:t>adalah</a:t>
                      </a:r>
                      <a:r>
                        <a:rPr lang="en-US" sz="1600" dirty="0">
                          <a:latin typeface="Arial Narrow" panose="020B0606020202030204" pitchFamily="34" charset="0"/>
                        </a:rPr>
                        <a:t> </a:t>
                      </a:r>
                      <a:r>
                        <a:rPr lang="en-US" sz="1600" dirty="0" err="1">
                          <a:latin typeface="Arial Narrow" panose="020B0606020202030204" pitchFamily="34" charset="0"/>
                        </a:rPr>
                        <a:t>tamatan</a:t>
                      </a:r>
                      <a:r>
                        <a:rPr lang="en-US" sz="1600" dirty="0">
                          <a:latin typeface="Arial Narrow" panose="020B0606020202030204" pitchFamily="34" charset="0"/>
                        </a:rPr>
                        <a:t> SD </a:t>
                      </a:r>
                      <a:r>
                        <a:rPr lang="en-US" sz="1600" dirty="0" err="1">
                          <a:latin typeface="Arial Narrow" panose="020B0606020202030204" pitchFamily="34" charset="0"/>
                        </a:rPr>
                        <a:t>ke</a:t>
                      </a:r>
                      <a:r>
                        <a:rPr lang="en-US" sz="1600" dirty="0">
                          <a:latin typeface="Arial Narrow" panose="020B0606020202030204" pitchFamily="34" charset="0"/>
                        </a:rPr>
                        <a:t> </a:t>
                      </a:r>
                      <a:r>
                        <a:rPr lang="en-US" sz="1600" dirty="0" err="1">
                          <a:latin typeface="Arial Narrow" panose="020B0606020202030204" pitchFamily="34" charset="0"/>
                        </a:rPr>
                        <a:t>bawah</a:t>
                      </a:r>
                      <a:r>
                        <a:rPr lang="en-US" sz="1600" dirty="0">
                          <a:latin typeface="Arial Narrow" panose="020B0606020202030204" pitchFamily="34" charset="0"/>
                        </a:rPr>
                        <a:t> </a:t>
                      </a:r>
                      <a:r>
                        <a:rPr lang="en-US" sz="1600" dirty="0" err="1">
                          <a:latin typeface="Arial Narrow" panose="020B0606020202030204" pitchFamily="34" charset="0"/>
                        </a:rPr>
                        <a:t>ditambah</a:t>
                      </a:r>
                      <a:r>
                        <a:rPr lang="en-US" sz="1600" dirty="0">
                          <a:latin typeface="Arial Narrow" panose="020B0606020202030204" pitchFamily="34" charset="0"/>
                        </a:rPr>
                        <a:t> SMP </a:t>
                      </a:r>
                      <a:r>
                        <a:rPr lang="en-US" sz="1600" dirty="0" err="1">
                          <a:latin typeface="Arial Narrow" panose="020B0606020202030204" pitchFamily="34" charset="0"/>
                        </a:rPr>
                        <a:t>sebesar</a:t>
                      </a:r>
                      <a:r>
                        <a:rPr lang="en-US" sz="1600" dirty="0">
                          <a:latin typeface="Arial Narrow" panose="020B0606020202030204" pitchFamily="34" charset="0"/>
                        </a:rPr>
                        <a:t> 50,74% dan SLTA </a:t>
                      </a:r>
                      <a:r>
                        <a:rPr lang="en-US" sz="1600" dirty="0" err="1">
                          <a:latin typeface="Arial Narrow" panose="020B0606020202030204" pitchFamily="34" charset="0"/>
                        </a:rPr>
                        <a:t>ke</a:t>
                      </a:r>
                      <a:r>
                        <a:rPr lang="en-US" sz="1600" dirty="0">
                          <a:latin typeface="Arial Narrow" panose="020B0606020202030204" pitchFamily="34" charset="0"/>
                        </a:rPr>
                        <a:t> Atas: 49,26%</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bl>
          </a:graphicData>
        </a:graphic>
      </p:graphicFrame>
    </p:spTree>
    <p:extLst>
      <p:ext uri="{BB962C8B-B14F-4D97-AF65-F5344CB8AC3E}">
        <p14:creationId xmlns:p14="http://schemas.microsoft.com/office/powerpoint/2010/main" val="4097055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90756"/>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1017811"/>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44854790"/>
              </p:ext>
            </p:extLst>
          </p:nvPr>
        </p:nvGraphicFramePr>
        <p:xfrm>
          <a:off x="304798" y="1532168"/>
          <a:ext cx="11593287" cy="4714240"/>
        </p:xfrm>
        <a:graphic>
          <a:graphicData uri="http://schemas.openxmlformats.org/drawingml/2006/table">
            <a:tbl>
              <a:tblPr firstRow="1" bandRow="1">
                <a:tableStyleId>{5C22544A-7EE6-4342-B048-85BDC9FD1C3A}</a:tableStyleId>
              </a:tblPr>
              <a:tblGrid>
                <a:gridCol w="3175002">
                  <a:extLst>
                    <a:ext uri="{9D8B030D-6E8A-4147-A177-3AD203B41FA5}">
                      <a16:colId xmlns:a16="http://schemas.microsoft.com/office/drawing/2014/main" val="3389011492"/>
                    </a:ext>
                  </a:extLst>
                </a:gridCol>
                <a:gridCol w="977900">
                  <a:extLst>
                    <a:ext uri="{9D8B030D-6E8A-4147-A177-3AD203B41FA5}">
                      <a16:colId xmlns:a16="http://schemas.microsoft.com/office/drawing/2014/main" val="963754966"/>
                    </a:ext>
                  </a:extLst>
                </a:gridCol>
                <a:gridCol w="977900">
                  <a:extLst>
                    <a:ext uri="{9D8B030D-6E8A-4147-A177-3AD203B41FA5}">
                      <a16:colId xmlns:a16="http://schemas.microsoft.com/office/drawing/2014/main" val="258828238"/>
                    </a:ext>
                  </a:extLst>
                </a:gridCol>
                <a:gridCol w="64624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Daya </a:t>
                      </a:r>
                      <a:r>
                        <a:rPr lang="en-US" sz="1600" b="1" dirty="0" err="1">
                          <a:latin typeface="Arial Narrow" panose="020B0606020202030204" pitchFamily="34" charset="0"/>
                        </a:rPr>
                        <a:t>Saing</a:t>
                      </a:r>
                      <a:r>
                        <a:rPr lang="en-US" sz="1600" b="1" dirty="0">
                          <a:latin typeface="Arial Narrow" panose="020B0606020202030204" pitchFamily="34" charset="0"/>
                        </a:rPr>
                        <a:t> Daerah</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215352">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jalan</a:t>
                      </a:r>
                      <a:r>
                        <a:rPr lang="en-US" sz="1600" dirty="0">
                          <a:latin typeface="Arial Narrow" panose="020B0606020202030204" pitchFamily="34" charset="0"/>
                        </a:rPr>
                        <a:t> </a:t>
                      </a:r>
                      <a:r>
                        <a:rPr lang="en-US" sz="1600" dirty="0" err="1">
                          <a:latin typeface="Arial Narrow" panose="020B0606020202030204" pitchFamily="34" charset="0"/>
                        </a:rPr>
                        <a:t>dalam</a:t>
                      </a:r>
                      <a:r>
                        <a:rPr lang="en-US" sz="1600" dirty="0">
                          <a:latin typeface="Arial Narrow" panose="020B0606020202030204" pitchFamily="34" charset="0"/>
                        </a:rPr>
                        <a:t> </a:t>
                      </a:r>
                      <a:r>
                        <a:rPr lang="en-US" sz="1600" dirty="0" err="1">
                          <a:latin typeface="Arial Narrow" panose="020B0606020202030204" pitchFamily="34" charset="0"/>
                        </a:rPr>
                        <a:t>kondisi</a:t>
                      </a:r>
                      <a:r>
                        <a:rPr lang="en-US" sz="1600" dirty="0">
                          <a:latin typeface="Arial Narrow" panose="020B0606020202030204" pitchFamily="34" charset="0"/>
                        </a:rPr>
                        <a:t> </a:t>
                      </a:r>
                      <a:r>
                        <a:rPr lang="en-US" sz="1600" dirty="0" err="1">
                          <a:latin typeface="Arial Narrow" panose="020B0606020202030204" pitchFamily="34" charset="0"/>
                        </a:rPr>
                        <a:t>mantap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46,53</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64,61</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jembatan</a:t>
                      </a:r>
                      <a:r>
                        <a:rPr lang="en-US" sz="1600" dirty="0">
                          <a:latin typeface="Arial Narrow" panose="020B0606020202030204" pitchFamily="34" charset="0"/>
                        </a:rPr>
                        <a:t> </a:t>
                      </a:r>
                      <a:r>
                        <a:rPr lang="en-US" sz="1600" dirty="0" err="1">
                          <a:latin typeface="Arial Narrow" panose="020B0606020202030204" pitchFamily="34" charset="0"/>
                        </a:rPr>
                        <a:t>dalam</a:t>
                      </a:r>
                      <a:r>
                        <a:rPr lang="en-US" sz="1600" dirty="0">
                          <a:latin typeface="Arial Narrow" panose="020B0606020202030204" pitchFamily="34" charset="0"/>
                        </a:rPr>
                        <a:t> </a:t>
                      </a:r>
                      <a:r>
                        <a:rPr lang="en-US" sz="1600" dirty="0" err="1">
                          <a:latin typeface="Arial Narrow" panose="020B0606020202030204" pitchFamily="34" charset="0"/>
                        </a:rPr>
                        <a:t>kondisi</a:t>
                      </a:r>
                      <a:r>
                        <a:rPr lang="en-US" sz="1600" dirty="0">
                          <a:latin typeface="Arial Narrow" panose="020B0606020202030204" pitchFamily="34" charset="0"/>
                        </a:rPr>
                        <a:t> </a:t>
                      </a:r>
                      <a:r>
                        <a:rPr lang="en-US" sz="1600" dirty="0" err="1">
                          <a:latin typeface="Arial Narrow" panose="020B0606020202030204" pitchFamily="34" charset="0"/>
                        </a:rPr>
                        <a:t>baik</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78,91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45,27</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irigasi</a:t>
                      </a:r>
                      <a:r>
                        <a:rPr lang="en-US" sz="1600" dirty="0">
                          <a:latin typeface="Arial Narrow" panose="020B0606020202030204" pitchFamily="34" charset="0"/>
                        </a:rPr>
                        <a:t> </a:t>
                      </a:r>
                      <a:r>
                        <a:rPr lang="en-US" sz="1600" dirty="0" err="1">
                          <a:latin typeface="Arial Narrow" panose="020B0606020202030204" pitchFamily="34" charset="0"/>
                        </a:rPr>
                        <a:t>dalam</a:t>
                      </a:r>
                      <a:r>
                        <a:rPr lang="en-US" sz="1600" dirty="0">
                          <a:latin typeface="Arial Narrow" panose="020B0606020202030204" pitchFamily="34" charset="0"/>
                        </a:rPr>
                        <a:t> </a:t>
                      </a:r>
                      <a:r>
                        <a:rPr lang="en-US" sz="1600" dirty="0" err="1">
                          <a:latin typeface="Arial Narrow" panose="020B0606020202030204" pitchFamily="34" charset="0"/>
                        </a:rPr>
                        <a:t>kondisi</a:t>
                      </a:r>
                      <a:r>
                        <a:rPr lang="en-US" sz="1600" dirty="0">
                          <a:latin typeface="Arial Narrow" panose="020B0606020202030204" pitchFamily="34" charset="0"/>
                        </a:rPr>
                        <a:t> </a:t>
                      </a:r>
                      <a:r>
                        <a:rPr lang="en-US" sz="1600" dirty="0" err="1">
                          <a:latin typeface="Arial Narrow" panose="020B0606020202030204" pitchFamily="34" charset="0"/>
                        </a:rPr>
                        <a:t>baik</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69,21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83,76</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RT </a:t>
                      </a:r>
                      <a:r>
                        <a:rPr lang="en-US" sz="1600" dirty="0" err="1">
                          <a:latin typeface="Arial Narrow" panose="020B0606020202030204" pitchFamily="34" charset="0"/>
                        </a:rPr>
                        <a:t>dengan</a:t>
                      </a:r>
                      <a:r>
                        <a:rPr lang="en-US" sz="1600" dirty="0">
                          <a:latin typeface="Arial Narrow" panose="020B0606020202030204" pitchFamily="34" charset="0"/>
                        </a:rPr>
                        <a:t> </a:t>
                      </a:r>
                      <a:r>
                        <a:rPr lang="en-US" sz="1600" dirty="0" err="1">
                          <a:latin typeface="Arial Narrow" panose="020B0606020202030204" pitchFamily="34" charset="0"/>
                        </a:rPr>
                        <a:t>akses</a:t>
                      </a:r>
                      <a:r>
                        <a:rPr lang="en-US" sz="1600" dirty="0">
                          <a:latin typeface="Arial Narrow" panose="020B0606020202030204" pitchFamily="34" charset="0"/>
                        </a:rPr>
                        <a:t> air </a:t>
                      </a:r>
                      <a:r>
                        <a:rPr lang="en-US" sz="1600" dirty="0" err="1">
                          <a:latin typeface="Arial Narrow" panose="020B0606020202030204" pitchFamily="34" charset="0"/>
                        </a:rPr>
                        <a:t>minum</a:t>
                      </a:r>
                      <a:r>
                        <a:rPr lang="en-US" sz="1600" dirty="0">
                          <a:latin typeface="Arial Narrow" panose="020B0606020202030204" pitchFamily="34" charset="0"/>
                        </a:rPr>
                        <a:t> </a:t>
                      </a:r>
                      <a:r>
                        <a:rPr lang="en-US" sz="1600" dirty="0" err="1">
                          <a:latin typeface="Arial Narrow" panose="020B0606020202030204" pitchFamily="34" charset="0"/>
                        </a:rPr>
                        <a:t>perpipaan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4,31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5,86</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2274811345"/>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RT </a:t>
                      </a:r>
                      <a:r>
                        <a:rPr lang="en-US" sz="1600" dirty="0" err="1">
                          <a:latin typeface="Arial Narrow" panose="020B0606020202030204" pitchFamily="34" charset="0"/>
                        </a:rPr>
                        <a:t>dengan</a:t>
                      </a:r>
                      <a:r>
                        <a:rPr lang="en-US" sz="1600" dirty="0">
                          <a:latin typeface="Arial Narrow" panose="020B0606020202030204" pitchFamily="34" charset="0"/>
                        </a:rPr>
                        <a:t> </a:t>
                      </a:r>
                      <a:r>
                        <a:rPr lang="en-US" sz="1600" dirty="0" err="1">
                          <a:latin typeface="Arial Narrow" panose="020B0606020202030204" pitchFamily="34" charset="0"/>
                        </a:rPr>
                        <a:t>akses</a:t>
                      </a:r>
                      <a:r>
                        <a:rPr lang="en-US" sz="1600" dirty="0">
                          <a:latin typeface="Arial Narrow" panose="020B0606020202030204" pitchFamily="34" charset="0"/>
                        </a:rPr>
                        <a:t> </a:t>
                      </a:r>
                      <a:r>
                        <a:rPr lang="en-US" sz="1600" dirty="0" err="1">
                          <a:latin typeface="Arial Narrow" panose="020B0606020202030204" pitchFamily="34" charset="0"/>
                        </a:rPr>
                        <a:t>sanitasi</a:t>
                      </a:r>
                      <a:r>
                        <a:rPr lang="en-US" sz="1600" dirty="0">
                          <a:latin typeface="Arial Narrow" panose="020B0606020202030204" pitchFamily="34" charset="0"/>
                        </a:rPr>
                        <a:t> </a:t>
                      </a:r>
                      <a:r>
                        <a:rPr lang="en-US" sz="1600" dirty="0" err="1">
                          <a:latin typeface="Arial Narrow" panose="020B0606020202030204" pitchFamily="34" charset="0"/>
                        </a:rPr>
                        <a:t>layak</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77,69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79,09</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akses</a:t>
                      </a:r>
                      <a:r>
                        <a:rPr lang="en-US" sz="1600" dirty="0">
                          <a:latin typeface="Arial Narrow" panose="020B0606020202030204" pitchFamily="34" charset="0"/>
                        </a:rPr>
                        <a:t> </a:t>
                      </a:r>
                      <a:r>
                        <a:rPr lang="en-US" sz="1600" dirty="0" err="1">
                          <a:latin typeface="Arial Narrow" panose="020B0606020202030204" pitchFamily="34" charset="0"/>
                        </a:rPr>
                        <a:t>rumah</a:t>
                      </a:r>
                      <a:r>
                        <a:rPr lang="en-US" sz="1600" dirty="0">
                          <a:latin typeface="Arial Narrow" panose="020B0606020202030204" pitchFamily="34" charset="0"/>
                        </a:rPr>
                        <a:t> </a:t>
                      </a:r>
                      <a:r>
                        <a:rPr lang="en-US" sz="1600" dirty="0" err="1">
                          <a:latin typeface="Arial Narrow" panose="020B0606020202030204" pitchFamily="34" charset="0"/>
                        </a:rPr>
                        <a:t>layak</a:t>
                      </a:r>
                      <a:r>
                        <a:rPr lang="en-US" sz="1600" dirty="0">
                          <a:latin typeface="Arial Narrow" panose="020B0606020202030204" pitchFamily="34" charset="0"/>
                        </a:rPr>
                        <a:t> </a:t>
                      </a:r>
                      <a:r>
                        <a:rPr lang="en-US" sz="1600" dirty="0" err="1">
                          <a:latin typeface="Arial Narrow" panose="020B0606020202030204" pitchFamily="34" charset="0"/>
                        </a:rPr>
                        <a:t>huni</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90,90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92,35</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3049388007"/>
                  </a:ext>
                </a:extLst>
              </a:tr>
              <a:tr h="370840">
                <a:tc>
                  <a:txBody>
                    <a:bodyPr/>
                    <a:lstStyle/>
                    <a:p>
                      <a:r>
                        <a:rPr lang="en-US" sz="1600" dirty="0" err="1">
                          <a:latin typeface="Arial Narrow" panose="020B0606020202030204" pitchFamily="34" charset="0"/>
                        </a:rPr>
                        <a:t>Persentase</a:t>
                      </a:r>
                      <a:r>
                        <a:rPr lang="en-US" sz="1600" dirty="0">
                          <a:latin typeface="Arial Narrow" panose="020B0606020202030204" pitchFamily="34" charset="0"/>
                        </a:rPr>
                        <a:t> </a:t>
                      </a:r>
                      <a:r>
                        <a:rPr lang="en-US" sz="1600" dirty="0" err="1">
                          <a:latin typeface="Arial Narrow" panose="020B0606020202030204" pitchFamily="34" charset="0"/>
                        </a:rPr>
                        <a:t>permukiman</a:t>
                      </a:r>
                      <a:r>
                        <a:rPr lang="en-US" sz="1600" dirty="0">
                          <a:latin typeface="Arial Narrow" panose="020B0606020202030204" pitchFamily="34" charset="0"/>
                        </a:rPr>
                        <a:t> </a:t>
                      </a:r>
                      <a:r>
                        <a:rPr lang="en-US" sz="1600" dirty="0" err="1">
                          <a:latin typeface="Arial Narrow" panose="020B0606020202030204" pitchFamily="34" charset="0"/>
                        </a:rPr>
                        <a:t>layak</a:t>
                      </a:r>
                      <a:r>
                        <a:rPr lang="en-US" sz="1600" dirty="0">
                          <a:latin typeface="Arial Narrow" panose="020B0606020202030204" pitchFamily="34" charset="0"/>
                        </a:rPr>
                        <a:t> </a:t>
                      </a:r>
                      <a:r>
                        <a:rPr lang="en-US" sz="1600" dirty="0" err="1">
                          <a:latin typeface="Arial Narrow" panose="020B0606020202030204" pitchFamily="34" charset="0"/>
                        </a:rPr>
                        <a:t>huni</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65,45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1751285932"/>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kententraman</a:t>
                      </a:r>
                      <a:r>
                        <a:rPr lang="en-US" sz="1600" dirty="0">
                          <a:latin typeface="Arial Narrow" panose="020B0606020202030204" pitchFamily="34" charset="0"/>
                        </a:rPr>
                        <a:t> dan </a:t>
                      </a:r>
                      <a:r>
                        <a:rPr lang="en-US" sz="1600" dirty="0" err="1">
                          <a:latin typeface="Arial Narrow" panose="020B0606020202030204" pitchFamily="34" charset="0"/>
                        </a:rPr>
                        <a:t>ketertiban</a:t>
                      </a:r>
                      <a:r>
                        <a:rPr lang="en-US" sz="1600" dirty="0">
                          <a:latin typeface="Arial Narrow" panose="020B0606020202030204" pitchFamily="34" charset="0"/>
                        </a:rPr>
                        <a:t> </a:t>
                      </a:r>
                      <a:r>
                        <a:rPr lang="en-US" sz="1600" dirty="0" err="1">
                          <a:latin typeface="Arial Narrow" panose="020B0606020202030204" pitchFamily="34" charset="0"/>
                        </a:rPr>
                        <a:t>umum</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0,80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0,975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3830609868"/>
                  </a:ext>
                </a:extLst>
              </a:tr>
            </a:tbl>
          </a:graphicData>
        </a:graphic>
      </p:graphicFrame>
    </p:spTree>
    <p:extLst>
      <p:ext uri="{BB962C8B-B14F-4D97-AF65-F5344CB8AC3E}">
        <p14:creationId xmlns:p14="http://schemas.microsoft.com/office/powerpoint/2010/main" val="2117591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43544" y="10996"/>
            <a:ext cx="5506359" cy="702013"/>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789210"/>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1407382961"/>
              </p:ext>
            </p:extLst>
          </p:nvPr>
        </p:nvGraphicFramePr>
        <p:xfrm>
          <a:off x="304798" y="1238254"/>
          <a:ext cx="11593287" cy="5328920"/>
        </p:xfrm>
        <a:graphic>
          <a:graphicData uri="http://schemas.openxmlformats.org/drawingml/2006/table">
            <a:tbl>
              <a:tblPr firstRow="1" bandRow="1">
                <a:tableStyleId>{5C22544A-7EE6-4342-B048-85BDC9FD1C3A}</a:tableStyleId>
              </a:tblPr>
              <a:tblGrid>
                <a:gridCol w="3175002">
                  <a:extLst>
                    <a:ext uri="{9D8B030D-6E8A-4147-A177-3AD203B41FA5}">
                      <a16:colId xmlns:a16="http://schemas.microsoft.com/office/drawing/2014/main" val="3389011492"/>
                    </a:ext>
                  </a:extLst>
                </a:gridCol>
                <a:gridCol w="1130300">
                  <a:extLst>
                    <a:ext uri="{9D8B030D-6E8A-4147-A177-3AD203B41FA5}">
                      <a16:colId xmlns:a16="http://schemas.microsoft.com/office/drawing/2014/main" val="963754966"/>
                    </a:ext>
                  </a:extLst>
                </a:gridCol>
                <a:gridCol w="1117600">
                  <a:extLst>
                    <a:ext uri="{9D8B030D-6E8A-4147-A177-3AD203B41FA5}">
                      <a16:colId xmlns:a16="http://schemas.microsoft.com/office/drawing/2014/main" val="258828238"/>
                    </a:ext>
                  </a:extLst>
                </a:gridCol>
                <a:gridCol w="61703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Pelayanan</a:t>
                      </a:r>
                      <a:r>
                        <a:rPr lang="en-US" sz="1600" b="1" dirty="0">
                          <a:latin typeface="Arial Narrow" panose="020B0606020202030204" pitchFamily="34" charset="0"/>
                        </a:rPr>
                        <a:t> </a:t>
                      </a:r>
                      <a:r>
                        <a:rPr lang="en-US" sz="1600" b="1" dirty="0" err="1">
                          <a:latin typeface="Arial Narrow" panose="020B0606020202030204" pitchFamily="34" charset="0"/>
                        </a:rPr>
                        <a:t>Umum</a:t>
                      </a:r>
                      <a:r>
                        <a:rPr lang="en-US" sz="1600" b="1" dirty="0">
                          <a:latin typeface="Arial Narrow" panose="020B0606020202030204" pitchFamily="34" charset="0"/>
                        </a:rPr>
                        <a:t> (Tata Kelola </a:t>
                      </a:r>
                      <a:r>
                        <a:rPr lang="en-US" sz="1600" b="1" dirty="0" err="1">
                          <a:latin typeface="Arial Narrow" panose="020B0606020202030204" pitchFamily="34" charset="0"/>
                        </a:rPr>
                        <a:t>Pemerintahan</a:t>
                      </a:r>
                      <a:r>
                        <a:rPr lang="en-US" sz="1600" b="1" dirty="0">
                          <a:latin typeface="Arial Narrow" panose="020B0606020202030204" pitchFamily="34" charset="0"/>
                        </a:rPr>
                        <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215352">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Reformasi </a:t>
                      </a:r>
                      <a:r>
                        <a:rPr lang="en-US" sz="1600" dirty="0" err="1">
                          <a:latin typeface="Arial Narrow" panose="020B0606020202030204" pitchFamily="34" charset="0"/>
                        </a:rPr>
                        <a:t>Birokrasi</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54,44 (CC) (2020)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56,76</a:t>
                      </a:r>
                    </a:p>
                    <a:p>
                      <a:pPr algn="ctr"/>
                      <a:r>
                        <a:rPr lang="en-US" sz="1600" dirty="0">
                          <a:latin typeface="Arial Narrow" panose="020B0606020202030204" pitchFamily="34" charset="0"/>
                        </a:rPr>
                        <a:t>(CC)</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cukup</a:t>
                      </a:r>
                      <a:r>
                        <a:rPr lang="en-US" sz="1600" dirty="0">
                          <a:latin typeface="Arial Narrow" panose="020B0606020202030204" pitchFamily="34" charset="0"/>
                        </a:rPr>
                        <a:t> </a:t>
                      </a:r>
                      <a:r>
                        <a:rPr lang="en-US" sz="1600" dirty="0" err="1">
                          <a:latin typeface="Arial Narrow" panose="020B0606020202030204" pitchFamily="34" charset="0"/>
                        </a:rPr>
                        <a:t>rendah</a:t>
                      </a:r>
                      <a:r>
                        <a:rPr lang="en-US" sz="1600" dirty="0">
                          <a:latin typeface="Arial Narrow" panose="020B0606020202030204" pitchFamily="34" charset="0"/>
                        </a:rPr>
                        <a:t> dan </a:t>
                      </a:r>
                      <a:r>
                        <a:rPr lang="en-US" sz="1600" dirty="0" err="1">
                          <a:latin typeface="Arial Narrow" panose="020B0606020202030204" pitchFamily="34" charset="0"/>
                        </a:rPr>
                        <a:t>capaian</a:t>
                      </a:r>
                      <a:r>
                        <a:rPr lang="en-US" sz="1600" dirty="0">
                          <a:latin typeface="Arial Narrow" panose="020B0606020202030204" pitchFamily="34" charset="0"/>
                        </a:rPr>
                        <a:t> </a:t>
                      </a:r>
                      <a:r>
                        <a:rPr lang="en-US" sz="1600" dirty="0" err="1">
                          <a:latin typeface="Arial Narrow" panose="020B0606020202030204" pitchFamily="34" charset="0"/>
                        </a:rPr>
                        <a:t>stagnan</a:t>
                      </a:r>
                      <a:r>
                        <a:rPr lang="en-US" sz="1600" dirty="0">
                          <a:latin typeface="Arial Narrow" panose="020B0606020202030204" pitchFamily="34" charset="0"/>
                        </a:rPr>
                        <a:t> (CC)</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Niai</a:t>
                      </a:r>
                      <a:r>
                        <a:rPr lang="en-US" sz="1600" dirty="0">
                          <a:latin typeface="Arial Narrow" panose="020B0606020202030204" pitchFamily="34" charset="0"/>
                        </a:rPr>
                        <a:t> SAKIP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64,32 (B)</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67,84 (B)</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namun</a:t>
                      </a:r>
                      <a:r>
                        <a:rPr lang="en-US" sz="1600" dirty="0">
                          <a:latin typeface="Arial Narrow" panose="020B0606020202030204" pitchFamily="34" charset="0"/>
                        </a:rPr>
                        <a:t> </a:t>
                      </a:r>
                      <a:r>
                        <a:rPr lang="en-US" sz="1600" dirty="0" err="1">
                          <a:latin typeface="Arial Narrow" panose="020B0606020202030204" pitchFamily="34" charset="0"/>
                        </a:rPr>
                        <a:t>masih</a:t>
                      </a:r>
                      <a:r>
                        <a:rPr lang="en-US" sz="1600" dirty="0">
                          <a:latin typeface="Arial Narrow" panose="020B0606020202030204" pitchFamily="34" charset="0"/>
                        </a:rPr>
                        <a:t> </a:t>
                      </a:r>
                      <a:r>
                        <a:rPr lang="en-US" sz="1600" dirty="0" err="1">
                          <a:latin typeface="Arial Narrow" panose="020B0606020202030204" pitchFamily="34" charset="0"/>
                        </a:rPr>
                        <a:t>capaiannya</a:t>
                      </a:r>
                      <a:r>
                        <a:rPr lang="en-US" sz="1600" dirty="0">
                          <a:latin typeface="Arial Narrow" panose="020B0606020202030204" pitchFamily="34" charset="0"/>
                        </a:rPr>
                        <a:t> </a:t>
                      </a:r>
                      <a:r>
                        <a:rPr lang="en-US" sz="1600" dirty="0" err="1">
                          <a:latin typeface="Arial Narrow" panose="020B0606020202030204" pitchFamily="34" charset="0"/>
                        </a:rPr>
                        <a:t>stagnan</a:t>
                      </a:r>
                      <a:r>
                        <a:rPr lang="en-US" sz="1600" dirty="0">
                          <a:latin typeface="Arial Narrow" panose="020B0606020202030204" pitchFamily="34" charset="0"/>
                        </a:rPr>
                        <a:t> (B)</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Pelayanan</a:t>
                      </a:r>
                      <a:r>
                        <a:rPr lang="en-US" sz="1600" dirty="0">
                          <a:latin typeface="Arial Narrow" panose="020B0606020202030204" pitchFamily="34" charset="0"/>
                        </a:rPr>
                        <a:t> Publik (IPP)</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3,28 (B-)</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3,83 (B)</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r>
                        <a:rPr lang="en-US" sz="1600" dirty="0" err="1">
                          <a:latin typeface="Arial Narrow" panose="020B0606020202030204" pitchFamily="34" charset="0"/>
                        </a:rPr>
                        <a:t>Kepatahunan</a:t>
                      </a:r>
                      <a:r>
                        <a:rPr lang="en-US" sz="1600" dirty="0">
                          <a:latin typeface="Arial Narrow" panose="020B0606020202030204" pitchFamily="34" charset="0"/>
                        </a:rPr>
                        <a:t> </a:t>
                      </a:r>
                      <a:r>
                        <a:rPr lang="en-US" sz="1600" dirty="0" err="1">
                          <a:latin typeface="Arial Narrow" panose="020B0606020202030204" pitchFamily="34" charset="0"/>
                        </a:rPr>
                        <a:t>terhadap</a:t>
                      </a:r>
                      <a:r>
                        <a:rPr lang="en-US" sz="1600" dirty="0">
                          <a:latin typeface="Arial Narrow" panose="020B0606020202030204" pitchFamily="34" charset="0"/>
                        </a:rPr>
                        <a:t> </a:t>
                      </a:r>
                      <a:r>
                        <a:rPr lang="en-US" sz="1600" dirty="0" err="1">
                          <a:latin typeface="Arial Narrow" panose="020B0606020202030204" pitchFamily="34" charset="0"/>
                        </a:rPr>
                        <a:t>standar</a:t>
                      </a:r>
                      <a:r>
                        <a:rPr lang="en-US" sz="1600" dirty="0">
                          <a:latin typeface="Arial Narrow" panose="020B0606020202030204" pitchFamily="34" charset="0"/>
                        </a:rPr>
                        <a:t> </a:t>
                      </a:r>
                      <a:r>
                        <a:rPr lang="en-US" sz="1600" dirty="0" err="1">
                          <a:latin typeface="Arial Narrow" panose="020B0606020202030204" pitchFamily="34" charset="0"/>
                        </a:rPr>
                        <a:t>pelayanan</a:t>
                      </a:r>
                      <a:r>
                        <a:rPr lang="en-US" sz="1600" dirty="0">
                          <a:latin typeface="Arial Narrow" panose="020B0606020202030204" pitchFamily="34" charset="0"/>
                        </a:rPr>
                        <a:t> </a:t>
                      </a:r>
                      <a:r>
                        <a:rPr lang="en-US" sz="1600" dirty="0" err="1">
                          <a:latin typeface="Arial Narrow" panose="020B0606020202030204" pitchFamily="34" charset="0"/>
                        </a:rPr>
                        <a:t>publik</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89,59</a:t>
                      </a:r>
                    </a:p>
                    <a:p>
                      <a:pPr algn="ctr"/>
                      <a:r>
                        <a:rPr lang="en-US" sz="1600" dirty="0">
                          <a:latin typeface="Arial Narrow" panose="020B0606020202030204" pitchFamily="34" charset="0"/>
                        </a:rPr>
                        <a:t>(K Tinggi)</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93,73 </a:t>
                      </a:r>
                    </a:p>
                    <a:p>
                      <a:pPr algn="ctr"/>
                      <a:r>
                        <a:rPr lang="en-US" sz="1600" dirty="0">
                          <a:latin typeface="Arial Narrow" panose="020B0606020202030204" pitchFamily="34" charset="0"/>
                        </a:rPr>
                        <a:t>(K </a:t>
                      </a:r>
                      <a:r>
                        <a:rPr lang="en-US" sz="1600" dirty="0" err="1">
                          <a:latin typeface="Arial Narrow" panose="020B0606020202030204" pitchFamily="34" charset="0"/>
                        </a:rPr>
                        <a:t>Tertinggi</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latin typeface="Arial Narrow" panose="020B0606020202030204" pitchFamily="34" charset="0"/>
                        </a:rPr>
                        <a:t>Kinerja </a:t>
                      </a:r>
                      <a:r>
                        <a:rPr lang="en-US" sz="1600" dirty="0" err="1">
                          <a:latin typeface="Arial Narrow" panose="020B0606020202030204" pitchFamily="34" charset="0"/>
                        </a:rPr>
                        <a:t>meningkat</a:t>
                      </a:r>
                      <a:r>
                        <a:rPr lang="en-US" sz="1600" dirty="0">
                          <a:latin typeface="Arial Narrow" panose="020B0606020202030204" pitchFamily="34" charset="0"/>
                        </a:rPr>
                        <a:t>, </a:t>
                      </a:r>
                      <a:r>
                        <a:rPr lang="en-US" sz="1600" dirty="0" err="1">
                          <a:latin typeface="Arial Narrow" panose="020B0606020202030204" pitchFamily="34" charset="0"/>
                        </a:rPr>
                        <a:t>sudah</a:t>
                      </a:r>
                      <a:r>
                        <a:rPr lang="en-US" sz="1600" dirty="0">
                          <a:latin typeface="Arial Narrow" panose="020B0606020202030204" pitchFamily="34" charset="0"/>
                        </a:rPr>
                        <a:t> sangat </a:t>
                      </a:r>
                      <a:r>
                        <a:rPr lang="en-US" sz="1600" dirty="0" err="1">
                          <a:latin typeface="Arial Narrow" panose="020B0606020202030204" pitchFamily="34" charset="0"/>
                        </a:rPr>
                        <a:t>baik</a:t>
                      </a:r>
                      <a:endParaRPr lang="en-ID" sz="1600" dirty="0">
                        <a:latin typeface="Arial Narrow" panose="020B0606020202030204" pitchFamily="34" charset="0"/>
                      </a:endParaRPr>
                    </a:p>
                  </a:txBody>
                  <a:tcPr/>
                </a:tc>
                <a:extLst>
                  <a:ext uri="{0D108BD9-81ED-4DB2-BD59-A6C34878D82A}">
                    <a16:rowId xmlns:a16="http://schemas.microsoft.com/office/drawing/2014/main" val="2274811345"/>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SPBE</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2,29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2,59</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Pengawasan</a:t>
                      </a:r>
                      <a:r>
                        <a:rPr lang="en-US" sz="1600" dirty="0">
                          <a:latin typeface="Arial Narrow" panose="020B0606020202030204" pitchFamily="34" charset="0"/>
                        </a:rPr>
                        <a:t> </a:t>
                      </a:r>
                      <a:r>
                        <a:rPr lang="en-US" sz="1600" dirty="0" err="1">
                          <a:latin typeface="Arial Narrow" panose="020B0606020202030204" pitchFamily="34" charset="0"/>
                        </a:rPr>
                        <a:t>kearsipan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61</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16,95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3049388007"/>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Sistem</a:t>
                      </a:r>
                      <a:r>
                        <a:rPr lang="en-US" sz="1600" dirty="0">
                          <a:latin typeface="Arial Narrow" panose="020B0606020202030204" pitchFamily="34" charset="0"/>
                        </a:rPr>
                        <a:t> Merit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148,5</a:t>
                      </a:r>
                    </a:p>
                    <a:p>
                      <a:pPr algn="ctr"/>
                      <a:r>
                        <a:rPr lang="en-US" sz="1600" dirty="0">
                          <a:latin typeface="Arial Narrow" panose="020B0606020202030204" pitchFamily="34" charset="0"/>
                        </a:rPr>
                        <a:t>(</a:t>
                      </a:r>
                      <a:r>
                        <a:rPr lang="en-US" sz="1600" dirty="0" err="1">
                          <a:latin typeface="Arial Narrow" panose="020B0606020202030204" pitchFamily="34" charset="0"/>
                        </a:rPr>
                        <a:t>Buruk</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263,5</a:t>
                      </a:r>
                    </a:p>
                    <a:p>
                      <a:pPr algn="ctr"/>
                      <a:r>
                        <a:rPr lang="en-US" sz="1600" dirty="0">
                          <a:latin typeface="Arial Narrow" panose="020B0606020202030204" pitchFamily="34" charset="0"/>
                        </a:rPr>
                        <a:t>(</a:t>
                      </a:r>
                      <a:r>
                        <a:rPr lang="en-US" sz="1600" dirty="0" err="1">
                          <a:latin typeface="Arial Narrow" panose="020B0606020202030204" pitchFamily="34" charset="0"/>
                        </a:rPr>
                        <a:t>Baik</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1751285932"/>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Profesionalitas</a:t>
                      </a:r>
                      <a:r>
                        <a:rPr lang="en-US" sz="1600" dirty="0">
                          <a:latin typeface="Arial Narrow" panose="020B0606020202030204" pitchFamily="34" charset="0"/>
                        </a:rPr>
                        <a:t> ASN</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69,80</a:t>
                      </a:r>
                    </a:p>
                    <a:p>
                      <a:pPr algn="ctr"/>
                      <a:r>
                        <a:rPr lang="en-US" sz="1600" dirty="0">
                          <a:latin typeface="Arial Narrow" panose="020B0606020202030204" pitchFamily="34" charset="0"/>
                        </a:rPr>
                        <a:t>(</a:t>
                      </a:r>
                      <a:r>
                        <a:rPr lang="en-US" sz="1600" dirty="0" err="1">
                          <a:latin typeface="Arial Narrow" panose="020B0606020202030204" pitchFamily="34" charset="0"/>
                        </a:rPr>
                        <a:t>Rendah</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76,95</a:t>
                      </a:r>
                    </a:p>
                    <a:p>
                      <a:pPr algn="ctr"/>
                      <a:r>
                        <a:rPr lang="en-US" sz="1600" dirty="0">
                          <a:latin typeface="Arial Narrow" panose="020B0606020202030204" pitchFamily="34" charset="0"/>
                        </a:rPr>
                        <a:t>(Sedang)</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3830609868"/>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Inovasi</a:t>
                      </a:r>
                      <a:r>
                        <a:rPr lang="en-US" sz="1600" dirty="0">
                          <a:latin typeface="Arial Narrow" panose="020B0606020202030204" pitchFamily="34" charset="0"/>
                        </a:rPr>
                        <a:t> Daerah</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50</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45,65</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menurun</a:t>
                      </a:r>
                      <a:endParaRPr lang="en-ID" sz="1600" dirty="0">
                        <a:latin typeface="Arial Narrow" panose="020B0606020202030204" pitchFamily="34" charset="0"/>
                      </a:endParaRPr>
                    </a:p>
                  </a:txBody>
                  <a:tcPr/>
                </a:tc>
                <a:extLst>
                  <a:ext uri="{0D108BD9-81ED-4DB2-BD59-A6C34878D82A}">
                    <a16:rowId xmlns:a16="http://schemas.microsoft.com/office/drawing/2014/main" val="1173230380"/>
                  </a:ext>
                </a:extLst>
              </a:tr>
            </a:tbl>
          </a:graphicData>
        </a:graphic>
      </p:graphicFrame>
    </p:spTree>
    <p:extLst>
      <p:ext uri="{BB962C8B-B14F-4D97-AF65-F5344CB8AC3E}">
        <p14:creationId xmlns:p14="http://schemas.microsoft.com/office/powerpoint/2010/main" val="4096845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3544" y="10996"/>
            <a:ext cx="12235544" cy="7149024"/>
          </a:xfrm>
          <a:prstGeom prst="rect">
            <a:avLst/>
          </a:prstGeom>
        </p:spPr>
      </p:pic>
      <p:pic>
        <p:nvPicPr>
          <p:cNvPr id="8" name="Picture 7">
            <a:extLst>
              <a:ext uri="{FF2B5EF4-FFF2-40B4-BE49-F238E27FC236}">
                <a16:creationId xmlns:a16="http://schemas.microsoft.com/office/drawing/2014/main" id="{ECD20B7F-5B49-078A-94BB-43D7475B8934}"/>
              </a:ext>
            </a:extLst>
          </p:cNvPr>
          <p:cNvPicPr>
            <a:picLocks noChangeAspect="1"/>
          </p:cNvPicPr>
          <p:nvPr/>
        </p:nvPicPr>
        <p:blipFill>
          <a:blip r:embed="rId3"/>
          <a:stretch>
            <a:fillRect/>
          </a:stretch>
        </p:blipFill>
        <p:spPr>
          <a:xfrm>
            <a:off x="-32659" y="10996"/>
            <a:ext cx="5506359" cy="890756"/>
          </a:xfrm>
          <a:prstGeom prst="rect">
            <a:avLst/>
          </a:prstGeom>
        </p:spPr>
      </p:pic>
      <p:sp>
        <p:nvSpPr>
          <p:cNvPr id="10" name="TextBox 9">
            <a:extLst>
              <a:ext uri="{FF2B5EF4-FFF2-40B4-BE49-F238E27FC236}">
                <a16:creationId xmlns:a16="http://schemas.microsoft.com/office/drawing/2014/main" id="{B0C6976C-DC1B-94DF-D3F6-52542B1F2E23}"/>
              </a:ext>
            </a:extLst>
          </p:cNvPr>
          <p:cNvSpPr txBox="1"/>
          <p:nvPr/>
        </p:nvSpPr>
        <p:spPr>
          <a:xfrm>
            <a:off x="127000" y="1017811"/>
            <a:ext cx="5704113" cy="400110"/>
          </a:xfrm>
          <a:prstGeom prst="rect">
            <a:avLst/>
          </a:prstGeom>
          <a:solidFill>
            <a:srgbClr val="002060"/>
          </a:solidFill>
        </p:spPr>
        <p:txBody>
          <a:bodyPr wrap="square">
            <a:spAutoFit/>
          </a:bodyPr>
          <a:lstStyle/>
          <a:p>
            <a:r>
              <a:rPr lang="en-ID" sz="2000" dirty="0">
                <a:solidFill>
                  <a:schemeClr val="bg1"/>
                </a:solidFill>
              </a:rPr>
              <a:t>A. GAMBARAN UMUM KONDISI DAERAH 2019-2023</a:t>
            </a:r>
          </a:p>
        </p:txBody>
      </p:sp>
      <p:graphicFrame>
        <p:nvGraphicFramePr>
          <p:cNvPr id="2" name="Table 1">
            <a:extLst>
              <a:ext uri="{FF2B5EF4-FFF2-40B4-BE49-F238E27FC236}">
                <a16:creationId xmlns:a16="http://schemas.microsoft.com/office/drawing/2014/main" id="{F928020E-408B-A263-F719-F0A43A81D8E1}"/>
              </a:ext>
            </a:extLst>
          </p:cNvPr>
          <p:cNvGraphicFramePr>
            <a:graphicFrameLocks noGrp="1"/>
          </p:cNvGraphicFramePr>
          <p:nvPr>
            <p:extLst>
              <p:ext uri="{D42A27DB-BD31-4B8C-83A1-F6EECF244321}">
                <p14:modId xmlns:p14="http://schemas.microsoft.com/office/powerpoint/2010/main" val="528780422"/>
              </p:ext>
            </p:extLst>
          </p:nvPr>
        </p:nvGraphicFramePr>
        <p:xfrm>
          <a:off x="304798" y="1532168"/>
          <a:ext cx="11593287" cy="4912360"/>
        </p:xfrm>
        <a:graphic>
          <a:graphicData uri="http://schemas.openxmlformats.org/drawingml/2006/table">
            <a:tbl>
              <a:tblPr firstRow="1" bandRow="1">
                <a:tableStyleId>{5C22544A-7EE6-4342-B048-85BDC9FD1C3A}</a:tableStyleId>
              </a:tblPr>
              <a:tblGrid>
                <a:gridCol w="3175002">
                  <a:extLst>
                    <a:ext uri="{9D8B030D-6E8A-4147-A177-3AD203B41FA5}">
                      <a16:colId xmlns:a16="http://schemas.microsoft.com/office/drawing/2014/main" val="3389011492"/>
                    </a:ext>
                  </a:extLst>
                </a:gridCol>
                <a:gridCol w="1130300">
                  <a:extLst>
                    <a:ext uri="{9D8B030D-6E8A-4147-A177-3AD203B41FA5}">
                      <a16:colId xmlns:a16="http://schemas.microsoft.com/office/drawing/2014/main" val="963754966"/>
                    </a:ext>
                  </a:extLst>
                </a:gridCol>
                <a:gridCol w="1117600">
                  <a:extLst>
                    <a:ext uri="{9D8B030D-6E8A-4147-A177-3AD203B41FA5}">
                      <a16:colId xmlns:a16="http://schemas.microsoft.com/office/drawing/2014/main" val="258828238"/>
                    </a:ext>
                  </a:extLst>
                </a:gridCol>
                <a:gridCol w="6170385">
                  <a:extLst>
                    <a:ext uri="{9D8B030D-6E8A-4147-A177-3AD203B41FA5}">
                      <a16:colId xmlns:a16="http://schemas.microsoft.com/office/drawing/2014/main" val="996229343"/>
                    </a:ext>
                  </a:extLst>
                </a:gridCol>
              </a:tblGrid>
              <a:tr h="570952">
                <a:tc>
                  <a:txBody>
                    <a:bodyPr/>
                    <a:lstStyle/>
                    <a:p>
                      <a:pPr algn="ctr"/>
                      <a:r>
                        <a:rPr lang="en-US" sz="1600" dirty="0" err="1">
                          <a:latin typeface="Arial Narrow" panose="020B0606020202030204" pitchFamily="34" charset="0"/>
                        </a:rPr>
                        <a:t>Aspek</a:t>
                      </a:r>
                      <a:r>
                        <a:rPr lang="en-US" sz="1600" dirty="0">
                          <a:latin typeface="Arial Narrow" panose="020B0606020202030204" pitchFamily="34" charset="0"/>
                        </a:rPr>
                        <a:t>/</a:t>
                      </a:r>
                      <a:r>
                        <a:rPr lang="en-US" sz="1600" dirty="0" err="1">
                          <a:latin typeface="Arial Narrow" panose="020B0606020202030204" pitchFamily="34" charset="0"/>
                        </a:rPr>
                        <a:t>Indikator</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2019</a:t>
                      </a:r>
                      <a:endParaRPr lang="en-ID" sz="1600" dirty="0">
                        <a:latin typeface="Arial Narrow" panose="020B0606020202030204" pitchFamily="34" charset="0"/>
                      </a:endParaRPr>
                    </a:p>
                  </a:txBody>
                  <a:tcPr anchor="ctr"/>
                </a:tc>
                <a:tc>
                  <a:txBody>
                    <a:bodyPr/>
                    <a:lstStyle/>
                    <a:p>
                      <a:pPr algn="ctr"/>
                      <a:r>
                        <a:rPr lang="en-US" sz="1600" dirty="0" err="1">
                          <a:latin typeface="Arial Narrow" panose="020B0606020202030204" pitchFamily="34" charset="0"/>
                        </a:rPr>
                        <a:t>Realisasi</a:t>
                      </a:r>
                      <a:r>
                        <a:rPr lang="en-US" sz="1600" dirty="0">
                          <a:latin typeface="Arial Narrow" panose="020B0606020202030204" pitchFamily="34" charset="0"/>
                        </a:rPr>
                        <a:t> 2023</a:t>
                      </a:r>
                      <a:endParaRPr lang="en-ID" sz="1600" dirty="0">
                        <a:latin typeface="Arial Narrow" panose="020B0606020202030204" pitchFamily="34" charset="0"/>
                      </a:endParaRPr>
                    </a:p>
                  </a:txBody>
                  <a:tcPr anchor="ctr"/>
                </a:tc>
                <a:tc>
                  <a:txBody>
                    <a:bodyPr/>
                    <a:lstStyle/>
                    <a:p>
                      <a:pPr algn="ctr"/>
                      <a:r>
                        <a:rPr lang="en-US" sz="1600" dirty="0">
                          <a:latin typeface="Arial Narrow" panose="020B0606020202030204" pitchFamily="34" charset="0"/>
                        </a:rPr>
                        <a:t>Gambaran </a:t>
                      </a:r>
                      <a:r>
                        <a:rPr lang="en-US" sz="1600" dirty="0" err="1">
                          <a:latin typeface="Arial Narrow" panose="020B0606020202030204" pitchFamily="34" charset="0"/>
                        </a:rPr>
                        <a:t>Capaian</a:t>
                      </a:r>
                      <a:endParaRPr lang="en-ID" sz="1600" dirty="0">
                        <a:latin typeface="Arial Narrow" panose="020B0606020202030204" pitchFamily="34" charset="0"/>
                      </a:endParaRPr>
                    </a:p>
                  </a:txBody>
                  <a:tcPr anchor="ctr"/>
                </a:tc>
                <a:extLst>
                  <a:ext uri="{0D108BD9-81ED-4DB2-BD59-A6C34878D82A}">
                    <a16:rowId xmlns:a16="http://schemas.microsoft.com/office/drawing/2014/main" val="1168711549"/>
                  </a:ext>
                </a:extLst>
              </a:tr>
              <a:tr h="370840">
                <a:tc>
                  <a:txBody>
                    <a:bodyPr/>
                    <a:lstStyle/>
                    <a:p>
                      <a:r>
                        <a:rPr lang="en-US" sz="1600" b="1" dirty="0" err="1">
                          <a:latin typeface="Arial Narrow" panose="020B0606020202030204" pitchFamily="34" charset="0"/>
                        </a:rPr>
                        <a:t>Aspek</a:t>
                      </a:r>
                      <a:r>
                        <a:rPr lang="en-US" sz="1600" b="1" dirty="0">
                          <a:latin typeface="Arial Narrow" panose="020B0606020202030204" pitchFamily="34" charset="0"/>
                        </a:rPr>
                        <a:t> </a:t>
                      </a:r>
                      <a:r>
                        <a:rPr lang="en-US" sz="1600" b="1" dirty="0" err="1">
                          <a:latin typeface="Arial Narrow" panose="020B0606020202030204" pitchFamily="34" charset="0"/>
                        </a:rPr>
                        <a:t>Pelayanan</a:t>
                      </a:r>
                      <a:r>
                        <a:rPr lang="en-US" sz="1600" b="1" dirty="0">
                          <a:latin typeface="Arial Narrow" panose="020B0606020202030204" pitchFamily="34" charset="0"/>
                        </a:rPr>
                        <a:t> </a:t>
                      </a:r>
                      <a:r>
                        <a:rPr lang="en-US" sz="1600" b="1" dirty="0" err="1">
                          <a:latin typeface="Arial Narrow" panose="020B0606020202030204" pitchFamily="34" charset="0"/>
                        </a:rPr>
                        <a:t>Umum</a:t>
                      </a:r>
                      <a:r>
                        <a:rPr lang="en-US" sz="1600" b="1" dirty="0">
                          <a:latin typeface="Arial Narrow" panose="020B0606020202030204" pitchFamily="34" charset="0"/>
                        </a:rPr>
                        <a:t> (Tata Kelola </a:t>
                      </a:r>
                      <a:r>
                        <a:rPr lang="en-US" sz="1600" b="1" dirty="0" err="1">
                          <a:latin typeface="Arial Narrow" panose="020B0606020202030204" pitchFamily="34" charset="0"/>
                        </a:rPr>
                        <a:t>Pemerintahan</a:t>
                      </a:r>
                      <a:r>
                        <a:rPr lang="en-US" sz="1600" b="1" dirty="0">
                          <a:latin typeface="Arial Narrow" panose="020B0606020202030204" pitchFamily="34" charset="0"/>
                        </a:rPr>
                        <a:t>)</a:t>
                      </a:r>
                      <a:endParaRPr lang="en-ID" sz="1600" b="1"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a:latin typeface="Arial Narrow" panose="020B0606020202030204" pitchFamily="34" charset="0"/>
                      </a:endParaRPr>
                    </a:p>
                  </a:txBody>
                  <a:tcPr/>
                </a:tc>
                <a:tc>
                  <a:txBody>
                    <a:bodyPr/>
                    <a:lstStyle/>
                    <a:p>
                      <a:endParaRPr lang="en-ID" sz="1600">
                        <a:latin typeface="Arial Narrow" panose="020B0606020202030204" pitchFamily="34" charset="0"/>
                      </a:endParaRPr>
                    </a:p>
                  </a:txBody>
                  <a:tcPr/>
                </a:tc>
                <a:extLst>
                  <a:ext uri="{0D108BD9-81ED-4DB2-BD59-A6C34878D82A}">
                    <a16:rowId xmlns:a16="http://schemas.microsoft.com/office/drawing/2014/main" val="947228044"/>
                  </a:ext>
                </a:extLst>
              </a:tr>
              <a:tr h="215352">
                <a:tc>
                  <a:txBody>
                    <a:bodyPr/>
                    <a:lstStyle/>
                    <a:p>
                      <a:r>
                        <a:rPr lang="en-US" sz="1600" dirty="0" err="1">
                          <a:latin typeface="Arial Narrow" panose="020B0606020202030204" pitchFamily="34" charset="0"/>
                        </a:rPr>
                        <a:t>Realisasi</a:t>
                      </a:r>
                      <a:r>
                        <a:rPr lang="en-US" sz="1600" dirty="0">
                          <a:latin typeface="Arial Narrow" panose="020B0606020202030204" pitchFamily="34" charset="0"/>
                        </a:rPr>
                        <a:t> PAD </a:t>
                      </a:r>
                      <a:r>
                        <a:rPr lang="en-US" sz="1600" dirty="0" err="1">
                          <a:latin typeface="Arial Narrow" panose="020B0606020202030204" pitchFamily="34" charset="0"/>
                        </a:rPr>
                        <a:t>terhadap</a:t>
                      </a:r>
                      <a:r>
                        <a:rPr lang="en-US" sz="1600" dirty="0">
                          <a:latin typeface="Arial Narrow" panose="020B0606020202030204" pitchFamily="34" charset="0"/>
                        </a:rPr>
                        <a:t> </a:t>
                      </a:r>
                      <a:r>
                        <a:rPr lang="en-US" sz="1600" dirty="0" err="1">
                          <a:latin typeface="Arial Narrow" panose="020B0606020202030204" pitchFamily="34" charset="0"/>
                        </a:rPr>
                        <a:t>Pendapatan</a:t>
                      </a:r>
                      <a:r>
                        <a:rPr lang="en-US" sz="1600" dirty="0">
                          <a:latin typeface="Arial Narrow" panose="020B0606020202030204" pitchFamily="34" charset="0"/>
                        </a:rPr>
                        <a:t> Daerah</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9,09</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10,30</a:t>
                      </a:r>
                    </a:p>
                    <a:p>
                      <a:pPr algn="ctr"/>
                      <a:r>
                        <a:rPr lang="en-US" sz="1600" dirty="0">
                          <a:latin typeface="Arial Narrow" panose="020B0606020202030204" pitchFamily="34" charset="0"/>
                        </a:rPr>
                        <a:t>(2022)</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1629761267"/>
                  </a:ext>
                </a:extLst>
              </a:tr>
              <a:tr h="370840">
                <a:tc>
                  <a:txBody>
                    <a:bodyPr/>
                    <a:lstStyle/>
                    <a:p>
                      <a:r>
                        <a:rPr lang="en-US" sz="1600" dirty="0" err="1">
                          <a:latin typeface="Arial Narrow" panose="020B0606020202030204" pitchFamily="34" charset="0"/>
                        </a:rPr>
                        <a:t>Indeks</a:t>
                      </a:r>
                      <a:r>
                        <a:rPr lang="en-US" sz="1600" dirty="0">
                          <a:latin typeface="Arial Narrow" panose="020B0606020202030204" pitchFamily="34" charset="0"/>
                        </a:rPr>
                        <a:t> </a:t>
                      </a:r>
                      <a:r>
                        <a:rPr lang="en-US" sz="1600" dirty="0" err="1">
                          <a:latin typeface="Arial Narrow" panose="020B0606020202030204" pitchFamily="34" charset="0"/>
                        </a:rPr>
                        <a:t>Kemandirian</a:t>
                      </a:r>
                      <a:r>
                        <a:rPr lang="en-US" sz="1600" dirty="0">
                          <a:latin typeface="Arial Narrow" panose="020B0606020202030204" pitchFamily="34" charset="0"/>
                        </a:rPr>
                        <a:t> </a:t>
                      </a:r>
                      <a:r>
                        <a:rPr lang="en-US" sz="1600" dirty="0" err="1">
                          <a:latin typeface="Arial Narrow" panose="020B0606020202030204" pitchFamily="34" charset="0"/>
                        </a:rPr>
                        <a:t>Fiskal</a:t>
                      </a:r>
                      <a:r>
                        <a:rPr lang="en-US" sz="1600" dirty="0">
                          <a:latin typeface="Arial Narrow" panose="020B0606020202030204" pitchFamily="34" charset="0"/>
                        </a:rPr>
                        <a:t> Daerah (IKFD)</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0,0909</a:t>
                      </a:r>
                    </a:p>
                    <a:p>
                      <a:pPr algn="ctr"/>
                      <a:r>
                        <a:rPr lang="en-US" sz="1600" dirty="0">
                          <a:latin typeface="Arial Narrow" panose="020B0606020202030204" pitchFamily="34" charset="0"/>
                        </a:rPr>
                        <a:t>(</a:t>
                      </a:r>
                      <a:r>
                        <a:rPr lang="en-US" sz="1600" dirty="0" err="1">
                          <a:latin typeface="Arial Narrow" panose="020B0606020202030204" pitchFamily="34" charset="0"/>
                        </a:rPr>
                        <a:t>sgt</a:t>
                      </a:r>
                      <a:r>
                        <a:rPr lang="en-US" sz="1600" dirty="0">
                          <a:latin typeface="Arial Narrow" panose="020B0606020202030204" pitchFamily="34" charset="0"/>
                        </a:rPr>
                        <a:t> </a:t>
                      </a:r>
                      <a:r>
                        <a:rPr lang="en-US" sz="1600" dirty="0" err="1">
                          <a:latin typeface="Arial Narrow" panose="020B0606020202030204" pitchFamily="34" charset="0"/>
                        </a:rPr>
                        <a:t>rendah</a:t>
                      </a:r>
                      <a:r>
                        <a:rPr lang="en-US" sz="1600" dirty="0">
                          <a:latin typeface="Arial Narrow" panose="020B0606020202030204" pitchFamily="34" charset="0"/>
                        </a:rPr>
                        <a:t>)</a:t>
                      </a:r>
                      <a:endParaRPr lang="en-ID" sz="1600" dirty="0">
                        <a:latin typeface="Arial Narrow" panose="020B0606020202030204" pitchFamily="34" charset="0"/>
                      </a:endParaRPr>
                    </a:p>
                  </a:txBody>
                  <a:tcPr/>
                </a:tc>
                <a:tc>
                  <a:txBody>
                    <a:bodyPr/>
                    <a:lstStyle/>
                    <a:p>
                      <a:pPr algn="ctr"/>
                      <a:r>
                        <a:rPr lang="en-US" sz="1600" dirty="0">
                          <a:latin typeface="Arial Narrow" panose="020B0606020202030204" pitchFamily="34" charset="0"/>
                        </a:rPr>
                        <a:t>1,1670</a:t>
                      </a:r>
                    </a:p>
                    <a:p>
                      <a:pPr algn="ctr"/>
                      <a:r>
                        <a:rPr lang="en-US" sz="1600" dirty="0">
                          <a:latin typeface="Arial Narrow" panose="020B0606020202030204" pitchFamily="34" charset="0"/>
                        </a:rPr>
                        <a:t>(</a:t>
                      </a:r>
                      <a:r>
                        <a:rPr lang="en-US" sz="1600" dirty="0" err="1">
                          <a:latin typeface="Arial Narrow" panose="020B0606020202030204" pitchFamily="34" charset="0"/>
                        </a:rPr>
                        <a:t>rendah</a:t>
                      </a:r>
                      <a:endParaRPr lang="en-ID" sz="1600" dirty="0">
                        <a:latin typeface="Arial Narrow" panose="020B0606020202030204" pitchFamily="34" charset="0"/>
                      </a:endParaRPr>
                    </a:p>
                  </a:txBody>
                  <a:tcPr/>
                </a:tc>
                <a:tc>
                  <a:txBody>
                    <a:bodyPr/>
                    <a:lstStyle/>
                    <a:p>
                      <a:pPr algn="just"/>
                      <a:r>
                        <a:rPr lang="en-US" sz="1600" dirty="0">
                          <a:latin typeface="Arial Narrow" panose="020B0606020202030204" pitchFamily="34" charset="0"/>
                        </a:rPr>
                        <a:t>Kinerja </a:t>
                      </a:r>
                      <a:r>
                        <a:rPr lang="en-US" sz="1600" dirty="0" err="1">
                          <a:latin typeface="Arial Narrow" panose="020B0606020202030204" pitchFamily="34" charset="0"/>
                        </a:rPr>
                        <a:t>meningkat</a:t>
                      </a:r>
                      <a:endParaRPr lang="en-ID" sz="1600" dirty="0">
                        <a:latin typeface="Arial Narrow" panose="020B0606020202030204" pitchFamily="34" charset="0"/>
                      </a:endParaRPr>
                    </a:p>
                  </a:txBody>
                  <a:tcPr/>
                </a:tc>
                <a:extLst>
                  <a:ext uri="{0D108BD9-81ED-4DB2-BD59-A6C34878D82A}">
                    <a16:rowId xmlns:a16="http://schemas.microsoft.com/office/drawing/2014/main" val="1448069677"/>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ID" sz="1600" dirty="0">
                        <a:latin typeface="Arial Narrow" panose="020B0606020202030204" pitchFamily="34" charset="0"/>
                      </a:endParaRPr>
                    </a:p>
                  </a:txBody>
                  <a:tcPr/>
                </a:tc>
                <a:extLst>
                  <a:ext uri="{0D108BD9-81ED-4DB2-BD59-A6C34878D82A}">
                    <a16:rowId xmlns:a16="http://schemas.microsoft.com/office/drawing/2014/main" val="917167992"/>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ID" sz="1600" dirty="0">
                        <a:latin typeface="Arial Narrow" panose="020B0606020202030204" pitchFamily="34" charset="0"/>
                      </a:endParaRPr>
                    </a:p>
                  </a:txBody>
                  <a:tcPr/>
                </a:tc>
                <a:extLst>
                  <a:ext uri="{0D108BD9-81ED-4DB2-BD59-A6C34878D82A}">
                    <a16:rowId xmlns:a16="http://schemas.microsoft.com/office/drawing/2014/main" val="2274811345"/>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97801897"/>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3049388007"/>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1751285932"/>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3830609868"/>
                  </a:ext>
                </a:extLst>
              </a:tr>
              <a:tr h="370840">
                <a:tc>
                  <a:txBody>
                    <a:bodyPr/>
                    <a:lstStyle/>
                    <a:p>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ctr"/>
                      <a:endParaRPr lang="en-ID" sz="1600" dirty="0">
                        <a:latin typeface="Arial Narrow" panose="020B0606020202030204" pitchFamily="34" charset="0"/>
                      </a:endParaRPr>
                    </a:p>
                  </a:txBody>
                  <a:tcPr/>
                </a:tc>
                <a:tc>
                  <a:txBody>
                    <a:bodyPr/>
                    <a:lstStyle/>
                    <a:p>
                      <a:pPr algn="just"/>
                      <a:endParaRPr lang="en-ID" sz="1600" dirty="0">
                        <a:latin typeface="Arial Narrow" panose="020B0606020202030204" pitchFamily="34" charset="0"/>
                      </a:endParaRPr>
                    </a:p>
                  </a:txBody>
                  <a:tcPr/>
                </a:tc>
                <a:extLst>
                  <a:ext uri="{0D108BD9-81ED-4DB2-BD59-A6C34878D82A}">
                    <a16:rowId xmlns:a16="http://schemas.microsoft.com/office/drawing/2014/main" val="1173230380"/>
                  </a:ext>
                </a:extLst>
              </a:tr>
            </a:tbl>
          </a:graphicData>
        </a:graphic>
      </p:graphicFrame>
    </p:spTree>
    <p:extLst>
      <p:ext uri="{BB962C8B-B14F-4D97-AF65-F5344CB8AC3E}">
        <p14:creationId xmlns:p14="http://schemas.microsoft.com/office/powerpoint/2010/main" val="1245375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20640"/>
            <a:ext cx="12274254" cy="6855220"/>
          </a:xfrm>
          <a:prstGeom prst="rect">
            <a:avLst/>
          </a:prstGeom>
        </p:spPr>
      </p:pic>
      <p:sp>
        <p:nvSpPr>
          <p:cNvPr id="3" name="TextBox 2">
            <a:extLst>
              <a:ext uri="{FF2B5EF4-FFF2-40B4-BE49-F238E27FC236}">
                <a16:creationId xmlns:a16="http://schemas.microsoft.com/office/drawing/2014/main" id="{60B6EA98-4837-8BF5-796D-FEBC15494DB4}"/>
              </a:ext>
            </a:extLst>
          </p:cNvPr>
          <p:cNvSpPr txBox="1"/>
          <p:nvPr/>
        </p:nvSpPr>
        <p:spPr>
          <a:xfrm>
            <a:off x="381001" y="303411"/>
            <a:ext cx="5366656" cy="400110"/>
          </a:xfrm>
          <a:prstGeom prst="rect">
            <a:avLst/>
          </a:prstGeom>
          <a:solidFill>
            <a:srgbClr val="002060"/>
          </a:solidFill>
        </p:spPr>
        <p:txBody>
          <a:bodyPr wrap="square">
            <a:spAutoFit/>
          </a:bodyPr>
          <a:lstStyle/>
          <a:p>
            <a:r>
              <a:rPr lang="en-ID" sz="2000" dirty="0">
                <a:solidFill>
                  <a:schemeClr val="bg1"/>
                </a:solidFill>
              </a:rPr>
              <a:t>B. </a:t>
            </a:r>
            <a:r>
              <a:rPr lang="en-ID" sz="2000" dirty="0" err="1">
                <a:solidFill>
                  <a:schemeClr val="bg1"/>
                </a:solidFill>
              </a:rPr>
              <a:t>Evaluasi</a:t>
            </a:r>
            <a:r>
              <a:rPr lang="en-ID" sz="2000" dirty="0">
                <a:solidFill>
                  <a:schemeClr val="bg1"/>
                </a:solidFill>
              </a:rPr>
              <a:t> Kinerja </a:t>
            </a:r>
            <a:r>
              <a:rPr lang="en-ID" sz="2000" dirty="0" err="1">
                <a:solidFill>
                  <a:schemeClr val="bg1"/>
                </a:solidFill>
              </a:rPr>
              <a:t>Indikator</a:t>
            </a:r>
            <a:r>
              <a:rPr lang="en-ID" sz="2000" dirty="0">
                <a:solidFill>
                  <a:schemeClr val="bg1"/>
                </a:solidFill>
              </a:rPr>
              <a:t> Makro </a:t>
            </a:r>
          </a:p>
        </p:txBody>
      </p:sp>
      <p:pic>
        <p:nvPicPr>
          <p:cNvPr id="13" name="Picture 12">
            <a:extLst>
              <a:ext uri="{FF2B5EF4-FFF2-40B4-BE49-F238E27FC236}">
                <a16:creationId xmlns:a16="http://schemas.microsoft.com/office/drawing/2014/main" id="{2B216C34-8C19-94C6-D909-F68D1991757E}"/>
              </a:ext>
            </a:extLst>
          </p:cNvPr>
          <p:cNvPicPr>
            <a:picLocks noChangeAspect="1"/>
          </p:cNvPicPr>
          <p:nvPr/>
        </p:nvPicPr>
        <p:blipFill>
          <a:blip r:embed="rId3"/>
          <a:stretch>
            <a:fillRect/>
          </a:stretch>
        </p:blipFill>
        <p:spPr>
          <a:xfrm>
            <a:off x="965201" y="4202062"/>
            <a:ext cx="2638713" cy="933498"/>
          </a:xfrm>
          <a:prstGeom prst="rect">
            <a:avLst/>
          </a:prstGeom>
        </p:spPr>
      </p:pic>
      <p:graphicFrame>
        <p:nvGraphicFramePr>
          <p:cNvPr id="2" name="Table 1">
            <a:extLst>
              <a:ext uri="{FF2B5EF4-FFF2-40B4-BE49-F238E27FC236}">
                <a16:creationId xmlns:a16="http://schemas.microsoft.com/office/drawing/2014/main" id="{1662FCA5-5624-F6AE-870F-831FA1295005}"/>
              </a:ext>
            </a:extLst>
          </p:cNvPr>
          <p:cNvGraphicFramePr>
            <a:graphicFrameLocks noGrp="1"/>
          </p:cNvGraphicFramePr>
          <p:nvPr>
            <p:extLst>
              <p:ext uri="{D42A27DB-BD31-4B8C-83A1-F6EECF244321}">
                <p14:modId xmlns:p14="http://schemas.microsoft.com/office/powerpoint/2010/main" val="3996409056"/>
              </p:ext>
            </p:extLst>
          </p:nvPr>
        </p:nvGraphicFramePr>
        <p:xfrm>
          <a:off x="965201" y="1114305"/>
          <a:ext cx="8534399" cy="2865120"/>
        </p:xfrm>
        <a:graphic>
          <a:graphicData uri="http://schemas.openxmlformats.org/drawingml/2006/table">
            <a:tbl>
              <a:tblPr firstRow="1" bandRow="1">
                <a:tableStyleId>{5C22544A-7EE6-4342-B048-85BDC9FD1C3A}</a:tableStyleId>
              </a:tblPr>
              <a:tblGrid>
                <a:gridCol w="2238531">
                  <a:extLst>
                    <a:ext uri="{9D8B030D-6E8A-4147-A177-3AD203B41FA5}">
                      <a16:colId xmlns:a16="http://schemas.microsoft.com/office/drawing/2014/main" val="32978113"/>
                    </a:ext>
                  </a:extLst>
                </a:gridCol>
                <a:gridCol w="1486525">
                  <a:extLst>
                    <a:ext uri="{9D8B030D-6E8A-4147-A177-3AD203B41FA5}">
                      <a16:colId xmlns:a16="http://schemas.microsoft.com/office/drawing/2014/main" val="1028411283"/>
                    </a:ext>
                  </a:extLst>
                </a:gridCol>
                <a:gridCol w="1713875">
                  <a:extLst>
                    <a:ext uri="{9D8B030D-6E8A-4147-A177-3AD203B41FA5}">
                      <a16:colId xmlns:a16="http://schemas.microsoft.com/office/drawing/2014/main" val="109654739"/>
                    </a:ext>
                  </a:extLst>
                </a:gridCol>
                <a:gridCol w="1626433">
                  <a:extLst>
                    <a:ext uri="{9D8B030D-6E8A-4147-A177-3AD203B41FA5}">
                      <a16:colId xmlns:a16="http://schemas.microsoft.com/office/drawing/2014/main" val="3498971944"/>
                    </a:ext>
                  </a:extLst>
                </a:gridCol>
                <a:gridCol w="1469035">
                  <a:extLst>
                    <a:ext uri="{9D8B030D-6E8A-4147-A177-3AD203B41FA5}">
                      <a16:colId xmlns:a16="http://schemas.microsoft.com/office/drawing/2014/main" val="3835557102"/>
                    </a:ext>
                  </a:extLst>
                </a:gridCol>
              </a:tblGrid>
              <a:tr h="370840">
                <a:tc>
                  <a:txBody>
                    <a:bodyPr/>
                    <a:lstStyle/>
                    <a:p>
                      <a:pPr algn="ctr"/>
                      <a:r>
                        <a:rPr lang="en-US" dirty="0" err="1"/>
                        <a:t>Indikator</a:t>
                      </a:r>
                      <a:r>
                        <a:rPr lang="en-US" dirty="0"/>
                        <a:t> Makro</a:t>
                      </a:r>
                      <a:endParaRPr lang="en-ID" dirty="0"/>
                    </a:p>
                  </a:txBody>
                  <a:tcPr/>
                </a:tc>
                <a:tc>
                  <a:txBody>
                    <a:bodyPr/>
                    <a:lstStyle/>
                    <a:p>
                      <a:pPr algn="ctr"/>
                      <a:r>
                        <a:rPr lang="en-US" dirty="0"/>
                        <a:t>Target</a:t>
                      </a:r>
                    </a:p>
                    <a:p>
                      <a:pPr algn="ctr"/>
                      <a:r>
                        <a:rPr lang="en-US" dirty="0"/>
                        <a:t>2023</a:t>
                      </a:r>
                      <a:endParaRPr lang="en-ID" dirty="0"/>
                    </a:p>
                  </a:txBody>
                  <a:tcPr/>
                </a:tc>
                <a:tc>
                  <a:txBody>
                    <a:bodyPr/>
                    <a:lstStyle/>
                    <a:p>
                      <a:pPr algn="ctr"/>
                      <a:r>
                        <a:rPr lang="en-US" dirty="0" err="1"/>
                        <a:t>Realisasi</a:t>
                      </a:r>
                      <a:endParaRPr lang="en-US" dirty="0"/>
                    </a:p>
                    <a:p>
                      <a:pPr algn="ctr"/>
                      <a:r>
                        <a:rPr lang="en-US" dirty="0"/>
                        <a:t>2023</a:t>
                      </a:r>
                      <a:endParaRPr lang="en-ID" dirty="0"/>
                    </a:p>
                  </a:txBody>
                  <a:tcPr/>
                </a:tc>
                <a:tc>
                  <a:txBody>
                    <a:bodyPr/>
                    <a:lstStyle/>
                    <a:p>
                      <a:pPr algn="ctr"/>
                      <a:r>
                        <a:rPr lang="en-US" dirty="0"/>
                        <a:t>% </a:t>
                      </a:r>
                      <a:r>
                        <a:rPr lang="en-US" dirty="0" err="1"/>
                        <a:t>Capaian</a:t>
                      </a:r>
                      <a:endParaRPr lang="en-ID" dirty="0"/>
                    </a:p>
                  </a:txBody>
                  <a:tcPr/>
                </a:tc>
                <a:tc>
                  <a:txBody>
                    <a:bodyPr/>
                    <a:lstStyle/>
                    <a:p>
                      <a:pPr algn="ctr"/>
                      <a:r>
                        <a:rPr lang="en-US" dirty="0"/>
                        <a:t>Ket</a:t>
                      </a:r>
                      <a:endParaRPr lang="en-ID" dirty="0"/>
                    </a:p>
                  </a:txBody>
                  <a:tcPr/>
                </a:tc>
                <a:extLst>
                  <a:ext uri="{0D108BD9-81ED-4DB2-BD59-A6C34878D82A}">
                    <a16:rowId xmlns:a16="http://schemas.microsoft.com/office/drawing/2014/main" val="931960647"/>
                  </a:ext>
                </a:extLst>
              </a:tr>
              <a:tr h="370840">
                <a:tc>
                  <a:txBody>
                    <a:bodyPr/>
                    <a:lstStyle/>
                    <a:p>
                      <a:r>
                        <a:rPr lang="en-US" dirty="0"/>
                        <a:t>IPM</a:t>
                      </a:r>
                      <a:endParaRPr lang="en-ID" dirty="0"/>
                    </a:p>
                  </a:txBody>
                  <a:tcPr/>
                </a:tc>
                <a:tc>
                  <a:txBody>
                    <a:bodyPr/>
                    <a:lstStyle/>
                    <a:p>
                      <a:pPr algn="ctr"/>
                      <a:r>
                        <a:rPr lang="en-US" dirty="0"/>
                        <a:t>71,62</a:t>
                      </a:r>
                      <a:endParaRPr lang="en-ID" dirty="0"/>
                    </a:p>
                  </a:txBody>
                  <a:tcPr/>
                </a:tc>
                <a:tc>
                  <a:txBody>
                    <a:bodyPr/>
                    <a:lstStyle/>
                    <a:p>
                      <a:pPr algn="ctr"/>
                      <a:r>
                        <a:rPr lang="en-US" dirty="0"/>
                        <a:t>73,40</a:t>
                      </a:r>
                      <a:endParaRPr lang="en-ID" dirty="0"/>
                    </a:p>
                  </a:txBody>
                  <a:tcPr/>
                </a:tc>
                <a:tc>
                  <a:txBody>
                    <a:bodyPr/>
                    <a:lstStyle/>
                    <a:p>
                      <a:pPr algn="ctr"/>
                      <a:r>
                        <a:rPr lang="en-US" dirty="0"/>
                        <a:t>102,5</a:t>
                      </a:r>
                      <a:endParaRPr lang="en-ID" dirty="0"/>
                    </a:p>
                  </a:txBody>
                  <a:tcPr/>
                </a:tc>
                <a:tc>
                  <a:txBody>
                    <a:bodyPr/>
                    <a:lstStyle/>
                    <a:p>
                      <a:r>
                        <a:rPr lang="en-US" dirty="0"/>
                        <a:t>HIJAU</a:t>
                      </a:r>
                      <a:endParaRPr lang="en-ID" dirty="0"/>
                    </a:p>
                  </a:txBody>
                  <a:tcPr/>
                </a:tc>
                <a:extLst>
                  <a:ext uri="{0D108BD9-81ED-4DB2-BD59-A6C34878D82A}">
                    <a16:rowId xmlns:a16="http://schemas.microsoft.com/office/drawing/2014/main" val="2471524918"/>
                  </a:ext>
                </a:extLst>
              </a:tr>
              <a:tr h="370840">
                <a:tc>
                  <a:txBody>
                    <a:bodyPr/>
                    <a:lstStyle/>
                    <a:p>
                      <a:r>
                        <a:rPr lang="en-US" dirty="0"/>
                        <a:t>LPE</a:t>
                      </a:r>
                      <a:endParaRPr lang="en-ID" dirty="0"/>
                    </a:p>
                  </a:txBody>
                  <a:tcPr/>
                </a:tc>
                <a:tc>
                  <a:txBody>
                    <a:bodyPr/>
                    <a:lstStyle/>
                    <a:p>
                      <a:pPr algn="ctr"/>
                      <a:r>
                        <a:rPr lang="en-US" dirty="0"/>
                        <a:t>4,60</a:t>
                      </a:r>
                      <a:endParaRPr lang="en-ID" dirty="0"/>
                    </a:p>
                  </a:txBody>
                  <a:tcPr/>
                </a:tc>
                <a:tc>
                  <a:txBody>
                    <a:bodyPr/>
                    <a:lstStyle/>
                    <a:p>
                      <a:pPr algn="ctr"/>
                      <a:r>
                        <a:rPr lang="en-US" dirty="0"/>
                        <a:t>5,03</a:t>
                      </a:r>
                      <a:endParaRPr lang="en-ID" dirty="0"/>
                    </a:p>
                  </a:txBody>
                  <a:tcPr/>
                </a:tc>
                <a:tc>
                  <a:txBody>
                    <a:bodyPr/>
                    <a:lstStyle/>
                    <a:p>
                      <a:pPr algn="ctr"/>
                      <a:r>
                        <a:rPr lang="en-US" dirty="0"/>
                        <a:t>109,3</a:t>
                      </a:r>
                      <a:endParaRPr lang="en-ID" dirty="0"/>
                    </a:p>
                  </a:txBody>
                  <a:tcPr/>
                </a:tc>
                <a:tc>
                  <a:txBody>
                    <a:bodyPr/>
                    <a:lstStyle/>
                    <a:p>
                      <a:r>
                        <a:rPr lang="en-US" dirty="0"/>
                        <a:t>HIJAU</a:t>
                      </a:r>
                      <a:endParaRPr lang="en-ID" dirty="0"/>
                    </a:p>
                  </a:txBody>
                  <a:tcPr/>
                </a:tc>
                <a:extLst>
                  <a:ext uri="{0D108BD9-81ED-4DB2-BD59-A6C34878D82A}">
                    <a16:rowId xmlns:a16="http://schemas.microsoft.com/office/drawing/2014/main" val="2830151587"/>
                  </a:ext>
                </a:extLst>
              </a:tr>
              <a:tr h="370840">
                <a:tc>
                  <a:txBody>
                    <a:bodyPr/>
                    <a:lstStyle/>
                    <a:p>
                      <a:r>
                        <a:rPr lang="en-US" dirty="0"/>
                        <a:t>Gini Ratio</a:t>
                      </a:r>
                      <a:endParaRPr lang="en-ID" dirty="0"/>
                    </a:p>
                  </a:txBody>
                  <a:tcPr/>
                </a:tc>
                <a:tc>
                  <a:txBody>
                    <a:bodyPr/>
                    <a:lstStyle/>
                    <a:p>
                      <a:pPr algn="ctr"/>
                      <a:r>
                        <a:rPr lang="en-US" dirty="0"/>
                        <a:t>0,230</a:t>
                      </a:r>
                      <a:endParaRPr lang="en-ID" dirty="0"/>
                    </a:p>
                  </a:txBody>
                  <a:tcPr/>
                </a:tc>
                <a:tc>
                  <a:txBody>
                    <a:bodyPr/>
                    <a:lstStyle/>
                    <a:p>
                      <a:pPr algn="ctr"/>
                      <a:r>
                        <a:rPr lang="en-US" dirty="0"/>
                        <a:t>0,225</a:t>
                      </a:r>
                      <a:endParaRPr lang="en-ID" dirty="0"/>
                    </a:p>
                  </a:txBody>
                  <a:tcPr/>
                </a:tc>
                <a:tc>
                  <a:txBody>
                    <a:bodyPr/>
                    <a:lstStyle/>
                    <a:p>
                      <a:pPr algn="ctr"/>
                      <a:r>
                        <a:rPr lang="en-US" dirty="0"/>
                        <a:t>102,2</a:t>
                      </a:r>
                      <a:endParaRPr lang="en-ID" dirty="0"/>
                    </a:p>
                  </a:txBody>
                  <a:tcPr/>
                </a:tc>
                <a:tc>
                  <a:txBody>
                    <a:bodyPr/>
                    <a:lstStyle/>
                    <a:p>
                      <a:r>
                        <a:rPr lang="en-US" dirty="0"/>
                        <a:t>HIJAU</a:t>
                      </a:r>
                      <a:endParaRPr lang="en-ID" dirty="0"/>
                    </a:p>
                  </a:txBody>
                  <a:tcPr/>
                </a:tc>
                <a:extLst>
                  <a:ext uri="{0D108BD9-81ED-4DB2-BD59-A6C34878D82A}">
                    <a16:rowId xmlns:a16="http://schemas.microsoft.com/office/drawing/2014/main" val="1897862334"/>
                  </a:ext>
                </a:extLst>
              </a:tr>
              <a:tr h="370840">
                <a:tc>
                  <a:txBody>
                    <a:bodyPr/>
                    <a:lstStyle/>
                    <a:p>
                      <a:r>
                        <a:rPr lang="en-US" dirty="0"/>
                        <a:t>TPT</a:t>
                      </a:r>
                      <a:endParaRPr lang="en-ID" dirty="0"/>
                    </a:p>
                  </a:txBody>
                  <a:tcPr/>
                </a:tc>
                <a:tc>
                  <a:txBody>
                    <a:bodyPr/>
                    <a:lstStyle/>
                    <a:p>
                      <a:pPr algn="ctr"/>
                      <a:r>
                        <a:rPr lang="en-US" dirty="0"/>
                        <a:t>4,50</a:t>
                      </a:r>
                      <a:endParaRPr lang="en-ID" dirty="0"/>
                    </a:p>
                  </a:txBody>
                  <a:tcPr/>
                </a:tc>
                <a:tc>
                  <a:txBody>
                    <a:bodyPr/>
                    <a:lstStyle/>
                    <a:p>
                      <a:pPr algn="ctr"/>
                      <a:r>
                        <a:rPr lang="en-US" dirty="0"/>
                        <a:t>4,97</a:t>
                      </a:r>
                      <a:endParaRPr lang="en-ID" dirty="0"/>
                    </a:p>
                  </a:txBody>
                  <a:tcPr/>
                </a:tc>
                <a:tc>
                  <a:txBody>
                    <a:bodyPr/>
                    <a:lstStyle/>
                    <a:p>
                      <a:pPr algn="ctr"/>
                      <a:r>
                        <a:rPr lang="en-US" dirty="0"/>
                        <a:t>90,5</a:t>
                      </a:r>
                      <a:endParaRPr lang="en-ID" dirty="0"/>
                    </a:p>
                  </a:txBody>
                  <a:tcPr/>
                </a:tc>
                <a:tc>
                  <a:txBody>
                    <a:bodyPr/>
                    <a:lstStyle/>
                    <a:p>
                      <a:r>
                        <a:rPr lang="en-US" dirty="0"/>
                        <a:t>HIJAU</a:t>
                      </a:r>
                      <a:endParaRPr lang="en-ID" dirty="0"/>
                    </a:p>
                  </a:txBody>
                  <a:tcPr/>
                </a:tc>
                <a:extLst>
                  <a:ext uri="{0D108BD9-81ED-4DB2-BD59-A6C34878D82A}">
                    <a16:rowId xmlns:a16="http://schemas.microsoft.com/office/drawing/2014/main" val="3187187772"/>
                  </a:ext>
                </a:extLst>
              </a:tr>
              <a:tr h="370840">
                <a:tc>
                  <a:txBody>
                    <a:bodyPr/>
                    <a:lstStyle/>
                    <a:p>
                      <a:r>
                        <a:rPr lang="en-US" dirty="0" err="1"/>
                        <a:t>Kemiskinan</a:t>
                      </a:r>
                      <a:endParaRPr lang="en-ID" dirty="0"/>
                    </a:p>
                  </a:txBody>
                  <a:tcPr/>
                </a:tc>
                <a:tc>
                  <a:txBody>
                    <a:bodyPr/>
                    <a:lstStyle/>
                    <a:p>
                      <a:pPr algn="ctr"/>
                      <a:r>
                        <a:rPr lang="en-US" dirty="0"/>
                        <a:t>7,73</a:t>
                      </a:r>
                      <a:endParaRPr lang="en-ID" dirty="0"/>
                    </a:p>
                  </a:txBody>
                  <a:tcPr/>
                </a:tc>
                <a:tc>
                  <a:txBody>
                    <a:bodyPr/>
                    <a:lstStyle/>
                    <a:p>
                      <a:pPr algn="ctr"/>
                      <a:r>
                        <a:rPr lang="en-US" dirty="0"/>
                        <a:t>7,44</a:t>
                      </a:r>
                      <a:endParaRPr lang="en-ID" dirty="0"/>
                    </a:p>
                  </a:txBody>
                  <a:tcPr/>
                </a:tc>
                <a:tc>
                  <a:txBody>
                    <a:bodyPr/>
                    <a:lstStyle/>
                    <a:p>
                      <a:pPr algn="ctr"/>
                      <a:r>
                        <a:rPr lang="en-US" dirty="0"/>
                        <a:t>103,9</a:t>
                      </a:r>
                      <a:endParaRPr lang="en-ID" dirty="0"/>
                    </a:p>
                  </a:txBody>
                  <a:tcPr/>
                </a:tc>
                <a:tc>
                  <a:txBody>
                    <a:bodyPr/>
                    <a:lstStyle/>
                    <a:p>
                      <a:r>
                        <a:rPr lang="en-US" dirty="0"/>
                        <a:t>HIJAU</a:t>
                      </a:r>
                      <a:endParaRPr lang="en-ID" dirty="0"/>
                    </a:p>
                  </a:txBody>
                  <a:tcPr/>
                </a:tc>
                <a:extLst>
                  <a:ext uri="{0D108BD9-81ED-4DB2-BD59-A6C34878D82A}">
                    <a16:rowId xmlns:a16="http://schemas.microsoft.com/office/drawing/2014/main" val="975525184"/>
                  </a:ext>
                </a:extLst>
              </a:tr>
              <a:tr h="370840">
                <a:tc>
                  <a:txBody>
                    <a:bodyPr/>
                    <a:lstStyle/>
                    <a:p>
                      <a:r>
                        <a:rPr lang="en-US" dirty="0"/>
                        <a:t>Tingkat </a:t>
                      </a:r>
                      <a:r>
                        <a:rPr lang="en-US" dirty="0" err="1"/>
                        <a:t>Inflasi</a:t>
                      </a:r>
                      <a:endParaRPr lang="en-ID" dirty="0"/>
                    </a:p>
                  </a:txBody>
                  <a:tcPr/>
                </a:tc>
                <a:tc>
                  <a:txBody>
                    <a:bodyPr/>
                    <a:lstStyle/>
                    <a:p>
                      <a:pPr algn="ctr"/>
                      <a:r>
                        <a:rPr lang="en-US" dirty="0"/>
                        <a:t>-</a:t>
                      </a:r>
                      <a:endParaRPr lang="en-ID" dirty="0"/>
                    </a:p>
                  </a:txBody>
                  <a:tcPr/>
                </a:tc>
                <a:tc>
                  <a:txBody>
                    <a:bodyPr/>
                    <a:lstStyle/>
                    <a:p>
                      <a:pPr algn="ctr"/>
                      <a:r>
                        <a:rPr lang="en-US" dirty="0"/>
                        <a:t>2,19</a:t>
                      </a:r>
                      <a:endParaRPr lang="en-ID" dirty="0"/>
                    </a:p>
                  </a:txBody>
                  <a:tcPr/>
                </a:tc>
                <a:tc>
                  <a:txBody>
                    <a:bodyPr/>
                    <a:lstStyle/>
                    <a:p>
                      <a:pPr algn="ctr"/>
                      <a:r>
                        <a:rPr lang="en-US" dirty="0"/>
                        <a:t>-</a:t>
                      </a:r>
                      <a:endParaRPr lang="en-ID" dirty="0"/>
                    </a:p>
                  </a:txBody>
                  <a:tcPr/>
                </a:tc>
                <a:tc>
                  <a:txBody>
                    <a:bodyPr/>
                    <a:lstStyle/>
                    <a:p>
                      <a:r>
                        <a:rPr lang="en-US" dirty="0"/>
                        <a:t>-</a:t>
                      </a:r>
                      <a:endParaRPr lang="en-ID" dirty="0"/>
                    </a:p>
                  </a:txBody>
                  <a:tcPr/>
                </a:tc>
                <a:extLst>
                  <a:ext uri="{0D108BD9-81ED-4DB2-BD59-A6C34878D82A}">
                    <a16:rowId xmlns:a16="http://schemas.microsoft.com/office/drawing/2014/main" val="2284580051"/>
                  </a:ext>
                </a:extLst>
              </a:tr>
            </a:tbl>
          </a:graphicData>
        </a:graphic>
      </p:graphicFrame>
    </p:spTree>
    <p:extLst>
      <p:ext uri="{BB962C8B-B14F-4D97-AF65-F5344CB8AC3E}">
        <p14:creationId xmlns:p14="http://schemas.microsoft.com/office/powerpoint/2010/main" val="1659698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20640"/>
            <a:ext cx="12274254" cy="6855220"/>
          </a:xfrm>
          <a:prstGeom prst="rect">
            <a:avLst/>
          </a:prstGeom>
        </p:spPr>
      </p:pic>
      <p:sp>
        <p:nvSpPr>
          <p:cNvPr id="8" name="TextBox 7">
            <a:extLst>
              <a:ext uri="{FF2B5EF4-FFF2-40B4-BE49-F238E27FC236}">
                <a16:creationId xmlns:a16="http://schemas.microsoft.com/office/drawing/2014/main" id="{46304244-464A-376A-B3F0-9152346D1493}"/>
              </a:ext>
            </a:extLst>
          </p:cNvPr>
          <p:cNvSpPr txBox="1"/>
          <p:nvPr/>
        </p:nvSpPr>
        <p:spPr>
          <a:xfrm>
            <a:off x="391888" y="865446"/>
            <a:ext cx="6139542" cy="569386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pembangunan</a:t>
            </a:r>
            <a:r>
              <a:rPr lang="en-ID" sz="1400" b="0" i="0" dirty="0">
                <a:solidFill>
                  <a:srgbClr val="191919"/>
                </a:solidFill>
                <a:effectLst/>
              </a:rPr>
              <a:t> </a:t>
            </a:r>
            <a:r>
              <a:rPr lang="en-ID" sz="1400" b="0" i="0" dirty="0" err="1">
                <a:solidFill>
                  <a:srgbClr val="191919"/>
                </a:solidFill>
                <a:effectLst/>
              </a:rPr>
              <a:t>kualitas</a:t>
            </a:r>
            <a:r>
              <a:rPr lang="en-ID" sz="1400" b="0" i="0" dirty="0">
                <a:solidFill>
                  <a:srgbClr val="191919"/>
                </a:solidFill>
                <a:effectLst/>
              </a:rPr>
              <a:t> </a:t>
            </a:r>
            <a:r>
              <a:rPr lang="en-ID" sz="1400" b="0" i="0" dirty="0" err="1">
                <a:solidFill>
                  <a:srgbClr val="191919"/>
                </a:solidFill>
                <a:effectLst/>
              </a:rPr>
              <a:t>sumberdaya</a:t>
            </a:r>
            <a:r>
              <a:rPr lang="en-ID" sz="1400" b="0" i="0" dirty="0">
                <a:solidFill>
                  <a:srgbClr val="191919"/>
                </a:solidFill>
                <a:effectLst/>
              </a:rPr>
              <a:t> </a:t>
            </a:r>
            <a:r>
              <a:rPr lang="en-ID" sz="1400" b="0" i="0" dirty="0" err="1">
                <a:solidFill>
                  <a:srgbClr val="191919"/>
                </a:solidFill>
                <a:effectLst/>
              </a:rPr>
              <a:t>manusia</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perlindungan</a:t>
            </a:r>
            <a:r>
              <a:rPr lang="en-ID" sz="1400" b="0" i="0" dirty="0">
                <a:solidFill>
                  <a:srgbClr val="191919"/>
                </a:solidFill>
                <a:effectLst/>
              </a:rPr>
              <a:t> </a:t>
            </a:r>
            <a:r>
              <a:rPr lang="en-ID" sz="1400" b="0" i="0" dirty="0" err="1">
                <a:solidFill>
                  <a:srgbClr val="191919"/>
                </a:solidFill>
                <a:effectLst/>
              </a:rPr>
              <a:t>sosial</a:t>
            </a:r>
            <a:r>
              <a:rPr lang="en-ID" sz="1400" b="0" i="0" dirty="0">
                <a:solidFill>
                  <a:srgbClr val="191919"/>
                </a:solidFill>
                <a:effectLst/>
              </a:rPr>
              <a:t> dan </a:t>
            </a:r>
            <a:r>
              <a:rPr lang="en-ID" sz="1400" b="0" i="0" dirty="0" err="1">
                <a:solidFill>
                  <a:srgbClr val="191919"/>
                </a:solidFill>
                <a:effectLst/>
              </a:rPr>
              <a:t>peningkatan</a:t>
            </a:r>
            <a:r>
              <a:rPr lang="en-ID" sz="1400" b="0" i="0" dirty="0">
                <a:solidFill>
                  <a:srgbClr val="191919"/>
                </a:solidFill>
                <a:effectLst/>
              </a:rPr>
              <a:t> </a:t>
            </a:r>
            <a:r>
              <a:rPr lang="en-ID" sz="1400" b="0" i="0" dirty="0" err="1">
                <a:solidFill>
                  <a:srgbClr val="191919"/>
                </a:solidFill>
                <a:effectLst/>
              </a:rPr>
              <a:t>kesejahteraan</a:t>
            </a:r>
            <a:r>
              <a:rPr lang="en-ID" sz="1400" b="0" i="0" dirty="0">
                <a:solidFill>
                  <a:srgbClr val="191919"/>
                </a:solidFill>
                <a:effectLst/>
              </a:rPr>
              <a:t> </a:t>
            </a:r>
            <a:r>
              <a:rPr lang="en-ID" sz="1400" b="0" i="0" dirty="0" err="1">
                <a:solidFill>
                  <a:srgbClr val="191919"/>
                </a:solidFill>
                <a:effectLst/>
              </a:rPr>
              <a:t>masyarakat</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pertumbuhan</a:t>
            </a:r>
            <a:r>
              <a:rPr lang="en-ID" sz="1400" b="0" i="0" dirty="0">
                <a:solidFill>
                  <a:srgbClr val="191919"/>
                </a:solidFill>
                <a:effectLst/>
              </a:rPr>
              <a:t> </a:t>
            </a:r>
            <a:r>
              <a:rPr lang="en-ID" sz="1400" b="0" i="0" dirty="0" err="1">
                <a:solidFill>
                  <a:srgbClr val="191919"/>
                </a:solidFill>
                <a:effectLst/>
              </a:rPr>
              <a:t>ekonomi</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peningkatan</a:t>
            </a:r>
            <a:r>
              <a:rPr lang="en-ID" sz="1400" b="0" i="0" dirty="0">
                <a:solidFill>
                  <a:srgbClr val="191919"/>
                </a:solidFill>
                <a:effectLst/>
              </a:rPr>
              <a:t> </a:t>
            </a:r>
            <a:r>
              <a:rPr lang="en-ID" sz="1400" b="0" i="0" dirty="0" err="1">
                <a:solidFill>
                  <a:srgbClr val="191919"/>
                </a:solidFill>
                <a:effectLst/>
              </a:rPr>
              <a:t>nilai</a:t>
            </a:r>
            <a:r>
              <a:rPr lang="en-ID" sz="1400" b="0" i="0" dirty="0">
                <a:solidFill>
                  <a:srgbClr val="191919"/>
                </a:solidFill>
                <a:effectLst/>
              </a:rPr>
              <a:t> </a:t>
            </a:r>
            <a:r>
              <a:rPr lang="en-ID" sz="1400" b="0" i="0" dirty="0" err="1">
                <a:solidFill>
                  <a:srgbClr val="191919"/>
                </a:solidFill>
                <a:effectLst/>
              </a:rPr>
              <a:t>investasi</a:t>
            </a:r>
            <a:endParaRPr lang="en-ID" sz="1400" dirty="0"/>
          </a:p>
          <a:p>
            <a:pPr marL="228600" indent="-228600">
              <a:buFont typeface="+mj-lt"/>
              <a:buAutoNum type="arabicPeriod"/>
            </a:pPr>
            <a:r>
              <a:rPr lang="en-ID" sz="1400" b="0" i="0" dirty="0">
                <a:solidFill>
                  <a:srgbClr val="191919"/>
                </a:solidFill>
                <a:effectLst/>
              </a:rPr>
              <a:t>Masih </a:t>
            </a:r>
            <a:r>
              <a:rPr lang="en-ID" sz="1400" b="0" i="0" dirty="0" err="1">
                <a:solidFill>
                  <a:srgbClr val="191919"/>
                </a:solidFill>
                <a:effectLst/>
              </a:rPr>
              <a:t>lemahnya</a:t>
            </a:r>
            <a:r>
              <a:rPr lang="en-ID" sz="1400" b="0" i="0" dirty="0">
                <a:solidFill>
                  <a:srgbClr val="191919"/>
                </a:solidFill>
                <a:effectLst/>
              </a:rPr>
              <a:t> </a:t>
            </a:r>
            <a:r>
              <a:rPr lang="en-ID" sz="1400" b="0" i="0" dirty="0" err="1">
                <a:solidFill>
                  <a:srgbClr val="191919"/>
                </a:solidFill>
                <a:effectLst/>
              </a:rPr>
              <a:t>kapasitas</a:t>
            </a:r>
            <a:r>
              <a:rPr lang="en-ID" sz="1400" b="0" i="0" dirty="0">
                <a:solidFill>
                  <a:srgbClr val="191919"/>
                </a:solidFill>
                <a:effectLst/>
              </a:rPr>
              <a:t> </a:t>
            </a:r>
            <a:r>
              <a:rPr lang="en-ID" sz="1400" b="0" i="0" dirty="0" err="1">
                <a:solidFill>
                  <a:srgbClr val="191919"/>
                </a:solidFill>
                <a:effectLst/>
              </a:rPr>
              <a:t>ilmu</a:t>
            </a:r>
            <a:r>
              <a:rPr lang="en-ID" sz="1400" b="0" i="0" dirty="0">
                <a:solidFill>
                  <a:srgbClr val="191919"/>
                </a:solidFill>
                <a:effectLst/>
              </a:rPr>
              <a:t> </a:t>
            </a:r>
            <a:r>
              <a:rPr lang="en-ID" sz="1400" b="0" i="0" dirty="0" err="1">
                <a:solidFill>
                  <a:srgbClr val="191919"/>
                </a:solidFill>
                <a:effectLst/>
              </a:rPr>
              <a:t>pengetahuan</a:t>
            </a:r>
            <a:r>
              <a:rPr lang="en-ID" sz="1400" b="0" i="0" dirty="0">
                <a:solidFill>
                  <a:srgbClr val="191919"/>
                </a:solidFill>
                <a:effectLst/>
              </a:rPr>
              <a:t>, </a:t>
            </a:r>
            <a:r>
              <a:rPr lang="en-ID" sz="1400" b="0" i="0" dirty="0" err="1">
                <a:solidFill>
                  <a:srgbClr val="191919"/>
                </a:solidFill>
                <a:effectLst/>
              </a:rPr>
              <a:t>teknologi</a:t>
            </a:r>
            <a:r>
              <a:rPr lang="en-ID" sz="1400" b="0" i="0" dirty="0">
                <a:solidFill>
                  <a:srgbClr val="191919"/>
                </a:solidFill>
                <a:effectLst/>
              </a:rPr>
              <a:t> dan </a:t>
            </a:r>
            <a:r>
              <a:rPr lang="en-ID" sz="1400" b="0" i="0" dirty="0" err="1">
                <a:solidFill>
                  <a:srgbClr val="191919"/>
                </a:solidFill>
                <a:effectLst/>
              </a:rPr>
              <a:t>inovasi</a:t>
            </a:r>
            <a:endParaRPr lang="en-ID" sz="1400" dirty="0"/>
          </a:p>
          <a:p>
            <a:pPr marL="228600" indent="-228600">
              <a:buFont typeface="+mj-lt"/>
              <a:buAutoNum type="arabicPeriod"/>
            </a:pPr>
            <a:r>
              <a:rPr lang="en-ID" sz="1400" b="0" i="0" dirty="0">
                <a:solidFill>
                  <a:srgbClr val="191919"/>
                </a:solidFill>
                <a:effectLst/>
              </a:rPr>
              <a:t>Masih </a:t>
            </a:r>
            <a:r>
              <a:rPr lang="en-ID" sz="1400" b="0" i="0" dirty="0" err="1">
                <a:solidFill>
                  <a:srgbClr val="191919"/>
                </a:solidFill>
                <a:effectLst/>
              </a:rPr>
              <a:t>rendah</a:t>
            </a:r>
            <a:r>
              <a:rPr lang="en-ID" sz="1400" b="0" i="0" dirty="0">
                <a:solidFill>
                  <a:srgbClr val="191919"/>
                </a:solidFill>
                <a:effectLst/>
              </a:rPr>
              <a:t> </a:t>
            </a:r>
            <a:r>
              <a:rPr lang="en-ID" sz="1400" b="0" i="0" dirty="0" err="1">
                <a:solidFill>
                  <a:srgbClr val="191919"/>
                </a:solidFill>
                <a:effectLst/>
              </a:rPr>
              <a:t>produktivitas</a:t>
            </a:r>
            <a:r>
              <a:rPr lang="en-ID" sz="1400" b="0" i="0" dirty="0">
                <a:solidFill>
                  <a:srgbClr val="191919"/>
                </a:solidFill>
                <a:effectLst/>
              </a:rPr>
              <a:t> Tenaga </a:t>
            </a:r>
            <a:r>
              <a:rPr lang="en-ID" sz="1400" b="0" i="0" dirty="0" err="1">
                <a:solidFill>
                  <a:srgbClr val="191919"/>
                </a:solidFill>
                <a:effectLst/>
              </a:rPr>
              <a:t>Kerja</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pemanfaatan</a:t>
            </a:r>
            <a:r>
              <a:rPr lang="en-ID" sz="1400" b="0" i="0" dirty="0">
                <a:solidFill>
                  <a:srgbClr val="191919"/>
                </a:solidFill>
                <a:effectLst/>
              </a:rPr>
              <a:t> </a:t>
            </a:r>
            <a:r>
              <a:rPr lang="en-ID" sz="1400" b="0" i="0" dirty="0" err="1">
                <a:solidFill>
                  <a:srgbClr val="191919"/>
                </a:solidFill>
                <a:effectLst/>
              </a:rPr>
              <a:t>potensi</a:t>
            </a:r>
            <a:r>
              <a:rPr lang="en-ID" sz="1400" b="0" i="0" dirty="0">
                <a:solidFill>
                  <a:srgbClr val="191919"/>
                </a:solidFill>
                <a:effectLst/>
              </a:rPr>
              <a:t> </a:t>
            </a:r>
            <a:r>
              <a:rPr lang="en-ID" sz="1400" b="0" i="0" dirty="0" err="1">
                <a:solidFill>
                  <a:srgbClr val="191919"/>
                </a:solidFill>
                <a:effectLst/>
              </a:rPr>
              <a:t>pariwisata</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kontribusi</a:t>
            </a:r>
            <a:r>
              <a:rPr lang="en-ID" sz="1400" b="0" i="0" dirty="0">
                <a:solidFill>
                  <a:srgbClr val="191919"/>
                </a:solidFill>
                <a:effectLst/>
              </a:rPr>
              <a:t> UMKM dan </a:t>
            </a:r>
            <a:r>
              <a:rPr lang="en-ID" sz="1400" b="0" i="0" dirty="0" err="1">
                <a:solidFill>
                  <a:srgbClr val="191919"/>
                </a:solidFill>
                <a:effectLst/>
              </a:rPr>
              <a:t>koperasi</a:t>
            </a:r>
            <a:r>
              <a:rPr lang="en-ID" sz="1400" b="0" i="0" dirty="0">
                <a:solidFill>
                  <a:srgbClr val="191919"/>
                </a:solidFill>
                <a:effectLst/>
              </a:rPr>
              <a:t> pada </a:t>
            </a:r>
            <a:r>
              <a:rPr lang="en-ID" sz="1400" b="0" i="0" dirty="0" err="1">
                <a:solidFill>
                  <a:srgbClr val="191919"/>
                </a:solidFill>
                <a:effectLst/>
              </a:rPr>
              <a:t>penciptaan</a:t>
            </a:r>
            <a:r>
              <a:rPr lang="en-ID" sz="1400" b="0" i="0" dirty="0">
                <a:solidFill>
                  <a:srgbClr val="191919"/>
                </a:solidFill>
                <a:effectLst/>
              </a:rPr>
              <a:t> </a:t>
            </a:r>
            <a:r>
              <a:rPr lang="en-ID" sz="1400" b="0" i="0" dirty="0" err="1">
                <a:solidFill>
                  <a:srgbClr val="191919"/>
                </a:solidFill>
                <a:effectLst/>
              </a:rPr>
              <a:t>nilai</a:t>
            </a:r>
            <a:r>
              <a:rPr lang="en-ID" sz="1400" b="0" i="0" dirty="0">
                <a:solidFill>
                  <a:srgbClr val="191919"/>
                </a:solidFill>
                <a:effectLst/>
              </a:rPr>
              <a:t> </a:t>
            </a:r>
            <a:r>
              <a:rPr lang="en-ID" sz="1400" b="0" i="0" dirty="0" err="1">
                <a:solidFill>
                  <a:srgbClr val="191919"/>
                </a:solidFill>
                <a:effectLst/>
              </a:rPr>
              <a:t>tambah</a:t>
            </a:r>
            <a:r>
              <a:rPr lang="en-ID" sz="1400" b="0" i="0" dirty="0">
                <a:solidFill>
                  <a:srgbClr val="191919"/>
                </a:solidFill>
                <a:effectLst/>
              </a:rPr>
              <a:t> </a:t>
            </a:r>
            <a:r>
              <a:rPr lang="en-ID" sz="1400" b="0" i="0" dirty="0" err="1">
                <a:solidFill>
                  <a:srgbClr val="191919"/>
                </a:solidFill>
                <a:effectLst/>
              </a:rPr>
              <a:t>ekonomi</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produktivitas</a:t>
            </a:r>
            <a:r>
              <a:rPr lang="en-ID" sz="1400" b="0" i="0" dirty="0">
                <a:solidFill>
                  <a:srgbClr val="191919"/>
                </a:solidFill>
                <a:effectLst/>
              </a:rPr>
              <a:t> </a:t>
            </a:r>
            <a:r>
              <a:rPr lang="en-ID" sz="1400" b="0" i="0" dirty="0" err="1">
                <a:solidFill>
                  <a:srgbClr val="191919"/>
                </a:solidFill>
                <a:effectLst/>
              </a:rPr>
              <a:t>sektor</a:t>
            </a:r>
            <a:r>
              <a:rPr lang="en-ID" sz="1400" b="0" i="0" dirty="0">
                <a:solidFill>
                  <a:srgbClr val="191919"/>
                </a:solidFill>
                <a:effectLst/>
              </a:rPr>
              <a:t> </a:t>
            </a:r>
            <a:r>
              <a:rPr lang="en-ID" sz="1400" b="0" i="0" dirty="0" err="1">
                <a:solidFill>
                  <a:srgbClr val="191919"/>
                </a:solidFill>
                <a:effectLst/>
              </a:rPr>
              <a:t>pertanian</a:t>
            </a:r>
            <a:r>
              <a:rPr lang="en-ID" sz="1400" b="0" i="0" dirty="0">
                <a:solidFill>
                  <a:srgbClr val="191919"/>
                </a:solidFill>
                <a:effectLst/>
              </a:rPr>
              <a:t> dan </a:t>
            </a:r>
            <a:r>
              <a:rPr lang="en-ID" sz="1400" b="0" i="0" dirty="0" err="1">
                <a:solidFill>
                  <a:srgbClr val="191919"/>
                </a:solidFill>
                <a:effectLst/>
              </a:rPr>
              <a:t>perikanan</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tata </a:t>
            </a:r>
            <a:r>
              <a:rPr lang="en-ID" sz="1400" b="0" i="0" dirty="0" err="1">
                <a:solidFill>
                  <a:srgbClr val="191919"/>
                </a:solidFill>
                <a:effectLst/>
              </a:rPr>
              <a:t>kelola</a:t>
            </a:r>
            <a:r>
              <a:rPr lang="en-ID" sz="1400" b="0" i="0" dirty="0">
                <a:solidFill>
                  <a:srgbClr val="191919"/>
                </a:solidFill>
                <a:effectLst/>
              </a:rPr>
              <a:t> </a:t>
            </a:r>
            <a:r>
              <a:rPr lang="en-ID" sz="1400" b="0" i="0" dirty="0" err="1">
                <a:solidFill>
                  <a:srgbClr val="191919"/>
                </a:solidFill>
                <a:effectLst/>
              </a:rPr>
              <a:t>pemerintahan</a:t>
            </a:r>
            <a:r>
              <a:rPr lang="en-ID" sz="1400" b="0" i="0" dirty="0">
                <a:solidFill>
                  <a:srgbClr val="191919"/>
                </a:solidFill>
                <a:effectLst/>
              </a:rPr>
              <a:t> dan </a:t>
            </a:r>
            <a:r>
              <a:rPr lang="en-ID" sz="1400" b="0" i="0" dirty="0" err="1">
                <a:solidFill>
                  <a:srgbClr val="191919"/>
                </a:solidFill>
                <a:effectLst/>
              </a:rPr>
              <a:t>pelayanan</a:t>
            </a:r>
            <a:r>
              <a:rPr lang="en-ID" sz="1400" b="0" i="0" dirty="0">
                <a:solidFill>
                  <a:srgbClr val="191919"/>
                </a:solidFill>
                <a:effectLst/>
              </a:rPr>
              <a:t> </a:t>
            </a:r>
            <a:r>
              <a:rPr lang="en-ID" sz="1400" b="0" i="0" dirty="0" err="1">
                <a:solidFill>
                  <a:srgbClr val="191919"/>
                </a:solidFill>
                <a:effectLst/>
              </a:rPr>
              <a:t>publik</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implementasi</a:t>
            </a:r>
            <a:r>
              <a:rPr lang="en-ID" sz="1400" b="0" i="0" dirty="0">
                <a:solidFill>
                  <a:srgbClr val="191919"/>
                </a:solidFill>
                <a:effectLst/>
              </a:rPr>
              <a:t> </a:t>
            </a:r>
            <a:r>
              <a:rPr lang="en-ID" sz="1400" b="0" i="0" dirty="0" err="1">
                <a:solidFill>
                  <a:srgbClr val="191919"/>
                </a:solidFill>
                <a:effectLst/>
              </a:rPr>
              <a:t>manajemen</a:t>
            </a:r>
            <a:r>
              <a:rPr lang="en-ID" sz="1400" b="0" i="0" dirty="0">
                <a:solidFill>
                  <a:srgbClr val="191919"/>
                </a:solidFill>
                <a:effectLst/>
              </a:rPr>
              <a:t> </a:t>
            </a:r>
            <a:r>
              <a:rPr lang="en-ID" sz="1400" b="0" i="0" dirty="0" err="1">
                <a:solidFill>
                  <a:srgbClr val="191919"/>
                </a:solidFill>
                <a:effectLst/>
              </a:rPr>
              <a:t>talenta</a:t>
            </a:r>
            <a:r>
              <a:rPr lang="en-ID" sz="1400" b="0" i="0" dirty="0">
                <a:solidFill>
                  <a:srgbClr val="191919"/>
                </a:solidFill>
                <a:effectLst/>
              </a:rPr>
              <a:t> ASN</a:t>
            </a:r>
            <a:endParaRPr lang="en-ID" sz="1400" dirty="0"/>
          </a:p>
          <a:p>
            <a:pPr marL="228600" indent="-228600">
              <a:buFont typeface="+mj-lt"/>
              <a:buAutoNum type="arabicPeriod"/>
            </a:pPr>
            <a:r>
              <a:rPr lang="en-ID" sz="1400" b="0" i="0" dirty="0" err="1">
                <a:solidFill>
                  <a:srgbClr val="191919"/>
                </a:solidFill>
                <a:effectLst/>
              </a:rPr>
              <a:t>Infrastruktur</a:t>
            </a:r>
            <a:r>
              <a:rPr lang="en-ID" sz="1400" b="0" i="0" dirty="0">
                <a:solidFill>
                  <a:srgbClr val="191919"/>
                </a:solidFill>
                <a:effectLst/>
              </a:rPr>
              <a:t> dan </a:t>
            </a:r>
            <a:r>
              <a:rPr lang="en-ID" sz="1400" b="0" i="0" dirty="0" err="1">
                <a:solidFill>
                  <a:srgbClr val="191919"/>
                </a:solidFill>
                <a:effectLst/>
              </a:rPr>
              <a:t>literasi</a:t>
            </a:r>
            <a:r>
              <a:rPr lang="en-ID" sz="1400" b="0" i="0" dirty="0">
                <a:solidFill>
                  <a:srgbClr val="191919"/>
                </a:solidFill>
                <a:effectLst/>
              </a:rPr>
              <a:t> digital </a:t>
            </a:r>
            <a:r>
              <a:rPr lang="en-ID" sz="1400" b="0" i="0" dirty="0" err="1">
                <a:solidFill>
                  <a:srgbClr val="191919"/>
                </a:solidFill>
                <a:effectLst/>
              </a:rPr>
              <a:t>masih</a:t>
            </a:r>
            <a:r>
              <a:rPr lang="en-ID" sz="1400" b="0" i="0" dirty="0">
                <a:solidFill>
                  <a:srgbClr val="191919"/>
                </a:solidFill>
                <a:effectLst/>
              </a:rPr>
              <a:t> </a:t>
            </a:r>
            <a:r>
              <a:rPr lang="en-ID" sz="1400" b="0" i="0" dirty="0" err="1">
                <a:solidFill>
                  <a:srgbClr val="191919"/>
                </a:solidFill>
                <a:effectLst/>
              </a:rPr>
              <a:t>terbatas</a:t>
            </a:r>
            <a:r>
              <a:rPr lang="en-ID" sz="1400" b="0" i="0" dirty="0">
                <a:solidFill>
                  <a:srgbClr val="191919"/>
                </a:solidFill>
                <a:effectLst/>
              </a:rPr>
              <a:t> dan </a:t>
            </a:r>
            <a:r>
              <a:rPr lang="en-ID" sz="1400" b="0" i="0" dirty="0" err="1">
                <a:solidFill>
                  <a:srgbClr val="191919"/>
                </a:solidFill>
                <a:effectLst/>
              </a:rPr>
              <a:t>transformasi</a:t>
            </a:r>
            <a:r>
              <a:rPr lang="en-ID" sz="1400" b="0" i="0" dirty="0">
                <a:solidFill>
                  <a:srgbClr val="191919"/>
                </a:solidFill>
                <a:effectLst/>
              </a:rPr>
              <a:t> digital </a:t>
            </a:r>
            <a:r>
              <a:rPr lang="en-ID" sz="1400" b="0" i="0" dirty="0" err="1">
                <a:solidFill>
                  <a:srgbClr val="191919"/>
                </a:solidFill>
                <a:effectLst/>
              </a:rPr>
              <a:t>belum</a:t>
            </a:r>
            <a:r>
              <a:rPr lang="en-ID" sz="1400" b="0" i="0" dirty="0">
                <a:solidFill>
                  <a:srgbClr val="191919"/>
                </a:solidFill>
                <a:effectLst/>
              </a:rPr>
              <a:t> </a:t>
            </a:r>
            <a:r>
              <a:rPr lang="en-ID" sz="1400" b="0" i="0" dirty="0" err="1">
                <a:solidFill>
                  <a:srgbClr val="191919"/>
                </a:solidFill>
                <a:effectLst/>
              </a:rPr>
              <a:t>merata</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pemberdayaan</a:t>
            </a:r>
            <a:r>
              <a:rPr lang="en-ID" sz="1400" b="0" i="0" dirty="0">
                <a:solidFill>
                  <a:srgbClr val="191919"/>
                </a:solidFill>
                <a:effectLst/>
              </a:rPr>
              <a:t> dan </a:t>
            </a:r>
            <a:r>
              <a:rPr lang="en-ID" sz="1400" b="0" i="0" dirty="0" err="1">
                <a:solidFill>
                  <a:srgbClr val="191919"/>
                </a:solidFill>
                <a:effectLst/>
              </a:rPr>
              <a:t>perlindungan</a:t>
            </a:r>
            <a:r>
              <a:rPr lang="en-ID" sz="1400" b="0" i="0" dirty="0">
                <a:solidFill>
                  <a:srgbClr val="191919"/>
                </a:solidFill>
                <a:effectLst/>
              </a:rPr>
              <a:t> </a:t>
            </a:r>
            <a:r>
              <a:rPr lang="en-ID" sz="1400" b="0" i="0" dirty="0" err="1">
                <a:solidFill>
                  <a:srgbClr val="191919"/>
                </a:solidFill>
                <a:effectLst/>
              </a:rPr>
              <a:t>terhadap</a:t>
            </a:r>
            <a:r>
              <a:rPr lang="en-ID" sz="1400" b="0" i="0" dirty="0">
                <a:solidFill>
                  <a:srgbClr val="191919"/>
                </a:solidFill>
                <a:effectLst/>
              </a:rPr>
              <a:t> </a:t>
            </a:r>
            <a:r>
              <a:rPr lang="en-ID" sz="1400" b="0" i="0" dirty="0" err="1">
                <a:solidFill>
                  <a:srgbClr val="191919"/>
                </a:solidFill>
                <a:effectLst/>
              </a:rPr>
              <a:t>perempuan</a:t>
            </a:r>
            <a:r>
              <a:rPr lang="en-ID" sz="1400" b="0" i="0" dirty="0">
                <a:solidFill>
                  <a:srgbClr val="191919"/>
                </a:solidFill>
                <a:effectLst/>
              </a:rPr>
              <a:t> dan </a:t>
            </a:r>
            <a:r>
              <a:rPr lang="en-ID" sz="1400" b="0" i="0" dirty="0" err="1">
                <a:solidFill>
                  <a:srgbClr val="191919"/>
                </a:solidFill>
                <a:effectLst/>
              </a:rPr>
              <a:t>anak</a:t>
            </a:r>
            <a:r>
              <a:rPr lang="en-ID" sz="1400" b="0" i="0" dirty="0">
                <a:solidFill>
                  <a:srgbClr val="191919"/>
                </a:solidFill>
                <a:effectLst/>
              </a:rPr>
              <a:t> </a:t>
            </a:r>
            <a:r>
              <a:rPr lang="en-ID" sz="1400" b="0" i="0" dirty="0" err="1">
                <a:solidFill>
                  <a:srgbClr val="191919"/>
                </a:solidFill>
                <a:effectLst/>
              </a:rPr>
              <a:t>serta</a:t>
            </a:r>
            <a:r>
              <a:rPr lang="en-ID" sz="1400" b="0" i="0" dirty="0">
                <a:solidFill>
                  <a:srgbClr val="191919"/>
                </a:solidFill>
                <a:effectLst/>
              </a:rPr>
              <a:t> </a:t>
            </a:r>
            <a:r>
              <a:rPr lang="en-ID" sz="1400" b="0" i="0" dirty="0" err="1">
                <a:solidFill>
                  <a:srgbClr val="191919"/>
                </a:solidFill>
                <a:effectLst/>
              </a:rPr>
              <a:t>pengarusutamaan</a:t>
            </a:r>
            <a:r>
              <a:rPr lang="en-ID" sz="1400" b="0" i="0" dirty="0">
                <a:solidFill>
                  <a:srgbClr val="191919"/>
                </a:solidFill>
                <a:effectLst/>
              </a:rPr>
              <a:t> gender</a:t>
            </a:r>
            <a:endParaRPr lang="en-ID" sz="1400" dirty="0"/>
          </a:p>
          <a:p>
            <a:pPr marL="228600" indent="-228600">
              <a:buFont typeface="+mj-lt"/>
              <a:buAutoNum type="arabicPeriod"/>
            </a:pPr>
            <a:r>
              <a:rPr lang="en-ID" sz="1400" b="0" i="0" dirty="0" err="1">
                <a:solidFill>
                  <a:srgbClr val="191919"/>
                </a:solidFill>
                <a:effectLst/>
              </a:rPr>
              <a:t>Ketahanan</a:t>
            </a:r>
            <a:r>
              <a:rPr lang="en-ID" sz="1400" b="0" i="0" dirty="0">
                <a:solidFill>
                  <a:srgbClr val="191919"/>
                </a:solidFill>
                <a:effectLst/>
              </a:rPr>
              <a:t> </a:t>
            </a:r>
            <a:r>
              <a:rPr lang="en-ID" sz="1400" b="0" i="0" dirty="0" err="1">
                <a:solidFill>
                  <a:srgbClr val="191919"/>
                </a:solidFill>
                <a:effectLst/>
              </a:rPr>
              <a:t>sosial</a:t>
            </a:r>
            <a:r>
              <a:rPr lang="en-ID" sz="1400" b="0" i="0" dirty="0">
                <a:solidFill>
                  <a:srgbClr val="191919"/>
                </a:solidFill>
                <a:effectLst/>
              </a:rPr>
              <a:t> </a:t>
            </a:r>
            <a:r>
              <a:rPr lang="en-ID" sz="1400" b="0" i="0" dirty="0" err="1">
                <a:solidFill>
                  <a:srgbClr val="191919"/>
                </a:solidFill>
                <a:effectLst/>
              </a:rPr>
              <a:t>budaya</a:t>
            </a:r>
            <a:r>
              <a:rPr lang="en-ID" sz="1400" b="0" i="0" dirty="0">
                <a:solidFill>
                  <a:srgbClr val="191919"/>
                </a:solidFill>
                <a:effectLst/>
              </a:rPr>
              <a:t>, </a:t>
            </a:r>
            <a:r>
              <a:rPr lang="en-ID" sz="1400" b="0" i="0" dirty="0" err="1">
                <a:solidFill>
                  <a:srgbClr val="191919"/>
                </a:solidFill>
                <a:effectLst/>
              </a:rPr>
              <a:t>kearifan</a:t>
            </a:r>
            <a:r>
              <a:rPr lang="en-ID" sz="1400" b="0" i="0" dirty="0">
                <a:solidFill>
                  <a:srgbClr val="191919"/>
                </a:solidFill>
                <a:effectLst/>
              </a:rPr>
              <a:t> </a:t>
            </a:r>
            <a:r>
              <a:rPr lang="en-ID" sz="1400" b="0" i="0" dirty="0" err="1">
                <a:solidFill>
                  <a:srgbClr val="191919"/>
                </a:solidFill>
                <a:effectLst/>
              </a:rPr>
              <a:t>lokal</a:t>
            </a:r>
            <a:r>
              <a:rPr lang="en-ID" sz="1400" b="0" i="0" dirty="0">
                <a:solidFill>
                  <a:srgbClr val="191919"/>
                </a:solidFill>
                <a:effectLst/>
              </a:rPr>
              <a:t> dan </a:t>
            </a:r>
            <a:r>
              <a:rPr lang="en-ID" sz="1400" b="0" i="0" dirty="0" err="1">
                <a:solidFill>
                  <a:srgbClr val="191919"/>
                </a:solidFill>
                <a:effectLst/>
              </a:rPr>
              <a:t>nilai</a:t>
            </a:r>
            <a:r>
              <a:rPr lang="en-ID" sz="1400" b="0" i="0" dirty="0">
                <a:solidFill>
                  <a:srgbClr val="191919"/>
                </a:solidFill>
                <a:effectLst/>
              </a:rPr>
              <a:t> </a:t>
            </a:r>
            <a:r>
              <a:rPr lang="en-ID" sz="1400" b="0" i="0" dirty="0" err="1">
                <a:solidFill>
                  <a:srgbClr val="191919"/>
                </a:solidFill>
                <a:effectLst/>
              </a:rPr>
              <a:t>budaya</a:t>
            </a:r>
            <a:r>
              <a:rPr lang="en-ID" sz="1400" b="0" i="0" dirty="0">
                <a:solidFill>
                  <a:srgbClr val="191919"/>
                </a:solidFill>
                <a:effectLst/>
              </a:rPr>
              <a:t> </a:t>
            </a:r>
            <a:r>
              <a:rPr lang="en-ID" sz="1400" b="0" i="0" dirty="0" err="1">
                <a:solidFill>
                  <a:srgbClr val="191919"/>
                </a:solidFill>
                <a:effectLst/>
              </a:rPr>
              <a:t>belum</a:t>
            </a:r>
            <a:r>
              <a:rPr lang="en-ID" sz="1400" b="0" i="0" dirty="0">
                <a:solidFill>
                  <a:srgbClr val="191919"/>
                </a:solidFill>
                <a:effectLst/>
              </a:rPr>
              <a:t> </a:t>
            </a:r>
            <a:r>
              <a:rPr lang="en-ID" sz="1400" b="0" i="0" dirty="0" err="1">
                <a:solidFill>
                  <a:srgbClr val="191919"/>
                </a:solidFill>
                <a:effectLst/>
              </a:rPr>
              <a:t>dioptimalkan</a:t>
            </a:r>
            <a:r>
              <a:rPr lang="en-ID" sz="1400" b="0" i="0" dirty="0">
                <a:solidFill>
                  <a:srgbClr val="191919"/>
                </a:solidFill>
                <a:effectLst/>
              </a:rPr>
              <a:t> </a:t>
            </a:r>
            <a:r>
              <a:rPr lang="en-ID" sz="1400" b="0" i="0" dirty="0" err="1">
                <a:solidFill>
                  <a:srgbClr val="191919"/>
                </a:solidFill>
                <a:effectLst/>
              </a:rPr>
              <a:t>sebagai</a:t>
            </a:r>
            <a:r>
              <a:rPr lang="en-ID" sz="1400" b="0" i="0" dirty="0">
                <a:solidFill>
                  <a:srgbClr val="191919"/>
                </a:solidFill>
                <a:effectLst/>
              </a:rPr>
              <a:t> modal </a:t>
            </a:r>
            <a:r>
              <a:rPr lang="en-ID" sz="1400" b="0" i="0" dirty="0" err="1">
                <a:solidFill>
                  <a:srgbClr val="191919"/>
                </a:solidFill>
                <a:effectLst/>
              </a:rPr>
              <a:t>dasar</a:t>
            </a:r>
            <a:r>
              <a:rPr lang="en-ID" sz="1400" b="0" i="0" dirty="0">
                <a:solidFill>
                  <a:srgbClr val="191919"/>
                </a:solidFill>
                <a:effectLst/>
              </a:rPr>
              <a:t> </a:t>
            </a:r>
            <a:r>
              <a:rPr lang="en-ID" sz="1400" b="0" i="0" dirty="0" err="1">
                <a:solidFill>
                  <a:srgbClr val="191919"/>
                </a:solidFill>
                <a:effectLst/>
              </a:rPr>
              <a:t>pembangunan</a:t>
            </a:r>
            <a:r>
              <a:rPr lang="en-ID" sz="1400" b="0" i="0" dirty="0">
                <a:solidFill>
                  <a:srgbClr val="191919"/>
                </a:solidFill>
                <a:effectLst/>
              </a:rPr>
              <a:t> </a:t>
            </a:r>
            <a:r>
              <a:rPr lang="en-ID" sz="1400" b="0" i="0" dirty="0" err="1">
                <a:solidFill>
                  <a:srgbClr val="191919"/>
                </a:solidFill>
                <a:effectLst/>
              </a:rPr>
              <a:t>masyarakat</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pengelolaan</a:t>
            </a:r>
            <a:r>
              <a:rPr lang="en-ID" sz="1400" b="0" i="0" dirty="0">
                <a:solidFill>
                  <a:srgbClr val="191919"/>
                </a:solidFill>
                <a:effectLst/>
              </a:rPr>
              <a:t> SDA dan </a:t>
            </a:r>
            <a:r>
              <a:rPr lang="en-ID" sz="1400" b="0" i="0" dirty="0" err="1">
                <a:solidFill>
                  <a:srgbClr val="191919"/>
                </a:solidFill>
                <a:effectLst/>
              </a:rPr>
              <a:t>lingkungan</a:t>
            </a:r>
            <a:r>
              <a:rPr lang="en-ID" sz="1400" b="0" i="0" dirty="0">
                <a:solidFill>
                  <a:srgbClr val="191919"/>
                </a:solidFill>
                <a:effectLst/>
              </a:rPr>
              <a:t> </a:t>
            </a:r>
            <a:r>
              <a:rPr lang="en-ID" sz="1400" b="0" i="0" dirty="0" err="1">
                <a:solidFill>
                  <a:srgbClr val="191919"/>
                </a:solidFill>
                <a:effectLst/>
              </a:rPr>
              <a:t>hidup</a:t>
            </a:r>
            <a:r>
              <a:rPr lang="en-ID" sz="1400" b="0" i="0" dirty="0">
                <a:solidFill>
                  <a:srgbClr val="191919"/>
                </a:solidFill>
                <a:effectLst/>
              </a:rPr>
              <a:t> </a:t>
            </a:r>
            <a:r>
              <a:rPr lang="en-ID" sz="1400" b="0" i="0" dirty="0" err="1">
                <a:solidFill>
                  <a:srgbClr val="191919"/>
                </a:solidFill>
                <a:effectLst/>
              </a:rPr>
              <a:t>serta</a:t>
            </a:r>
            <a:r>
              <a:rPr lang="en-ID" sz="1400" b="0" i="0" dirty="0">
                <a:solidFill>
                  <a:srgbClr val="191919"/>
                </a:solidFill>
                <a:effectLst/>
              </a:rPr>
              <a:t> </a:t>
            </a:r>
            <a:r>
              <a:rPr lang="en-ID" sz="1400" b="0" i="0" dirty="0" err="1">
                <a:solidFill>
                  <a:srgbClr val="191919"/>
                </a:solidFill>
                <a:effectLst/>
              </a:rPr>
              <a:t>persampahan</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resiliensi</a:t>
            </a:r>
            <a:r>
              <a:rPr lang="en-ID" sz="1400" b="0" i="0" dirty="0">
                <a:solidFill>
                  <a:srgbClr val="191919"/>
                </a:solidFill>
                <a:effectLst/>
              </a:rPr>
              <a:t> </a:t>
            </a:r>
            <a:r>
              <a:rPr lang="en-ID" sz="1400" b="0" i="0" dirty="0" err="1">
                <a:solidFill>
                  <a:srgbClr val="191919"/>
                </a:solidFill>
                <a:effectLst/>
              </a:rPr>
              <a:t>terhadap</a:t>
            </a:r>
            <a:r>
              <a:rPr lang="en-ID" sz="1400" b="0" i="0" dirty="0">
                <a:solidFill>
                  <a:srgbClr val="191919"/>
                </a:solidFill>
                <a:effectLst/>
              </a:rPr>
              <a:t> </a:t>
            </a:r>
            <a:r>
              <a:rPr lang="en-ID" sz="1400" b="0" i="0" dirty="0" err="1">
                <a:solidFill>
                  <a:srgbClr val="191919"/>
                </a:solidFill>
                <a:effectLst/>
              </a:rPr>
              <a:t>perubahan</a:t>
            </a:r>
            <a:r>
              <a:rPr lang="en-ID" sz="1400" b="0" i="0" dirty="0">
                <a:solidFill>
                  <a:srgbClr val="191919"/>
                </a:solidFill>
                <a:effectLst/>
              </a:rPr>
              <a:t> </a:t>
            </a:r>
            <a:r>
              <a:rPr lang="en-ID" sz="1400" b="0" i="0" dirty="0" err="1">
                <a:solidFill>
                  <a:srgbClr val="191919"/>
                </a:solidFill>
                <a:effectLst/>
              </a:rPr>
              <a:t>iklim</a:t>
            </a:r>
            <a:r>
              <a:rPr lang="en-ID" sz="1400" b="0" i="0" dirty="0">
                <a:solidFill>
                  <a:srgbClr val="191919"/>
                </a:solidFill>
                <a:effectLst/>
              </a:rPr>
              <a:t> dan </a:t>
            </a:r>
            <a:r>
              <a:rPr lang="en-ID" sz="1400" b="0" i="0" dirty="0" err="1">
                <a:solidFill>
                  <a:srgbClr val="191919"/>
                </a:solidFill>
                <a:effectLst/>
              </a:rPr>
              <a:t>bencana</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optimalnya</a:t>
            </a:r>
            <a:r>
              <a:rPr lang="en-ID" sz="1400" b="0" i="0" dirty="0">
                <a:solidFill>
                  <a:srgbClr val="191919"/>
                </a:solidFill>
                <a:effectLst/>
              </a:rPr>
              <a:t> </a:t>
            </a:r>
            <a:r>
              <a:rPr lang="en-ID" sz="1400" b="0" i="0" dirty="0" err="1">
                <a:solidFill>
                  <a:srgbClr val="191919"/>
                </a:solidFill>
                <a:effectLst/>
              </a:rPr>
              <a:t>pembangunan</a:t>
            </a:r>
            <a:r>
              <a:rPr lang="en-ID" sz="1400" b="0" i="0" dirty="0">
                <a:solidFill>
                  <a:srgbClr val="191919"/>
                </a:solidFill>
                <a:effectLst/>
              </a:rPr>
              <a:t> </a:t>
            </a:r>
            <a:r>
              <a:rPr lang="en-ID" sz="1400" b="0" i="0" dirty="0" err="1">
                <a:solidFill>
                  <a:srgbClr val="191919"/>
                </a:solidFill>
                <a:effectLst/>
              </a:rPr>
              <a:t>sarana</a:t>
            </a:r>
            <a:r>
              <a:rPr lang="en-ID" sz="1400" b="0" i="0" dirty="0">
                <a:solidFill>
                  <a:srgbClr val="191919"/>
                </a:solidFill>
                <a:effectLst/>
              </a:rPr>
              <a:t> </a:t>
            </a:r>
            <a:r>
              <a:rPr lang="en-ID" sz="1400" b="0" i="0" dirty="0" err="1">
                <a:solidFill>
                  <a:srgbClr val="191919"/>
                </a:solidFill>
                <a:effectLst/>
              </a:rPr>
              <a:t>prasarana</a:t>
            </a:r>
            <a:r>
              <a:rPr lang="en-ID" sz="1400" b="0" i="0" dirty="0">
                <a:solidFill>
                  <a:srgbClr val="191919"/>
                </a:solidFill>
                <a:effectLst/>
              </a:rPr>
              <a:t> dan </a:t>
            </a:r>
            <a:r>
              <a:rPr lang="en-ID" sz="1400" b="0" i="0" dirty="0" err="1">
                <a:solidFill>
                  <a:srgbClr val="191919"/>
                </a:solidFill>
                <a:effectLst/>
              </a:rPr>
              <a:t>kewilayahan</a:t>
            </a:r>
            <a:r>
              <a:rPr lang="en-ID" sz="1400" b="0" i="0" dirty="0">
                <a:solidFill>
                  <a:srgbClr val="191919"/>
                </a:solidFill>
                <a:effectLst/>
              </a:rPr>
              <a:t> yang </a:t>
            </a:r>
            <a:r>
              <a:rPr lang="en-ID" sz="1400" b="0" i="0" dirty="0" err="1">
                <a:solidFill>
                  <a:srgbClr val="191919"/>
                </a:solidFill>
                <a:effectLst/>
              </a:rPr>
              <a:t>berkeadilan</a:t>
            </a:r>
            <a:endParaRPr lang="en-ID" sz="1400" dirty="0"/>
          </a:p>
          <a:p>
            <a:pPr marL="228600" indent="-228600">
              <a:buFont typeface="+mj-lt"/>
              <a:buAutoNum type="arabicPeriod"/>
            </a:pPr>
            <a:r>
              <a:rPr lang="en-ID" sz="1400" b="0" i="0" dirty="0">
                <a:solidFill>
                  <a:srgbClr val="191919"/>
                </a:solidFill>
                <a:effectLst/>
              </a:rPr>
              <a:t>Belum </a:t>
            </a:r>
            <a:r>
              <a:rPr lang="en-ID" sz="1400" b="0" i="0" dirty="0" err="1">
                <a:solidFill>
                  <a:srgbClr val="191919"/>
                </a:solidFill>
                <a:effectLst/>
              </a:rPr>
              <a:t>efektifnya</a:t>
            </a:r>
            <a:r>
              <a:rPr lang="en-ID" sz="1400" b="0" i="0" dirty="0">
                <a:solidFill>
                  <a:srgbClr val="191919"/>
                </a:solidFill>
                <a:effectLst/>
              </a:rPr>
              <a:t> </a:t>
            </a:r>
            <a:r>
              <a:rPr lang="en-ID" sz="1400" b="0" i="0" dirty="0" err="1">
                <a:solidFill>
                  <a:srgbClr val="191919"/>
                </a:solidFill>
                <a:effectLst/>
              </a:rPr>
              <a:t>menjaga</a:t>
            </a:r>
            <a:r>
              <a:rPr lang="en-ID" sz="1400" b="0" i="0" dirty="0">
                <a:solidFill>
                  <a:srgbClr val="191919"/>
                </a:solidFill>
                <a:effectLst/>
              </a:rPr>
              <a:t> </a:t>
            </a:r>
            <a:r>
              <a:rPr lang="en-ID" sz="1400" b="0" i="0" dirty="0" err="1">
                <a:solidFill>
                  <a:srgbClr val="191919"/>
                </a:solidFill>
                <a:effectLst/>
              </a:rPr>
              <a:t>konsistensi</a:t>
            </a:r>
            <a:r>
              <a:rPr lang="en-ID" sz="1400" b="0" i="0" dirty="0">
                <a:solidFill>
                  <a:srgbClr val="191919"/>
                </a:solidFill>
                <a:effectLst/>
              </a:rPr>
              <a:t> </a:t>
            </a:r>
            <a:r>
              <a:rPr lang="en-ID" sz="1400" b="0" i="0" dirty="0" err="1">
                <a:solidFill>
                  <a:srgbClr val="191919"/>
                </a:solidFill>
                <a:effectLst/>
              </a:rPr>
              <a:t>antara</a:t>
            </a:r>
            <a:r>
              <a:rPr lang="en-ID" sz="1400" b="0" i="0" dirty="0">
                <a:solidFill>
                  <a:srgbClr val="191919"/>
                </a:solidFill>
                <a:effectLst/>
              </a:rPr>
              <a:t> </a:t>
            </a:r>
            <a:r>
              <a:rPr lang="en-ID" sz="1400" b="0" i="0" dirty="0" err="1">
                <a:solidFill>
                  <a:srgbClr val="191919"/>
                </a:solidFill>
                <a:effectLst/>
              </a:rPr>
              <a:t>perencanaan</a:t>
            </a:r>
            <a:r>
              <a:rPr lang="en-ID" sz="1400" b="0" i="0" dirty="0">
                <a:solidFill>
                  <a:srgbClr val="191919"/>
                </a:solidFill>
                <a:effectLst/>
              </a:rPr>
              <a:t> dan </a:t>
            </a:r>
            <a:r>
              <a:rPr lang="en-ID" sz="1400" b="0" i="0" dirty="0" err="1">
                <a:solidFill>
                  <a:srgbClr val="191919"/>
                </a:solidFill>
                <a:effectLst/>
              </a:rPr>
              <a:t>penganggaran</a:t>
            </a:r>
            <a:r>
              <a:rPr lang="en-ID" sz="1400" b="0" i="0" dirty="0">
                <a:solidFill>
                  <a:srgbClr val="191919"/>
                </a:solidFill>
                <a:effectLst/>
              </a:rPr>
              <a:t> dan </a:t>
            </a:r>
            <a:r>
              <a:rPr lang="en-ID" sz="1400" b="0" i="0" dirty="0" err="1">
                <a:solidFill>
                  <a:srgbClr val="191919"/>
                </a:solidFill>
                <a:effectLst/>
              </a:rPr>
              <a:t>konsistensi</a:t>
            </a:r>
            <a:r>
              <a:rPr lang="en-ID" sz="1400" b="0" i="0" dirty="0">
                <a:solidFill>
                  <a:srgbClr val="191919"/>
                </a:solidFill>
                <a:effectLst/>
              </a:rPr>
              <a:t> </a:t>
            </a:r>
            <a:r>
              <a:rPr lang="en-ID" sz="1400" b="0" i="0" dirty="0" err="1">
                <a:solidFill>
                  <a:srgbClr val="191919"/>
                </a:solidFill>
                <a:effectLst/>
              </a:rPr>
              <a:t>pencapaian</a:t>
            </a:r>
            <a:r>
              <a:rPr lang="en-ID" sz="1400" b="0" i="0" dirty="0">
                <a:solidFill>
                  <a:srgbClr val="191919"/>
                </a:solidFill>
                <a:effectLst/>
              </a:rPr>
              <a:t> </a:t>
            </a:r>
            <a:r>
              <a:rPr lang="en-ID" sz="1400" b="0" i="0" dirty="0" err="1">
                <a:solidFill>
                  <a:srgbClr val="191919"/>
                </a:solidFill>
                <a:effectLst/>
              </a:rPr>
              <a:t>sasaran</a:t>
            </a:r>
            <a:r>
              <a:rPr lang="en-ID" sz="1400" b="0" i="0" dirty="0">
                <a:solidFill>
                  <a:srgbClr val="191919"/>
                </a:solidFill>
                <a:effectLst/>
              </a:rPr>
              <a:t> </a:t>
            </a:r>
            <a:r>
              <a:rPr lang="en-ID" sz="1400" b="0" i="0" dirty="0" err="1">
                <a:solidFill>
                  <a:srgbClr val="191919"/>
                </a:solidFill>
                <a:effectLst/>
              </a:rPr>
              <a:t>jangka</a:t>
            </a:r>
            <a:r>
              <a:rPr lang="en-ID" sz="1400" b="0" i="0" dirty="0">
                <a:solidFill>
                  <a:srgbClr val="191919"/>
                </a:solidFill>
                <a:effectLst/>
              </a:rPr>
              <a:t> Panjang.</a:t>
            </a:r>
          </a:p>
        </p:txBody>
      </p:sp>
      <p:sp>
        <p:nvSpPr>
          <p:cNvPr id="9" name="Title 1">
            <a:extLst>
              <a:ext uri="{FF2B5EF4-FFF2-40B4-BE49-F238E27FC236}">
                <a16:creationId xmlns:a16="http://schemas.microsoft.com/office/drawing/2014/main" id="{4085A5DF-7B63-BFB0-B8D2-3E5A23FCEEA4}"/>
              </a:ext>
            </a:extLst>
          </p:cNvPr>
          <p:cNvSpPr>
            <a:spLocks noGrp="1"/>
          </p:cNvSpPr>
          <p:nvPr>
            <p:ph type="title"/>
          </p:nvPr>
        </p:nvSpPr>
        <p:spPr>
          <a:xfrm>
            <a:off x="394029" y="456863"/>
            <a:ext cx="6137401" cy="324036"/>
          </a:xfrm>
        </p:spPr>
        <p:txBody>
          <a:bodyPr>
            <a:noAutofit/>
          </a:bodyPr>
          <a:lstStyle/>
          <a:p>
            <a:pPr algn="ctr"/>
            <a:r>
              <a:rPr lang="en-US" sz="2400" b="1" dirty="0">
                <a:latin typeface="Century Gothic" pitchFamily="34" charset="0"/>
              </a:rPr>
              <a:t>PERMASALAHAN</a:t>
            </a:r>
          </a:p>
        </p:txBody>
      </p:sp>
      <p:sp>
        <p:nvSpPr>
          <p:cNvPr id="10" name="TextBox 9">
            <a:extLst>
              <a:ext uri="{FF2B5EF4-FFF2-40B4-BE49-F238E27FC236}">
                <a16:creationId xmlns:a16="http://schemas.microsoft.com/office/drawing/2014/main" id="{6B94967E-E2AB-F839-7BF3-81B91DC7F560}"/>
              </a:ext>
            </a:extLst>
          </p:cNvPr>
          <p:cNvSpPr txBox="1"/>
          <p:nvPr/>
        </p:nvSpPr>
        <p:spPr>
          <a:xfrm>
            <a:off x="6825343" y="1104928"/>
            <a:ext cx="4974770" cy="471148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58775" lvl="6" indent="-271463" algn="just">
              <a:lnSpc>
                <a:spcPct val="115000"/>
              </a:lnSpc>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Kualitas</a:t>
            </a:r>
            <a:r>
              <a:rPr lang="en-ID" sz="1600" dirty="0">
                <a:effectLst/>
                <a:latin typeface="Aptos" panose="020B0004020202020204" pitchFamily="34" charset="0"/>
                <a:ea typeface="Calibri" panose="020F0502020204030204" pitchFamily="34" charset="0"/>
                <a:cs typeface="Times New Roman" panose="02020603050405020304" pitchFamily="18" charset="0"/>
              </a:rPr>
              <a:t> dan Daya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Saing</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Sumber</a:t>
            </a:r>
            <a:r>
              <a:rPr lang="en-ID" sz="1600" dirty="0">
                <a:effectLst/>
                <a:latin typeface="Aptos" panose="020B0004020202020204" pitchFamily="34" charset="0"/>
                <a:ea typeface="Calibri" panose="020F0502020204030204" pitchFamily="34" charset="0"/>
                <a:cs typeface="Times New Roman" panose="02020603050405020304" pitchFamily="18" charset="0"/>
              </a:rPr>
              <a:t> Daya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Manusia</a:t>
            </a:r>
            <a:r>
              <a:rPr lang="en-ID" sz="1600" dirty="0">
                <a:effectLst/>
                <a:latin typeface="Aptos" panose="020B0004020202020204" pitchFamily="34" charset="0"/>
                <a:ea typeface="Calibri" panose="020F0502020204030204" pitchFamily="34" charset="0"/>
                <a:cs typeface="Times New Roman" panose="02020603050405020304" pitchFamily="18" charset="0"/>
              </a:rPr>
              <a:t>;</a:t>
            </a:r>
          </a:p>
          <a:p>
            <a:pPr marL="358775" lvl="6" indent="-271463" algn="just">
              <a:lnSpc>
                <a:spcPct val="115000"/>
              </a:lnSpc>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Pemberdayaan</a:t>
            </a:r>
            <a:r>
              <a:rPr lang="en-ID" sz="1600" dirty="0">
                <a:effectLst/>
                <a:latin typeface="Aptos" panose="020B0004020202020204" pitchFamily="34" charset="0"/>
                <a:ea typeface="Calibri" panose="020F0502020204030204" pitchFamily="34" charset="0"/>
                <a:cs typeface="Times New Roman" panose="02020603050405020304" pitchFamily="18" charset="0"/>
              </a:rPr>
              <a:t>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Perlindungan</a:t>
            </a:r>
            <a:r>
              <a:rPr lang="en-ID" sz="1600" dirty="0">
                <a:effectLst/>
                <a:latin typeface="Aptos" panose="020B0004020202020204" pitchFamily="34" charset="0"/>
                <a:ea typeface="Calibri" panose="020F0502020204030204" pitchFamily="34" charset="0"/>
                <a:cs typeface="Times New Roman" panose="02020603050405020304" pitchFamily="18" charset="0"/>
              </a:rPr>
              <a:t> Sosial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Kemasyarakatan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Anak dan Perempuan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Pengarusutamaan</a:t>
            </a:r>
            <a:r>
              <a:rPr lang="en-ID" sz="1600" dirty="0">
                <a:effectLst/>
                <a:latin typeface="Aptos" panose="020B0004020202020204" pitchFamily="34" charset="0"/>
                <a:ea typeface="Calibri" panose="020F0502020204030204" pitchFamily="34" charset="0"/>
                <a:cs typeface="Times New Roman" panose="02020603050405020304" pitchFamily="18" charset="0"/>
              </a:rPr>
              <a:t> Gender;</a:t>
            </a:r>
          </a:p>
          <a:p>
            <a:pPr marL="358775" lvl="6" indent="-271463" algn="just">
              <a:lnSpc>
                <a:spcPct val="115000"/>
              </a:lnSpc>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Pertumbuhan</a:t>
            </a:r>
            <a:r>
              <a:rPr lang="en-ID" sz="1600" dirty="0">
                <a:effectLst/>
                <a:latin typeface="Aptos" panose="020B0004020202020204" pitchFamily="34" charset="0"/>
                <a:ea typeface="Calibri" panose="020F0502020204030204" pitchFamily="34" charset="0"/>
                <a:cs typeface="Times New Roman" panose="02020603050405020304" pitchFamily="18" charset="0"/>
              </a:rPr>
              <a:t> Ekonomi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Inklusif</a:t>
            </a:r>
            <a:r>
              <a:rPr lang="en-ID" sz="1600" dirty="0">
                <a:effectLst/>
                <a:latin typeface="Aptos" panose="020B0004020202020204" pitchFamily="34" charset="0"/>
                <a:ea typeface="Calibri" panose="020F0502020204030204" pitchFamily="34" charset="0"/>
                <a:cs typeface="Times New Roman" panose="02020603050405020304" pitchFamily="18" charset="0"/>
              </a:rPr>
              <a:t>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Berkelanjutan</a:t>
            </a:r>
            <a:r>
              <a:rPr lang="en-ID" sz="1600" dirty="0">
                <a:effectLst/>
                <a:latin typeface="Aptos" panose="020B0004020202020204" pitchFamily="34" charset="0"/>
                <a:ea typeface="Calibri" panose="020F0502020204030204" pitchFamily="34" charset="0"/>
                <a:cs typeface="Times New Roman" panose="02020603050405020304" pitchFamily="18" charset="0"/>
              </a:rPr>
              <a:t>;</a:t>
            </a:r>
          </a:p>
          <a:p>
            <a:pPr marL="358775" lvl="6" indent="-271463" algn="just">
              <a:lnSpc>
                <a:spcPct val="115000"/>
              </a:lnSpc>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Tata Kelola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Pemerintahan</a:t>
            </a:r>
            <a:r>
              <a:rPr lang="en-ID" sz="1600" dirty="0">
                <a:effectLst/>
                <a:latin typeface="Aptos" panose="020B0004020202020204" pitchFamily="34" charset="0"/>
                <a:ea typeface="Calibri" panose="020F0502020204030204" pitchFamily="34" charset="0"/>
                <a:cs typeface="Times New Roman" panose="02020603050405020304" pitchFamily="18" charset="0"/>
              </a:rPr>
              <a:t>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Pelayanan</a:t>
            </a:r>
            <a:r>
              <a:rPr lang="en-ID" sz="1600" dirty="0">
                <a:effectLst/>
                <a:latin typeface="Aptos" panose="020B0004020202020204" pitchFamily="34" charset="0"/>
                <a:ea typeface="Calibri" panose="020F0502020204030204" pitchFamily="34" charset="0"/>
                <a:cs typeface="Times New Roman" panose="02020603050405020304" pitchFamily="18" charset="0"/>
              </a:rPr>
              <a:t> Publik yang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Berkualitas</a:t>
            </a:r>
            <a:r>
              <a:rPr lang="en-ID" sz="1600" dirty="0">
                <a:effectLst/>
                <a:latin typeface="Aptos" panose="020B0004020202020204" pitchFamily="34" charset="0"/>
                <a:ea typeface="Calibri" panose="020F0502020204030204" pitchFamily="34" charset="0"/>
                <a:cs typeface="Times New Roman" panose="02020603050405020304" pitchFamily="18" charset="0"/>
              </a:rPr>
              <a:t>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Inovatif</a:t>
            </a:r>
            <a:r>
              <a:rPr lang="en-ID" sz="1600" dirty="0">
                <a:effectLst/>
                <a:latin typeface="Aptos" panose="020B0004020202020204" pitchFamily="34" charset="0"/>
                <a:ea typeface="Calibri" panose="020F0502020204030204" pitchFamily="34" charset="0"/>
                <a:cs typeface="Times New Roman" panose="02020603050405020304" pitchFamily="18" charset="0"/>
              </a:rPr>
              <a:t>;</a:t>
            </a:r>
          </a:p>
          <a:p>
            <a:pPr marL="358775" lvl="6" indent="-271463" algn="just">
              <a:lnSpc>
                <a:spcPct val="115000"/>
              </a:lnSpc>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Pengelolaan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Sumber</a:t>
            </a:r>
            <a:r>
              <a:rPr lang="en-ID" sz="1600" dirty="0">
                <a:effectLst/>
                <a:latin typeface="Aptos" panose="020B0004020202020204" pitchFamily="34" charset="0"/>
                <a:ea typeface="Calibri" panose="020F0502020204030204" pitchFamily="34" charset="0"/>
                <a:cs typeface="Times New Roman" panose="02020603050405020304" pitchFamily="18" charset="0"/>
              </a:rPr>
              <a:t> Daya Alam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Pengendalian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Lingkungan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Hidup</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Berkelanjutan</a:t>
            </a:r>
            <a:r>
              <a:rPr lang="en-ID" sz="1600" dirty="0">
                <a:effectLst/>
                <a:latin typeface="Aptos" panose="020B0004020202020204" pitchFamily="34" charset="0"/>
                <a:ea typeface="Calibri" panose="020F0502020204030204" pitchFamily="34" charset="0"/>
                <a:cs typeface="Times New Roman" panose="02020603050405020304" pitchFamily="18" charset="0"/>
              </a:rPr>
              <a:t>;</a:t>
            </a:r>
          </a:p>
          <a:p>
            <a:pPr marL="358775" lvl="6" indent="-271463" algn="just">
              <a:lnSpc>
                <a:spcPct val="115000"/>
              </a:lnSpc>
              <a:spcAft>
                <a:spcPts val="800"/>
              </a:spcAft>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Ketahanan</a:t>
            </a:r>
            <a:r>
              <a:rPr lang="en-ID" sz="1600" dirty="0">
                <a:effectLst/>
                <a:latin typeface="Aptos" panose="020B0004020202020204" pitchFamily="34" charset="0"/>
                <a:ea typeface="Calibri" panose="020F0502020204030204" pitchFamily="34" charset="0"/>
                <a:cs typeface="Times New Roman" panose="02020603050405020304" pitchFamily="18" charset="0"/>
              </a:rPr>
              <a:t> Sosial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Budaya</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dengan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Mengoptimalkan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Kearifan</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Lokal</a:t>
            </a:r>
            <a:r>
              <a:rPr lang="en-ID" sz="1600" dirty="0">
                <a:effectLst/>
                <a:latin typeface="Aptos" panose="020B0004020202020204" pitchFamily="34" charset="0"/>
                <a:ea typeface="Calibri" panose="020F0502020204030204" pitchFamily="34" charset="0"/>
                <a:cs typeface="Times New Roman" panose="02020603050405020304" pitchFamily="18" charset="0"/>
              </a:rPr>
              <a:t> dan Nilai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Budaya</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sebagai</a:t>
            </a:r>
            <a:r>
              <a:rPr lang="en-ID" sz="1600" dirty="0">
                <a:effectLst/>
                <a:latin typeface="Aptos" panose="020B0004020202020204" pitchFamily="34" charset="0"/>
                <a:ea typeface="Calibri" panose="020F0502020204030204" pitchFamily="34" charset="0"/>
                <a:cs typeface="Times New Roman" panose="02020603050405020304" pitchFamily="18" charset="0"/>
              </a:rPr>
              <a:t> Modal Dasar Pembangunan; dan</a:t>
            </a:r>
          </a:p>
          <a:p>
            <a:pPr marL="358775" lvl="6" indent="-271463" algn="just">
              <a:lnSpc>
                <a:spcPct val="115000"/>
              </a:lnSpc>
              <a:spcAft>
                <a:spcPts val="800"/>
              </a:spcAft>
              <a:buFont typeface="+mj-lt"/>
              <a:buAutoNum type="arabicPeriod"/>
            </a:pPr>
            <a:r>
              <a:rPr lang="en-ID" sz="1600" dirty="0" err="1">
                <a:effectLst/>
                <a:latin typeface="Aptos" panose="020B0004020202020204" pitchFamily="34" charset="0"/>
                <a:ea typeface="Calibri" panose="020F0502020204030204" pitchFamily="34" charset="0"/>
                <a:cs typeface="Times New Roman" panose="02020603050405020304" pitchFamily="18" charset="0"/>
              </a:rPr>
              <a:t>Peningkatan</a:t>
            </a:r>
            <a:r>
              <a:rPr lang="en-ID" sz="1600" dirty="0">
                <a:effectLst/>
                <a:latin typeface="Aptos" panose="020B0004020202020204" pitchFamily="34" charset="0"/>
                <a:ea typeface="Calibri" panose="020F0502020204030204" pitchFamily="34" charset="0"/>
                <a:cs typeface="Times New Roman" panose="02020603050405020304" pitchFamily="18" charset="0"/>
              </a:rPr>
              <a:t> Pembangunan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Infrastruktur</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Terintegrasi</a:t>
            </a:r>
            <a:r>
              <a:rPr lang="en-ID" sz="1600" dirty="0">
                <a:effectLst/>
                <a:latin typeface="Aptos" panose="020B0004020202020204" pitchFamily="34" charset="0"/>
                <a:ea typeface="Calibri" panose="020F0502020204030204" pitchFamily="34" charset="0"/>
                <a:cs typeface="Times New Roman" panose="02020603050405020304" pitchFamily="18" charset="0"/>
              </a:rPr>
              <a:t>,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Merata</a:t>
            </a:r>
            <a:r>
              <a:rPr lang="en-ID" sz="1600" dirty="0">
                <a:effectLst/>
                <a:latin typeface="Aptos" panose="020B0004020202020204" pitchFamily="34" charset="0"/>
                <a:ea typeface="Calibri" panose="020F0502020204030204" pitchFamily="34" charset="0"/>
                <a:cs typeface="Times New Roman" panose="02020603050405020304" pitchFamily="18" charset="0"/>
              </a:rPr>
              <a:t> dan </a:t>
            </a:r>
            <a:r>
              <a:rPr lang="en-ID" sz="1600" dirty="0" err="1">
                <a:effectLst/>
                <a:latin typeface="Aptos" panose="020B0004020202020204" pitchFamily="34" charset="0"/>
                <a:ea typeface="Calibri" panose="020F0502020204030204" pitchFamily="34" charset="0"/>
                <a:cs typeface="Times New Roman" panose="02020603050405020304" pitchFamily="18" charset="0"/>
              </a:rPr>
              <a:t>Berkeadilan</a:t>
            </a:r>
            <a:r>
              <a:rPr lang="en-ID" sz="1600" dirty="0">
                <a:latin typeface="Aptos" panose="020B0004020202020204" pitchFamily="34" charset="0"/>
                <a:ea typeface="Calibri" panose="020F0502020204030204" pitchFamily="34" charset="0"/>
                <a:cs typeface="Times New Roman" panose="02020603050405020304" pitchFamily="18" charset="0"/>
              </a:rPr>
              <a:t>.</a:t>
            </a:r>
            <a:endParaRPr lang="en-ID" sz="1600" dirty="0">
              <a:latin typeface="Aptos" panose="020B0004020202020204" pitchFamily="34" charset="0"/>
            </a:endParaRPr>
          </a:p>
        </p:txBody>
      </p:sp>
      <p:sp>
        <p:nvSpPr>
          <p:cNvPr id="11" name="Title 1">
            <a:extLst>
              <a:ext uri="{FF2B5EF4-FFF2-40B4-BE49-F238E27FC236}">
                <a16:creationId xmlns:a16="http://schemas.microsoft.com/office/drawing/2014/main" id="{7169149B-2980-5CDC-15E9-F9EF480BF4FA}"/>
              </a:ext>
            </a:extLst>
          </p:cNvPr>
          <p:cNvSpPr txBox="1">
            <a:spLocks/>
          </p:cNvSpPr>
          <p:nvPr/>
        </p:nvSpPr>
        <p:spPr>
          <a:xfrm>
            <a:off x="6825343" y="456863"/>
            <a:ext cx="4974770" cy="60432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entury Gothic" pitchFamily="34" charset="0"/>
              </a:rPr>
              <a:t>ISU STRATEGIS</a:t>
            </a:r>
          </a:p>
        </p:txBody>
      </p:sp>
    </p:spTree>
    <p:extLst>
      <p:ext uri="{BB962C8B-B14F-4D97-AF65-F5344CB8AC3E}">
        <p14:creationId xmlns:p14="http://schemas.microsoft.com/office/powerpoint/2010/main" val="3275517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2780"/>
            <a:ext cx="12192000" cy="6855220"/>
          </a:xfrm>
          <a:prstGeom prst="rect">
            <a:avLst/>
          </a:prstGeom>
        </p:spPr>
      </p:pic>
      <p:sp>
        <p:nvSpPr>
          <p:cNvPr id="9" name="TextBox 8">
            <a:extLst>
              <a:ext uri="{FF2B5EF4-FFF2-40B4-BE49-F238E27FC236}">
                <a16:creationId xmlns:a16="http://schemas.microsoft.com/office/drawing/2014/main" id="{362F301E-3FBE-88D2-D86D-0D8F50A3CB54}"/>
              </a:ext>
            </a:extLst>
          </p:cNvPr>
          <p:cNvSpPr txBox="1"/>
          <p:nvPr/>
        </p:nvSpPr>
        <p:spPr>
          <a:xfrm>
            <a:off x="3937202" y="166017"/>
            <a:ext cx="7634312" cy="830997"/>
          </a:xfrm>
          <a:prstGeom prst="rect">
            <a:avLst/>
          </a:prstGeom>
          <a:solidFill>
            <a:schemeClr val="accent4">
              <a:lumMod val="40000"/>
              <a:lumOff val="60000"/>
            </a:schemeClr>
          </a:solidFill>
        </p:spPr>
        <p:txBody>
          <a:bodyPr wrap="square">
            <a:spAutoFit/>
          </a:bodyPr>
          <a:lstStyle/>
          <a:p>
            <a:r>
              <a:rPr lang="en-ID" sz="2400" dirty="0"/>
              <a:t>SASARAN UTAMA VISI SERGAI MENUJU 2045: </a:t>
            </a:r>
          </a:p>
          <a:p>
            <a:r>
              <a:rPr lang="en-ID" sz="2400" dirty="0"/>
              <a:t>BERDAYA SAING, MAJU, DAN BERKELANJUTAN</a:t>
            </a:r>
          </a:p>
        </p:txBody>
      </p:sp>
      <p:sp>
        <p:nvSpPr>
          <p:cNvPr id="13" name="TextBox 12">
            <a:extLst>
              <a:ext uri="{FF2B5EF4-FFF2-40B4-BE49-F238E27FC236}">
                <a16:creationId xmlns:a16="http://schemas.microsoft.com/office/drawing/2014/main" id="{F7988A6E-7F47-7405-9D5D-265403B0A3CB}"/>
              </a:ext>
            </a:extLst>
          </p:cNvPr>
          <p:cNvSpPr txBox="1"/>
          <p:nvPr/>
        </p:nvSpPr>
        <p:spPr>
          <a:xfrm>
            <a:off x="3839227" y="1068100"/>
            <a:ext cx="7318627" cy="646331"/>
          </a:xfrm>
          <a:prstGeom prst="rect">
            <a:avLst/>
          </a:prstGeom>
          <a:noFill/>
        </p:spPr>
        <p:txBody>
          <a:bodyPr wrap="square">
            <a:spAutoFit/>
          </a:bodyPr>
          <a:lstStyle/>
          <a:p>
            <a:pPr algn="just"/>
            <a:r>
              <a:rPr lang="en-ID" dirty="0" err="1"/>
              <a:t>Terwujudnya</a:t>
            </a:r>
            <a:r>
              <a:rPr lang="en-ID" dirty="0"/>
              <a:t> </a:t>
            </a:r>
            <a:r>
              <a:rPr lang="en-ID" dirty="0" err="1"/>
              <a:t>Sergai</a:t>
            </a:r>
            <a:r>
              <a:rPr lang="en-ID" dirty="0"/>
              <a:t> </a:t>
            </a:r>
            <a:r>
              <a:rPr lang="en-ID" dirty="0" err="1"/>
              <a:t>Berdaya</a:t>
            </a:r>
            <a:r>
              <a:rPr lang="en-ID" dirty="0"/>
              <a:t> </a:t>
            </a:r>
            <a:r>
              <a:rPr lang="en-ID" dirty="0" err="1"/>
              <a:t>Saing</a:t>
            </a:r>
            <a:r>
              <a:rPr lang="en-ID" dirty="0"/>
              <a:t>, </a:t>
            </a:r>
            <a:r>
              <a:rPr lang="en-ID" dirty="0" err="1"/>
              <a:t>Maju</a:t>
            </a:r>
            <a:r>
              <a:rPr lang="en-ID" dirty="0"/>
              <a:t>, dan </a:t>
            </a:r>
            <a:r>
              <a:rPr lang="en-ID" dirty="0" err="1"/>
              <a:t>Berkelanjutan</a:t>
            </a:r>
            <a:r>
              <a:rPr lang="en-ID" dirty="0"/>
              <a:t> </a:t>
            </a:r>
            <a:r>
              <a:rPr lang="en-ID" dirty="0" err="1"/>
              <a:t>tecermin</a:t>
            </a:r>
            <a:r>
              <a:rPr lang="en-ID" dirty="0"/>
              <a:t> </a:t>
            </a:r>
            <a:r>
              <a:rPr lang="en-ID" dirty="0" err="1"/>
              <a:t>dalam</a:t>
            </a:r>
            <a:r>
              <a:rPr lang="en-ID" dirty="0"/>
              <a:t> lima </a:t>
            </a:r>
            <a:r>
              <a:rPr lang="en-ID" dirty="0" err="1"/>
              <a:t>sasaran</a:t>
            </a:r>
            <a:r>
              <a:rPr lang="en-ID" dirty="0"/>
              <a:t> </a:t>
            </a:r>
            <a:r>
              <a:rPr lang="en-ID" dirty="0" err="1"/>
              <a:t>visi</a:t>
            </a:r>
            <a:r>
              <a:rPr lang="en-ID" dirty="0"/>
              <a:t>.</a:t>
            </a:r>
          </a:p>
        </p:txBody>
      </p:sp>
      <p:sp>
        <p:nvSpPr>
          <p:cNvPr id="2" name="Rectangle 1">
            <a:extLst>
              <a:ext uri="{FF2B5EF4-FFF2-40B4-BE49-F238E27FC236}">
                <a16:creationId xmlns:a16="http://schemas.microsoft.com/office/drawing/2014/main" id="{2268D6CD-20AA-308D-4CDF-0848BB5FD04B}"/>
              </a:ext>
            </a:extLst>
          </p:cNvPr>
          <p:cNvSpPr/>
          <p:nvPr/>
        </p:nvSpPr>
        <p:spPr>
          <a:xfrm>
            <a:off x="304800" y="143857"/>
            <a:ext cx="3480001" cy="109841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TRANSFORMASI PEMBANGUNAN MUNUJU SERGAI SANG JUARA 2045</a:t>
            </a:r>
            <a:endParaRPr lang="en-ID" sz="2000" dirty="0"/>
          </a:p>
        </p:txBody>
      </p:sp>
      <p:graphicFrame>
        <p:nvGraphicFramePr>
          <p:cNvPr id="7" name="Table 6">
            <a:extLst>
              <a:ext uri="{FF2B5EF4-FFF2-40B4-BE49-F238E27FC236}">
                <a16:creationId xmlns:a16="http://schemas.microsoft.com/office/drawing/2014/main" id="{8D408F5D-49F5-4589-0299-6E1228CE3067}"/>
              </a:ext>
            </a:extLst>
          </p:cNvPr>
          <p:cNvGraphicFramePr>
            <a:graphicFrameLocks noGrp="1"/>
          </p:cNvGraphicFramePr>
          <p:nvPr>
            <p:extLst>
              <p:ext uri="{D42A27DB-BD31-4B8C-83A1-F6EECF244321}">
                <p14:modId xmlns:p14="http://schemas.microsoft.com/office/powerpoint/2010/main" val="1062961641"/>
              </p:ext>
            </p:extLst>
          </p:nvPr>
        </p:nvGraphicFramePr>
        <p:xfrm>
          <a:off x="326572" y="1874795"/>
          <a:ext cx="5617029" cy="207264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3786022172"/>
                    </a:ext>
                  </a:extLst>
                </a:gridCol>
                <a:gridCol w="2198915">
                  <a:extLst>
                    <a:ext uri="{9D8B030D-6E8A-4147-A177-3AD203B41FA5}">
                      <a16:colId xmlns:a16="http://schemas.microsoft.com/office/drawing/2014/main" val="480383870"/>
                    </a:ext>
                  </a:extLst>
                </a:gridCol>
                <a:gridCol w="921657">
                  <a:extLst>
                    <a:ext uri="{9D8B030D-6E8A-4147-A177-3AD203B41FA5}">
                      <a16:colId xmlns:a16="http://schemas.microsoft.com/office/drawing/2014/main" val="4125765874"/>
                    </a:ext>
                  </a:extLst>
                </a:gridCol>
                <a:gridCol w="990600">
                  <a:extLst>
                    <a:ext uri="{9D8B030D-6E8A-4147-A177-3AD203B41FA5}">
                      <a16:colId xmlns:a16="http://schemas.microsoft.com/office/drawing/2014/main" val="1194998639"/>
                    </a:ext>
                  </a:extLst>
                </a:gridCol>
              </a:tblGrid>
              <a:tr h="370840">
                <a:tc>
                  <a:txBody>
                    <a:bodyPr/>
                    <a:lstStyle/>
                    <a:p>
                      <a:pPr algn="ctr"/>
                      <a:r>
                        <a:rPr lang="en-US" sz="1400" dirty="0" err="1"/>
                        <a:t>Sasaran</a:t>
                      </a:r>
                      <a:r>
                        <a:rPr lang="en-US" sz="1400" dirty="0"/>
                        <a:t> </a:t>
                      </a:r>
                      <a:r>
                        <a:rPr lang="en-US" sz="1400" dirty="0" err="1"/>
                        <a:t>Visi</a:t>
                      </a:r>
                      <a:endParaRPr lang="en-ID" sz="1400" dirty="0"/>
                    </a:p>
                  </a:txBody>
                  <a:tcPr/>
                </a:tc>
                <a:tc>
                  <a:txBody>
                    <a:bodyPr/>
                    <a:lstStyle/>
                    <a:p>
                      <a:pPr algn="ctr"/>
                      <a:r>
                        <a:rPr lang="en-US" sz="1400" dirty="0" err="1"/>
                        <a:t>Indikator</a:t>
                      </a:r>
                      <a:endParaRPr lang="en-ID" sz="1400" dirty="0"/>
                    </a:p>
                  </a:txBody>
                  <a:tcPr/>
                </a:tc>
                <a:tc>
                  <a:txBody>
                    <a:bodyPr/>
                    <a:lstStyle/>
                    <a:p>
                      <a:pPr algn="ctr"/>
                      <a:r>
                        <a:rPr lang="en-US" sz="1400" dirty="0"/>
                        <a:t>Baseline 2025</a:t>
                      </a:r>
                      <a:endParaRPr lang="en-ID" sz="1400" dirty="0"/>
                    </a:p>
                  </a:txBody>
                  <a:tcPr/>
                </a:tc>
                <a:tc>
                  <a:txBody>
                    <a:bodyPr/>
                    <a:lstStyle/>
                    <a:p>
                      <a:pPr algn="ctr"/>
                      <a:r>
                        <a:rPr lang="en-US" sz="1400" dirty="0"/>
                        <a:t>Target 2029</a:t>
                      </a:r>
                      <a:endParaRPr lang="en-ID" sz="1400" dirty="0"/>
                    </a:p>
                  </a:txBody>
                  <a:tcPr/>
                </a:tc>
                <a:extLst>
                  <a:ext uri="{0D108BD9-81ED-4DB2-BD59-A6C34878D82A}">
                    <a16:rowId xmlns:a16="http://schemas.microsoft.com/office/drawing/2014/main" val="1183483796"/>
                  </a:ext>
                </a:extLst>
              </a:tr>
              <a:tr h="0">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D" sz="1400" b="0" i="0" u="none" strike="noStrike" kern="1200" baseline="0" dirty="0" err="1">
                          <a:solidFill>
                            <a:schemeClr val="dk1"/>
                          </a:solidFill>
                          <a:latin typeface="+mn-lt"/>
                          <a:ea typeface="+mn-ea"/>
                          <a:cs typeface="+mn-cs"/>
                        </a:rPr>
                        <a:t>Peningkatan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Pendapatan</a:t>
                      </a:r>
                      <a:r>
                        <a:rPr lang="en-ID" sz="1400" b="0" i="0" u="none" strike="noStrike" kern="1200" baseline="0" dirty="0">
                          <a:solidFill>
                            <a:schemeClr val="dk1"/>
                          </a:solidFill>
                          <a:latin typeface="+mn-lt"/>
                          <a:ea typeface="+mn-ea"/>
                          <a:cs typeface="+mn-cs"/>
                        </a:rPr>
                        <a:t> Per </a:t>
                      </a:r>
                      <a:r>
                        <a:rPr lang="en-ID" sz="1400" b="0" i="0" u="none" strike="noStrike" kern="1200" baseline="0" dirty="0" err="1">
                          <a:solidFill>
                            <a:schemeClr val="dk1"/>
                          </a:solidFill>
                          <a:latin typeface="+mn-lt"/>
                          <a:ea typeface="+mn-ea"/>
                          <a:cs typeface="+mn-cs"/>
                        </a:rPr>
                        <a:t>Kapita</a:t>
                      </a:r>
                      <a:r>
                        <a:rPr lang="en-ID" sz="1400" b="0" i="0" u="none" strike="noStrike" kern="1200" baseline="0" dirty="0">
                          <a:solidFill>
                            <a:schemeClr val="dk1"/>
                          </a:solidFill>
                          <a:latin typeface="+mn-lt"/>
                          <a:ea typeface="+mn-ea"/>
                          <a:cs typeface="+mn-cs"/>
                        </a:rPr>
                        <a:t> </a:t>
                      </a:r>
                      <a:endParaRPr lang="en-ID" sz="1400" dirty="0"/>
                    </a:p>
                  </a:txBody>
                  <a:tcPr/>
                </a:tc>
                <a:tc>
                  <a:txBody>
                    <a:bodyPr/>
                    <a:lstStyle/>
                    <a:p>
                      <a:r>
                        <a:rPr lang="en-ID" sz="1400" b="0" i="0" u="none" strike="noStrike" kern="1200" baseline="0" dirty="0">
                          <a:solidFill>
                            <a:schemeClr val="dk1"/>
                          </a:solidFill>
                          <a:latin typeface="+mn-lt"/>
                          <a:ea typeface="+mn-ea"/>
                          <a:cs typeface="+mn-cs"/>
                        </a:rPr>
                        <a:t>PDRB Per </a:t>
                      </a:r>
                      <a:r>
                        <a:rPr lang="en-ID" sz="1400" b="0" i="0" u="none" strike="noStrike" kern="1200" baseline="0" dirty="0" err="1">
                          <a:solidFill>
                            <a:schemeClr val="dk1"/>
                          </a:solidFill>
                          <a:latin typeface="+mn-lt"/>
                          <a:ea typeface="+mn-ea"/>
                          <a:cs typeface="+mn-cs"/>
                        </a:rPr>
                        <a:t>Kapita</a:t>
                      </a:r>
                      <a:r>
                        <a:rPr lang="en-ID" sz="1400" b="0" i="0" u="none" strike="noStrike" kern="1200" baseline="0" dirty="0">
                          <a:solidFill>
                            <a:schemeClr val="dk1"/>
                          </a:solidFill>
                          <a:latin typeface="+mn-lt"/>
                          <a:ea typeface="+mn-ea"/>
                          <a:cs typeface="+mn-cs"/>
                        </a:rPr>
                        <a:t> (ADHB) (Rp </a:t>
                      </a:r>
                      <a:r>
                        <a:rPr lang="en-ID" sz="1400" b="0" i="0" u="none" strike="noStrike" kern="1200" baseline="0" dirty="0" err="1">
                          <a:solidFill>
                            <a:schemeClr val="dk1"/>
                          </a:solidFill>
                          <a:latin typeface="+mn-lt"/>
                          <a:ea typeface="+mn-ea"/>
                          <a:cs typeface="+mn-cs"/>
                        </a:rPr>
                        <a:t>juta</a:t>
                      </a:r>
                      <a:r>
                        <a:rPr lang="en-ID" sz="1400" b="0" i="0" u="none" strike="noStrike" kern="1200" baseline="0" dirty="0">
                          <a:solidFill>
                            <a:schemeClr val="dk1"/>
                          </a:solidFill>
                          <a:latin typeface="+mn-lt"/>
                          <a:ea typeface="+mn-ea"/>
                          <a:cs typeface="+mn-cs"/>
                        </a:rPr>
                        <a:t>)</a:t>
                      </a:r>
                      <a:endParaRPr lang="en-ID" sz="1400" dirty="0"/>
                    </a:p>
                  </a:txBody>
                  <a:tcPr/>
                </a:tc>
                <a:tc>
                  <a:txBody>
                    <a:bodyPr/>
                    <a:lstStyle/>
                    <a:p>
                      <a:pPr algn="ctr"/>
                      <a:r>
                        <a:rPr lang="en-ID" sz="1400" b="0" i="0" u="none" strike="noStrike" kern="1200" baseline="0" dirty="0">
                          <a:solidFill>
                            <a:schemeClr val="dk1"/>
                          </a:solidFill>
                          <a:latin typeface="+mn-lt"/>
                          <a:ea typeface="+mn-ea"/>
                          <a:cs typeface="+mn-cs"/>
                        </a:rPr>
                        <a:t>58,48- </a:t>
                      </a:r>
                    </a:p>
                    <a:p>
                      <a:pPr algn="ctr"/>
                      <a:r>
                        <a:rPr lang="en-ID" sz="1400" b="0" i="0" u="none" strike="noStrike" kern="1200" baseline="0" dirty="0">
                          <a:solidFill>
                            <a:schemeClr val="dk1"/>
                          </a:solidFill>
                          <a:latin typeface="+mn-lt"/>
                          <a:ea typeface="+mn-ea"/>
                          <a:cs typeface="+mn-cs"/>
                        </a:rPr>
                        <a:t>58,49</a:t>
                      </a:r>
                      <a:endParaRPr lang="en-ID" sz="1400" dirty="0"/>
                    </a:p>
                  </a:txBody>
                  <a:tcPr/>
                </a:tc>
                <a:tc>
                  <a:txBody>
                    <a:bodyPr/>
                    <a:lstStyle/>
                    <a:p>
                      <a:pPr algn="ctr"/>
                      <a:r>
                        <a:rPr lang="en-US" sz="1400" dirty="0"/>
                        <a:t>86,15-87,5</a:t>
                      </a:r>
                      <a:endParaRPr lang="en-ID" sz="1400" dirty="0"/>
                    </a:p>
                  </a:txBody>
                  <a:tcPr/>
                </a:tc>
                <a:extLst>
                  <a:ext uri="{0D108BD9-81ED-4DB2-BD59-A6C34878D82A}">
                    <a16:rowId xmlns:a16="http://schemas.microsoft.com/office/drawing/2014/main" val="3317941836"/>
                  </a:ext>
                </a:extLst>
              </a:tr>
              <a:tr h="370840">
                <a:tc vMerge="1">
                  <a:txBody>
                    <a:bodyPr/>
                    <a:lstStyle/>
                    <a:p>
                      <a:endParaRPr lang="en-ID" sz="1600" dirty="0"/>
                    </a:p>
                  </a:txBody>
                  <a:tcPr/>
                </a:tc>
                <a:tc>
                  <a:txBody>
                    <a:bodyPr/>
                    <a:lstStyle/>
                    <a:p>
                      <a:r>
                        <a:rPr lang="en-ID" sz="1400" b="0" i="0" u="none" strike="noStrike" kern="1200" baseline="0" dirty="0" err="1">
                          <a:solidFill>
                            <a:schemeClr val="dk1"/>
                          </a:solidFill>
                          <a:latin typeface="+mn-lt"/>
                          <a:ea typeface="+mn-ea"/>
                          <a:cs typeface="+mn-cs"/>
                        </a:rPr>
                        <a:t>Proporsi</a:t>
                      </a:r>
                      <a:r>
                        <a:rPr lang="en-ID" sz="1400" b="0" i="0" u="none" strike="noStrike" kern="1200" baseline="0" dirty="0">
                          <a:solidFill>
                            <a:schemeClr val="dk1"/>
                          </a:solidFill>
                          <a:latin typeface="+mn-lt"/>
                          <a:ea typeface="+mn-ea"/>
                          <a:cs typeface="+mn-cs"/>
                        </a:rPr>
                        <a:t> PDRB </a:t>
                      </a:r>
                      <a:r>
                        <a:rPr lang="en-ID" sz="1400" b="0" i="0" u="none" strike="noStrike" kern="1200" baseline="0" dirty="0" err="1">
                          <a:solidFill>
                            <a:schemeClr val="dk1"/>
                          </a:solidFill>
                          <a:latin typeface="+mn-lt"/>
                          <a:ea typeface="+mn-ea"/>
                          <a:cs typeface="+mn-cs"/>
                        </a:rPr>
                        <a:t>Subsektor</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Perikanan</a:t>
                      </a:r>
                      <a:r>
                        <a:rPr lang="en-ID" sz="1400" b="0" i="0" u="none" strike="noStrike" kern="1200" baseline="0" dirty="0">
                          <a:solidFill>
                            <a:schemeClr val="dk1"/>
                          </a:solidFill>
                          <a:latin typeface="+mn-lt"/>
                          <a:ea typeface="+mn-ea"/>
                          <a:cs typeface="+mn-cs"/>
                        </a:rPr>
                        <a:t> (%) </a:t>
                      </a:r>
                      <a:endParaRPr lang="en-ID"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D" sz="1400" b="0" i="0" u="none" strike="noStrike" kern="1200" baseline="0" dirty="0">
                          <a:solidFill>
                            <a:schemeClr val="dk1"/>
                          </a:solidFill>
                          <a:latin typeface="+mn-lt"/>
                          <a:ea typeface="+mn-ea"/>
                          <a:cs typeface="+mn-cs"/>
                        </a:rPr>
                        <a:t>6,26</a:t>
                      </a:r>
                      <a:endParaRPr lang="en-ID" sz="1400" dirty="0"/>
                    </a:p>
                  </a:txBody>
                  <a:tcPr/>
                </a:tc>
                <a:tc>
                  <a:txBody>
                    <a:bodyPr/>
                    <a:lstStyle/>
                    <a:p>
                      <a:pPr algn="ctr"/>
                      <a:r>
                        <a:rPr lang="en-US" sz="1400" dirty="0"/>
                        <a:t>6,30</a:t>
                      </a:r>
                      <a:endParaRPr lang="en-ID" sz="1400" dirty="0"/>
                    </a:p>
                  </a:txBody>
                  <a:tcPr/>
                </a:tc>
                <a:extLst>
                  <a:ext uri="{0D108BD9-81ED-4DB2-BD59-A6C34878D82A}">
                    <a16:rowId xmlns:a16="http://schemas.microsoft.com/office/drawing/2014/main" val="1945475367"/>
                  </a:ext>
                </a:extLst>
              </a:tr>
              <a:tr h="370840">
                <a:tc vMerge="1">
                  <a:txBody>
                    <a:bodyPr/>
                    <a:lstStyle/>
                    <a:p>
                      <a:endParaRPr lang="en-ID" sz="1600" dirty="0"/>
                    </a:p>
                  </a:txBody>
                  <a:tcPr/>
                </a:tc>
                <a:tc>
                  <a:txBody>
                    <a:bodyPr/>
                    <a:lstStyle/>
                    <a:p>
                      <a:r>
                        <a:rPr lang="en-ID" sz="1400" b="0" i="0" u="none" strike="noStrike" kern="1200" baseline="0" dirty="0" err="1">
                          <a:solidFill>
                            <a:schemeClr val="dk1"/>
                          </a:solidFill>
                          <a:latin typeface="+mn-lt"/>
                          <a:ea typeface="+mn-ea"/>
                          <a:cs typeface="+mn-cs"/>
                        </a:rPr>
                        <a:t>Kontribusi</a:t>
                      </a:r>
                      <a:r>
                        <a:rPr lang="en-ID" sz="1400" b="0" i="0" u="none" strike="noStrike" kern="1200" baseline="0" dirty="0">
                          <a:solidFill>
                            <a:schemeClr val="dk1"/>
                          </a:solidFill>
                          <a:latin typeface="+mn-lt"/>
                          <a:ea typeface="+mn-ea"/>
                          <a:cs typeface="+mn-cs"/>
                        </a:rPr>
                        <a:t> PDRB </a:t>
                      </a:r>
                      <a:r>
                        <a:rPr lang="en-ID" sz="1400" b="0" i="0" u="none" strike="noStrike" kern="1200" baseline="0" dirty="0" err="1">
                          <a:solidFill>
                            <a:schemeClr val="dk1"/>
                          </a:solidFill>
                          <a:latin typeface="+mn-lt"/>
                          <a:ea typeface="+mn-ea"/>
                          <a:cs typeface="+mn-cs"/>
                        </a:rPr>
                        <a:t>Industri</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Pengolahan</a:t>
                      </a:r>
                      <a:r>
                        <a:rPr lang="en-ID" sz="1400" b="0" i="0" u="none" strike="noStrike" kern="1200" baseline="0" dirty="0">
                          <a:solidFill>
                            <a:schemeClr val="dk1"/>
                          </a:solidFill>
                          <a:latin typeface="+mn-lt"/>
                          <a:ea typeface="+mn-ea"/>
                          <a:cs typeface="+mn-cs"/>
                        </a:rPr>
                        <a:t> (%) </a:t>
                      </a:r>
                      <a:endParaRPr lang="en-ID" sz="1400" dirty="0"/>
                    </a:p>
                  </a:txBody>
                  <a:tcPr/>
                </a:tc>
                <a:tc>
                  <a:txBody>
                    <a:bodyPr/>
                    <a:lstStyle/>
                    <a:p>
                      <a:pPr algn="ctr"/>
                      <a:r>
                        <a:rPr lang="en-ID" sz="1400" b="0" i="0" u="none" strike="noStrike" kern="1200" baseline="0" dirty="0">
                          <a:solidFill>
                            <a:schemeClr val="dk1"/>
                          </a:solidFill>
                          <a:latin typeface="+mn-lt"/>
                          <a:ea typeface="+mn-ea"/>
                          <a:cs typeface="+mn-cs"/>
                        </a:rPr>
                        <a:t>18,85- </a:t>
                      </a:r>
                    </a:p>
                    <a:p>
                      <a:pPr algn="ctr"/>
                      <a:r>
                        <a:rPr lang="en-ID" sz="1400" b="0" i="0" u="none" strike="noStrike" kern="1200" baseline="0" dirty="0">
                          <a:solidFill>
                            <a:schemeClr val="dk1"/>
                          </a:solidFill>
                          <a:latin typeface="+mn-lt"/>
                          <a:ea typeface="+mn-ea"/>
                          <a:cs typeface="+mn-cs"/>
                        </a:rPr>
                        <a:t>19,15</a:t>
                      </a:r>
                      <a:endParaRPr lang="en-ID" sz="1400" dirty="0"/>
                    </a:p>
                  </a:txBody>
                  <a:tcPr/>
                </a:tc>
                <a:tc>
                  <a:txBody>
                    <a:bodyPr/>
                    <a:lstStyle/>
                    <a:p>
                      <a:pPr algn="ctr"/>
                      <a:r>
                        <a:rPr lang="en-US" sz="1400" dirty="0"/>
                        <a:t>20,10-20,90</a:t>
                      </a:r>
                      <a:endParaRPr lang="en-ID" sz="1400" dirty="0"/>
                    </a:p>
                  </a:txBody>
                  <a:tcPr/>
                </a:tc>
                <a:extLst>
                  <a:ext uri="{0D108BD9-81ED-4DB2-BD59-A6C34878D82A}">
                    <a16:rowId xmlns:a16="http://schemas.microsoft.com/office/drawing/2014/main" val="2453620092"/>
                  </a:ext>
                </a:extLst>
              </a:tr>
            </a:tbl>
          </a:graphicData>
        </a:graphic>
      </p:graphicFrame>
      <p:graphicFrame>
        <p:nvGraphicFramePr>
          <p:cNvPr id="8" name="Table 7">
            <a:extLst>
              <a:ext uri="{FF2B5EF4-FFF2-40B4-BE49-F238E27FC236}">
                <a16:creationId xmlns:a16="http://schemas.microsoft.com/office/drawing/2014/main" id="{E98E1D53-1F0E-A31B-0817-922474133EC8}"/>
              </a:ext>
            </a:extLst>
          </p:cNvPr>
          <p:cNvGraphicFramePr>
            <a:graphicFrameLocks noGrp="1"/>
          </p:cNvGraphicFramePr>
          <p:nvPr>
            <p:extLst>
              <p:ext uri="{D42A27DB-BD31-4B8C-83A1-F6EECF244321}">
                <p14:modId xmlns:p14="http://schemas.microsoft.com/office/powerpoint/2010/main" val="1721757545"/>
              </p:ext>
            </p:extLst>
          </p:nvPr>
        </p:nvGraphicFramePr>
        <p:xfrm>
          <a:off x="326572" y="4155049"/>
          <a:ext cx="5617029" cy="185928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3786022172"/>
                    </a:ext>
                  </a:extLst>
                </a:gridCol>
                <a:gridCol w="2198915">
                  <a:extLst>
                    <a:ext uri="{9D8B030D-6E8A-4147-A177-3AD203B41FA5}">
                      <a16:colId xmlns:a16="http://schemas.microsoft.com/office/drawing/2014/main" val="480383870"/>
                    </a:ext>
                  </a:extLst>
                </a:gridCol>
                <a:gridCol w="921657">
                  <a:extLst>
                    <a:ext uri="{9D8B030D-6E8A-4147-A177-3AD203B41FA5}">
                      <a16:colId xmlns:a16="http://schemas.microsoft.com/office/drawing/2014/main" val="4125765874"/>
                    </a:ext>
                  </a:extLst>
                </a:gridCol>
                <a:gridCol w="990600">
                  <a:extLst>
                    <a:ext uri="{9D8B030D-6E8A-4147-A177-3AD203B41FA5}">
                      <a16:colId xmlns:a16="http://schemas.microsoft.com/office/drawing/2014/main" val="1194998639"/>
                    </a:ext>
                  </a:extLst>
                </a:gridCol>
              </a:tblGrid>
              <a:tr h="370840">
                <a:tc>
                  <a:txBody>
                    <a:bodyPr/>
                    <a:lstStyle/>
                    <a:p>
                      <a:pPr algn="ctr"/>
                      <a:r>
                        <a:rPr lang="en-US" sz="1400" dirty="0" err="1"/>
                        <a:t>Sasaran</a:t>
                      </a:r>
                      <a:r>
                        <a:rPr lang="en-US" sz="1400" dirty="0"/>
                        <a:t> </a:t>
                      </a:r>
                      <a:r>
                        <a:rPr lang="en-US" sz="1400" dirty="0" err="1"/>
                        <a:t>Visi</a:t>
                      </a:r>
                      <a:endParaRPr lang="en-ID" sz="1400" dirty="0"/>
                    </a:p>
                  </a:txBody>
                  <a:tcPr/>
                </a:tc>
                <a:tc>
                  <a:txBody>
                    <a:bodyPr/>
                    <a:lstStyle/>
                    <a:p>
                      <a:pPr algn="ctr"/>
                      <a:r>
                        <a:rPr lang="en-US" sz="1400" dirty="0" err="1"/>
                        <a:t>Indikator</a:t>
                      </a:r>
                      <a:endParaRPr lang="en-ID" sz="1400" dirty="0"/>
                    </a:p>
                  </a:txBody>
                  <a:tcPr/>
                </a:tc>
                <a:tc>
                  <a:txBody>
                    <a:bodyPr/>
                    <a:lstStyle/>
                    <a:p>
                      <a:pPr algn="ctr"/>
                      <a:r>
                        <a:rPr lang="en-US" sz="1400" dirty="0"/>
                        <a:t>Baseline 2025</a:t>
                      </a:r>
                      <a:endParaRPr lang="en-ID" sz="1400" dirty="0"/>
                    </a:p>
                  </a:txBody>
                  <a:tcPr/>
                </a:tc>
                <a:tc>
                  <a:txBody>
                    <a:bodyPr/>
                    <a:lstStyle/>
                    <a:p>
                      <a:pPr algn="ctr"/>
                      <a:r>
                        <a:rPr lang="en-US" sz="1400" dirty="0"/>
                        <a:t>Target 2029</a:t>
                      </a:r>
                      <a:endParaRPr lang="en-ID" sz="1400" dirty="0"/>
                    </a:p>
                  </a:txBody>
                  <a:tcPr/>
                </a:tc>
                <a:extLst>
                  <a:ext uri="{0D108BD9-81ED-4DB2-BD59-A6C34878D82A}">
                    <a16:rowId xmlns:a16="http://schemas.microsoft.com/office/drawing/2014/main" val="1183483796"/>
                  </a:ext>
                </a:extLst>
              </a:tr>
              <a:tr h="0">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D" sz="1400" b="0" i="0" u="none" strike="noStrike" kern="1200" baseline="0" dirty="0" err="1">
                          <a:solidFill>
                            <a:schemeClr val="dk1"/>
                          </a:solidFill>
                          <a:latin typeface="+mn-lt"/>
                          <a:ea typeface="+mn-ea"/>
                          <a:cs typeface="+mn-cs"/>
                        </a:rPr>
                        <a:t>Pengentasan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Kemiskinan</a:t>
                      </a:r>
                      <a:r>
                        <a:rPr lang="en-ID" sz="1400" b="0" i="0" u="none" strike="noStrike" kern="1200" baseline="0" dirty="0">
                          <a:solidFill>
                            <a:schemeClr val="dk1"/>
                          </a:solidFill>
                          <a:latin typeface="+mn-lt"/>
                          <a:ea typeface="+mn-ea"/>
                          <a:cs typeface="+mn-cs"/>
                        </a:rPr>
                        <a:t> dan </a:t>
                      </a:r>
                      <a:r>
                        <a:rPr lang="en-ID" sz="1400" b="0" i="0" u="none" strike="noStrike" kern="1200" baseline="0" dirty="0" err="1">
                          <a:solidFill>
                            <a:schemeClr val="dk1"/>
                          </a:solidFill>
                          <a:latin typeface="+mn-lt"/>
                          <a:ea typeface="+mn-ea"/>
                          <a:cs typeface="+mn-cs"/>
                        </a:rPr>
                        <a:t>Ketimpangan</a:t>
                      </a:r>
                      <a:endParaRPr lang="en-ID" sz="1400" dirty="0"/>
                    </a:p>
                  </a:txBody>
                  <a:tcPr/>
                </a:tc>
                <a:tc>
                  <a:txBody>
                    <a:bodyPr/>
                    <a:lstStyle/>
                    <a:p>
                      <a:r>
                        <a:rPr lang="en-ID" sz="1400" b="0" i="0" u="none" strike="noStrike" kern="1200" baseline="0" dirty="0">
                          <a:solidFill>
                            <a:schemeClr val="dk1"/>
                          </a:solidFill>
                          <a:latin typeface="+mn-lt"/>
                          <a:ea typeface="+mn-ea"/>
                          <a:cs typeface="+mn-cs"/>
                        </a:rPr>
                        <a:t>Tingkat </a:t>
                      </a:r>
                      <a:r>
                        <a:rPr lang="en-ID" sz="1400" b="0" i="0" u="none" strike="noStrike" kern="1200" baseline="0" dirty="0" err="1">
                          <a:solidFill>
                            <a:schemeClr val="dk1"/>
                          </a:solidFill>
                          <a:latin typeface="+mn-lt"/>
                          <a:ea typeface="+mn-ea"/>
                          <a:cs typeface="+mn-cs"/>
                        </a:rPr>
                        <a:t>Kemiskinan</a:t>
                      </a:r>
                      <a:r>
                        <a:rPr lang="en-ID" sz="1400" b="0" i="0" u="none" strike="noStrike" kern="1200" baseline="0" dirty="0">
                          <a:solidFill>
                            <a:schemeClr val="dk1"/>
                          </a:solidFill>
                          <a:latin typeface="+mn-lt"/>
                          <a:ea typeface="+mn-ea"/>
                          <a:cs typeface="+mn-cs"/>
                        </a:rPr>
                        <a:t> (%)</a:t>
                      </a:r>
                      <a:endParaRPr lang="en-ID" sz="1400" dirty="0"/>
                    </a:p>
                  </a:txBody>
                  <a:tcPr/>
                </a:tc>
                <a:tc>
                  <a:txBody>
                    <a:bodyPr/>
                    <a:lstStyle/>
                    <a:p>
                      <a:r>
                        <a:rPr lang="en-ID" sz="1400" b="0" i="0" u="none" strike="noStrike" kern="1200" baseline="0" dirty="0">
                          <a:solidFill>
                            <a:schemeClr val="dk1"/>
                          </a:solidFill>
                          <a:latin typeface="+mn-lt"/>
                          <a:ea typeface="+mn-ea"/>
                          <a:cs typeface="+mn-cs"/>
                        </a:rPr>
                        <a:t>6,94-7,30</a:t>
                      </a:r>
                    </a:p>
                  </a:txBody>
                  <a:tcPr/>
                </a:tc>
                <a:tc>
                  <a:txBody>
                    <a:bodyPr/>
                    <a:lstStyle/>
                    <a:p>
                      <a:pPr algn="ctr"/>
                      <a:r>
                        <a:rPr lang="en-US" sz="1400" dirty="0"/>
                        <a:t>6,10-7,0</a:t>
                      </a:r>
                      <a:endParaRPr lang="en-ID" sz="1400" dirty="0"/>
                    </a:p>
                  </a:txBody>
                  <a:tcPr/>
                </a:tc>
                <a:extLst>
                  <a:ext uri="{0D108BD9-81ED-4DB2-BD59-A6C34878D82A}">
                    <a16:rowId xmlns:a16="http://schemas.microsoft.com/office/drawing/2014/main" val="3317941836"/>
                  </a:ext>
                </a:extLst>
              </a:tr>
              <a:tr h="370840">
                <a:tc vMerge="1">
                  <a:txBody>
                    <a:bodyPr/>
                    <a:lstStyle/>
                    <a:p>
                      <a:endParaRPr lang="en-ID" sz="1600" dirty="0"/>
                    </a:p>
                  </a:txBody>
                  <a:tcPr/>
                </a:tc>
                <a:tc>
                  <a:txBody>
                    <a:bodyPr/>
                    <a:lstStyle/>
                    <a:p>
                      <a:r>
                        <a:rPr lang="en-ID" sz="1400" b="0" i="0" u="none" strike="noStrike" kern="1200" baseline="0" dirty="0" err="1">
                          <a:solidFill>
                            <a:schemeClr val="dk1"/>
                          </a:solidFill>
                          <a:latin typeface="+mn-lt"/>
                          <a:ea typeface="+mn-ea"/>
                          <a:cs typeface="+mn-cs"/>
                        </a:rPr>
                        <a:t>Rasio</a:t>
                      </a:r>
                      <a:r>
                        <a:rPr lang="en-ID" sz="1400" b="0" i="0" u="none" strike="noStrike" kern="1200" baseline="0" dirty="0">
                          <a:solidFill>
                            <a:schemeClr val="dk1"/>
                          </a:solidFill>
                          <a:latin typeface="+mn-lt"/>
                          <a:ea typeface="+mn-ea"/>
                          <a:cs typeface="+mn-cs"/>
                        </a:rPr>
                        <a:t> Gini (</a:t>
                      </a:r>
                      <a:r>
                        <a:rPr lang="en-ID" sz="1400" b="0" i="0" u="none" strike="noStrike" kern="1200" baseline="0" dirty="0" err="1">
                          <a:solidFill>
                            <a:schemeClr val="dk1"/>
                          </a:solidFill>
                          <a:latin typeface="+mn-lt"/>
                          <a:ea typeface="+mn-ea"/>
                          <a:cs typeface="+mn-cs"/>
                        </a:rPr>
                        <a:t>indeks</a:t>
                      </a:r>
                      <a:r>
                        <a:rPr lang="en-ID" sz="1400" b="0" i="0" u="none" strike="noStrike" kern="1200" baseline="0" dirty="0">
                          <a:solidFill>
                            <a:schemeClr val="dk1"/>
                          </a:solidFill>
                          <a:latin typeface="+mn-lt"/>
                          <a:ea typeface="+mn-ea"/>
                          <a:cs typeface="+mn-cs"/>
                        </a:rPr>
                        <a:t>)</a:t>
                      </a:r>
                      <a:endParaRPr lang="en-ID" sz="1400" dirty="0"/>
                    </a:p>
                  </a:txBody>
                  <a:tcPr/>
                </a:tc>
                <a:tc>
                  <a:txBody>
                    <a:bodyPr/>
                    <a:lstStyle/>
                    <a:p>
                      <a:r>
                        <a:rPr lang="en-ID" sz="1400" b="0" i="0" u="none" strike="noStrike" kern="1200" baseline="0" dirty="0">
                          <a:solidFill>
                            <a:schemeClr val="dk1"/>
                          </a:solidFill>
                          <a:latin typeface="+mn-lt"/>
                          <a:ea typeface="+mn-ea"/>
                          <a:cs typeface="+mn-cs"/>
                        </a:rPr>
                        <a:t>0,220- </a:t>
                      </a:r>
                    </a:p>
                    <a:p>
                      <a:r>
                        <a:rPr lang="en-ID" sz="1400" b="0" i="0" u="none" strike="noStrike" kern="1200" baseline="0" dirty="0">
                          <a:solidFill>
                            <a:schemeClr val="dk1"/>
                          </a:solidFill>
                          <a:latin typeface="+mn-lt"/>
                          <a:ea typeface="+mn-ea"/>
                          <a:cs typeface="+mn-cs"/>
                        </a:rPr>
                        <a:t>0,223</a:t>
                      </a:r>
                      <a:endParaRPr lang="en-ID" sz="1400" dirty="0"/>
                    </a:p>
                  </a:txBody>
                  <a:tcPr/>
                </a:tc>
                <a:tc>
                  <a:txBody>
                    <a:bodyPr/>
                    <a:lstStyle/>
                    <a:p>
                      <a:pPr algn="ctr"/>
                      <a:r>
                        <a:rPr lang="en-US" sz="1400" dirty="0"/>
                        <a:t>0,216-0,217</a:t>
                      </a:r>
                      <a:endParaRPr lang="en-ID" sz="1400" dirty="0"/>
                    </a:p>
                  </a:txBody>
                  <a:tcPr/>
                </a:tc>
                <a:extLst>
                  <a:ext uri="{0D108BD9-81ED-4DB2-BD59-A6C34878D82A}">
                    <a16:rowId xmlns:a16="http://schemas.microsoft.com/office/drawing/2014/main" val="1945475367"/>
                  </a:ext>
                </a:extLst>
              </a:tr>
              <a:tr h="370840">
                <a:tc vMerge="1">
                  <a:txBody>
                    <a:bodyPr/>
                    <a:lstStyle/>
                    <a:p>
                      <a:endParaRPr lang="en-ID" sz="1600" dirty="0"/>
                    </a:p>
                  </a:txBody>
                  <a:tcPr/>
                </a:tc>
                <a:tc>
                  <a:txBody>
                    <a:bodyPr/>
                    <a:lstStyle/>
                    <a:p>
                      <a:r>
                        <a:rPr lang="en-ID" sz="1400" b="0" i="0" u="none" strike="noStrike" kern="1200" baseline="0" dirty="0">
                          <a:solidFill>
                            <a:schemeClr val="dk1"/>
                          </a:solidFill>
                          <a:latin typeface="+mn-lt"/>
                          <a:ea typeface="+mn-ea"/>
                          <a:cs typeface="+mn-cs"/>
                        </a:rPr>
                        <a:t>Nilai PDRB </a:t>
                      </a:r>
                      <a:r>
                        <a:rPr lang="en-ID" sz="1400" b="0" i="0" u="none" strike="noStrike" kern="1200" baseline="0" dirty="0" err="1">
                          <a:solidFill>
                            <a:schemeClr val="dk1"/>
                          </a:solidFill>
                          <a:latin typeface="+mn-lt"/>
                          <a:ea typeface="+mn-ea"/>
                          <a:cs typeface="+mn-cs"/>
                        </a:rPr>
                        <a:t>Kabupaten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Triliun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rp</a:t>
                      </a:r>
                      <a:r>
                        <a:rPr lang="en-ID" sz="1400" b="0" i="0" u="none" strike="noStrike" kern="1200" baseline="0" dirty="0">
                          <a:solidFill>
                            <a:schemeClr val="dk1"/>
                          </a:solidFill>
                          <a:latin typeface="+mn-lt"/>
                          <a:ea typeface="+mn-ea"/>
                          <a:cs typeface="+mn-cs"/>
                        </a:rPr>
                        <a:t>)</a:t>
                      </a:r>
                      <a:endParaRPr lang="en-ID"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D" sz="1400" b="0" i="0" u="none" strike="noStrike" kern="1200" baseline="0" dirty="0">
                          <a:solidFill>
                            <a:schemeClr val="dk1"/>
                          </a:solidFill>
                          <a:latin typeface="+mn-lt"/>
                          <a:ea typeface="+mn-ea"/>
                          <a:cs typeface="+mn-cs"/>
                        </a:rPr>
                        <a:t>44,19 T</a:t>
                      </a:r>
                      <a:endParaRPr lang="en-ID" sz="1400" dirty="0"/>
                    </a:p>
                  </a:txBody>
                  <a:tcPr/>
                </a:tc>
                <a:tc>
                  <a:txBody>
                    <a:bodyPr/>
                    <a:lstStyle/>
                    <a:p>
                      <a:pPr algn="ctr"/>
                      <a:r>
                        <a:rPr lang="en-US" sz="1400" dirty="0"/>
                        <a:t>60,5 T</a:t>
                      </a:r>
                      <a:endParaRPr lang="en-ID" sz="1400" dirty="0"/>
                    </a:p>
                  </a:txBody>
                  <a:tcPr/>
                </a:tc>
                <a:extLst>
                  <a:ext uri="{0D108BD9-81ED-4DB2-BD59-A6C34878D82A}">
                    <a16:rowId xmlns:a16="http://schemas.microsoft.com/office/drawing/2014/main" val="2453620092"/>
                  </a:ext>
                </a:extLst>
              </a:tr>
            </a:tbl>
          </a:graphicData>
        </a:graphic>
      </p:graphicFrame>
      <p:graphicFrame>
        <p:nvGraphicFramePr>
          <p:cNvPr id="14" name="Table 13">
            <a:extLst>
              <a:ext uri="{FF2B5EF4-FFF2-40B4-BE49-F238E27FC236}">
                <a16:creationId xmlns:a16="http://schemas.microsoft.com/office/drawing/2014/main" id="{EF20B840-0568-EB3E-9049-53E049CBF4AF}"/>
              </a:ext>
            </a:extLst>
          </p:cNvPr>
          <p:cNvGraphicFramePr>
            <a:graphicFrameLocks noGrp="1"/>
          </p:cNvGraphicFramePr>
          <p:nvPr>
            <p:extLst>
              <p:ext uri="{D42A27DB-BD31-4B8C-83A1-F6EECF244321}">
                <p14:modId xmlns:p14="http://schemas.microsoft.com/office/powerpoint/2010/main" val="348134939"/>
              </p:ext>
            </p:extLst>
          </p:nvPr>
        </p:nvGraphicFramePr>
        <p:xfrm>
          <a:off x="6161316" y="1885689"/>
          <a:ext cx="5617029" cy="146304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3786022172"/>
                    </a:ext>
                  </a:extLst>
                </a:gridCol>
                <a:gridCol w="2198915">
                  <a:extLst>
                    <a:ext uri="{9D8B030D-6E8A-4147-A177-3AD203B41FA5}">
                      <a16:colId xmlns:a16="http://schemas.microsoft.com/office/drawing/2014/main" val="480383870"/>
                    </a:ext>
                  </a:extLst>
                </a:gridCol>
                <a:gridCol w="921657">
                  <a:extLst>
                    <a:ext uri="{9D8B030D-6E8A-4147-A177-3AD203B41FA5}">
                      <a16:colId xmlns:a16="http://schemas.microsoft.com/office/drawing/2014/main" val="4125765874"/>
                    </a:ext>
                  </a:extLst>
                </a:gridCol>
                <a:gridCol w="990600">
                  <a:extLst>
                    <a:ext uri="{9D8B030D-6E8A-4147-A177-3AD203B41FA5}">
                      <a16:colId xmlns:a16="http://schemas.microsoft.com/office/drawing/2014/main" val="1194998639"/>
                    </a:ext>
                  </a:extLst>
                </a:gridCol>
              </a:tblGrid>
              <a:tr h="370840">
                <a:tc>
                  <a:txBody>
                    <a:bodyPr/>
                    <a:lstStyle/>
                    <a:p>
                      <a:pPr algn="ctr"/>
                      <a:r>
                        <a:rPr lang="en-US" sz="1400" dirty="0" err="1"/>
                        <a:t>Sasaran</a:t>
                      </a:r>
                      <a:r>
                        <a:rPr lang="en-US" sz="1400" dirty="0"/>
                        <a:t> </a:t>
                      </a:r>
                      <a:r>
                        <a:rPr lang="en-US" sz="1400" dirty="0" err="1"/>
                        <a:t>Visi</a:t>
                      </a:r>
                      <a:endParaRPr lang="en-ID" sz="1400" dirty="0"/>
                    </a:p>
                  </a:txBody>
                  <a:tcPr/>
                </a:tc>
                <a:tc>
                  <a:txBody>
                    <a:bodyPr/>
                    <a:lstStyle/>
                    <a:p>
                      <a:pPr algn="ctr"/>
                      <a:r>
                        <a:rPr lang="en-US" sz="1400" dirty="0" err="1"/>
                        <a:t>Indikator</a:t>
                      </a:r>
                      <a:endParaRPr lang="en-ID" sz="1400" dirty="0"/>
                    </a:p>
                  </a:txBody>
                  <a:tcPr/>
                </a:tc>
                <a:tc>
                  <a:txBody>
                    <a:bodyPr/>
                    <a:lstStyle/>
                    <a:p>
                      <a:pPr algn="ctr"/>
                      <a:r>
                        <a:rPr lang="en-US" sz="1400" dirty="0"/>
                        <a:t>Baseline 2025</a:t>
                      </a:r>
                      <a:endParaRPr lang="en-ID" sz="1400" dirty="0"/>
                    </a:p>
                  </a:txBody>
                  <a:tcPr/>
                </a:tc>
                <a:tc>
                  <a:txBody>
                    <a:bodyPr/>
                    <a:lstStyle/>
                    <a:p>
                      <a:pPr algn="ctr"/>
                      <a:r>
                        <a:rPr lang="en-US" sz="1400" dirty="0"/>
                        <a:t>Target 2029</a:t>
                      </a:r>
                      <a:endParaRPr lang="en-ID" sz="1400" dirty="0"/>
                    </a:p>
                  </a:txBody>
                  <a:tcPr/>
                </a:tc>
                <a:extLst>
                  <a:ext uri="{0D108BD9-81ED-4DB2-BD59-A6C34878D82A}">
                    <a16:rowId xmlns:a16="http://schemas.microsoft.com/office/drawing/2014/main" val="118348379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n-NO" sz="1400" b="0" i="0" u="none" strike="noStrike" kern="1200" baseline="0" dirty="0">
                          <a:solidFill>
                            <a:schemeClr val="dk1"/>
                          </a:solidFill>
                          <a:latin typeface="+mn-lt"/>
                          <a:ea typeface="+mn-ea"/>
                          <a:cs typeface="+mn-cs"/>
                        </a:rPr>
                        <a:t>Peran dan posisi di tingkat nasional dan global meningkat 	</a:t>
                      </a:r>
                      <a:endParaRPr lang="en-ID" sz="1400" dirty="0"/>
                    </a:p>
                  </a:txBody>
                  <a:tcPr/>
                </a:tc>
                <a:tc>
                  <a:txBody>
                    <a:bodyPr/>
                    <a:lstStyle/>
                    <a:p>
                      <a:r>
                        <a:rPr lang="en-US" sz="1400" dirty="0" err="1"/>
                        <a:t>Indeks</a:t>
                      </a:r>
                      <a:r>
                        <a:rPr lang="en-US" sz="1400" dirty="0"/>
                        <a:t> Daya </a:t>
                      </a:r>
                      <a:r>
                        <a:rPr lang="en-US" sz="1400" dirty="0" err="1"/>
                        <a:t>Saing</a:t>
                      </a:r>
                      <a:r>
                        <a:rPr lang="en-US" sz="1400" dirty="0"/>
                        <a:t> Daerah (IDSD)</a:t>
                      </a:r>
                      <a:endParaRPr lang="en-ID" sz="1400" dirty="0"/>
                    </a:p>
                  </a:txBody>
                  <a:tcPr/>
                </a:tc>
                <a:tc>
                  <a:txBody>
                    <a:bodyPr/>
                    <a:lstStyle/>
                    <a:p>
                      <a:pPr algn="ctr"/>
                      <a:r>
                        <a:rPr lang="en-US" sz="1400" b="0" i="0" u="none" strike="noStrike" kern="1200" baseline="0" dirty="0">
                          <a:solidFill>
                            <a:schemeClr val="dk1"/>
                          </a:solidFill>
                          <a:latin typeface="+mn-lt"/>
                          <a:ea typeface="+mn-ea"/>
                          <a:cs typeface="+mn-cs"/>
                        </a:rPr>
                        <a:t>3,76</a:t>
                      </a:r>
                      <a:endParaRPr lang="en-ID" sz="1400" b="0" i="0" u="none" strike="noStrike" kern="1200" baseline="0" dirty="0">
                        <a:solidFill>
                          <a:schemeClr val="dk1"/>
                        </a:solidFill>
                        <a:latin typeface="+mn-lt"/>
                        <a:ea typeface="+mn-ea"/>
                        <a:cs typeface="+mn-cs"/>
                      </a:endParaRPr>
                    </a:p>
                  </a:txBody>
                  <a:tcPr/>
                </a:tc>
                <a:tc>
                  <a:txBody>
                    <a:bodyPr/>
                    <a:lstStyle/>
                    <a:p>
                      <a:pPr algn="ctr"/>
                      <a:r>
                        <a:rPr lang="en-US" sz="1400" dirty="0"/>
                        <a:t>4,60</a:t>
                      </a:r>
                      <a:endParaRPr lang="en-ID" sz="1400" dirty="0"/>
                    </a:p>
                  </a:txBody>
                  <a:tcPr/>
                </a:tc>
                <a:extLst>
                  <a:ext uri="{0D108BD9-81ED-4DB2-BD59-A6C34878D82A}">
                    <a16:rowId xmlns:a16="http://schemas.microsoft.com/office/drawing/2014/main" val="3317941836"/>
                  </a:ext>
                </a:extLst>
              </a:tr>
            </a:tbl>
          </a:graphicData>
        </a:graphic>
      </p:graphicFrame>
      <p:graphicFrame>
        <p:nvGraphicFramePr>
          <p:cNvPr id="15" name="Table 14">
            <a:extLst>
              <a:ext uri="{FF2B5EF4-FFF2-40B4-BE49-F238E27FC236}">
                <a16:creationId xmlns:a16="http://schemas.microsoft.com/office/drawing/2014/main" id="{F67AF452-E244-9992-3F4C-510E06E7F951}"/>
              </a:ext>
            </a:extLst>
          </p:cNvPr>
          <p:cNvGraphicFramePr>
            <a:graphicFrameLocks noGrp="1"/>
          </p:cNvGraphicFramePr>
          <p:nvPr>
            <p:extLst>
              <p:ext uri="{D42A27DB-BD31-4B8C-83A1-F6EECF244321}">
                <p14:modId xmlns:p14="http://schemas.microsoft.com/office/powerpoint/2010/main" val="2274502442"/>
              </p:ext>
            </p:extLst>
          </p:nvPr>
        </p:nvGraphicFramePr>
        <p:xfrm>
          <a:off x="6161316" y="3434423"/>
          <a:ext cx="5617029" cy="103632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3786022172"/>
                    </a:ext>
                  </a:extLst>
                </a:gridCol>
                <a:gridCol w="2198915">
                  <a:extLst>
                    <a:ext uri="{9D8B030D-6E8A-4147-A177-3AD203B41FA5}">
                      <a16:colId xmlns:a16="http://schemas.microsoft.com/office/drawing/2014/main" val="480383870"/>
                    </a:ext>
                  </a:extLst>
                </a:gridCol>
                <a:gridCol w="921657">
                  <a:extLst>
                    <a:ext uri="{9D8B030D-6E8A-4147-A177-3AD203B41FA5}">
                      <a16:colId xmlns:a16="http://schemas.microsoft.com/office/drawing/2014/main" val="4125765874"/>
                    </a:ext>
                  </a:extLst>
                </a:gridCol>
                <a:gridCol w="990600">
                  <a:extLst>
                    <a:ext uri="{9D8B030D-6E8A-4147-A177-3AD203B41FA5}">
                      <a16:colId xmlns:a16="http://schemas.microsoft.com/office/drawing/2014/main" val="1194998639"/>
                    </a:ext>
                  </a:extLst>
                </a:gridCol>
              </a:tblGrid>
              <a:tr h="370840">
                <a:tc>
                  <a:txBody>
                    <a:bodyPr/>
                    <a:lstStyle/>
                    <a:p>
                      <a:pPr algn="ctr"/>
                      <a:r>
                        <a:rPr lang="en-US" sz="1400" dirty="0" err="1"/>
                        <a:t>Sasaran</a:t>
                      </a:r>
                      <a:r>
                        <a:rPr lang="en-US" sz="1400" dirty="0"/>
                        <a:t> </a:t>
                      </a:r>
                      <a:r>
                        <a:rPr lang="en-US" sz="1400" dirty="0" err="1"/>
                        <a:t>Visi</a:t>
                      </a:r>
                      <a:endParaRPr lang="en-ID" sz="1400" dirty="0"/>
                    </a:p>
                  </a:txBody>
                  <a:tcPr/>
                </a:tc>
                <a:tc>
                  <a:txBody>
                    <a:bodyPr/>
                    <a:lstStyle/>
                    <a:p>
                      <a:pPr algn="ctr"/>
                      <a:r>
                        <a:rPr lang="en-US" sz="1400" dirty="0" err="1"/>
                        <a:t>Indikator</a:t>
                      </a:r>
                      <a:endParaRPr lang="en-ID" sz="1400" dirty="0"/>
                    </a:p>
                  </a:txBody>
                  <a:tcPr/>
                </a:tc>
                <a:tc>
                  <a:txBody>
                    <a:bodyPr/>
                    <a:lstStyle/>
                    <a:p>
                      <a:pPr algn="ctr"/>
                      <a:r>
                        <a:rPr lang="en-US" sz="1400" dirty="0"/>
                        <a:t>Baseline 2025</a:t>
                      </a:r>
                      <a:endParaRPr lang="en-ID" sz="1400" dirty="0"/>
                    </a:p>
                  </a:txBody>
                  <a:tcPr/>
                </a:tc>
                <a:tc>
                  <a:txBody>
                    <a:bodyPr/>
                    <a:lstStyle/>
                    <a:p>
                      <a:pPr algn="ctr"/>
                      <a:r>
                        <a:rPr lang="en-US" sz="1400" dirty="0"/>
                        <a:t>Target 2029</a:t>
                      </a:r>
                      <a:endParaRPr lang="en-ID" sz="1400" dirty="0"/>
                    </a:p>
                  </a:txBody>
                  <a:tcPr/>
                </a:tc>
                <a:extLst>
                  <a:ext uri="{0D108BD9-81ED-4DB2-BD59-A6C34878D82A}">
                    <a16:rowId xmlns:a16="http://schemas.microsoft.com/office/drawing/2014/main" val="118348379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n-NO" sz="1400" b="0" i="0" u="none" strike="noStrike" kern="1200" baseline="0" dirty="0">
                          <a:solidFill>
                            <a:schemeClr val="dk1"/>
                          </a:solidFill>
                          <a:latin typeface="+mn-lt"/>
                          <a:ea typeface="+mn-ea"/>
                          <a:cs typeface="+mn-cs"/>
                        </a:rPr>
                        <a:t>Peningkatan Daya Saing SDM</a:t>
                      </a:r>
                      <a:endParaRPr lang="en-ID" sz="1400" dirty="0"/>
                    </a:p>
                  </a:txBody>
                  <a:tcPr/>
                </a:tc>
                <a:tc>
                  <a:txBody>
                    <a:bodyPr/>
                    <a:lstStyle/>
                    <a:p>
                      <a:r>
                        <a:rPr lang="en-US" sz="1400" dirty="0" err="1"/>
                        <a:t>Indeks</a:t>
                      </a:r>
                      <a:r>
                        <a:rPr lang="en-US" sz="1400" dirty="0"/>
                        <a:t> Pembangunan </a:t>
                      </a:r>
                      <a:r>
                        <a:rPr lang="en-US" sz="1400" dirty="0" err="1"/>
                        <a:t>Manusia</a:t>
                      </a:r>
                      <a:r>
                        <a:rPr lang="en-US" sz="1400" dirty="0"/>
                        <a:t> (IPM)</a:t>
                      </a:r>
                      <a:endParaRPr lang="en-ID" sz="1400" dirty="0"/>
                    </a:p>
                  </a:txBody>
                  <a:tcPr/>
                </a:tc>
                <a:tc>
                  <a:txBody>
                    <a:bodyPr/>
                    <a:lstStyle/>
                    <a:p>
                      <a:pPr algn="ctr"/>
                      <a:r>
                        <a:rPr lang="en-US" sz="1400" b="0" i="0" u="none" strike="noStrike" kern="1200" baseline="0" dirty="0">
                          <a:solidFill>
                            <a:schemeClr val="dk1"/>
                          </a:solidFill>
                          <a:latin typeface="+mn-lt"/>
                          <a:ea typeface="+mn-ea"/>
                          <a:cs typeface="+mn-cs"/>
                        </a:rPr>
                        <a:t>74,73</a:t>
                      </a:r>
                      <a:endParaRPr lang="en-ID" sz="1400" b="0" i="0" u="none" strike="noStrike" kern="1200" baseline="0" dirty="0">
                        <a:solidFill>
                          <a:schemeClr val="dk1"/>
                        </a:solidFill>
                        <a:latin typeface="+mn-lt"/>
                        <a:ea typeface="+mn-ea"/>
                        <a:cs typeface="+mn-cs"/>
                      </a:endParaRPr>
                    </a:p>
                  </a:txBody>
                  <a:tcPr/>
                </a:tc>
                <a:tc>
                  <a:txBody>
                    <a:bodyPr/>
                    <a:lstStyle/>
                    <a:p>
                      <a:pPr algn="ctr"/>
                      <a:r>
                        <a:rPr lang="en-US" sz="1400" dirty="0"/>
                        <a:t>77,11</a:t>
                      </a:r>
                      <a:endParaRPr lang="en-ID" sz="1400" dirty="0"/>
                    </a:p>
                  </a:txBody>
                  <a:tcPr/>
                </a:tc>
                <a:extLst>
                  <a:ext uri="{0D108BD9-81ED-4DB2-BD59-A6C34878D82A}">
                    <a16:rowId xmlns:a16="http://schemas.microsoft.com/office/drawing/2014/main" val="3317941836"/>
                  </a:ext>
                </a:extLst>
              </a:tr>
            </a:tbl>
          </a:graphicData>
        </a:graphic>
      </p:graphicFrame>
      <p:graphicFrame>
        <p:nvGraphicFramePr>
          <p:cNvPr id="17" name="Table 16">
            <a:extLst>
              <a:ext uri="{FF2B5EF4-FFF2-40B4-BE49-F238E27FC236}">
                <a16:creationId xmlns:a16="http://schemas.microsoft.com/office/drawing/2014/main" id="{329B7944-CD5A-2F20-BB65-DB090E11DC4A}"/>
              </a:ext>
            </a:extLst>
          </p:cNvPr>
          <p:cNvGraphicFramePr>
            <a:graphicFrameLocks noGrp="1"/>
          </p:cNvGraphicFramePr>
          <p:nvPr>
            <p:extLst>
              <p:ext uri="{D42A27DB-BD31-4B8C-83A1-F6EECF244321}">
                <p14:modId xmlns:p14="http://schemas.microsoft.com/office/powerpoint/2010/main" val="4152542936"/>
              </p:ext>
            </p:extLst>
          </p:nvPr>
        </p:nvGraphicFramePr>
        <p:xfrm>
          <a:off x="6161316" y="4579706"/>
          <a:ext cx="5617029" cy="124968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3786022172"/>
                    </a:ext>
                  </a:extLst>
                </a:gridCol>
                <a:gridCol w="2198915">
                  <a:extLst>
                    <a:ext uri="{9D8B030D-6E8A-4147-A177-3AD203B41FA5}">
                      <a16:colId xmlns:a16="http://schemas.microsoft.com/office/drawing/2014/main" val="480383870"/>
                    </a:ext>
                  </a:extLst>
                </a:gridCol>
                <a:gridCol w="921657">
                  <a:extLst>
                    <a:ext uri="{9D8B030D-6E8A-4147-A177-3AD203B41FA5}">
                      <a16:colId xmlns:a16="http://schemas.microsoft.com/office/drawing/2014/main" val="4125765874"/>
                    </a:ext>
                  </a:extLst>
                </a:gridCol>
                <a:gridCol w="990600">
                  <a:extLst>
                    <a:ext uri="{9D8B030D-6E8A-4147-A177-3AD203B41FA5}">
                      <a16:colId xmlns:a16="http://schemas.microsoft.com/office/drawing/2014/main" val="1194998639"/>
                    </a:ext>
                  </a:extLst>
                </a:gridCol>
              </a:tblGrid>
              <a:tr h="370840">
                <a:tc>
                  <a:txBody>
                    <a:bodyPr/>
                    <a:lstStyle/>
                    <a:p>
                      <a:pPr algn="ctr"/>
                      <a:r>
                        <a:rPr lang="en-US" sz="1400" dirty="0" err="1"/>
                        <a:t>Sasaran</a:t>
                      </a:r>
                      <a:r>
                        <a:rPr lang="en-US" sz="1400" dirty="0"/>
                        <a:t> </a:t>
                      </a:r>
                      <a:r>
                        <a:rPr lang="en-US" sz="1400" dirty="0" err="1"/>
                        <a:t>Visi</a:t>
                      </a:r>
                      <a:endParaRPr lang="en-ID" sz="1400" dirty="0"/>
                    </a:p>
                  </a:txBody>
                  <a:tcPr/>
                </a:tc>
                <a:tc>
                  <a:txBody>
                    <a:bodyPr/>
                    <a:lstStyle/>
                    <a:p>
                      <a:pPr algn="ctr"/>
                      <a:r>
                        <a:rPr lang="en-US" sz="1400" dirty="0" err="1"/>
                        <a:t>Indikator</a:t>
                      </a:r>
                      <a:endParaRPr lang="en-ID" sz="1400" dirty="0"/>
                    </a:p>
                  </a:txBody>
                  <a:tcPr/>
                </a:tc>
                <a:tc>
                  <a:txBody>
                    <a:bodyPr/>
                    <a:lstStyle/>
                    <a:p>
                      <a:pPr algn="ctr"/>
                      <a:r>
                        <a:rPr lang="en-US" sz="1400" dirty="0"/>
                        <a:t>Baseline 2025</a:t>
                      </a:r>
                      <a:endParaRPr lang="en-ID" sz="1400" dirty="0"/>
                    </a:p>
                  </a:txBody>
                  <a:tcPr/>
                </a:tc>
                <a:tc>
                  <a:txBody>
                    <a:bodyPr/>
                    <a:lstStyle/>
                    <a:p>
                      <a:pPr algn="ctr"/>
                      <a:r>
                        <a:rPr lang="en-US" sz="1400" dirty="0"/>
                        <a:t>Target 2029</a:t>
                      </a:r>
                      <a:endParaRPr lang="en-ID" sz="1400" dirty="0"/>
                    </a:p>
                  </a:txBody>
                  <a:tcPr/>
                </a:tc>
                <a:extLst>
                  <a:ext uri="{0D108BD9-81ED-4DB2-BD59-A6C34878D82A}">
                    <a16:rowId xmlns:a16="http://schemas.microsoft.com/office/drawing/2014/main" val="118348379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D" sz="1400" b="0" i="0" u="none" strike="noStrike" kern="1200" baseline="0" dirty="0" err="1">
                          <a:solidFill>
                            <a:schemeClr val="dk1"/>
                          </a:solidFill>
                          <a:latin typeface="+mn-lt"/>
                          <a:ea typeface="+mn-ea"/>
                          <a:cs typeface="+mn-cs"/>
                        </a:rPr>
                        <a:t>Penurunan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emisi</a:t>
                      </a:r>
                      <a:r>
                        <a:rPr lang="en-ID" sz="1400" b="0" i="0" u="none" strike="noStrike" kern="1200" baseline="0" dirty="0">
                          <a:solidFill>
                            <a:schemeClr val="dk1"/>
                          </a:solidFill>
                          <a:latin typeface="+mn-lt"/>
                          <a:ea typeface="+mn-ea"/>
                          <a:cs typeface="+mn-cs"/>
                        </a:rPr>
                        <a:t> GRK </a:t>
                      </a:r>
                      <a:r>
                        <a:rPr lang="en-ID" sz="1400" b="0" i="0" u="none" strike="noStrike" kern="1200" baseline="0" dirty="0" err="1">
                          <a:solidFill>
                            <a:schemeClr val="dk1"/>
                          </a:solidFill>
                          <a:latin typeface="+mn-lt"/>
                          <a:ea typeface="+mn-ea"/>
                          <a:cs typeface="+mn-cs"/>
                        </a:rPr>
                        <a:t>menuju</a:t>
                      </a:r>
                      <a:r>
                        <a:rPr lang="en-ID" sz="1400" b="0" i="0" u="none" strike="noStrike" kern="1200" baseline="0" dirty="0">
                          <a:solidFill>
                            <a:schemeClr val="dk1"/>
                          </a:solidFill>
                          <a:latin typeface="+mn-lt"/>
                          <a:ea typeface="+mn-ea"/>
                          <a:cs typeface="+mn-cs"/>
                        </a:rPr>
                        <a:t> net zero emission</a:t>
                      </a:r>
                      <a:endParaRPr lang="en-ID" sz="1400" dirty="0"/>
                    </a:p>
                  </a:txBody>
                  <a:tcPr/>
                </a:tc>
                <a:tc>
                  <a:txBody>
                    <a:bodyPr/>
                    <a:lstStyle/>
                    <a:p>
                      <a:r>
                        <a:rPr lang="en-ID" sz="1400" b="0" i="0" u="none" strike="noStrike" kern="1200" baseline="0" dirty="0" err="1">
                          <a:solidFill>
                            <a:schemeClr val="dk1"/>
                          </a:solidFill>
                          <a:latin typeface="+mn-lt"/>
                          <a:ea typeface="+mn-ea"/>
                          <a:cs typeface="+mn-cs"/>
                        </a:rPr>
                        <a:t>Penurunan</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Intensitas</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Emisi</a:t>
                      </a:r>
                      <a:r>
                        <a:rPr lang="en-ID" sz="1400" b="0" i="0" u="none" strike="noStrike" kern="1200" baseline="0" dirty="0">
                          <a:solidFill>
                            <a:schemeClr val="dk1"/>
                          </a:solidFill>
                          <a:latin typeface="+mn-lt"/>
                          <a:ea typeface="+mn-ea"/>
                          <a:cs typeface="+mn-cs"/>
                        </a:rPr>
                        <a:t> Gas </a:t>
                      </a:r>
                      <a:r>
                        <a:rPr lang="en-ID" sz="1400" b="0" i="0" u="none" strike="noStrike" kern="1200" baseline="0" dirty="0" err="1">
                          <a:solidFill>
                            <a:schemeClr val="dk1"/>
                          </a:solidFill>
                          <a:latin typeface="+mn-lt"/>
                          <a:ea typeface="+mn-ea"/>
                          <a:cs typeface="+mn-cs"/>
                        </a:rPr>
                        <a:t>Rumah</a:t>
                      </a:r>
                      <a:r>
                        <a:rPr lang="en-ID" sz="1400" b="0" i="0" u="none" strike="noStrike" kern="1200" baseline="0" dirty="0">
                          <a:solidFill>
                            <a:schemeClr val="dk1"/>
                          </a:solidFill>
                          <a:latin typeface="+mn-lt"/>
                          <a:ea typeface="+mn-ea"/>
                          <a:cs typeface="+mn-cs"/>
                        </a:rPr>
                        <a:t> </a:t>
                      </a:r>
                      <a:r>
                        <a:rPr lang="en-ID" sz="1400" b="0" i="0" u="none" strike="noStrike" kern="1200" baseline="0" dirty="0" err="1">
                          <a:solidFill>
                            <a:schemeClr val="dk1"/>
                          </a:solidFill>
                          <a:latin typeface="+mn-lt"/>
                          <a:ea typeface="+mn-ea"/>
                          <a:cs typeface="+mn-cs"/>
                        </a:rPr>
                        <a:t>Kaca</a:t>
                      </a:r>
                      <a:r>
                        <a:rPr lang="en-ID" sz="1400" b="0" i="0" u="none" strike="noStrike" kern="1200" baseline="0" dirty="0">
                          <a:solidFill>
                            <a:schemeClr val="dk1"/>
                          </a:solidFill>
                          <a:latin typeface="+mn-lt"/>
                          <a:ea typeface="+mn-ea"/>
                          <a:cs typeface="+mn-cs"/>
                        </a:rPr>
                        <a:t> (GRK) (%) 	</a:t>
                      </a:r>
                    </a:p>
                  </a:txBody>
                  <a:tcPr/>
                </a:tc>
                <a:tc>
                  <a:txBody>
                    <a:bodyPr/>
                    <a:lstStyle/>
                    <a:p>
                      <a:pPr algn="ctr"/>
                      <a:r>
                        <a:rPr lang="en-US" sz="1400" b="0" i="0" u="none" strike="noStrike" kern="1200" baseline="0" dirty="0">
                          <a:solidFill>
                            <a:schemeClr val="dk1"/>
                          </a:solidFill>
                          <a:latin typeface="+mn-lt"/>
                          <a:ea typeface="+mn-ea"/>
                          <a:cs typeface="+mn-cs"/>
                        </a:rPr>
                        <a:t>1</a:t>
                      </a:r>
                      <a:endParaRPr lang="en-ID" sz="1400" b="0" i="0" u="none" strike="noStrike" kern="1200" baseline="0" dirty="0">
                        <a:solidFill>
                          <a:schemeClr val="dk1"/>
                        </a:solidFill>
                        <a:latin typeface="+mn-lt"/>
                        <a:ea typeface="+mn-ea"/>
                        <a:cs typeface="+mn-cs"/>
                      </a:endParaRPr>
                    </a:p>
                  </a:txBody>
                  <a:tcPr/>
                </a:tc>
                <a:tc>
                  <a:txBody>
                    <a:bodyPr/>
                    <a:lstStyle/>
                    <a:p>
                      <a:pPr algn="ctr"/>
                      <a:r>
                        <a:rPr lang="en-US" sz="1400" dirty="0"/>
                        <a:t>38</a:t>
                      </a:r>
                      <a:endParaRPr lang="en-ID" sz="1400" dirty="0"/>
                    </a:p>
                  </a:txBody>
                  <a:tcPr/>
                </a:tc>
                <a:extLst>
                  <a:ext uri="{0D108BD9-81ED-4DB2-BD59-A6C34878D82A}">
                    <a16:rowId xmlns:a16="http://schemas.microsoft.com/office/drawing/2014/main" val="3317941836"/>
                  </a:ext>
                </a:extLst>
              </a:tr>
            </a:tbl>
          </a:graphicData>
        </a:graphic>
      </p:graphicFrame>
    </p:spTree>
    <p:extLst>
      <p:ext uri="{BB962C8B-B14F-4D97-AF65-F5344CB8AC3E}">
        <p14:creationId xmlns:p14="http://schemas.microsoft.com/office/powerpoint/2010/main" val="4109828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3" y="0"/>
            <a:ext cx="12192000" cy="6855220"/>
          </a:xfrm>
          <a:prstGeom prst="rect">
            <a:avLst/>
          </a:prstGeom>
        </p:spPr>
      </p:pic>
      <p:sp>
        <p:nvSpPr>
          <p:cNvPr id="8" name="TextBox 7">
            <a:extLst>
              <a:ext uri="{FF2B5EF4-FFF2-40B4-BE49-F238E27FC236}">
                <a16:creationId xmlns:a16="http://schemas.microsoft.com/office/drawing/2014/main" id="{55B1EEDB-859D-4B86-6CA3-F043966F6127}"/>
              </a:ext>
            </a:extLst>
          </p:cNvPr>
          <p:cNvSpPr txBox="1"/>
          <p:nvPr/>
        </p:nvSpPr>
        <p:spPr>
          <a:xfrm>
            <a:off x="402771" y="311717"/>
            <a:ext cx="8784771" cy="369332"/>
          </a:xfrm>
          <a:prstGeom prst="rect">
            <a:avLst/>
          </a:prstGeom>
          <a:solidFill>
            <a:srgbClr val="002060"/>
          </a:solidFill>
        </p:spPr>
        <p:txBody>
          <a:bodyPr wrap="square">
            <a:spAutoFit/>
          </a:bodyPr>
          <a:lstStyle/>
          <a:p>
            <a:pPr algn="l"/>
            <a:r>
              <a:rPr lang="en-ID" sz="1800" b="0" i="0" u="none" strike="noStrike" baseline="0" dirty="0">
                <a:solidFill>
                  <a:schemeClr val="bg1"/>
                </a:solidFill>
                <a:latin typeface="ElMessiri-Regular"/>
              </a:rPr>
              <a:t>PERWUJUDAN SERGAI SANG JUARA 2045 PADA PERIODISASI TAHUN 2025-2029</a:t>
            </a:r>
            <a:endParaRPr lang="en-ID" dirty="0">
              <a:solidFill>
                <a:schemeClr val="bg1"/>
              </a:solidFill>
            </a:endParaRPr>
          </a:p>
        </p:txBody>
      </p:sp>
      <p:pic>
        <p:nvPicPr>
          <p:cNvPr id="10" name="Picture 9">
            <a:extLst>
              <a:ext uri="{FF2B5EF4-FFF2-40B4-BE49-F238E27FC236}">
                <a16:creationId xmlns:a16="http://schemas.microsoft.com/office/drawing/2014/main" id="{B77B47F1-9E07-5BDF-5EBF-A4CD23270662}"/>
              </a:ext>
            </a:extLst>
          </p:cNvPr>
          <p:cNvPicPr>
            <a:picLocks noChangeAspect="1"/>
          </p:cNvPicPr>
          <p:nvPr/>
        </p:nvPicPr>
        <p:blipFill>
          <a:blip r:embed="rId3"/>
          <a:stretch>
            <a:fillRect/>
          </a:stretch>
        </p:blipFill>
        <p:spPr>
          <a:xfrm>
            <a:off x="2419411" y="818688"/>
            <a:ext cx="6267389" cy="1919894"/>
          </a:xfrm>
          <a:prstGeom prst="rect">
            <a:avLst/>
          </a:prstGeom>
        </p:spPr>
      </p:pic>
      <p:sp>
        <p:nvSpPr>
          <p:cNvPr id="11" name="Arrow: Down 10">
            <a:extLst>
              <a:ext uri="{FF2B5EF4-FFF2-40B4-BE49-F238E27FC236}">
                <a16:creationId xmlns:a16="http://schemas.microsoft.com/office/drawing/2014/main" id="{2A2BC0B3-A815-6022-C336-9C9E66C91ADF}"/>
              </a:ext>
            </a:extLst>
          </p:cNvPr>
          <p:cNvSpPr/>
          <p:nvPr/>
        </p:nvSpPr>
        <p:spPr>
          <a:xfrm>
            <a:off x="2562438" y="2738583"/>
            <a:ext cx="885461" cy="349894"/>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3" name="Flowchart: Delay 12">
            <a:extLst>
              <a:ext uri="{FF2B5EF4-FFF2-40B4-BE49-F238E27FC236}">
                <a16:creationId xmlns:a16="http://schemas.microsoft.com/office/drawing/2014/main" id="{D43E3886-0451-C3AE-7787-C2B9C20A6E37}"/>
              </a:ext>
            </a:extLst>
          </p:cNvPr>
          <p:cNvSpPr/>
          <p:nvPr/>
        </p:nvSpPr>
        <p:spPr>
          <a:xfrm>
            <a:off x="2419412" y="3214354"/>
            <a:ext cx="1049433" cy="552105"/>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RKPD 2025</a:t>
            </a:r>
            <a:endParaRPr lang="en-ID" sz="1200" dirty="0"/>
          </a:p>
        </p:txBody>
      </p:sp>
      <p:sp>
        <p:nvSpPr>
          <p:cNvPr id="14" name="Flowchart: Delay 13">
            <a:extLst>
              <a:ext uri="{FF2B5EF4-FFF2-40B4-BE49-F238E27FC236}">
                <a16:creationId xmlns:a16="http://schemas.microsoft.com/office/drawing/2014/main" id="{8B4C333B-DF3E-1E79-D62D-D939213E7C5E}"/>
              </a:ext>
            </a:extLst>
          </p:cNvPr>
          <p:cNvSpPr/>
          <p:nvPr/>
        </p:nvSpPr>
        <p:spPr>
          <a:xfrm>
            <a:off x="2441183" y="3851860"/>
            <a:ext cx="1049433" cy="552105"/>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RKPD 2026</a:t>
            </a:r>
            <a:endParaRPr lang="en-ID" sz="1200" dirty="0"/>
          </a:p>
        </p:txBody>
      </p:sp>
      <p:sp>
        <p:nvSpPr>
          <p:cNvPr id="15" name="Flowchart: Delay 14">
            <a:extLst>
              <a:ext uri="{FF2B5EF4-FFF2-40B4-BE49-F238E27FC236}">
                <a16:creationId xmlns:a16="http://schemas.microsoft.com/office/drawing/2014/main" id="{7B1FBDAB-4E10-B89B-4118-004B8387C145}"/>
              </a:ext>
            </a:extLst>
          </p:cNvPr>
          <p:cNvSpPr/>
          <p:nvPr/>
        </p:nvSpPr>
        <p:spPr>
          <a:xfrm>
            <a:off x="2441183" y="4503469"/>
            <a:ext cx="1049433" cy="552105"/>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RKPD 2027</a:t>
            </a:r>
            <a:endParaRPr lang="en-ID" sz="1200" dirty="0"/>
          </a:p>
        </p:txBody>
      </p:sp>
      <p:sp>
        <p:nvSpPr>
          <p:cNvPr id="16" name="Flowchart: Delay 15">
            <a:extLst>
              <a:ext uri="{FF2B5EF4-FFF2-40B4-BE49-F238E27FC236}">
                <a16:creationId xmlns:a16="http://schemas.microsoft.com/office/drawing/2014/main" id="{76A8909E-1B09-6BF0-3D02-5A2FD28412C9}"/>
              </a:ext>
            </a:extLst>
          </p:cNvPr>
          <p:cNvSpPr/>
          <p:nvPr/>
        </p:nvSpPr>
        <p:spPr>
          <a:xfrm>
            <a:off x="2441183" y="5151711"/>
            <a:ext cx="1049433" cy="552105"/>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RKPD 2028</a:t>
            </a:r>
            <a:endParaRPr lang="en-ID" sz="1200" dirty="0"/>
          </a:p>
        </p:txBody>
      </p:sp>
      <p:sp>
        <p:nvSpPr>
          <p:cNvPr id="17" name="Flowchart: Delay 16">
            <a:extLst>
              <a:ext uri="{FF2B5EF4-FFF2-40B4-BE49-F238E27FC236}">
                <a16:creationId xmlns:a16="http://schemas.microsoft.com/office/drawing/2014/main" id="{F9E4A06F-74A0-C972-F4FE-DE3A0C81CF3A}"/>
              </a:ext>
            </a:extLst>
          </p:cNvPr>
          <p:cNvSpPr/>
          <p:nvPr/>
        </p:nvSpPr>
        <p:spPr>
          <a:xfrm>
            <a:off x="2452069" y="5810839"/>
            <a:ext cx="1049433" cy="552105"/>
          </a:xfrm>
          <a:prstGeom prst="flowChartDe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RKPD 2029</a:t>
            </a:r>
            <a:endParaRPr lang="en-ID" sz="1200" dirty="0"/>
          </a:p>
        </p:txBody>
      </p:sp>
      <p:sp>
        <p:nvSpPr>
          <p:cNvPr id="18" name="Rectangle: Rounded Corners 17">
            <a:extLst>
              <a:ext uri="{FF2B5EF4-FFF2-40B4-BE49-F238E27FC236}">
                <a16:creationId xmlns:a16="http://schemas.microsoft.com/office/drawing/2014/main" id="{3D27A62C-08A3-00A9-183B-28BC1BB5B539}"/>
              </a:ext>
            </a:extLst>
          </p:cNvPr>
          <p:cNvSpPr/>
          <p:nvPr/>
        </p:nvSpPr>
        <p:spPr>
          <a:xfrm>
            <a:off x="3229006" y="3214354"/>
            <a:ext cx="5457794" cy="55210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SDM dan </a:t>
            </a:r>
            <a:r>
              <a:rPr lang="en-US" sz="1600" dirty="0" err="1">
                <a:solidFill>
                  <a:schemeClr val="tx1"/>
                </a:solidFill>
              </a:rPr>
              <a:t>Infrastruktur</a:t>
            </a:r>
            <a:r>
              <a:rPr lang="en-US" sz="1600" dirty="0">
                <a:solidFill>
                  <a:schemeClr val="tx1"/>
                </a:solidFill>
              </a:rPr>
              <a:t> </a:t>
            </a:r>
            <a:r>
              <a:rPr lang="en-US" sz="1600" dirty="0" err="1">
                <a:solidFill>
                  <a:schemeClr val="tx1"/>
                </a:solidFill>
              </a:rPr>
              <a:t>Berkualitas</a:t>
            </a:r>
            <a:endParaRPr lang="en-ID" sz="1600" dirty="0">
              <a:solidFill>
                <a:schemeClr val="tx1"/>
              </a:solidFill>
            </a:endParaRPr>
          </a:p>
        </p:txBody>
      </p:sp>
      <p:sp>
        <p:nvSpPr>
          <p:cNvPr id="19" name="Rectangle: Rounded Corners 18">
            <a:extLst>
              <a:ext uri="{FF2B5EF4-FFF2-40B4-BE49-F238E27FC236}">
                <a16:creationId xmlns:a16="http://schemas.microsoft.com/office/drawing/2014/main" id="{CF985CDE-E2B0-C27A-013A-73E2D30CC289}"/>
              </a:ext>
            </a:extLst>
          </p:cNvPr>
          <p:cNvSpPr/>
          <p:nvPr/>
        </p:nvSpPr>
        <p:spPr>
          <a:xfrm>
            <a:off x="3229006" y="3883948"/>
            <a:ext cx="5457794" cy="55210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err="1">
                <a:solidFill>
                  <a:schemeClr val="tx1"/>
                </a:solidFill>
              </a:rPr>
              <a:t>Inovasi</a:t>
            </a:r>
            <a:r>
              <a:rPr lang="en-US" sz="1600" dirty="0">
                <a:solidFill>
                  <a:schemeClr val="tx1"/>
                </a:solidFill>
              </a:rPr>
              <a:t> dan </a:t>
            </a:r>
            <a:r>
              <a:rPr lang="en-US" sz="1600" dirty="0" err="1">
                <a:solidFill>
                  <a:schemeClr val="tx1"/>
                </a:solidFill>
              </a:rPr>
              <a:t>Hilirisasi</a:t>
            </a:r>
            <a:r>
              <a:rPr lang="en-US" sz="1600" dirty="0">
                <a:solidFill>
                  <a:schemeClr val="tx1"/>
                </a:solidFill>
              </a:rPr>
              <a:t> </a:t>
            </a:r>
            <a:r>
              <a:rPr lang="en-US" sz="1600" dirty="0" err="1">
                <a:solidFill>
                  <a:schemeClr val="tx1"/>
                </a:solidFill>
              </a:rPr>
              <a:t>Industri</a:t>
            </a:r>
            <a:r>
              <a:rPr lang="en-US" sz="1600" dirty="0">
                <a:solidFill>
                  <a:schemeClr val="tx1"/>
                </a:solidFill>
              </a:rPr>
              <a:t> </a:t>
            </a:r>
            <a:r>
              <a:rPr lang="en-US" sz="1600" dirty="0" err="1">
                <a:solidFill>
                  <a:schemeClr val="tx1"/>
                </a:solidFill>
              </a:rPr>
              <a:t>Berkelanjutan</a:t>
            </a:r>
            <a:endParaRPr lang="en-ID" sz="1600" dirty="0">
              <a:solidFill>
                <a:schemeClr val="tx1"/>
              </a:solidFill>
            </a:endParaRPr>
          </a:p>
        </p:txBody>
      </p:sp>
      <p:sp>
        <p:nvSpPr>
          <p:cNvPr id="20" name="Rectangle: Rounded Corners 19">
            <a:extLst>
              <a:ext uri="{FF2B5EF4-FFF2-40B4-BE49-F238E27FC236}">
                <a16:creationId xmlns:a16="http://schemas.microsoft.com/office/drawing/2014/main" id="{F789C6C4-6BBF-82B4-4BA6-84851E36BFEA}"/>
              </a:ext>
            </a:extLst>
          </p:cNvPr>
          <p:cNvSpPr/>
          <p:nvPr/>
        </p:nvSpPr>
        <p:spPr>
          <a:xfrm>
            <a:off x="3229006" y="4553542"/>
            <a:ext cx="5457794" cy="55210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err="1">
                <a:solidFill>
                  <a:schemeClr val="tx1"/>
                </a:solidFill>
              </a:rPr>
              <a:t>Percepatan</a:t>
            </a:r>
            <a:r>
              <a:rPr lang="en-US" sz="1600" dirty="0">
                <a:solidFill>
                  <a:schemeClr val="tx1"/>
                </a:solidFill>
              </a:rPr>
              <a:t> </a:t>
            </a:r>
            <a:r>
              <a:rPr lang="en-US" sz="1600" dirty="0" err="1">
                <a:solidFill>
                  <a:schemeClr val="tx1"/>
                </a:solidFill>
              </a:rPr>
              <a:t>Peletakan</a:t>
            </a:r>
            <a:r>
              <a:rPr lang="en-US" sz="1600" dirty="0">
                <a:solidFill>
                  <a:schemeClr val="tx1"/>
                </a:solidFill>
              </a:rPr>
              <a:t> </a:t>
            </a:r>
            <a:r>
              <a:rPr lang="en-US" sz="1600" dirty="0" err="1">
                <a:solidFill>
                  <a:schemeClr val="tx1"/>
                </a:solidFill>
              </a:rPr>
              <a:t>Fondasi</a:t>
            </a:r>
            <a:r>
              <a:rPr lang="en-US" sz="1600" dirty="0">
                <a:solidFill>
                  <a:schemeClr val="tx1"/>
                </a:solidFill>
              </a:rPr>
              <a:t> </a:t>
            </a:r>
            <a:r>
              <a:rPr lang="en-US" sz="1600" dirty="0" err="1">
                <a:solidFill>
                  <a:schemeClr val="tx1"/>
                </a:solidFill>
              </a:rPr>
              <a:t>Transformasi</a:t>
            </a:r>
            <a:endParaRPr lang="en-ID" sz="1600" dirty="0">
              <a:solidFill>
                <a:schemeClr val="tx1"/>
              </a:solidFill>
            </a:endParaRPr>
          </a:p>
        </p:txBody>
      </p:sp>
      <p:sp>
        <p:nvSpPr>
          <p:cNvPr id="21" name="Rectangle: Rounded Corners 20">
            <a:extLst>
              <a:ext uri="{FF2B5EF4-FFF2-40B4-BE49-F238E27FC236}">
                <a16:creationId xmlns:a16="http://schemas.microsoft.com/office/drawing/2014/main" id="{53859DA0-5FE0-1703-9891-7538D5A177E6}"/>
              </a:ext>
            </a:extLst>
          </p:cNvPr>
          <p:cNvSpPr/>
          <p:nvPr/>
        </p:nvSpPr>
        <p:spPr>
          <a:xfrm>
            <a:off x="3229006" y="5199742"/>
            <a:ext cx="5457794" cy="55210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err="1">
                <a:solidFill>
                  <a:schemeClr val="tx1"/>
                </a:solidFill>
              </a:rPr>
              <a:t>Pemantapan</a:t>
            </a:r>
            <a:r>
              <a:rPr lang="en-US" sz="1600" dirty="0">
                <a:solidFill>
                  <a:schemeClr val="tx1"/>
                </a:solidFill>
              </a:rPr>
              <a:t> </a:t>
            </a:r>
            <a:r>
              <a:rPr lang="en-US" sz="1600" dirty="0" err="1">
                <a:solidFill>
                  <a:schemeClr val="tx1"/>
                </a:solidFill>
              </a:rPr>
              <a:t>Fondasi</a:t>
            </a:r>
            <a:r>
              <a:rPr lang="en-US" sz="1600" dirty="0">
                <a:solidFill>
                  <a:schemeClr val="tx1"/>
                </a:solidFill>
              </a:rPr>
              <a:t> </a:t>
            </a:r>
            <a:r>
              <a:rPr lang="en-US" sz="1600" dirty="0" err="1">
                <a:solidFill>
                  <a:schemeClr val="tx1"/>
                </a:solidFill>
              </a:rPr>
              <a:t>Transformasi</a:t>
            </a:r>
            <a:endParaRPr lang="en-ID" sz="1600" dirty="0">
              <a:solidFill>
                <a:schemeClr val="tx1"/>
              </a:solidFill>
            </a:endParaRPr>
          </a:p>
        </p:txBody>
      </p:sp>
      <p:sp>
        <p:nvSpPr>
          <p:cNvPr id="22" name="Rectangle: Rounded Corners 21">
            <a:extLst>
              <a:ext uri="{FF2B5EF4-FFF2-40B4-BE49-F238E27FC236}">
                <a16:creationId xmlns:a16="http://schemas.microsoft.com/office/drawing/2014/main" id="{0329A9FB-A0EF-8DA8-B179-AE1C76A70056}"/>
              </a:ext>
            </a:extLst>
          </p:cNvPr>
          <p:cNvSpPr/>
          <p:nvPr/>
        </p:nvSpPr>
        <p:spPr>
          <a:xfrm>
            <a:off x="3229006" y="5889486"/>
            <a:ext cx="5457794" cy="55210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err="1">
                <a:solidFill>
                  <a:schemeClr val="tx1"/>
                </a:solidFill>
              </a:rPr>
              <a:t>Perwujudan</a:t>
            </a:r>
            <a:r>
              <a:rPr lang="en-US" sz="1600" dirty="0">
                <a:solidFill>
                  <a:schemeClr val="tx1"/>
                </a:solidFill>
              </a:rPr>
              <a:t> </a:t>
            </a:r>
            <a:r>
              <a:rPr lang="en-US" sz="1600" dirty="0" err="1">
                <a:solidFill>
                  <a:schemeClr val="tx1"/>
                </a:solidFill>
              </a:rPr>
              <a:t>Fondasi</a:t>
            </a:r>
            <a:r>
              <a:rPr lang="en-US" sz="1600" dirty="0">
                <a:solidFill>
                  <a:schemeClr val="tx1"/>
                </a:solidFill>
              </a:rPr>
              <a:t> </a:t>
            </a:r>
            <a:r>
              <a:rPr lang="en-US" sz="1600" dirty="0" err="1">
                <a:solidFill>
                  <a:schemeClr val="tx1"/>
                </a:solidFill>
              </a:rPr>
              <a:t>Transformasi</a:t>
            </a:r>
            <a:endParaRPr lang="en-ID" sz="1600" dirty="0">
              <a:solidFill>
                <a:schemeClr val="tx1"/>
              </a:solidFill>
            </a:endParaRPr>
          </a:p>
        </p:txBody>
      </p:sp>
    </p:spTree>
    <p:extLst>
      <p:ext uri="{BB962C8B-B14F-4D97-AF65-F5344CB8AC3E}">
        <p14:creationId xmlns:p14="http://schemas.microsoft.com/office/powerpoint/2010/main" val="938720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12700"/>
            <a:ext cx="12192000" cy="6855220"/>
          </a:xfrm>
          <a:prstGeom prst="rect">
            <a:avLst/>
          </a:prstGeom>
        </p:spPr>
      </p:pic>
      <p:sp>
        <p:nvSpPr>
          <p:cNvPr id="23" name="Rectangle 22">
            <a:extLst>
              <a:ext uri="{FF2B5EF4-FFF2-40B4-BE49-F238E27FC236}">
                <a16:creationId xmlns:a16="http://schemas.microsoft.com/office/drawing/2014/main" id="{4634E7E0-3A43-9040-85AC-1D1CE06DEBB0}"/>
              </a:ext>
            </a:extLst>
          </p:cNvPr>
          <p:cNvSpPr/>
          <p:nvPr/>
        </p:nvSpPr>
        <p:spPr>
          <a:xfrm>
            <a:off x="2692729" y="216572"/>
            <a:ext cx="6806542" cy="44566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Tema Pembangunan </a:t>
            </a:r>
            <a:r>
              <a:rPr lang="en-US" sz="1600" dirty="0" err="1">
                <a:solidFill>
                  <a:schemeClr val="tx1"/>
                </a:solidFill>
              </a:rPr>
              <a:t>Jangka</a:t>
            </a:r>
            <a:r>
              <a:rPr lang="en-US" sz="1600" dirty="0">
                <a:solidFill>
                  <a:schemeClr val="tx1"/>
                </a:solidFill>
              </a:rPr>
              <a:t> </a:t>
            </a:r>
            <a:r>
              <a:rPr lang="en-US" sz="1600" dirty="0" err="1">
                <a:solidFill>
                  <a:schemeClr val="tx1"/>
                </a:solidFill>
              </a:rPr>
              <a:t>Menengah</a:t>
            </a:r>
            <a:r>
              <a:rPr lang="en-US" sz="1600" dirty="0">
                <a:solidFill>
                  <a:schemeClr val="tx1"/>
                </a:solidFill>
              </a:rPr>
              <a:t> </a:t>
            </a:r>
            <a:r>
              <a:rPr lang="en-US" sz="1600" dirty="0" err="1">
                <a:solidFill>
                  <a:schemeClr val="tx1"/>
                </a:solidFill>
              </a:rPr>
              <a:t>Tahap</a:t>
            </a:r>
            <a:r>
              <a:rPr lang="en-US" sz="1600" dirty="0">
                <a:solidFill>
                  <a:schemeClr val="tx1"/>
                </a:solidFill>
              </a:rPr>
              <a:t> </a:t>
            </a:r>
            <a:r>
              <a:rPr lang="en-US" sz="1600" dirty="0" err="1">
                <a:solidFill>
                  <a:schemeClr val="tx1"/>
                </a:solidFill>
              </a:rPr>
              <a:t>Pertama</a:t>
            </a:r>
            <a:r>
              <a:rPr lang="en-US" sz="1600" dirty="0">
                <a:solidFill>
                  <a:schemeClr val="tx1"/>
                </a:solidFill>
              </a:rPr>
              <a:t> RPJPD SERGAI 2025-2045</a:t>
            </a:r>
            <a:endParaRPr lang="en-ID" sz="1600" dirty="0">
              <a:solidFill>
                <a:schemeClr val="tx1"/>
              </a:solidFill>
            </a:endParaRPr>
          </a:p>
        </p:txBody>
      </p:sp>
      <p:sp>
        <p:nvSpPr>
          <p:cNvPr id="24" name="Plaque 23">
            <a:extLst>
              <a:ext uri="{FF2B5EF4-FFF2-40B4-BE49-F238E27FC236}">
                <a16:creationId xmlns:a16="http://schemas.microsoft.com/office/drawing/2014/main" id="{E8FB7FA9-0F26-57E7-0FAA-6C94E6136463}"/>
              </a:ext>
            </a:extLst>
          </p:cNvPr>
          <p:cNvSpPr/>
          <p:nvPr/>
        </p:nvSpPr>
        <p:spPr>
          <a:xfrm>
            <a:off x="2682099" y="710065"/>
            <a:ext cx="6806542" cy="445661"/>
          </a:xfrm>
          <a:prstGeom prst="plaqu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PENGUATAN FONDASI TRANSFORMASI</a:t>
            </a:r>
            <a:endParaRPr lang="en-ID" dirty="0"/>
          </a:p>
        </p:txBody>
      </p:sp>
      <p:sp>
        <p:nvSpPr>
          <p:cNvPr id="25" name="Rectangle: Rounded Corners 24">
            <a:extLst>
              <a:ext uri="{FF2B5EF4-FFF2-40B4-BE49-F238E27FC236}">
                <a16:creationId xmlns:a16="http://schemas.microsoft.com/office/drawing/2014/main" id="{93943FA0-5D7B-5BC6-02B8-F4AE56E57C47}"/>
              </a:ext>
            </a:extLst>
          </p:cNvPr>
          <p:cNvSpPr/>
          <p:nvPr/>
        </p:nvSpPr>
        <p:spPr>
          <a:xfrm>
            <a:off x="529923" y="1633218"/>
            <a:ext cx="11421072" cy="44566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err="1">
                <a:solidFill>
                  <a:srgbClr val="FF0000"/>
                </a:solidFill>
              </a:rPr>
              <a:t>Transformasi</a:t>
            </a:r>
            <a:r>
              <a:rPr lang="en-US" sz="1200" b="1" dirty="0">
                <a:solidFill>
                  <a:srgbClr val="FF0000"/>
                </a:solidFill>
              </a:rPr>
              <a:t> </a:t>
            </a:r>
            <a:r>
              <a:rPr lang="en-US" sz="1200" b="1" dirty="0" err="1">
                <a:solidFill>
                  <a:srgbClr val="FF0000"/>
                </a:solidFill>
              </a:rPr>
              <a:t>Sosial</a:t>
            </a:r>
            <a:endParaRPr lang="en-US" sz="1200" b="1" dirty="0">
              <a:solidFill>
                <a:srgbClr val="FF0000"/>
              </a:solidFill>
            </a:endParaRPr>
          </a:p>
          <a:p>
            <a:pPr algn="just"/>
            <a:r>
              <a:rPr lang="en-ID" sz="1200" b="0" i="0" u="none" strike="noStrike" baseline="0" dirty="0" err="1">
                <a:solidFill>
                  <a:srgbClr val="000000"/>
                </a:solidFill>
                <a:latin typeface="Bookman Old Style" panose="02050604050505020204" pitchFamily="18" charset="0"/>
              </a:rPr>
              <a:t>Penuntasan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pemenuhan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pelayanan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dasar</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kesehatan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pendidikan</a:t>
            </a:r>
            <a:r>
              <a:rPr lang="en-ID" sz="1200" b="0" i="0" u="none" strike="noStrike" baseline="0" dirty="0">
                <a:solidFill>
                  <a:srgbClr val="000000"/>
                </a:solidFill>
                <a:latin typeface="Bookman Old Style" panose="02050604050505020204" pitchFamily="18" charset="0"/>
              </a:rPr>
              <a:t> dan </a:t>
            </a:r>
            <a:r>
              <a:rPr lang="en-ID" sz="1200" b="0" i="0" u="none" strike="noStrike" baseline="0" dirty="0" err="1">
                <a:solidFill>
                  <a:srgbClr val="000000"/>
                </a:solidFill>
                <a:latin typeface="Bookman Old Style" panose="02050604050505020204" pitchFamily="18" charset="0"/>
              </a:rPr>
              <a:t>perlindungan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sosial</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serta</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peningkatan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kualitas</a:t>
            </a:r>
            <a:r>
              <a:rPr lang="en-ID" sz="1200" b="0" i="0" u="none" strike="noStrike" baseline="0" dirty="0">
                <a:solidFill>
                  <a:srgbClr val="000000"/>
                </a:solidFill>
                <a:latin typeface="Bookman Old Style" panose="02050604050505020204" pitchFamily="18" charset="0"/>
              </a:rPr>
              <a:t> SDM</a:t>
            </a:r>
            <a:endParaRPr lang="en-ID" sz="1200" dirty="0">
              <a:solidFill>
                <a:schemeClr val="tx1"/>
              </a:solidFill>
            </a:endParaRPr>
          </a:p>
        </p:txBody>
      </p:sp>
      <p:sp>
        <p:nvSpPr>
          <p:cNvPr id="26" name="TextBox 25">
            <a:extLst>
              <a:ext uri="{FF2B5EF4-FFF2-40B4-BE49-F238E27FC236}">
                <a16:creationId xmlns:a16="http://schemas.microsoft.com/office/drawing/2014/main" id="{25B8FBDD-FD88-2D8D-09A4-9B9AC904B32A}"/>
              </a:ext>
            </a:extLst>
          </p:cNvPr>
          <p:cNvSpPr txBox="1"/>
          <p:nvPr/>
        </p:nvSpPr>
        <p:spPr>
          <a:xfrm>
            <a:off x="529919" y="1226726"/>
            <a:ext cx="8969352" cy="369332"/>
          </a:xfrm>
          <a:prstGeom prst="rect">
            <a:avLst/>
          </a:prstGeom>
          <a:noFill/>
        </p:spPr>
        <p:txBody>
          <a:bodyPr wrap="square" rtlCol="0">
            <a:spAutoFit/>
          </a:bodyPr>
          <a:lstStyle/>
          <a:p>
            <a:r>
              <a:rPr lang="en-US" dirty="0" err="1"/>
              <a:t>Fokus</a:t>
            </a:r>
            <a:r>
              <a:rPr lang="en-US" dirty="0"/>
              <a:t> Agenda Pembangunan </a:t>
            </a:r>
            <a:r>
              <a:rPr lang="en-US" dirty="0" err="1"/>
              <a:t>Tahun</a:t>
            </a:r>
            <a:r>
              <a:rPr lang="en-US" dirty="0"/>
              <a:t> 2025-2029 (</a:t>
            </a:r>
            <a:r>
              <a:rPr lang="en-US" dirty="0" err="1"/>
              <a:t>Arah</a:t>
            </a:r>
            <a:r>
              <a:rPr lang="en-US" dirty="0"/>
              <a:t> </a:t>
            </a:r>
            <a:r>
              <a:rPr lang="en-US" dirty="0" err="1"/>
              <a:t>Kebijakan</a:t>
            </a:r>
            <a:r>
              <a:rPr lang="en-US" dirty="0"/>
              <a:t> </a:t>
            </a:r>
            <a:r>
              <a:rPr lang="en-US" dirty="0" err="1"/>
              <a:t>Tahap</a:t>
            </a:r>
            <a:r>
              <a:rPr lang="en-US" dirty="0"/>
              <a:t> I  RPJPD 2025-2045)</a:t>
            </a:r>
            <a:endParaRPr lang="en-ID" dirty="0"/>
          </a:p>
        </p:txBody>
      </p:sp>
      <p:sp>
        <p:nvSpPr>
          <p:cNvPr id="27" name="Rectangle: Rounded Corners 26">
            <a:extLst>
              <a:ext uri="{FF2B5EF4-FFF2-40B4-BE49-F238E27FC236}">
                <a16:creationId xmlns:a16="http://schemas.microsoft.com/office/drawing/2014/main" id="{0EF32B1C-12B8-A28D-C2DC-BFF20C3A968E}"/>
              </a:ext>
            </a:extLst>
          </p:cNvPr>
          <p:cNvSpPr/>
          <p:nvPr/>
        </p:nvSpPr>
        <p:spPr>
          <a:xfrm>
            <a:off x="529922" y="2102959"/>
            <a:ext cx="11421072" cy="617148"/>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err="1">
                <a:solidFill>
                  <a:srgbClr val="FF0000"/>
                </a:solidFill>
              </a:rPr>
              <a:t>Transformasi</a:t>
            </a:r>
            <a:r>
              <a:rPr lang="en-US" sz="1200" b="1" dirty="0">
                <a:solidFill>
                  <a:srgbClr val="FF0000"/>
                </a:solidFill>
              </a:rPr>
              <a:t> Ekonomi</a:t>
            </a:r>
          </a:p>
          <a:p>
            <a:pPr algn="just"/>
            <a:r>
              <a:rPr lang="en-ID" sz="1200" b="0" i="0" u="none" strike="noStrike" baseline="0" dirty="0" err="1">
                <a:solidFill>
                  <a:srgbClr val="000000"/>
                </a:solidFill>
                <a:latin typeface="Bookman Old Style" panose="02050604050505020204" pitchFamily="18" charset="0"/>
              </a:rPr>
              <a:t>Hilirisasi</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sumber</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daya</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alam</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potensi</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unggulan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peningkatan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kapasitas</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riset</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inovasi</a:t>
            </a:r>
            <a:r>
              <a:rPr lang="en-ID" sz="1200" b="0" i="0" u="none" strike="noStrike" baseline="0" dirty="0">
                <a:solidFill>
                  <a:srgbClr val="000000"/>
                </a:solidFill>
                <a:latin typeface="Bookman Old Style" panose="02050604050505020204" pitchFamily="18" charset="0"/>
              </a:rPr>
              <a:t> dan </a:t>
            </a:r>
            <a:r>
              <a:rPr lang="en-ID" sz="1200" b="0" i="0" u="none" strike="noStrike" baseline="0" dirty="0" err="1">
                <a:solidFill>
                  <a:srgbClr val="000000"/>
                </a:solidFill>
                <a:latin typeface="Bookman Old Style" panose="02050604050505020204" pitchFamily="18" charset="0"/>
              </a:rPr>
              <a:t>produktivitas</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tenaga</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kerja</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penerapan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ekonomi</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hijau</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pemenuhan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akses</a:t>
            </a:r>
            <a:r>
              <a:rPr lang="en-ID" sz="1200" b="0" i="0" u="none" strike="noStrike" baseline="0" dirty="0">
                <a:solidFill>
                  <a:srgbClr val="000000"/>
                </a:solidFill>
                <a:latin typeface="Bookman Old Style" panose="02050604050505020204" pitchFamily="18" charset="0"/>
              </a:rPr>
              <a:t> digital, </a:t>
            </a:r>
            <a:r>
              <a:rPr lang="en-ID" sz="1200" b="0" i="0" u="none" strike="noStrike" baseline="0" dirty="0" err="1">
                <a:solidFill>
                  <a:srgbClr val="000000"/>
                </a:solidFill>
                <a:latin typeface="Bookman Old Style" panose="02050604050505020204" pitchFamily="18" charset="0"/>
              </a:rPr>
              <a:t>pembangunan</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perkotaan</a:t>
            </a:r>
            <a:r>
              <a:rPr lang="en-ID" sz="1200" b="0" i="0" u="none" strike="noStrike" baseline="0" dirty="0">
                <a:solidFill>
                  <a:srgbClr val="000000"/>
                </a:solidFill>
                <a:latin typeface="Bookman Old Style" panose="02050604050505020204" pitchFamily="18" charset="0"/>
              </a:rPr>
              <a:t> dan </a:t>
            </a:r>
            <a:r>
              <a:rPr lang="en-ID" sz="1200" b="0" i="0" u="none" strike="noStrike" baseline="0" dirty="0" err="1">
                <a:solidFill>
                  <a:srgbClr val="000000"/>
                </a:solidFill>
                <a:latin typeface="Bookman Old Style" panose="02050604050505020204" pitchFamily="18" charset="0"/>
              </a:rPr>
              <a:t>pusat-pusat</a:t>
            </a:r>
            <a:r>
              <a:rPr lang="en-ID" sz="1200" b="0" i="0" u="none" strike="noStrike" baseline="0" dirty="0">
                <a:solidFill>
                  <a:srgbClr val="000000"/>
                </a:solidFill>
                <a:latin typeface="Bookman Old Style" panose="02050604050505020204" pitchFamily="18" charset="0"/>
              </a:rPr>
              <a:t> </a:t>
            </a:r>
            <a:r>
              <a:rPr lang="en-ID" sz="1200" b="0" i="0" u="none" strike="noStrike" baseline="0" dirty="0" err="1">
                <a:solidFill>
                  <a:srgbClr val="000000"/>
                </a:solidFill>
                <a:latin typeface="Bookman Old Style" panose="02050604050505020204" pitchFamily="18" charset="0"/>
              </a:rPr>
              <a:t>pertumbuhan</a:t>
            </a:r>
            <a:r>
              <a:rPr lang="en-ID" sz="1200" b="0" i="0" u="none" strike="noStrike" baseline="0" dirty="0">
                <a:solidFill>
                  <a:srgbClr val="000000"/>
                </a:solidFill>
                <a:latin typeface="Bookman Old Style" panose="02050604050505020204" pitchFamily="18" charset="0"/>
              </a:rPr>
              <a:t>; </a:t>
            </a:r>
          </a:p>
        </p:txBody>
      </p:sp>
      <p:sp>
        <p:nvSpPr>
          <p:cNvPr id="28" name="Rectangle: Rounded Corners 27">
            <a:extLst>
              <a:ext uri="{FF2B5EF4-FFF2-40B4-BE49-F238E27FC236}">
                <a16:creationId xmlns:a16="http://schemas.microsoft.com/office/drawing/2014/main" id="{BDB43364-9DE8-671D-A82B-C8FE4AC03674}"/>
              </a:ext>
            </a:extLst>
          </p:cNvPr>
          <p:cNvSpPr/>
          <p:nvPr/>
        </p:nvSpPr>
        <p:spPr>
          <a:xfrm>
            <a:off x="529923" y="2766877"/>
            <a:ext cx="11421073" cy="577087"/>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err="1">
                <a:solidFill>
                  <a:srgbClr val="FF0000"/>
                </a:solidFill>
              </a:rPr>
              <a:t>Transformasi</a:t>
            </a:r>
            <a:r>
              <a:rPr lang="en-US" sz="1200" b="1" dirty="0">
                <a:solidFill>
                  <a:srgbClr val="FF0000"/>
                </a:solidFill>
              </a:rPr>
              <a:t> Tata Kelola</a:t>
            </a:r>
          </a:p>
          <a:p>
            <a:pPr algn="just"/>
            <a:r>
              <a:rPr lang="en-ID" sz="1200" dirty="0" err="1">
                <a:solidFill>
                  <a:srgbClr val="000000"/>
                </a:solidFill>
              </a:rPr>
              <a:t>P</a:t>
            </a:r>
            <a:r>
              <a:rPr lang="en-ID" sz="1200" b="0" i="0" u="none" strike="noStrike" baseline="0" dirty="0" err="1">
                <a:solidFill>
                  <a:srgbClr val="000000"/>
                </a:solidFill>
              </a:rPr>
              <a:t>erbaikan</a:t>
            </a:r>
            <a:r>
              <a:rPr lang="en-ID" sz="1200" b="0" i="0" u="none" strike="noStrike" baseline="0" dirty="0">
                <a:solidFill>
                  <a:srgbClr val="000000"/>
                </a:solidFill>
              </a:rPr>
              <a:t> </a:t>
            </a:r>
            <a:r>
              <a:rPr lang="en-ID" sz="1200" b="0" i="0" u="none" strike="noStrike" baseline="0" dirty="0" err="1">
                <a:solidFill>
                  <a:srgbClr val="000000"/>
                </a:solidFill>
              </a:rPr>
              <a:t>kelembagaan</a:t>
            </a:r>
            <a:r>
              <a:rPr lang="en-ID" sz="1200" b="0" i="0" u="none" strike="noStrike" baseline="0" dirty="0">
                <a:solidFill>
                  <a:srgbClr val="000000"/>
                </a:solidFill>
              </a:rPr>
              <a:t> yang </a:t>
            </a:r>
            <a:r>
              <a:rPr lang="en-ID" sz="1200" b="0" i="0" u="none" strike="noStrike" baseline="0" dirty="0" err="1">
                <a:solidFill>
                  <a:srgbClr val="000000"/>
                </a:solidFill>
              </a:rPr>
              <a:t>tepat</a:t>
            </a:r>
            <a:r>
              <a:rPr lang="en-ID" sz="1200" b="0" i="0" u="none" strike="noStrike" baseline="0" dirty="0">
                <a:solidFill>
                  <a:srgbClr val="000000"/>
                </a:solidFill>
              </a:rPr>
              <a:t> </a:t>
            </a:r>
            <a:r>
              <a:rPr lang="en-ID" sz="1200" b="0" i="0" u="none" strike="noStrike" baseline="0" dirty="0" err="1">
                <a:solidFill>
                  <a:srgbClr val="000000"/>
                </a:solidFill>
              </a:rPr>
              <a:t>fungsi</a:t>
            </a:r>
            <a:r>
              <a:rPr lang="en-ID" sz="1200" b="0" i="0" u="none" strike="noStrike" baseline="0" dirty="0">
                <a:solidFill>
                  <a:srgbClr val="000000"/>
                </a:solidFill>
              </a:rPr>
              <a:t>, </a:t>
            </a:r>
            <a:r>
              <a:rPr lang="en-ID" sz="1200" b="0" i="0" u="none" strike="noStrike" baseline="0" dirty="0" err="1">
                <a:solidFill>
                  <a:srgbClr val="000000"/>
                </a:solidFill>
              </a:rPr>
              <a:t>penyempurnaan</a:t>
            </a:r>
            <a:r>
              <a:rPr lang="en-ID" sz="1200" b="0" i="0" u="none" strike="noStrike" baseline="0" dirty="0">
                <a:solidFill>
                  <a:srgbClr val="000000"/>
                </a:solidFill>
              </a:rPr>
              <a:t> </a:t>
            </a:r>
            <a:r>
              <a:rPr lang="en-ID" sz="1200" b="0" i="0" u="none" strike="noStrike" baseline="0" dirty="0" err="1">
                <a:solidFill>
                  <a:srgbClr val="000000"/>
                </a:solidFill>
              </a:rPr>
              <a:t>fondasi</a:t>
            </a:r>
            <a:r>
              <a:rPr lang="en-ID" sz="1200" b="0" i="0" u="none" strike="noStrike" baseline="0" dirty="0">
                <a:solidFill>
                  <a:srgbClr val="000000"/>
                </a:solidFill>
              </a:rPr>
              <a:t> </a:t>
            </a:r>
            <a:r>
              <a:rPr lang="en-ID" sz="1200" b="0" i="0" u="none" strike="noStrike" baseline="0" dirty="0" err="1">
                <a:solidFill>
                  <a:srgbClr val="000000"/>
                </a:solidFill>
              </a:rPr>
              <a:t>penataan</a:t>
            </a:r>
            <a:r>
              <a:rPr lang="en-ID" sz="1200" b="0" i="0" u="none" strike="noStrike" baseline="0" dirty="0">
                <a:solidFill>
                  <a:srgbClr val="000000"/>
                </a:solidFill>
              </a:rPr>
              <a:t> </a:t>
            </a:r>
            <a:r>
              <a:rPr lang="en-ID" sz="1200" b="0" i="0" u="none" strike="noStrike" baseline="0" dirty="0" err="1">
                <a:solidFill>
                  <a:srgbClr val="000000"/>
                </a:solidFill>
              </a:rPr>
              <a:t>regulasi</a:t>
            </a:r>
            <a:r>
              <a:rPr lang="en-ID" sz="1200" b="0" i="0" u="none" strike="noStrike" baseline="0" dirty="0">
                <a:solidFill>
                  <a:srgbClr val="000000"/>
                </a:solidFill>
              </a:rPr>
              <a:t>, </a:t>
            </a:r>
            <a:r>
              <a:rPr lang="en-ID" sz="1200" b="0" i="0" u="none" strike="noStrike" baseline="0" dirty="0" err="1">
                <a:solidFill>
                  <a:srgbClr val="000000"/>
                </a:solidFill>
              </a:rPr>
              <a:t>peningkatan</a:t>
            </a:r>
            <a:r>
              <a:rPr lang="en-ID" sz="1200" b="0" i="0" u="none" strike="noStrike" baseline="0" dirty="0">
                <a:solidFill>
                  <a:srgbClr val="000000"/>
                </a:solidFill>
              </a:rPr>
              <a:t> </a:t>
            </a:r>
            <a:r>
              <a:rPr lang="en-ID" sz="1200" b="0" i="0" u="none" strike="noStrike" baseline="0" dirty="0" err="1">
                <a:solidFill>
                  <a:srgbClr val="000000"/>
                </a:solidFill>
              </a:rPr>
              <a:t>kualitas</a:t>
            </a:r>
            <a:r>
              <a:rPr lang="en-ID" sz="1200" b="0" i="0" u="none" strike="noStrike" baseline="0" dirty="0">
                <a:solidFill>
                  <a:srgbClr val="000000"/>
                </a:solidFill>
              </a:rPr>
              <a:t> ASN </a:t>
            </a:r>
            <a:r>
              <a:rPr lang="en-ID" sz="1200" b="0" i="0" u="none" strike="noStrike" baseline="0" dirty="0" err="1">
                <a:solidFill>
                  <a:srgbClr val="000000"/>
                </a:solidFill>
              </a:rPr>
              <a:t>berbasis</a:t>
            </a:r>
            <a:r>
              <a:rPr lang="en-ID" sz="1200" b="0" i="0" u="none" strike="noStrike" baseline="0" dirty="0">
                <a:solidFill>
                  <a:srgbClr val="000000"/>
                </a:solidFill>
              </a:rPr>
              <a:t> merit, </a:t>
            </a:r>
            <a:r>
              <a:rPr lang="en-ID" sz="1200" b="0" i="0" u="none" strike="noStrike" baseline="0" dirty="0" err="1">
                <a:solidFill>
                  <a:srgbClr val="000000"/>
                </a:solidFill>
              </a:rPr>
              <a:t>kebijakan</a:t>
            </a:r>
            <a:r>
              <a:rPr lang="en-ID" sz="1200" b="0" i="0" u="none" strike="noStrike" baseline="0" dirty="0">
                <a:solidFill>
                  <a:srgbClr val="000000"/>
                </a:solidFill>
              </a:rPr>
              <a:t> </a:t>
            </a:r>
            <a:r>
              <a:rPr lang="en-ID" sz="1200" b="0" i="0" u="none" strike="noStrike" baseline="0" dirty="0" err="1">
                <a:solidFill>
                  <a:srgbClr val="000000"/>
                </a:solidFill>
              </a:rPr>
              <a:t>pembangunan</a:t>
            </a:r>
            <a:r>
              <a:rPr lang="en-ID" sz="1200" b="0" i="0" u="none" strike="noStrike" baseline="0" dirty="0">
                <a:solidFill>
                  <a:srgbClr val="000000"/>
                </a:solidFill>
              </a:rPr>
              <a:t> </a:t>
            </a:r>
            <a:r>
              <a:rPr lang="en-ID" sz="1200" b="0" i="0" u="none" strike="noStrike" baseline="0" dirty="0" err="1">
                <a:solidFill>
                  <a:srgbClr val="000000"/>
                </a:solidFill>
              </a:rPr>
              <a:t>berbasis</a:t>
            </a:r>
            <a:r>
              <a:rPr lang="en-ID" sz="1200" b="0" i="0" u="none" strike="noStrike" baseline="0" dirty="0">
                <a:solidFill>
                  <a:srgbClr val="000000"/>
                </a:solidFill>
              </a:rPr>
              <a:t> </a:t>
            </a:r>
            <a:r>
              <a:rPr lang="en-ID" sz="1200" b="0" i="0" u="none" strike="noStrike" baseline="0" dirty="0" err="1">
                <a:solidFill>
                  <a:srgbClr val="000000"/>
                </a:solidFill>
              </a:rPr>
              <a:t>bukti</a:t>
            </a:r>
            <a:r>
              <a:rPr lang="en-ID" sz="1200" b="0" i="0" u="none" strike="noStrike" baseline="0" dirty="0">
                <a:solidFill>
                  <a:srgbClr val="000000"/>
                </a:solidFill>
              </a:rPr>
              <a:t>, </a:t>
            </a:r>
            <a:r>
              <a:rPr lang="en-ID" sz="1200" b="0" i="0" u="none" strike="noStrike" baseline="0" dirty="0" err="1">
                <a:solidFill>
                  <a:srgbClr val="000000"/>
                </a:solidFill>
              </a:rPr>
              <a:t>penerapan</a:t>
            </a:r>
            <a:r>
              <a:rPr lang="en-ID" sz="1200" b="0" i="0" u="none" strike="noStrike" baseline="0" dirty="0">
                <a:solidFill>
                  <a:srgbClr val="000000"/>
                </a:solidFill>
              </a:rPr>
              <a:t> </a:t>
            </a:r>
            <a:r>
              <a:rPr lang="en-ID" sz="1200" b="0" i="0" u="none" strike="noStrike" baseline="0" dirty="0" err="1">
                <a:solidFill>
                  <a:srgbClr val="000000"/>
                </a:solidFill>
              </a:rPr>
              <a:t>manajemen</a:t>
            </a:r>
            <a:r>
              <a:rPr lang="en-ID" sz="1200" b="0" i="0" u="none" strike="noStrike" baseline="0" dirty="0">
                <a:solidFill>
                  <a:srgbClr val="000000"/>
                </a:solidFill>
              </a:rPr>
              <a:t> </a:t>
            </a:r>
            <a:r>
              <a:rPr lang="en-ID" sz="1200" b="0" i="0" u="none" strike="noStrike" baseline="0" dirty="0" err="1">
                <a:solidFill>
                  <a:srgbClr val="000000"/>
                </a:solidFill>
              </a:rPr>
              <a:t>risiko</a:t>
            </a:r>
            <a:r>
              <a:rPr lang="en-ID" sz="1200" b="0" i="0" u="none" strike="noStrike" baseline="0" dirty="0">
                <a:solidFill>
                  <a:srgbClr val="000000"/>
                </a:solidFill>
              </a:rPr>
              <a:t> </a:t>
            </a:r>
            <a:r>
              <a:rPr lang="en-ID" sz="1200" b="0" i="0" u="none" strike="noStrike" baseline="0" dirty="0" err="1">
                <a:solidFill>
                  <a:srgbClr val="000000"/>
                </a:solidFill>
              </a:rPr>
              <a:t>perencanaan</a:t>
            </a:r>
            <a:r>
              <a:rPr lang="en-ID" sz="1200" b="0" i="0" u="none" strike="noStrike" baseline="0" dirty="0">
                <a:solidFill>
                  <a:srgbClr val="000000"/>
                </a:solidFill>
              </a:rPr>
              <a:t> dan </a:t>
            </a:r>
            <a:r>
              <a:rPr lang="en-ID" sz="1200" b="0" i="0" u="none" strike="noStrike" baseline="0" dirty="0" err="1">
                <a:solidFill>
                  <a:srgbClr val="000000"/>
                </a:solidFill>
              </a:rPr>
              <a:t>pengendalian</a:t>
            </a:r>
            <a:r>
              <a:rPr lang="en-ID" sz="1200" b="0" i="0" u="none" strike="noStrike" baseline="0" dirty="0">
                <a:solidFill>
                  <a:srgbClr val="000000"/>
                </a:solidFill>
              </a:rPr>
              <a:t> </a:t>
            </a:r>
            <a:r>
              <a:rPr lang="en-ID" sz="1200" b="0" i="0" u="none" strike="noStrike" baseline="0" dirty="0" err="1">
                <a:solidFill>
                  <a:srgbClr val="000000"/>
                </a:solidFill>
              </a:rPr>
              <a:t>pembangunan</a:t>
            </a:r>
            <a:r>
              <a:rPr lang="en-ID" sz="1200" b="0" i="0" u="none" strike="noStrike" baseline="0" dirty="0">
                <a:solidFill>
                  <a:srgbClr val="000000"/>
                </a:solidFill>
              </a:rPr>
              <a:t>, </a:t>
            </a:r>
            <a:r>
              <a:rPr lang="en-ID" sz="1200" b="0" i="0" u="none" strike="noStrike" baseline="0" dirty="0" err="1">
                <a:solidFill>
                  <a:srgbClr val="000000"/>
                </a:solidFill>
              </a:rPr>
              <a:t>peningkatan</a:t>
            </a:r>
            <a:r>
              <a:rPr lang="en-ID" sz="1200" b="0" i="0" u="none" strike="noStrike" baseline="0" dirty="0">
                <a:solidFill>
                  <a:srgbClr val="000000"/>
                </a:solidFill>
              </a:rPr>
              <a:t> </a:t>
            </a:r>
            <a:r>
              <a:rPr lang="en-ID" sz="1200" b="0" i="0" u="none" strike="noStrike" baseline="0" dirty="0" err="1">
                <a:solidFill>
                  <a:srgbClr val="000000"/>
                </a:solidFill>
              </a:rPr>
              <a:t>pelayanan</a:t>
            </a:r>
            <a:r>
              <a:rPr lang="en-ID" sz="1200" b="0" i="0" u="none" strike="noStrike" baseline="0" dirty="0">
                <a:solidFill>
                  <a:srgbClr val="000000"/>
                </a:solidFill>
              </a:rPr>
              <a:t> </a:t>
            </a:r>
            <a:r>
              <a:rPr lang="en-ID" sz="1200" b="0" i="0" u="none" strike="noStrike" baseline="0" dirty="0" err="1">
                <a:solidFill>
                  <a:srgbClr val="000000"/>
                </a:solidFill>
              </a:rPr>
              <a:t>publik</a:t>
            </a:r>
            <a:r>
              <a:rPr lang="en-ID" sz="1200" b="0" i="0" u="none" strike="noStrike" baseline="0" dirty="0">
                <a:solidFill>
                  <a:srgbClr val="000000"/>
                </a:solidFill>
              </a:rPr>
              <a:t> </a:t>
            </a:r>
            <a:r>
              <a:rPr lang="en-ID" sz="1200" b="0" i="0" u="none" strike="noStrike" baseline="0" dirty="0" err="1">
                <a:solidFill>
                  <a:srgbClr val="000000"/>
                </a:solidFill>
              </a:rPr>
              <a:t>berbasis</a:t>
            </a:r>
            <a:r>
              <a:rPr lang="en-ID" sz="1200" b="0" i="0" u="none" strike="noStrike" baseline="0" dirty="0">
                <a:solidFill>
                  <a:srgbClr val="000000"/>
                </a:solidFill>
              </a:rPr>
              <a:t> </a:t>
            </a:r>
            <a:r>
              <a:rPr lang="en-ID" sz="1200" b="0" i="0" u="none" strike="noStrike" baseline="0" dirty="0" err="1">
                <a:solidFill>
                  <a:srgbClr val="000000"/>
                </a:solidFill>
              </a:rPr>
              <a:t>teknologi</a:t>
            </a:r>
            <a:r>
              <a:rPr lang="en-ID" sz="1200" b="0" i="0" u="none" strike="noStrike" baseline="0" dirty="0">
                <a:solidFill>
                  <a:srgbClr val="000000"/>
                </a:solidFill>
              </a:rPr>
              <a:t> </a:t>
            </a:r>
            <a:r>
              <a:rPr lang="en-ID" sz="1200" b="0" i="0" u="none" strike="noStrike" baseline="0" dirty="0" err="1">
                <a:solidFill>
                  <a:srgbClr val="000000"/>
                </a:solidFill>
              </a:rPr>
              <a:t>informasi</a:t>
            </a:r>
            <a:r>
              <a:rPr lang="en-ID" sz="1200" b="0" i="0" u="none" strike="noStrike" baseline="0" dirty="0">
                <a:solidFill>
                  <a:srgbClr val="000000"/>
                </a:solidFill>
              </a:rPr>
              <a:t> </a:t>
            </a:r>
            <a:r>
              <a:rPr lang="en-ID" sz="1200" b="0" i="0" u="none" strike="noStrike" baseline="0" dirty="0" err="1">
                <a:solidFill>
                  <a:srgbClr val="000000"/>
                </a:solidFill>
              </a:rPr>
              <a:t>serta</a:t>
            </a:r>
            <a:r>
              <a:rPr lang="en-ID" sz="1200" b="0" i="0" u="none" strike="noStrike" baseline="0" dirty="0">
                <a:solidFill>
                  <a:srgbClr val="000000"/>
                </a:solidFill>
              </a:rPr>
              <a:t> </a:t>
            </a:r>
            <a:r>
              <a:rPr lang="en-ID" sz="1200" b="0" i="0" u="none" strike="noStrike" baseline="0" dirty="0" err="1">
                <a:solidFill>
                  <a:srgbClr val="000000"/>
                </a:solidFill>
              </a:rPr>
              <a:t>penguatan</a:t>
            </a:r>
            <a:r>
              <a:rPr lang="en-ID" sz="1200" b="0" i="0" u="none" strike="noStrike" baseline="0" dirty="0">
                <a:solidFill>
                  <a:srgbClr val="000000"/>
                </a:solidFill>
              </a:rPr>
              <a:t> </a:t>
            </a:r>
            <a:r>
              <a:rPr lang="en-ID" sz="1200" b="0" i="0" u="none" strike="noStrike" baseline="0" dirty="0" err="1">
                <a:solidFill>
                  <a:srgbClr val="000000"/>
                </a:solidFill>
              </a:rPr>
              <a:t>kapasitas</a:t>
            </a:r>
            <a:r>
              <a:rPr lang="en-ID" sz="1200" b="0" i="0" u="none" strike="noStrike" baseline="0" dirty="0">
                <a:solidFill>
                  <a:srgbClr val="000000"/>
                </a:solidFill>
              </a:rPr>
              <a:t> </a:t>
            </a:r>
            <a:r>
              <a:rPr lang="en-ID" sz="1200" b="0" i="0" u="none" strike="noStrike" baseline="0" dirty="0" err="1">
                <a:solidFill>
                  <a:srgbClr val="000000"/>
                </a:solidFill>
              </a:rPr>
              <a:t>masyarakat</a:t>
            </a:r>
            <a:r>
              <a:rPr lang="en-ID" sz="1200" b="0" i="0" u="none" strike="noStrike" baseline="0" dirty="0">
                <a:solidFill>
                  <a:srgbClr val="000000"/>
                </a:solidFill>
              </a:rPr>
              <a:t> </a:t>
            </a:r>
            <a:r>
              <a:rPr lang="en-ID" sz="1200" b="0" i="0" u="none" strike="noStrike" baseline="0" dirty="0" err="1">
                <a:solidFill>
                  <a:srgbClr val="000000"/>
                </a:solidFill>
              </a:rPr>
              <a:t>sipil</a:t>
            </a:r>
            <a:r>
              <a:rPr lang="en-ID" sz="1200" b="0" i="0" u="none" strike="noStrike" baseline="0" dirty="0">
                <a:solidFill>
                  <a:srgbClr val="000000"/>
                </a:solidFill>
              </a:rPr>
              <a:t> </a:t>
            </a:r>
          </a:p>
        </p:txBody>
      </p:sp>
      <p:sp>
        <p:nvSpPr>
          <p:cNvPr id="29" name="Rectangle: Rounded Corners 28">
            <a:extLst>
              <a:ext uri="{FF2B5EF4-FFF2-40B4-BE49-F238E27FC236}">
                <a16:creationId xmlns:a16="http://schemas.microsoft.com/office/drawing/2014/main" id="{2D6AC0C4-FFF9-B4D2-A485-7F1DD2F109F9}"/>
              </a:ext>
            </a:extLst>
          </p:cNvPr>
          <p:cNvSpPr/>
          <p:nvPr/>
        </p:nvSpPr>
        <p:spPr>
          <a:xfrm>
            <a:off x="529921" y="3390734"/>
            <a:ext cx="11421073" cy="612573"/>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ID" sz="1200" b="1" i="0" u="none" strike="noStrike" baseline="0" dirty="0" err="1">
                <a:solidFill>
                  <a:srgbClr val="FF0000"/>
                </a:solidFill>
              </a:rPr>
              <a:t>Stabilitas</a:t>
            </a:r>
            <a:r>
              <a:rPr lang="en-ID" sz="1200" b="1" i="0" u="none" strike="noStrike" baseline="0" dirty="0">
                <a:solidFill>
                  <a:srgbClr val="FF0000"/>
                </a:solidFill>
              </a:rPr>
              <a:t> </a:t>
            </a:r>
            <a:r>
              <a:rPr lang="en-ID" sz="1200" b="1" i="0" u="none" strike="noStrike" baseline="0" dirty="0" err="1">
                <a:solidFill>
                  <a:srgbClr val="FF0000"/>
                </a:solidFill>
              </a:rPr>
              <a:t>keamanan</a:t>
            </a:r>
            <a:r>
              <a:rPr lang="en-ID" sz="1200" b="1" i="0" u="none" strike="noStrike" baseline="0" dirty="0">
                <a:solidFill>
                  <a:srgbClr val="FF0000"/>
                </a:solidFill>
              </a:rPr>
              <a:t> </a:t>
            </a:r>
            <a:r>
              <a:rPr lang="en-ID" sz="1200" b="1" i="0" u="none" strike="noStrike" baseline="0" dirty="0" err="1">
                <a:solidFill>
                  <a:srgbClr val="FF0000"/>
                </a:solidFill>
              </a:rPr>
              <a:t>daerah</a:t>
            </a:r>
            <a:r>
              <a:rPr lang="en-ID" sz="1200" b="1" i="0" u="none" strike="noStrike" baseline="0" dirty="0">
                <a:solidFill>
                  <a:srgbClr val="FF0000"/>
                </a:solidFill>
              </a:rPr>
              <a:t>, </a:t>
            </a:r>
            <a:r>
              <a:rPr lang="en-ID" sz="1200" b="1" i="0" u="none" strike="noStrike" baseline="0" dirty="0" err="1">
                <a:solidFill>
                  <a:srgbClr val="FF0000"/>
                </a:solidFill>
              </a:rPr>
              <a:t>demokrasi</a:t>
            </a:r>
            <a:r>
              <a:rPr lang="en-ID" sz="1200" b="1" i="0" u="none" strike="noStrike" baseline="0" dirty="0">
                <a:solidFill>
                  <a:srgbClr val="FF0000"/>
                </a:solidFill>
              </a:rPr>
              <a:t> </a:t>
            </a:r>
            <a:r>
              <a:rPr lang="en-ID" sz="1200" b="1" i="0" u="none" strike="noStrike" baseline="0" dirty="0" err="1">
                <a:solidFill>
                  <a:srgbClr val="FF0000"/>
                </a:solidFill>
              </a:rPr>
              <a:t>substansial</a:t>
            </a:r>
            <a:r>
              <a:rPr lang="en-ID" sz="1200" b="1" i="0" u="none" strike="noStrike" baseline="0" dirty="0">
                <a:solidFill>
                  <a:srgbClr val="FF0000"/>
                </a:solidFill>
              </a:rPr>
              <a:t> dan </a:t>
            </a:r>
            <a:r>
              <a:rPr lang="en-ID" sz="1200" b="1" i="0" u="none" strike="noStrike" baseline="0" dirty="0" err="1">
                <a:solidFill>
                  <a:srgbClr val="FF0000"/>
                </a:solidFill>
              </a:rPr>
              <a:t>stabilitas</a:t>
            </a:r>
            <a:r>
              <a:rPr lang="en-ID" sz="1200" b="1" i="0" u="none" strike="noStrike" baseline="0" dirty="0">
                <a:solidFill>
                  <a:srgbClr val="FF0000"/>
                </a:solidFill>
              </a:rPr>
              <a:t> </a:t>
            </a:r>
            <a:r>
              <a:rPr lang="en-ID" sz="1200" b="1" i="0" u="none" strike="noStrike" baseline="0" dirty="0" err="1">
                <a:solidFill>
                  <a:srgbClr val="FF0000"/>
                </a:solidFill>
              </a:rPr>
              <a:t>ekonomi</a:t>
            </a:r>
            <a:r>
              <a:rPr lang="en-ID" sz="1200" b="1" i="0" u="none" strike="noStrike" baseline="0" dirty="0">
                <a:solidFill>
                  <a:srgbClr val="FF0000"/>
                </a:solidFill>
              </a:rPr>
              <a:t> </a:t>
            </a:r>
          </a:p>
          <a:p>
            <a:pPr algn="l"/>
            <a:r>
              <a:rPr lang="en-ID" sz="1200" b="0" i="0" u="none" strike="noStrike" baseline="0" dirty="0" err="1">
                <a:solidFill>
                  <a:srgbClr val="000000"/>
                </a:solidFill>
              </a:rPr>
              <a:t>Penguatan</a:t>
            </a:r>
            <a:r>
              <a:rPr lang="en-ID" sz="1200" b="0" i="0" u="none" strike="noStrike" baseline="0" dirty="0">
                <a:solidFill>
                  <a:srgbClr val="000000"/>
                </a:solidFill>
              </a:rPr>
              <a:t> </a:t>
            </a:r>
            <a:r>
              <a:rPr lang="en-ID" sz="1200" b="0" i="0" u="none" strike="noStrike" baseline="0" dirty="0" err="1">
                <a:solidFill>
                  <a:srgbClr val="000000"/>
                </a:solidFill>
              </a:rPr>
              <a:t>stabilitas</a:t>
            </a:r>
            <a:r>
              <a:rPr lang="en-ID" sz="1200" b="0" i="0" u="none" strike="noStrike" baseline="0" dirty="0">
                <a:solidFill>
                  <a:srgbClr val="000000"/>
                </a:solidFill>
              </a:rPr>
              <a:t> </a:t>
            </a:r>
            <a:r>
              <a:rPr lang="en-ID" sz="1200" b="0" i="0" u="none" strike="noStrike" baseline="0" dirty="0" err="1">
                <a:solidFill>
                  <a:srgbClr val="000000"/>
                </a:solidFill>
              </a:rPr>
              <a:t>keamanan</a:t>
            </a:r>
            <a:r>
              <a:rPr lang="en-ID" sz="1200" b="0" i="0" u="none" strike="noStrike" baseline="0" dirty="0">
                <a:solidFill>
                  <a:srgbClr val="000000"/>
                </a:solidFill>
              </a:rPr>
              <a:t> dan </a:t>
            </a:r>
            <a:r>
              <a:rPr lang="en-ID" sz="1200" b="0" i="0" u="none" strike="noStrike" baseline="0" dirty="0" err="1">
                <a:solidFill>
                  <a:srgbClr val="000000"/>
                </a:solidFill>
              </a:rPr>
              <a:t>ketertiban</a:t>
            </a:r>
            <a:r>
              <a:rPr lang="en-ID" sz="1200" b="0" i="0" u="none" strike="noStrike" baseline="0" dirty="0">
                <a:solidFill>
                  <a:srgbClr val="000000"/>
                </a:solidFill>
              </a:rPr>
              <a:t> </a:t>
            </a:r>
            <a:r>
              <a:rPr lang="en-ID" sz="1200" b="0" i="0" u="none" strike="noStrike" baseline="0" dirty="0" err="1">
                <a:solidFill>
                  <a:srgbClr val="000000"/>
                </a:solidFill>
              </a:rPr>
              <a:t>masyarakat</a:t>
            </a:r>
            <a:r>
              <a:rPr lang="en-ID" sz="1200" b="0" i="0" u="none" strike="noStrike" baseline="0" dirty="0">
                <a:solidFill>
                  <a:srgbClr val="000000"/>
                </a:solidFill>
              </a:rPr>
              <a:t> </a:t>
            </a:r>
            <a:r>
              <a:rPr lang="en-ID" sz="1200" b="0" i="0" u="none" strike="noStrike" baseline="0" dirty="0" err="1">
                <a:solidFill>
                  <a:srgbClr val="000000"/>
                </a:solidFill>
              </a:rPr>
              <a:t>serta</a:t>
            </a:r>
            <a:r>
              <a:rPr lang="en-ID" sz="1200" b="0" i="0" u="none" strike="noStrike" baseline="0" dirty="0">
                <a:solidFill>
                  <a:srgbClr val="000000"/>
                </a:solidFill>
              </a:rPr>
              <a:t> </a:t>
            </a:r>
            <a:r>
              <a:rPr lang="en-ID" sz="1200" b="0" i="0" u="none" strike="noStrike" baseline="0" dirty="0" err="1">
                <a:solidFill>
                  <a:srgbClr val="000000"/>
                </a:solidFill>
              </a:rPr>
              <a:t>keamanan</a:t>
            </a:r>
            <a:r>
              <a:rPr lang="en-ID" sz="1200" b="0" i="0" u="none" strike="noStrike" baseline="0" dirty="0">
                <a:solidFill>
                  <a:srgbClr val="000000"/>
                </a:solidFill>
              </a:rPr>
              <a:t> </a:t>
            </a:r>
            <a:r>
              <a:rPr lang="en-ID" sz="1200" b="0" i="0" u="none" strike="noStrike" baseline="0" dirty="0" err="1">
                <a:solidFill>
                  <a:srgbClr val="000000"/>
                </a:solidFill>
              </a:rPr>
              <a:t>insani</a:t>
            </a:r>
            <a:r>
              <a:rPr lang="en-ID" sz="1200" dirty="0">
                <a:solidFill>
                  <a:srgbClr val="000000"/>
                </a:solidFill>
              </a:rPr>
              <a:t>, </a:t>
            </a:r>
            <a:r>
              <a:rPr lang="en-ID" sz="1200" b="0" i="0" u="none" strike="noStrike" baseline="0" dirty="0" err="1">
                <a:solidFill>
                  <a:srgbClr val="000000"/>
                </a:solidFill>
              </a:rPr>
              <a:t>menjaga</a:t>
            </a:r>
            <a:r>
              <a:rPr lang="en-ID" sz="1200" b="0" i="0" u="none" strike="noStrike" baseline="0" dirty="0">
                <a:solidFill>
                  <a:srgbClr val="000000"/>
                </a:solidFill>
              </a:rPr>
              <a:t> </a:t>
            </a:r>
            <a:r>
              <a:rPr lang="en-ID" sz="1200" b="0" i="0" u="none" strike="noStrike" baseline="0" dirty="0" err="1">
                <a:solidFill>
                  <a:srgbClr val="000000"/>
                </a:solidFill>
              </a:rPr>
              <a:t>stabilitas</a:t>
            </a:r>
            <a:r>
              <a:rPr lang="en-ID" sz="1200" b="0" i="0" u="none" strike="noStrike" baseline="0" dirty="0">
                <a:solidFill>
                  <a:srgbClr val="000000"/>
                </a:solidFill>
              </a:rPr>
              <a:t> </a:t>
            </a:r>
            <a:r>
              <a:rPr lang="en-ID" sz="1200" b="0" i="0" u="none" strike="noStrike" baseline="0" dirty="0" err="1">
                <a:solidFill>
                  <a:srgbClr val="000000"/>
                </a:solidFill>
              </a:rPr>
              <a:t>harga</a:t>
            </a:r>
            <a:r>
              <a:rPr lang="en-ID" sz="1200" b="0" i="0" u="none" strike="noStrike" baseline="0" dirty="0">
                <a:solidFill>
                  <a:srgbClr val="000000"/>
                </a:solidFill>
              </a:rPr>
              <a:t> dan </a:t>
            </a:r>
            <a:r>
              <a:rPr lang="en-ID" sz="1200" b="0" i="0" u="none" strike="noStrike" baseline="0" dirty="0" err="1">
                <a:solidFill>
                  <a:srgbClr val="000000"/>
                </a:solidFill>
              </a:rPr>
              <a:t>kepercayaan</a:t>
            </a:r>
            <a:r>
              <a:rPr lang="en-ID" sz="1200" b="0" i="0" u="none" strike="noStrike" baseline="0" dirty="0">
                <a:solidFill>
                  <a:srgbClr val="000000"/>
                </a:solidFill>
              </a:rPr>
              <a:t> investor, </a:t>
            </a:r>
            <a:r>
              <a:rPr lang="en-ID" sz="1200" b="0" i="0" u="none" strike="noStrike" baseline="0" dirty="0" err="1">
                <a:solidFill>
                  <a:srgbClr val="000000"/>
                </a:solidFill>
              </a:rPr>
              <a:t>serta</a:t>
            </a:r>
            <a:r>
              <a:rPr lang="en-ID" sz="1200" b="0" i="0" u="none" strike="noStrike" baseline="0" dirty="0">
                <a:solidFill>
                  <a:srgbClr val="000000"/>
                </a:solidFill>
              </a:rPr>
              <a:t> </a:t>
            </a:r>
            <a:r>
              <a:rPr lang="en-ID" sz="1200" b="0" i="0" u="none" strike="noStrike" baseline="0" dirty="0" err="1">
                <a:solidFill>
                  <a:srgbClr val="000000"/>
                </a:solidFill>
              </a:rPr>
              <a:t>menjaga</a:t>
            </a:r>
            <a:r>
              <a:rPr lang="en-ID" sz="1200" b="0" i="0" u="none" strike="noStrike" baseline="0" dirty="0">
                <a:solidFill>
                  <a:srgbClr val="000000"/>
                </a:solidFill>
              </a:rPr>
              <a:t> </a:t>
            </a:r>
            <a:r>
              <a:rPr lang="en-ID" sz="1200" b="0" i="0" u="none" strike="noStrike" baseline="0" dirty="0" err="1">
                <a:solidFill>
                  <a:srgbClr val="000000"/>
                </a:solidFill>
              </a:rPr>
              <a:t>keberlanjutan</a:t>
            </a:r>
            <a:r>
              <a:rPr lang="en-ID" sz="1200" b="0" i="0" u="none" strike="noStrike" baseline="0" dirty="0">
                <a:solidFill>
                  <a:srgbClr val="000000"/>
                </a:solidFill>
              </a:rPr>
              <a:t> </a:t>
            </a:r>
            <a:r>
              <a:rPr lang="en-ID" sz="1200" b="0" i="0" u="none" strike="noStrike" baseline="0" dirty="0" err="1">
                <a:solidFill>
                  <a:srgbClr val="000000"/>
                </a:solidFill>
              </a:rPr>
              <a:t>fiskal</a:t>
            </a:r>
            <a:r>
              <a:rPr lang="en-ID" sz="1200" b="0" i="0" u="none" strike="noStrike" baseline="0" dirty="0">
                <a:solidFill>
                  <a:srgbClr val="000000"/>
                </a:solidFill>
              </a:rPr>
              <a:t> </a:t>
            </a:r>
            <a:r>
              <a:rPr lang="en-ID" sz="1200" b="0" i="0" u="none" strike="noStrike" baseline="0" dirty="0" err="1">
                <a:solidFill>
                  <a:srgbClr val="000000"/>
                </a:solidFill>
              </a:rPr>
              <a:t>daerah</a:t>
            </a:r>
            <a:r>
              <a:rPr lang="en-ID" sz="1200" b="0" i="0" u="none" strike="noStrike" baseline="0" dirty="0">
                <a:solidFill>
                  <a:srgbClr val="000000"/>
                </a:solidFill>
              </a:rPr>
              <a:t> yang </a:t>
            </a:r>
            <a:r>
              <a:rPr lang="en-ID" sz="1200" b="0" i="0" u="none" strike="noStrike" baseline="0" dirty="0" err="1">
                <a:solidFill>
                  <a:srgbClr val="000000"/>
                </a:solidFill>
              </a:rPr>
              <a:t>adaptif</a:t>
            </a:r>
            <a:r>
              <a:rPr lang="en-ID" sz="1200" dirty="0">
                <a:solidFill>
                  <a:srgbClr val="000000"/>
                </a:solidFill>
              </a:rPr>
              <a:t>, </a:t>
            </a:r>
            <a:r>
              <a:rPr lang="nl-NL" sz="1200" b="0" i="0" u="none" strike="noStrike" baseline="0" dirty="0">
                <a:solidFill>
                  <a:srgbClr val="000000"/>
                </a:solidFill>
              </a:rPr>
              <a:t>penguatan infrastruktur diplomasi dan kelembagaan, langkah-langkah untuk memperkuat sinergi diplomasi, </a:t>
            </a:r>
            <a:r>
              <a:rPr lang="en-ID" sz="1200" b="0" i="0" u="none" strike="noStrike" baseline="0" dirty="0" err="1">
                <a:solidFill>
                  <a:srgbClr val="000000"/>
                </a:solidFill>
              </a:rPr>
              <a:t>terwujudnya</a:t>
            </a:r>
            <a:r>
              <a:rPr lang="en-ID" sz="1200" b="0" i="0" u="none" strike="noStrike" baseline="0" dirty="0">
                <a:solidFill>
                  <a:srgbClr val="000000"/>
                </a:solidFill>
              </a:rPr>
              <a:t> </a:t>
            </a:r>
            <a:r>
              <a:rPr lang="en-ID" sz="1200" b="0" i="0" u="none" strike="noStrike" baseline="0" dirty="0" err="1">
                <a:solidFill>
                  <a:srgbClr val="000000"/>
                </a:solidFill>
              </a:rPr>
              <a:t>demokrasi</a:t>
            </a:r>
            <a:r>
              <a:rPr lang="en-ID" sz="1200" b="0" i="0" u="none" strike="noStrike" baseline="0" dirty="0">
                <a:solidFill>
                  <a:srgbClr val="000000"/>
                </a:solidFill>
              </a:rPr>
              <a:t> </a:t>
            </a:r>
            <a:r>
              <a:rPr lang="en-ID" sz="1200" b="0" i="0" u="none" strike="noStrike" baseline="0" dirty="0" err="1">
                <a:solidFill>
                  <a:srgbClr val="000000"/>
                </a:solidFill>
              </a:rPr>
              <a:t>substansial</a:t>
            </a:r>
            <a:r>
              <a:rPr lang="en-ID" sz="1200" b="0" i="0" u="none" strike="noStrike" baseline="0" dirty="0">
                <a:solidFill>
                  <a:srgbClr val="000000"/>
                </a:solidFill>
              </a:rPr>
              <a:t> </a:t>
            </a:r>
            <a:endParaRPr lang="en-ID" sz="1200" b="1" i="0" u="none" strike="noStrike" baseline="0" dirty="0">
              <a:solidFill>
                <a:srgbClr val="FF0000"/>
              </a:solidFill>
            </a:endParaRPr>
          </a:p>
        </p:txBody>
      </p:sp>
      <p:sp>
        <p:nvSpPr>
          <p:cNvPr id="2" name="Rectangle: Rounded Corners 1">
            <a:extLst>
              <a:ext uri="{FF2B5EF4-FFF2-40B4-BE49-F238E27FC236}">
                <a16:creationId xmlns:a16="http://schemas.microsoft.com/office/drawing/2014/main" id="{4A28A701-988B-A716-EE6B-0C826ABFF52E}"/>
              </a:ext>
            </a:extLst>
          </p:cNvPr>
          <p:cNvSpPr/>
          <p:nvPr/>
        </p:nvSpPr>
        <p:spPr>
          <a:xfrm>
            <a:off x="529920" y="4047914"/>
            <a:ext cx="11421073" cy="93960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ID" sz="1200" b="0" i="0" u="none" strike="noStrike" baseline="0" dirty="0" err="1">
                <a:solidFill>
                  <a:srgbClr val="FF0000"/>
                </a:solidFill>
              </a:rPr>
              <a:t>Ketahahan</a:t>
            </a:r>
            <a:r>
              <a:rPr lang="en-ID" sz="1200" b="0" i="0" u="none" strike="noStrike" baseline="0" dirty="0">
                <a:solidFill>
                  <a:srgbClr val="FF0000"/>
                </a:solidFill>
              </a:rPr>
              <a:t> </a:t>
            </a:r>
            <a:r>
              <a:rPr lang="en-ID" sz="1200" b="0" i="0" u="none" strike="noStrike" baseline="0" dirty="0" err="1">
                <a:solidFill>
                  <a:srgbClr val="FF0000"/>
                </a:solidFill>
              </a:rPr>
              <a:t>sosial</a:t>
            </a:r>
            <a:r>
              <a:rPr lang="en-ID" sz="1200" b="0" i="0" u="none" strike="noStrike" baseline="0" dirty="0">
                <a:solidFill>
                  <a:srgbClr val="FF0000"/>
                </a:solidFill>
              </a:rPr>
              <a:t> </a:t>
            </a:r>
            <a:r>
              <a:rPr lang="en-ID" sz="1200" b="0" i="0" u="none" strike="noStrike" baseline="0" dirty="0" err="1">
                <a:solidFill>
                  <a:srgbClr val="FF0000"/>
                </a:solidFill>
              </a:rPr>
              <a:t>budaya</a:t>
            </a:r>
            <a:r>
              <a:rPr lang="en-ID" sz="1200" b="0" i="0" u="none" strike="noStrike" baseline="0" dirty="0">
                <a:solidFill>
                  <a:srgbClr val="FF0000"/>
                </a:solidFill>
              </a:rPr>
              <a:t> dan </a:t>
            </a:r>
            <a:r>
              <a:rPr lang="en-ID" sz="1200" b="0" i="0" u="none" strike="noStrike" baseline="0" dirty="0" err="1">
                <a:solidFill>
                  <a:srgbClr val="FF0000"/>
                </a:solidFill>
              </a:rPr>
              <a:t>ekologi</a:t>
            </a:r>
            <a:endParaRPr lang="en-ID" sz="1200" b="0" i="0" u="none" strike="noStrike" baseline="0" dirty="0">
              <a:solidFill>
                <a:srgbClr val="FF0000"/>
              </a:solidFill>
            </a:endParaRPr>
          </a:p>
          <a:p>
            <a:pPr algn="just"/>
            <a:r>
              <a:rPr lang="en-ID" sz="1200" b="0" i="0" u="none" strike="noStrike" baseline="0" dirty="0" err="1">
                <a:solidFill>
                  <a:srgbClr val="000000"/>
                </a:solidFill>
              </a:rPr>
              <a:t>optimalisasi</a:t>
            </a:r>
            <a:r>
              <a:rPr lang="en-ID" sz="1200" b="0" i="0" u="none" strike="noStrike" baseline="0" dirty="0">
                <a:solidFill>
                  <a:srgbClr val="000000"/>
                </a:solidFill>
              </a:rPr>
              <a:t> </a:t>
            </a:r>
            <a:r>
              <a:rPr lang="en-ID" sz="1200" b="0" i="0" u="none" strike="noStrike" baseline="0" dirty="0" err="1">
                <a:solidFill>
                  <a:srgbClr val="000000"/>
                </a:solidFill>
              </a:rPr>
              <a:t>nilai</a:t>
            </a:r>
            <a:r>
              <a:rPr lang="en-ID" sz="1200" b="0" i="0" u="none" strike="noStrike" baseline="0" dirty="0">
                <a:solidFill>
                  <a:srgbClr val="000000"/>
                </a:solidFill>
              </a:rPr>
              <a:t> agama dan </a:t>
            </a:r>
            <a:r>
              <a:rPr lang="en-ID" sz="1200" b="0" i="0" u="none" strike="noStrike" baseline="0" dirty="0" err="1">
                <a:solidFill>
                  <a:srgbClr val="000000"/>
                </a:solidFill>
              </a:rPr>
              <a:t>budaya</a:t>
            </a:r>
            <a:r>
              <a:rPr lang="en-ID" sz="1200" b="0" i="0" u="none" strike="noStrike" baseline="0" dirty="0">
                <a:solidFill>
                  <a:srgbClr val="000000"/>
                </a:solidFill>
              </a:rPr>
              <a:t> </a:t>
            </a:r>
            <a:r>
              <a:rPr lang="en-ID" sz="1200" b="0" i="0" u="none" strike="noStrike" baseline="0" dirty="0" err="1">
                <a:solidFill>
                  <a:srgbClr val="000000"/>
                </a:solidFill>
              </a:rPr>
              <a:t>serta</a:t>
            </a:r>
            <a:r>
              <a:rPr lang="en-ID" sz="1200" b="0" i="0" u="none" strike="noStrike" baseline="0" dirty="0">
                <a:solidFill>
                  <a:srgbClr val="000000"/>
                </a:solidFill>
              </a:rPr>
              <a:t> </a:t>
            </a:r>
            <a:r>
              <a:rPr lang="en-ID" sz="1200" b="0" i="0" u="none" strike="noStrike" baseline="0" dirty="0" err="1">
                <a:solidFill>
                  <a:srgbClr val="000000"/>
                </a:solidFill>
              </a:rPr>
              <a:t>peran</a:t>
            </a:r>
            <a:r>
              <a:rPr lang="en-ID" sz="1200" b="0" i="0" u="none" strike="noStrike" baseline="0" dirty="0">
                <a:solidFill>
                  <a:srgbClr val="000000"/>
                </a:solidFill>
              </a:rPr>
              <a:t> </a:t>
            </a:r>
            <a:r>
              <a:rPr lang="en-ID" sz="1200" b="0" i="0" u="none" strike="noStrike" baseline="0" dirty="0" err="1">
                <a:solidFill>
                  <a:srgbClr val="000000"/>
                </a:solidFill>
              </a:rPr>
              <a:t>keluarga</a:t>
            </a:r>
            <a:r>
              <a:rPr lang="en-ID" sz="1200" b="0" i="0" u="none" strike="noStrike" baseline="0" dirty="0">
                <a:solidFill>
                  <a:srgbClr val="000000"/>
                </a:solidFill>
              </a:rPr>
              <a:t> </a:t>
            </a:r>
            <a:r>
              <a:rPr lang="en-ID" sz="1200" b="0" i="0" u="none" strike="noStrike" baseline="0" dirty="0" err="1">
                <a:solidFill>
                  <a:srgbClr val="000000"/>
                </a:solidFill>
              </a:rPr>
              <a:t>dalam</a:t>
            </a:r>
            <a:r>
              <a:rPr lang="en-ID" sz="1200" b="0" i="0" u="none" strike="noStrike" baseline="0" dirty="0">
                <a:solidFill>
                  <a:srgbClr val="000000"/>
                </a:solidFill>
              </a:rPr>
              <a:t> </a:t>
            </a:r>
            <a:r>
              <a:rPr lang="en-ID" sz="1200" b="0" i="0" u="none" strike="noStrike" baseline="0" dirty="0" err="1">
                <a:solidFill>
                  <a:srgbClr val="000000"/>
                </a:solidFill>
              </a:rPr>
              <a:t>pembangunan</a:t>
            </a:r>
            <a:r>
              <a:rPr lang="en-ID" sz="1200" b="0" i="0" u="none" strike="noStrike" baseline="0" dirty="0">
                <a:solidFill>
                  <a:srgbClr val="000000"/>
                </a:solidFill>
              </a:rPr>
              <a:t> </a:t>
            </a:r>
            <a:r>
              <a:rPr lang="en-ID" sz="1200" b="0" i="0" u="none" strike="noStrike" baseline="0" dirty="0" err="1">
                <a:solidFill>
                  <a:srgbClr val="000000"/>
                </a:solidFill>
              </a:rPr>
              <a:t>karakter</a:t>
            </a:r>
            <a:r>
              <a:rPr lang="en-ID" sz="1200" b="0" i="0" u="none" strike="noStrike" baseline="0" dirty="0">
                <a:solidFill>
                  <a:srgbClr val="000000"/>
                </a:solidFill>
              </a:rPr>
              <a:t> </a:t>
            </a:r>
            <a:r>
              <a:rPr lang="en-ID" sz="1200" b="0" i="0" u="none" strike="noStrike" baseline="0" dirty="0" err="1">
                <a:solidFill>
                  <a:srgbClr val="000000"/>
                </a:solidFill>
              </a:rPr>
              <a:t>manusia</a:t>
            </a:r>
            <a:r>
              <a:rPr lang="en-ID" sz="1200" b="0" i="0" u="none" strike="noStrike" baseline="0" dirty="0">
                <a:solidFill>
                  <a:srgbClr val="000000"/>
                </a:solidFill>
              </a:rPr>
              <a:t> dan </a:t>
            </a:r>
            <a:r>
              <a:rPr lang="en-ID" sz="1200" b="0" i="0" u="none" strike="noStrike" baseline="0" dirty="0" err="1">
                <a:solidFill>
                  <a:srgbClr val="000000"/>
                </a:solidFill>
              </a:rPr>
              <a:t>menggerakkan</a:t>
            </a:r>
            <a:r>
              <a:rPr lang="en-ID" sz="1200" b="0" i="0" u="none" strike="noStrike" baseline="0" dirty="0">
                <a:solidFill>
                  <a:srgbClr val="000000"/>
                </a:solidFill>
              </a:rPr>
              <a:t> modal </a:t>
            </a:r>
            <a:r>
              <a:rPr lang="en-ID" sz="1200" b="0" i="0" u="none" strike="noStrike" baseline="0" dirty="0" err="1">
                <a:solidFill>
                  <a:srgbClr val="000000"/>
                </a:solidFill>
              </a:rPr>
              <a:t>sosial</a:t>
            </a:r>
            <a:r>
              <a:rPr lang="en-ID" sz="1200" b="0" i="0" u="none" strike="noStrike" baseline="0" dirty="0">
                <a:solidFill>
                  <a:srgbClr val="000000"/>
                </a:solidFill>
              </a:rPr>
              <a:t> </a:t>
            </a:r>
            <a:r>
              <a:rPr lang="en-ID" sz="1200" b="0" i="0" u="none" strike="noStrike" baseline="0" dirty="0" err="1">
                <a:solidFill>
                  <a:srgbClr val="000000"/>
                </a:solidFill>
              </a:rPr>
              <a:t>dalam</a:t>
            </a:r>
            <a:r>
              <a:rPr lang="en-ID" sz="1200" b="0" i="0" u="none" strike="noStrike" baseline="0" dirty="0">
                <a:solidFill>
                  <a:srgbClr val="000000"/>
                </a:solidFill>
              </a:rPr>
              <a:t> </a:t>
            </a:r>
            <a:r>
              <a:rPr lang="en-ID" sz="1200" b="0" i="0" u="none" strike="noStrike" baseline="0" dirty="0" err="1">
                <a:solidFill>
                  <a:srgbClr val="000000"/>
                </a:solidFill>
              </a:rPr>
              <a:t>masyarakat</a:t>
            </a:r>
            <a:r>
              <a:rPr lang="en-ID" sz="1200" b="0" i="0" u="none" strike="noStrike" baseline="0" dirty="0">
                <a:solidFill>
                  <a:srgbClr val="000000"/>
                </a:solidFill>
              </a:rPr>
              <a:t>; </a:t>
            </a:r>
            <a:r>
              <a:rPr lang="en-ID" sz="1200" b="0" i="0" u="none" strike="noStrike" baseline="0" dirty="0" err="1">
                <a:solidFill>
                  <a:srgbClr val="000000"/>
                </a:solidFill>
              </a:rPr>
              <a:t>peningkatan</a:t>
            </a:r>
            <a:r>
              <a:rPr lang="en-ID" sz="1200" b="0" i="0" u="none" strike="noStrike" baseline="0" dirty="0">
                <a:solidFill>
                  <a:srgbClr val="000000"/>
                </a:solidFill>
              </a:rPr>
              <a:t> </a:t>
            </a:r>
            <a:r>
              <a:rPr lang="en-ID" sz="1200" b="0" i="0" u="none" strike="noStrike" baseline="0" dirty="0" err="1">
                <a:solidFill>
                  <a:srgbClr val="000000"/>
                </a:solidFill>
              </a:rPr>
              <a:t>ketangguhan</a:t>
            </a:r>
            <a:r>
              <a:rPr lang="en-ID" sz="1200" b="0" i="0" u="none" strike="noStrike" baseline="0" dirty="0">
                <a:solidFill>
                  <a:srgbClr val="000000"/>
                </a:solidFill>
              </a:rPr>
              <a:t> </a:t>
            </a:r>
            <a:r>
              <a:rPr lang="en-ID" sz="1200" b="0" i="0" u="none" strike="noStrike" baseline="0" dirty="0" err="1">
                <a:solidFill>
                  <a:srgbClr val="000000"/>
                </a:solidFill>
              </a:rPr>
              <a:t>manusia</a:t>
            </a:r>
            <a:r>
              <a:rPr lang="en-ID" sz="1200" b="0" i="0" u="none" strike="noStrike" baseline="0" dirty="0">
                <a:solidFill>
                  <a:srgbClr val="000000"/>
                </a:solidFill>
              </a:rPr>
              <a:t> dan </a:t>
            </a:r>
            <a:r>
              <a:rPr lang="en-ID" sz="1200" b="0" i="0" u="none" strike="noStrike" baseline="0" dirty="0" err="1">
                <a:solidFill>
                  <a:srgbClr val="000000"/>
                </a:solidFill>
              </a:rPr>
              <a:t>masyarakat</a:t>
            </a:r>
            <a:r>
              <a:rPr lang="en-ID" sz="1200" b="0" i="0" u="none" strike="noStrike" baseline="0" dirty="0">
                <a:solidFill>
                  <a:srgbClr val="000000"/>
                </a:solidFill>
              </a:rPr>
              <a:t> </a:t>
            </a:r>
            <a:r>
              <a:rPr lang="en-ID" sz="1200" b="0" i="0" u="none" strike="noStrike" baseline="0" dirty="0" err="1">
                <a:solidFill>
                  <a:srgbClr val="000000"/>
                </a:solidFill>
              </a:rPr>
              <a:t>dalam</a:t>
            </a:r>
            <a:r>
              <a:rPr lang="en-ID" sz="1200" b="0" i="0" u="none" strike="noStrike" baseline="0" dirty="0">
                <a:solidFill>
                  <a:srgbClr val="000000"/>
                </a:solidFill>
              </a:rPr>
              <a:t> </a:t>
            </a:r>
            <a:r>
              <a:rPr lang="en-ID" sz="1200" b="0" i="0" u="none" strike="noStrike" baseline="0" dirty="0" err="1">
                <a:solidFill>
                  <a:srgbClr val="000000"/>
                </a:solidFill>
              </a:rPr>
              <a:t>menghadapi</a:t>
            </a:r>
            <a:r>
              <a:rPr lang="en-ID" sz="1200" b="0" i="0" u="none" strike="noStrike" baseline="0" dirty="0">
                <a:solidFill>
                  <a:srgbClr val="000000"/>
                </a:solidFill>
              </a:rPr>
              <a:t> </a:t>
            </a:r>
            <a:r>
              <a:rPr lang="en-ID" sz="1200" b="0" i="0" u="none" strike="noStrike" baseline="0" dirty="0" err="1">
                <a:solidFill>
                  <a:srgbClr val="000000"/>
                </a:solidFill>
              </a:rPr>
              <a:t>berbagai</a:t>
            </a:r>
            <a:r>
              <a:rPr lang="en-ID" sz="1200" b="0" i="0" u="none" strike="noStrike" baseline="0" dirty="0">
                <a:solidFill>
                  <a:srgbClr val="000000"/>
                </a:solidFill>
              </a:rPr>
              <a:t> </a:t>
            </a:r>
            <a:r>
              <a:rPr lang="en-ID" sz="1200" b="0" i="0" u="none" strike="noStrike" baseline="0" dirty="0" err="1">
                <a:solidFill>
                  <a:srgbClr val="000000"/>
                </a:solidFill>
              </a:rPr>
              <a:t>perubahan</a:t>
            </a:r>
            <a:r>
              <a:rPr lang="en-ID" sz="1200" b="0" i="0" u="none" strike="noStrike" baseline="0" dirty="0">
                <a:solidFill>
                  <a:srgbClr val="000000"/>
                </a:solidFill>
              </a:rPr>
              <a:t> dan </a:t>
            </a:r>
            <a:r>
              <a:rPr lang="en-ID" sz="1200" b="0" i="0" u="none" strike="noStrike" baseline="0" dirty="0" err="1">
                <a:solidFill>
                  <a:srgbClr val="000000"/>
                </a:solidFill>
              </a:rPr>
              <a:t>bencana</a:t>
            </a:r>
            <a:r>
              <a:rPr lang="en-ID" sz="1200" b="0" i="0" u="none" strike="noStrike" baseline="0" dirty="0">
                <a:solidFill>
                  <a:srgbClr val="000000"/>
                </a:solidFill>
              </a:rPr>
              <a:t>; </a:t>
            </a:r>
            <a:r>
              <a:rPr lang="en-ID" sz="1200" b="0" i="0" u="none" strike="noStrike" baseline="0" dirty="0" err="1">
                <a:solidFill>
                  <a:srgbClr val="000000"/>
                </a:solidFill>
              </a:rPr>
              <a:t>penguatan</a:t>
            </a:r>
            <a:r>
              <a:rPr lang="en-ID" sz="1200" b="0" i="0" u="none" strike="noStrike" baseline="0" dirty="0">
                <a:solidFill>
                  <a:srgbClr val="000000"/>
                </a:solidFill>
              </a:rPr>
              <a:t> </a:t>
            </a:r>
            <a:r>
              <a:rPr lang="en-ID" sz="1200" b="0" i="0" u="none" strike="noStrike" baseline="0" dirty="0" err="1">
                <a:solidFill>
                  <a:srgbClr val="000000"/>
                </a:solidFill>
              </a:rPr>
              <a:t>riset</a:t>
            </a:r>
            <a:r>
              <a:rPr lang="en-ID" sz="1200" b="0" i="0" u="none" strike="noStrike" baseline="0" dirty="0">
                <a:solidFill>
                  <a:srgbClr val="000000"/>
                </a:solidFill>
              </a:rPr>
              <a:t>, </a:t>
            </a:r>
            <a:r>
              <a:rPr lang="en-ID" sz="1200" b="0" i="0" u="none" strike="noStrike" baseline="0" dirty="0" err="1">
                <a:solidFill>
                  <a:srgbClr val="000000"/>
                </a:solidFill>
              </a:rPr>
              <a:t>inovasi</a:t>
            </a:r>
            <a:r>
              <a:rPr lang="en-ID" sz="1200" b="0" i="0" u="none" strike="noStrike" baseline="0" dirty="0">
                <a:solidFill>
                  <a:srgbClr val="000000"/>
                </a:solidFill>
              </a:rPr>
              <a:t>, dan </a:t>
            </a:r>
            <a:r>
              <a:rPr lang="en-ID" sz="1200" b="0" i="0" u="none" strike="noStrike" baseline="0" dirty="0" err="1">
                <a:solidFill>
                  <a:srgbClr val="000000"/>
                </a:solidFill>
              </a:rPr>
              <a:t>teknologi</a:t>
            </a:r>
            <a:r>
              <a:rPr lang="en-ID" sz="1200" b="0" i="0" u="none" strike="noStrike" baseline="0" dirty="0">
                <a:solidFill>
                  <a:srgbClr val="000000"/>
                </a:solidFill>
              </a:rPr>
              <a:t> </a:t>
            </a:r>
            <a:r>
              <a:rPr lang="en-ID" sz="1200" b="0" i="0" u="none" strike="noStrike" baseline="0" dirty="0" err="1">
                <a:solidFill>
                  <a:srgbClr val="000000"/>
                </a:solidFill>
              </a:rPr>
              <a:t>dalam</a:t>
            </a:r>
            <a:r>
              <a:rPr lang="en-ID" sz="1200" b="0" i="0" u="none" strike="noStrike" baseline="0" dirty="0">
                <a:solidFill>
                  <a:srgbClr val="000000"/>
                </a:solidFill>
              </a:rPr>
              <a:t> </a:t>
            </a:r>
            <a:r>
              <a:rPr lang="en-ID" sz="1200" b="0" i="0" u="none" strike="noStrike" baseline="0" dirty="0" err="1">
                <a:solidFill>
                  <a:srgbClr val="000000"/>
                </a:solidFill>
              </a:rPr>
              <a:t>meningkatkan</a:t>
            </a:r>
            <a:r>
              <a:rPr lang="en-ID" sz="1200" b="0" i="0" u="none" strike="noStrike" baseline="0" dirty="0">
                <a:solidFill>
                  <a:srgbClr val="000000"/>
                </a:solidFill>
              </a:rPr>
              <a:t> </a:t>
            </a:r>
            <a:r>
              <a:rPr lang="en-ID" sz="1200" b="0" i="0" u="none" strike="noStrike" baseline="0" dirty="0" err="1">
                <a:solidFill>
                  <a:srgbClr val="000000"/>
                </a:solidFill>
              </a:rPr>
              <a:t>daya</a:t>
            </a:r>
            <a:r>
              <a:rPr lang="en-ID" sz="1200" b="0" i="0" u="none" strike="noStrike" baseline="0" dirty="0">
                <a:solidFill>
                  <a:srgbClr val="000000"/>
                </a:solidFill>
              </a:rPr>
              <a:t> </a:t>
            </a:r>
            <a:r>
              <a:rPr lang="en-ID" sz="1200" b="0" i="0" u="none" strike="noStrike" baseline="0" dirty="0" err="1">
                <a:solidFill>
                  <a:srgbClr val="000000"/>
                </a:solidFill>
              </a:rPr>
              <a:t>dukung</a:t>
            </a:r>
            <a:r>
              <a:rPr lang="en-ID" sz="1200" b="0" i="0" u="none" strike="noStrike" baseline="0" dirty="0">
                <a:solidFill>
                  <a:srgbClr val="000000"/>
                </a:solidFill>
              </a:rPr>
              <a:t> </a:t>
            </a:r>
            <a:r>
              <a:rPr lang="en-ID" sz="1200" b="0" i="0" u="none" strike="noStrike" baseline="0" dirty="0" err="1">
                <a:solidFill>
                  <a:srgbClr val="000000"/>
                </a:solidFill>
              </a:rPr>
              <a:t>sumber</a:t>
            </a:r>
            <a:r>
              <a:rPr lang="en-ID" sz="1200" b="0" i="0" u="none" strike="noStrike" baseline="0" dirty="0">
                <a:solidFill>
                  <a:srgbClr val="000000"/>
                </a:solidFill>
              </a:rPr>
              <a:t> </a:t>
            </a:r>
            <a:r>
              <a:rPr lang="en-ID" sz="1200" b="0" i="0" u="none" strike="noStrike" baseline="0" dirty="0" err="1">
                <a:solidFill>
                  <a:srgbClr val="000000"/>
                </a:solidFill>
              </a:rPr>
              <a:t>daya</a:t>
            </a:r>
            <a:r>
              <a:rPr lang="en-ID" sz="1200" b="0" i="0" u="none" strike="noStrike" baseline="0" dirty="0">
                <a:solidFill>
                  <a:srgbClr val="000000"/>
                </a:solidFill>
              </a:rPr>
              <a:t> </a:t>
            </a:r>
            <a:r>
              <a:rPr lang="en-ID" sz="1200" b="0" i="0" u="none" strike="noStrike" baseline="0" dirty="0" err="1">
                <a:solidFill>
                  <a:srgbClr val="000000"/>
                </a:solidFill>
              </a:rPr>
              <a:t>alam</a:t>
            </a:r>
            <a:r>
              <a:rPr lang="en-ID" sz="1200" b="0" i="0" u="none" strike="noStrike" baseline="0" dirty="0">
                <a:solidFill>
                  <a:srgbClr val="000000"/>
                </a:solidFill>
              </a:rPr>
              <a:t> dan </a:t>
            </a:r>
            <a:r>
              <a:rPr lang="en-ID" sz="1200" b="0" i="0" u="none" strike="noStrike" baseline="0" dirty="0" err="1">
                <a:solidFill>
                  <a:srgbClr val="000000"/>
                </a:solidFill>
              </a:rPr>
              <a:t>daya</a:t>
            </a:r>
            <a:r>
              <a:rPr lang="en-ID" sz="1200" b="0" i="0" u="none" strike="noStrike" baseline="0" dirty="0">
                <a:solidFill>
                  <a:srgbClr val="000000"/>
                </a:solidFill>
              </a:rPr>
              <a:t> </a:t>
            </a:r>
            <a:r>
              <a:rPr lang="en-ID" sz="1200" b="0" i="0" u="none" strike="noStrike" baseline="0" dirty="0" err="1">
                <a:solidFill>
                  <a:srgbClr val="000000"/>
                </a:solidFill>
              </a:rPr>
              <a:t>tampung</a:t>
            </a:r>
            <a:r>
              <a:rPr lang="en-ID" sz="1200" b="0" i="0" u="none" strike="noStrike" baseline="0" dirty="0">
                <a:solidFill>
                  <a:srgbClr val="000000"/>
                </a:solidFill>
              </a:rPr>
              <a:t> </a:t>
            </a:r>
            <a:r>
              <a:rPr lang="en-ID" sz="1200" b="0" i="0" u="none" strike="noStrike" baseline="0" dirty="0" err="1">
                <a:solidFill>
                  <a:srgbClr val="000000"/>
                </a:solidFill>
              </a:rPr>
              <a:t>lingkungan</a:t>
            </a:r>
            <a:r>
              <a:rPr lang="en-ID" sz="1200" b="0" i="0" u="none" strike="noStrike" baseline="0" dirty="0">
                <a:solidFill>
                  <a:srgbClr val="000000"/>
                </a:solidFill>
              </a:rPr>
              <a:t> </a:t>
            </a:r>
            <a:r>
              <a:rPr lang="en-ID" sz="1200" b="0" i="0" u="none" strike="noStrike" baseline="0" dirty="0" err="1">
                <a:solidFill>
                  <a:srgbClr val="000000"/>
                </a:solidFill>
              </a:rPr>
              <a:t>hidup</a:t>
            </a:r>
            <a:r>
              <a:rPr lang="en-ID" sz="1200" b="0" i="0" u="none" strike="noStrike" baseline="0" dirty="0">
                <a:solidFill>
                  <a:srgbClr val="000000"/>
                </a:solidFill>
              </a:rPr>
              <a:t>; </a:t>
            </a:r>
            <a:r>
              <a:rPr lang="en-ID" sz="1200" b="0" i="0" u="none" strike="noStrike" baseline="0" dirty="0" err="1">
                <a:solidFill>
                  <a:srgbClr val="000000"/>
                </a:solidFill>
              </a:rPr>
              <a:t>pengembangan</a:t>
            </a:r>
            <a:r>
              <a:rPr lang="en-ID" sz="1200" b="0" i="0" u="none" strike="noStrike" baseline="0" dirty="0">
                <a:solidFill>
                  <a:srgbClr val="000000"/>
                </a:solidFill>
              </a:rPr>
              <a:t> </a:t>
            </a:r>
            <a:r>
              <a:rPr lang="en-ID" sz="1200" b="0" i="0" u="none" strike="noStrike" baseline="0" dirty="0" err="1">
                <a:solidFill>
                  <a:srgbClr val="000000"/>
                </a:solidFill>
              </a:rPr>
              <a:t>kapasitas</a:t>
            </a:r>
            <a:r>
              <a:rPr lang="en-ID" sz="1200" b="0" i="0" u="none" strike="noStrike" baseline="0" dirty="0">
                <a:solidFill>
                  <a:srgbClr val="000000"/>
                </a:solidFill>
              </a:rPr>
              <a:t> </a:t>
            </a:r>
            <a:r>
              <a:rPr lang="en-ID" sz="1200" b="0" i="0" u="none" strike="noStrike" baseline="0" dirty="0" err="1">
                <a:solidFill>
                  <a:srgbClr val="000000"/>
                </a:solidFill>
              </a:rPr>
              <a:t>kelembagaan</a:t>
            </a:r>
            <a:r>
              <a:rPr lang="en-ID" sz="1200" b="0" i="0" u="none" strike="noStrike" baseline="0" dirty="0">
                <a:solidFill>
                  <a:srgbClr val="000000"/>
                </a:solidFill>
              </a:rPr>
              <a:t> dan </a:t>
            </a:r>
            <a:r>
              <a:rPr lang="en-ID" sz="1200" b="0" i="0" u="none" strike="noStrike" baseline="0" dirty="0" err="1">
                <a:solidFill>
                  <a:srgbClr val="000000"/>
                </a:solidFill>
              </a:rPr>
              <a:t>instrumen</a:t>
            </a:r>
            <a:r>
              <a:rPr lang="en-ID" sz="1200" b="0" i="0" u="none" strike="noStrike" baseline="0" dirty="0">
                <a:solidFill>
                  <a:srgbClr val="000000"/>
                </a:solidFill>
              </a:rPr>
              <a:t> </a:t>
            </a:r>
            <a:r>
              <a:rPr lang="en-ID" sz="1200" b="0" i="0" u="none" strike="noStrike" baseline="0" dirty="0" err="1">
                <a:solidFill>
                  <a:srgbClr val="000000"/>
                </a:solidFill>
              </a:rPr>
              <a:t>kebijakan</a:t>
            </a:r>
            <a:r>
              <a:rPr lang="en-ID" sz="1200" b="0" i="0" u="none" strike="noStrike" baseline="0" dirty="0">
                <a:solidFill>
                  <a:srgbClr val="000000"/>
                </a:solidFill>
              </a:rPr>
              <a:t> </a:t>
            </a:r>
            <a:r>
              <a:rPr lang="en-ID" sz="1200" b="0" i="0" u="none" strike="noStrike" baseline="0" dirty="0" err="1">
                <a:solidFill>
                  <a:srgbClr val="000000"/>
                </a:solidFill>
              </a:rPr>
              <a:t>pengelolaan</a:t>
            </a:r>
            <a:r>
              <a:rPr lang="en-ID" sz="1200" b="0" i="0" u="none" strike="noStrike" baseline="0" dirty="0">
                <a:solidFill>
                  <a:srgbClr val="000000"/>
                </a:solidFill>
              </a:rPr>
              <a:t> </a:t>
            </a:r>
            <a:r>
              <a:rPr lang="en-ID" sz="1200" b="0" i="0" u="none" strike="noStrike" baseline="0" dirty="0" err="1">
                <a:solidFill>
                  <a:srgbClr val="000000"/>
                </a:solidFill>
              </a:rPr>
              <a:t>sumber</a:t>
            </a:r>
            <a:r>
              <a:rPr lang="en-ID" sz="1200" b="0" i="0" u="none" strike="noStrike" baseline="0" dirty="0">
                <a:solidFill>
                  <a:srgbClr val="000000"/>
                </a:solidFill>
              </a:rPr>
              <a:t> </a:t>
            </a:r>
            <a:r>
              <a:rPr lang="en-ID" sz="1200" b="0" i="0" u="none" strike="noStrike" baseline="0" dirty="0" err="1">
                <a:solidFill>
                  <a:srgbClr val="000000"/>
                </a:solidFill>
              </a:rPr>
              <a:t>daya</a:t>
            </a:r>
            <a:r>
              <a:rPr lang="en-ID" sz="1200" b="0" i="0" u="none" strike="noStrike" baseline="0" dirty="0">
                <a:solidFill>
                  <a:srgbClr val="000000"/>
                </a:solidFill>
              </a:rPr>
              <a:t> </a:t>
            </a:r>
            <a:r>
              <a:rPr lang="en-ID" sz="1200" b="0" i="0" u="none" strike="noStrike" baseline="0" dirty="0" err="1">
                <a:solidFill>
                  <a:srgbClr val="000000"/>
                </a:solidFill>
              </a:rPr>
              <a:t>alam</a:t>
            </a:r>
            <a:r>
              <a:rPr lang="en-ID" sz="1200" b="0" i="0" u="none" strike="noStrike" baseline="0" dirty="0">
                <a:solidFill>
                  <a:srgbClr val="000000"/>
                </a:solidFill>
              </a:rPr>
              <a:t> dan </a:t>
            </a:r>
            <a:r>
              <a:rPr lang="en-ID" sz="1200" b="0" i="0" u="none" strike="noStrike" baseline="0" dirty="0" err="1">
                <a:solidFill>
                  <a:srgbClr val="000000"/>
                </a:solidFill>
              </a:rPr>
              <a:t>lingkungan</a:t>
            </a:r>
            <a:r>
              <a:rPr lang="en-ID" sz="1200" b="0" i="0" u="none" strike="noStrike" baseline="0" dirty="0">
                <a:solidFill>
                  <a:srgbClr val="000000"/>
                </a:solidFill>
              </a:rPr>
              <a:t> </a:t>
            </a:r>
            <a:r>
              <a:rPr lang="en-ID" sz="1200" b="0" i="0" u="none" strike="noStrike" baseline="0" dirty="0" err="1">
                <a:solidFill>
                  <a:srgbClr val="000000"/>
                </a:solidFill>
              </a:rPr>
              <a:t>hidup</a:t>
            </a:r>
            <a:r>
              <a:rPr lang="en-ID" sz="1200" b="0" i="0" u="none" strike="noStrike" baseline="0" dirty="0">
                <a:solidFill>
                  <a:srgbClr val="000000"/>
                </a:solidFill>
              </a:rPr>
              <a:t>, </a:t>
            </a:r>
            <a:r>
              <a:rPr lang="en-ID" sz="1200" b="0" i="0" u="none" strike="noStrike" baseline="0" dirty="0" err="1">
                <a:solidFill>
                  <a:srgbClr val="000000"/>
                </a:solidFill>
              </a:rPr>
              <a:t>penguatan</a:t>
            </a:r>
            <a:r>
              <a:rPr lang="en-ID" sz="1200" b="0" i="0" u="none" strike="noStrike" baseline="0" dirty="0">
                <a:solidFill>
                  <a:srgbClr val="000000"/>
                </a:solidFill>
              </a:rPr>
              <a:t> </a:t>
            </a:r>
            <a:r>
              <a:rPr lang="en-ID" sz="1200" b="0" i="0" u="none" strike="noStrike" baseline="0" dirty="0" err="1">
                <a:solidFill>
                  <a:srgbClr val="000000"/>
                </a:solidFill>
              </a:rPr>
              <a:t>standarisasi</a:t>
            </a:r>
            <a:r>
              <a:rPr lang="en-ID" sz="1200" b="0" i="0" u="none" strike="noStrike" baseline="0" dirty="0">
                <a:solidFill>
                  <a:srgbClr val="000000"/>
                </a:solidFill>
              </a:rPr>
              <a:t> dan </a:t>
            </a:r>
            <a:r>
              <a:rPr lang="en-ID" sz="1200" b="0" i="0" u="none" strike="noStrike" baseline="0" dirty="0" err="1">
                <a:solidFill>
                  <a:srgbClr val="000000"/>
                </a:solidFill>
              </a:rPr>
              <a:t>regulasi</a:t>
            </a:r>
            <a:r>
              <a:rPr lang="en-ID" sz="1200" b="0" i="0" u="none" strike="noStrike" baseline="0" dirty="0">
                <a:solidFill>
                  <a:srgbClr val="000000"/>
                </a:solidFill>
              </a:rPr>
              <a:t> </a:t>
            </a:r>
            <a:r>
              <a:rPr lang="en-ID" sz="1200" b="0" i="0" u="none" strike="noStrike" baseline="0" dirty="0" err="1">
                <a:solidFill>
                  <a:srgbClr val="000000"/>
                </a:solidFill>
              </a:rPr>
              <a:t>dalam</a:t>
            </a:r>
            <a:r>
              <a:rPr lang="en-ID" sz="1200" b="0" i="0" u="none" strike="noStrike" baseline="0" dirty="0">
                <a:solidFill>
                  <a:srgbClr val="000000"/>
                </a:solidFill>
              </a:rPr>
              <a:t> </a:t>
            </a:r>
            <a:r>
              <a:rPr lang="en-ID" sz="1200" b="0" i="0" u="none" strike="noStrike" baseline="0" dirty="0" err="1">
                <a:solidFill>
                  <a:srgbClr val="000000"/>
                </a:solidFill>
              </a:rPr>
              <a:t>pengelolaan</a:t>
            </a:r>
            <a:r>
              <a:rPr lang="en-ID" sz="1200" b="0" i="0" u="none" strike="noStrike" baseline="0" dirty="0">
                <a:solidFill>
                  <a:srgbClr val="000000"/>
                </a:solidFill>
              </a:rPr>
              <a:t> </a:t>
            </a:r>
            <a:r>
              <a:rPr lang="en-ID" sz="1200" b="0" i="0" u="none" strike="noStrike" baseline="0" dirty="0" err="1">
                <a:solidFill>
                  <a:srgbClr val="000000"/>
                </a:solidFill>
              </a:rPr>
              <a:t>sumber</a:t>
            </a:r>
            <a:r>
              <a:rPr lang="en-ID" sz="1200" b="0" i="0" u="none" strike="noStrike" baseline="0" dirty="0">
                <a:solidFill>
                  <a:srgbClr val="000000"/>
                </a:solidFill>
              </a:rPr>
              <a:t> </a:t>
            </a:r>
            <a:r>
              <a:rPr lang="en-ID" sz="1200" b="0" i="0" u="none" strike="noStrike" baseline="0" dirty="0" err="1">
                <a:solidFill>
                  <a:srgbClr val="000000"/>
                </a:solidFill>
              </a:rPr>
              <a:t>daya</a:t>
            </a:r>
            <a:r>
              <a:rPr lang="en-ID" sz="1200" b="0" i="0" u="none" strike="noStrike" baseline="0" dirty="0">
                <a:solidFill>
                  <a:srgbClr val="000000"/>
                </a:solidFill>
              </a:rPr>
              <a:t> </a:t>
            </a:r>
            <a:r>
              <a:rPr lang="en-ID" sz="1200" b="0" i="0" u="none" strike="noStrike" baseline="0" dirty="0" err="1">
                <a:solidFill>
                  <a:srgbClr val="000000"/>
                </a:solidFill>
              </a:rPr>
              <a:t>alam</a:t>
            </a:r>
            <a:r>
              <a:rPr lang="en-ID" sz="1200" b="0" i="0" u="none" strike="noStrike" baseline="0" dirty="0">
                <a:solidFill>
                  <a:srgbClr val="000000"/>
                </a:solidFill>
              </a:rPr>
              <a:t> dan </a:t>
            </a:r>
            <a:r>
              <a:rPr lang="en-ID" sz="1200" b="0" i="0" u="none" strike="noStrike" baseline="0" dirty="0" err="1">
                <a:solidFill>
                  <a:srgbClr val="000000"/>
                </a:solidFill>
              </a:rPr>
              <a:t>lingkungan</a:t>
            </a:r>
            <a:r>
              <a:rPr lang="en-ID" sz="1200" b="0" i="0" u="none" strike="noStrike" baseline="0" dirty="0">
                <a:solidFill>
                  <a:srgbClr val="000000"/>
                </a:solidFill>
              </a:rPr>
              <a:t> </a:t>
            </a:r>
            <a:r>
              <a:rPr lang="en-ID" sz="1200" b="0" i="0" u="none" strike="noStrike" baseline="0" dirty="0" err="1">
                <a:solidFill>
                  <a:srgbClr val="000000"/>
                </a:solidFill>
              </a:rPr>
              <a:t>hidup</a:t>
            </a:r>
            <a:r>
              <a:rPr lang="en-ID" sz="1200" b="0" i="0" u="none" strike="noStrike" baseline="0" dirty="0">
                <a:solidFill>
                  <a:srgbClr val="000000"/>
                </a:solidFill>
              </a:rPr>
              <a:t>; </a:t>
            </a:r>
            <a:r>
              <a:rPr lang="en-ID" sz="1200" b="0" i="0" u="none" strike="noStrike" baseline="0" dirty="0" err="1">
                <a:solidFill>
                  <a:srgbClr val="000000"/>
                </a:solidFill>
              </a:rPr>
              <a:t>akselerasi</a:t>
            </a:r>
            <a:r>
              <a:rPr lang="en-ID" sz="1200" b="0" i="0" u="none" strike="noStrike" baseline="0" dirty="0">
                <a:solidFill>
                  <a:srgbClr val="000000"/>
                </a:solidFill>
              </a:rPr>
              <a:t> </a:t>
            </a:r>
            <a:r>
              <a:rPr lang="en-ID" sz="1200" b="0" i="0" u="none" strike="noStrike" baseline="0" dirty="0" err="1">
                <a:solidFill>
                  <a:srgbClr val="000000"/>
                </a:solidFill>
              </a:rPr>
              <a:t>pencapaian</a:t>
            </a:r>
            <a:r>
              <a:rPr lang="en-ID" sz="1200" b="0" i="0" u="none" strike="noStrike" baseline="0" dirty="0">
                <a:solidFill>
                  <a:srgbClr val="000000"/>
                </a:solidFill>
              </a:rPr>
              <a:t> </a:t>
            </a:r>
            <a:r>
              <a:rPr lang="en-ID" sz="1200" b="0" i="0" u="none" strike="noStrike" baseline="0" dirty="0" err="1">
                <a:solidFill>
                  <a:srgbClr val="000000"/>
                </a:solidFill>
              </a:rPr>
              <a:t>Tujuan</a:t>
            </a:r>
            <a:r>
              <a:rPr lang="en-ID" sz="1200" b="0" i="0" u="none" strike="noStrike" baseline="0" dirty="0">
                <a:solidFill>
                  <a:srgbClr val="000000"/>
                </a:solidFill>
              </a:rPr>
              <a:t> Pembangunan </a:t>
            </a:r>
            <a:r>
              <a:rPr lang="en-ID" sz="1200" b="0" i="0" u="none" strike="noStrike" baseline="0" dirty="0" err="1">
                <a:solidFill>
                  <a:srgbClr val="000000"/>
                </a:solidFill>
              </a:rPr>
              <a:t>Berkelanjutan</a:t>
            </a:r>
            <a:r>
              <a:rPr lang="en-ID" sz="1200" b="0" i="0" u="none" strike="noStrike" baseline="0" dirty="0">
                <a:solidFill>
                  <a:srgbClr val="000000"/>
                </a:solidFill>
              </a:rPr>
              <a:t> dan </a:t>
            </a:r>
            <a:r>
              <a:rPr lang="en-ID" sz="1200" b="0" i="0" u="none" strike="noStrike" baseline="0" dirty="0" err="1">
                <a:solidFill>
                  <a:srgbClr val="000000"/>
                </a:solidFill>
              </a:rPr>
              <a:t>peningkatan</a:t>
            </a:r>
            <a:r>
              <a:rPr lang="en-ID" sz="1200" b="0" i="0" u="none" strike="noStrike" baseline="0" dirty="0">
                <a:solidFill>
                  <a:srgbClr val="000000"/>
                </a:solidFill>
              </a:rPr>
              <a:t> </a:t>
            </a:r>
            <a:r>
              <a:rPr lang="en-ID" sz="1200" b="0" i="0" u="none" strike="noStrike" baseline="0" dirty="0" err="1">
                <a:solidFill>
                  <a:srgbClr val="000000"/>
                </a:solidFill>
              </a:rPr>
              <a:t>kualitas</a:t>
            </a:r>
            <a:r>
              <a:rPr lang="en-ID" sz="1200" b="0" i="0" u="none" strike="noStrike" baseline="0" dirty="0">
                <a:solidFill>
                  <a:srgbClr val="000000"/>
                </a:solidFill>
              </a:rPr>
              <a:t> </a:t>
            </a:r>
            <a:r>
              <a:rPr lang="en-ID" sz="1200" b="0" i="0" u="none" strike="noStrike" baseline="0" dirty="0" err="1">
                <a:solidFill>
                  <a:srgbClr val="000000"/>
                </a:solidFill>
              </a:rPr>
              <a:t>lingkungan</a:t>
            </a:r>
            <a:r>
              <a:rPr lang="en-ID" sz="1200" b="0" i="0" u="none" strike="noStrike" baseline="0" dirty="0">
                <a:solidFill>
                  <a:srgbClr val="000000"/>
                </a:solidFill>
              </a:rPr>
              <a:t> </a:t>
            </a:r>
            <a:r>
              <a:rPr lang="en-ID" sz="1200" b="0" i="0" u="none" strike="noStrike" baseline="0" dirty="0" err="1">
                <a:solidFill>
                  <a:srgbClr val="000000"/>
                </a:solidFill>
              </a:rPr>
              <a:t>hidup</a:t>
            </a:r>
            <a:r>
              <a:rPr lang="en-ID" sz="1200" dirty="0">
                <a:solidFill>
                  <a:srgbClr val="000000"/>
                </a:solidFill>
              </a:rPr>
              <a:t>.</a:t>
            </a:r>
            <a:r>
              <a:rPr lang="en-ID" sz="1200" b="0" i="0" u="none" strike="noStrike" baseline="0" dirty="0">
                <a:solidFill>
                  <a:srgbClr val="FF0000"/>
                </a:solidFill>
              </a:rPr>
              <a:t> </a:t>
            </a:r>
          </a:p>
        </p:txBody>
      </p:sp>
      <p:sp>
        <p:nvSpPr>
          <p:cNvPr id="3" name="Rectangle: Rounded Corners 2">
            <a:extLst>
              <a:ext uri="{FF2B5EF4-FFF2-40B4-BE49-F238E27FC236}">
                <a16:creationId xmlns:a16="http://schemas.microsoft.com/office/drawing/2014/main" id="{24D73D8A-ED1F-836F-6DF8-813B6E3A5994}"/>
              </a:ext>
            </a:extLst>
          </p:cNvPr>
          <p:cNvSpPr/>
          <p:nvPr/>
        </p:nvSpPr>
        <p:spPr>
          <a:xfrm>
            <a:off x="529919" y="5028813"/>
            <a:ext cx="11421073" cy="662651"/>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ID" sz="1400" b="0" i="0" u="none" strike="noStrike" baseline="0" dirty="0">
                <a:solidFill>
                  <a:srgbClr val="FF0000"/>
                </a:solidFill>
              </a:rPr>
              <a:t>Pembangunan wilayah dan </a:t>
            </a:r>
            <a:r>
              <a:rPr lang="en-ID" sz="1400" b="0" i="0" u="none" strike="noStrike" baseline="0" dirty="0" err="1">
                <a:solidFill>
                  <a:srgbClr val="FF0000"/>
                </a:solidFill>
              </a:rPr>
              <a:t>sarana</a:t>
            </a:r>
            <a:r>
              <a:rPr lang="en-ID" sz="1400" b="0" i="0" u="none" strike="noStrike" baseline="0" dirty="0">
                <a:solidFill>
                  <a:srgbClr val="FF0000"/>
                </a:solidFill>
              </a:rPr>
              <a:t> </a:t>
            </a:r>
            <a:r>
              <a:rPr lang="en-ID" sz="1400" b="0" i="0" u="none" strike="noStrike" baseline="0" dirty="0" err="1">
                <a:solidFill>
                  <a:srgbClr val="FF0000"/>
                </a:solidFill>
              </a:rPr>
              <a:t>prasarana</a:t>
            </a:r>
            <a:endParaRPr lang="en-ID" sz="1400" b="0" i="0" u="none" strike="noStrike" baseline="0" dirty="0">
              <a:solidFill>
                <a:srgbClr val="FF0000"/>
              </a:solidFill>
            </a:endParaRPr>
          </a:p>
          <a:p>
            <a:pPr algn="just"/>
            <a:r>
              <a:rPr lang="en-ID" sz="1400" b="0" i="0" u="none" strike="noStrike" baseline="0" dirty="0" err="1">
                <a:solidFill>
                  <a:srgbClr val="000000"/>
                </a:solidFill>
              </a:rPr>
              <a:t>peningkatan</a:t>
            </a:r>
            <a:r>
              <a:rPr lang="en-ID" sz="1400" b="0" i="0" u="none" strike="noStrike" baseline="0" dirty="0">
                <a:solidFill>
                  <a:srgbClr val="000000"/>
                </a:solidFill>
              </a:rPr>
              <a:t> </a:t>
            </a:r>
            <a:r>
              <a:rPr lang="en-ID" sz="1400" b="0" i="0" u="none" strike="noStrike" baseline="0" dirty="0" err="1">
                <a:solidFill>
                  <a:srgbClr val="000000"/>
                </a:solidFill>
              </a:rPr>
              <a:t>pembangunan</a:t>
            </a:r>
            <a:r>
              <a:rPr lang="en-ID" sz="1400" b="0" i="0" u="none" strike="noStrike" baseline="0" dirty="0">
                <a:solidFill>
                  <a:srgbClr val="000000"/>
                </a:solidFill>
              </a:rPr>
              <a:t> wilayah </a:t>
            </a:r>
            <a:r>
              <a:rPr lang="en-ID" sz="1400" b="0" i="0" u="none" strike="noStrike" baseline="0" dirty="0" err="1">
                <a:solidFill>
                  <a:srgbClr val="000000"/>
                </a:solidFill>
              </a:rPr>
              <a:t>potensi</a:t>
            </a:r>
            <a:r>
              <a:rPr lang="en-ID" sz="1400" b="0" i="0" u="none" strike="noStrike" baseline="0" dirty="0">
                <a:solidFill>
                  <a:srgbClr val="000000"/>
                </a:solidFill>
              </a:rPr>
              <a:t> </a:t>
            </a:r>
            <a:r>
              <a:rPr lang="en-ID" sz="1400" b="0" i="0" u="none" strike="noStrike" baseline="0" dirty="0" err="1">
                <a:solidFill>
                  <a:srgbClr val="000000"/>
                </a:solidFill>
              </a:rPr>
              <a:t>ekonomi</a:t>
            </a:r>
            <a:r>
              <a:rPr lang="en-ID" sz="1400" b="0" i="0" u="none" strike="noStrike" baseline="0" dirty="0">
                <a:solidFill>
                  <a:srgbClr val="000000"/>
                </a:solidFill>
              </a:rPr>
              <a:t> </a:t>
            </a:r>
            <a:r>
              <a:rPr lang="en-ID" sz="1400" b="0" i="0" u="none" strike="noStrike" baseline="0" dirty="0" err="1">
                <a:solidFill>
                  <a:srgbClr val="000000"/>
                </a:solidFill>
              </a:rPr>
              <a:t>tinggi</a:t>
            </a:r>
            <a:r>
              <a:rPr lang="en-ID" sz="1400" b="0" i="0" u="none" strike="noStrike" baseline="0" dirty="0">
                <a:solidFill>
                  <a:srgbClr val="000000"/>
                </a:solidFill>
              </a:rPr>
              <a:t> </a:t>
            </a:r>
            <a:r>
              <a:rPr lang="en-ID" sz="1400" b="0" i="0" u="none" strike="noStrike" baseline="0" dirty="0" err="1">
                <a:solidFill>
                  <a:srgbClr val="000000"/>
                </a:solidFill>
              </a:rPr>
              <a:t>utamanya</a:t>
            </a:r>
            <a:r>
              <a:rPr lang="en-ID" sz="1400" b="0" i="0" u="none" strike="noStrike" baseline="0" dirty="0">
                <a:solidFill>
                  <a:srgbClr val="000000"/>
                </a:solidFill>
              </a:rPr>
              <a:t> </a:t>
            </a:r>
            <a:r>
              <a:rPr lang="en-ID" sz="1400" b="0" i="0" u="none" strike="noStrike" baseline="0" dirty="0" err="1">
                <a:solidFill>
                  <a:srgbClr val="000000"/>
                </a:solidFill>
              </a:rPr>
              <a:t>melalui</a:t>
            </a:r>
            <a:r>
              <a:rPr lang="en-ID" sz="1400" b="0" i="0" u="none" strike="noStrike" baseline="0" dirty="0">
                <a:solidFill>
                  <a:srgbClr val="000000"/>
                </a:solidFill>
              </a:rPr>
              <a:t> </a:t>
            </a:r>
            <a:r>
              <a:rPr lang="en-ID" sz="1400" b="0" i="0" u="none" strike="noStrike" baseline="0" dirty="0" err="1">
                <a:solidFill>
                  <a:srgbClr val="000000"/>
                </a:solidFill>
              </a:rPr>
              <a:t>optimalisasi</a:t>
            </a:r>
            <a:r>
              <a:rPr lang="en-ID" sz="1400" b="0" i="0" u="none" strike="noStrike" baseline="0" dirty="0">
                <a:solidFill>
                  <a:srgbClr val="000000"/>
                </a:solidFill>
              </a:rPr>
              <a:t> </a:t>
            </a:r>
            <a:r>
              <a:rPr lang="en-ID" sz="1400" b="0" i="0" u="none" strike="noStrike" baseline="0" dirty="0" err="1">
                <a:solidFill>
                  <a:srgbClr val="000000"/>
                </a:solidFill>
              </a:rPr>
              <a:t>pemanfaatan</a:t>
            </a:r>
            <a:r>
              <a:rPr lang="en-ID" sz="1400" b="0" i="0" u="none" strike="noStrike" baseline="0" dirty="0">
                <a:solidFill>
                  <a:srgbClr val="000000"/>
                </a:solidFill>
              </a:rPr>
              <a:t> </a:t>
            </a:r>
            <a:r>
              <a:rPr lang="en-ID" sz="1400" b="0" i="0" u="none" strike="noStrike" baseline="0" dirty="0" err="1">
                <a:solidFill>
                  <a:srgbClr val="000000"/>
                </a:solidFill>
              </a:rPr>
              <a:t>infrastruktur</a:t>
            </a:r>
            <a:r>
              <a:rPr lang="en-ID" sz="1400" b="0" i="0" u="none" strike="noStrike" baseline="0" dirty="0">
                <a:solidFill>
                  <a:srgbClr val="000000"/>
                </a:solidFill>
              </a:rPr>
              <a:t> yang </a:t>
            </a:r>
            <a:r>
              <a:rPr lang="en-ID" sz="1400" b="0" i="0" u="none" strike="noStrike" baseline="0" dirty="0" err="1">
                <a:solidFill>
                  <a:srgbClr val="000000"/>
                </a:solidFill>
              </a:rPr>
              <a:t>ada</a:t>
            </a:r>
            <a:r>
              <a:rPr lang="en-ID" sz="1400" b="0" i="0" u="none" strike="noStrike" baseline="0" dirty="0">
                <a:solidFill>
                  <a:srgbClr val="000000"/>
                </a:solidFill>
              </a:rPr>
              <a:t>, </a:t>
            </a:r>
            <a:r>
              <a:rPr lang="en-ID" sz="1400" b="0" i="0" u="none" strike="noStrike" baseline="0" dirty="0" err="1">
                <a:solidFill>
                  <a:srgbClr val="000000"/>
                </a:solidFill>
              </a:rPr>
              <a:t>melanjutkan</a:t>
            </a:r>
            <a:r>
              <a:rPr lang="en-ID" sz="1400" b="0" i="0" u="none" strike="noStrike" baseline="0" dirty="0">
                <a:solidFill>
                  <a:srgbClr val="000000"/>
                </a:solidFill>
              </a:rPr>
              <a:t> </a:t>
            </a:r>
            <a:r>
              <a:rPr lang="en-ID" sz="1400" b="0" i="0" u="none" strike="noStrike" baseline="0" dirty="0" err="1">
                <a:solidFill>
                  <a:srgbClr val="000000"/>
                </a:solidFill>
              </a:rPr>
              <a:t>pengembangan</a:t>
            </a:r>
            <a:r>
              <a:rPr lang="en-ID" sz="1400" b="0" i="0" u="none" strike="noStrike" baseline="0" dirty="0">
                <a:solidFill>
                  <a:srgbClr val="000000"/>
                </a:solidFill>
              </a:rPr>
              <a:t> wilayah </a:t>
            </a:r>
            <a:r>
              <a:rPr lang="en-ID" sz="1400" b="0" i="0" u="none" strike="noStrike" baseline="0" dirty="0" err="1">
                <a:solidFill>
                  <a:srgbClr val="000000"/>
                </a:solidFill>
              </a:rPr>
              <a:t>perkotaan</a:t>
            </a:r>
            <a:r>
              <a:rPr lang="en-ID" sz="1400" b="0" i="0" u="none" strike="noStrike" baseline="0" dirty="0">
                <a:solidFill>
                  <a:srgbClr val="000000"/>
                </a:solidFill>
              </a:rPr>
              <a:t>, dan </a:t>
            </a:r>
            <a:r>
              <a:rPr lang="en-ID" sz="1400" b="0" i="0" u="none" strike="noStrike" baseline="0" dirty="0" err="1">
                <a:solidFill>
                  <a:srgbClr val="000000"/>
                </a:solidFill>
              </a:rPr>
              <a:t>penuntasan</a:t>
            </a:r>
            <a:r>
              <a:rPr lang="en-ID" sz="1400" b="0" i="0" u="none" strike="noStrike" baseline="0" dirty="0">
                <a:solidFill>
                  <a:srgbClr val="000000"/>
                </a:solidFill>
              </a:rPr>
              <a:t> </a:t>
            </a:r>
            <a:r>
              <a:rPr lang="en-ID" sz="1400" b="0" i="0" u="none" strike="noStrike" baseline="0" dirty="0" err="1">
                <a:solidFill>
                  <a:srgbClr val="000000"/>
                </a:solidFill>
              </a:rPr>
              <a:t>pemenuhan</a:t>
            </a:r>
            <a:r>
              <a:rPr lang="en-ID" sz="1400" b="0" i="0" u="none" strike="noStrike" baseline="0" dirty="0">
                <a:solidFill>
                  <a:srgbClr val="000000"/>
                </a:solidFill>
              </a:rPr>
              <a:t> </a:t>
            </a:r>
            <a:r>
              <a:rPr lang="en-ID" sz="1400" b="0" i="0" u="none" strike="noStrike" baseline="0" dirty="0" err="1">
                <a:solidFill>
                  <a:srgbClr val="000000"/>
                </a:solidFill>
              </a:rPr>
              <a:t>pelayanan</a:t>
            </a:r>
            <a:r>
              <a:rPr lang="en-ID" sz="1400" b="0" i="0" u="none" strike="noStrike" baseline="0" dirty="0">
                <a:solidFill>
                  <a:srgbClr val="000000"/>
                </a:solidFill>
              </a:rPr>
              <a:t> </a:t>
            </a:r>
            <a:r>
              <a:rPr lang="en-ID" sz="1400" b="0" i="0" u="none" strike="noStrike" baseline="0" dirty="0" err="1">
                <a:solidFill>
                  <a:srgbClr val="000000"/>
                </a:solidFill>
              </a:rPr>
              <a:t>dasar</a:t>
            </a:r>
            <a:r>
              <a:rPr lang="en-ID" sz="1400" b="0" i="0" u="none" strike="noStrike" baseline="0" dirty="0">
                <a:solidFill>
                  <a:srgbClr val="000000"/>
                </a:solidFill>
              </a:rPr>
              <a:t> </a:t>
            </a:r>
            <a:r>
              <a:rPr lang="en-ID" sz="1400" b="0" i="0" u="none" strike="noStrike" baseline="0" dirty="0" err="1">
                <a:solidFill>
                  <a:srgbClr val="000000"/>
                </a:solidFill>
              </a:rPr>
              <a:t>pendidikan</a:t>
            </a:r>
            <a:r>
              <a:rPr lang="en-ID" sz="1400" b="0" i="0" u="none" strike="noStrike" baseline="0" dirty="0">
                <a:solidFill>
                  <a:srgbClr val="000000"/>
                </a:solidFill>
              </a:rPr>
              <a:t>, </a:t>
            </a:r>
            <a:r>
              <a:rPr lang="en-ID" sz="1400" b="0" i="0" u="none" strike="noStrike" baseline="0" dirty="0" err="1">
                <a:solidFill>
                  <a:srgbClr val="000000"/>
                </a:solidFill>
              </a:rPr>
              <a:t>kesehatan</a:t>
            </a:r>
            <a:r>
              <a:rPr lang="en-ID" sz="1400" b="0" i="0" u="none" strike="noStrike" baseline="0" dirty="0">
                <a:solidFill>
                  <a:srgbClr val="000000"/>
                </a:solidFill>
              </a:rPr>
              <a:t> dan </a:t>
            </a:r>
            <a:r>
              <a:rPr lang="en-ID" sz="1400" b="0" i="0" u="none" strike="noStrike" baseline="0" dirty="0" err="1">
                <a:solidFill>
                  <a:srgbClr val="000000"/>
                </a:solidFill>
              </a:rPr>
              <a:t>infrastruktur</a:t>
            </a:r>
            <a:r>
              <a:rPr lang="en-ID" sz="1400" b="0" i="0" u="none" strike="noStrike" baseline="0" dirty="0">
                <a:solidFill>
                  <a:srgbClr val="000000"/>
                </a:solidFill>
              </a:rPr>
              <a:t> </a:t>
            </a:r>
            <a:r>
              <a:rPr lang="en-ID" sz="1400" b="0" i="0" u="none" strike="noStrike" baseline="0" dirty="0" err="1">
                <a:solidFill>
                  <a:srgbClr val="000000"/>
                </a:solidFill>
              </a:rPr>
              <a:t>dasar</a:t>
            </a:r>
            <a:r>
              <a:rPr lang="en-ID" sz="1400" b="0" i="0" u="none" strike="noStrike" baseline="0" dirty="0">
                <a:solidFill>
                  <a:srgbClr val="000000"/>
                </a:solidFill>
              </a:rPr>
              <a:t>.</a:t>
            </a:r>
            <a:endParaRPr lang="en-ID" sz="1400" b="0" i="0" u="none" strike="noStrike" baseline="0" dirty="0">
              <a:solidFill>
                <a:srgbClr val="FF0000"/>
              </a:solidFill>
            </a:endParaRPr>
          </a:p>
        </p:txBody>
      </p:sp>
      <p:sp>
        <p:nvSpPr>
          <p:cNvPr id="7" name="Rectangle: Rounded Corners 6">
            <a:extLst>
              <a:ext uri="{FF2B5EF4-FFF2-40B4-BE49-F238E27FC236}">
                <a16:creationId xmlns:a16="http://schemas.microsoft.com/office/drawing/2014/main" id="{92A6A62A-C365-7D86-FA6B-AC81AC7E6154}"/>
              </a:ext>
            </a:extLst>
          </p:cNvPr>
          <p:cNvSpPr/>
          <p:nvPr/>
        </p:nvSpPr>
        <p:spPr>
          <a:xfrm>
            <a:off x="529918" y="5732763"/>
            <a:ext cx="11421073" cy="722398"/>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ID" sz="1400" b="0" i="0" u="none" strike="noStrike" baseline="0" dirty="0" err="1">
                <a:solidFill>
                  <a:srgbClr val="FF0000"/>
                </a:solidFill>
              </a:rPr>
              <a:t>Pembiayaan</a:t>
            </a:r>
            <a:r>
              <a:rPr lang="en-ID" sz="1400" b="0" i="0" u="none" strike="noStrike" baseline="0" dirty="0">
                <a:solidFill>
                  <a:srgbClr val="FF0000"/>
                </a:solidFill>
              </a:rPr>
              <a:t> Pembangunan</a:t>
            </a:r>
          </a:p>
          <a:p>
            <a:pPr algn="just"/>
            <a:r>
              <a:rPr lang="en-ID" sz="1400" b="0" i="0" u="none" strike="noStrike" baseline="0" dirty="0" err="1">
                <a:solidFill>
                  <a:srgbClr val="000000"/>
                </a:solidFill>
              </a:rPr>
              <a:t>Optimalisasi</a:t>
            </a:r>
            <a:r>
              <a:rPr lang="en-ID" sz="1400" b="0" i="0" u="none" strike="noStrike" baseline="0" dirty="0">
                <a:solidFill>
                  <a:srgbClr val="000000"/>
                </a:solidFill>
              </a:rPr>
              <a:t> reformasi tata </a:t>
            </a:r>
            <a:r>
              <a:rPr lang="en-ID" sz="1400" b="0" i="0" u="none" strike="noStrike" baseline="0" dirty="0" err="1">
                <a:solidFill>
                  <a:srgbClr val="000000"/>
                </a:solidFill>
              </a:rPr>
              <a:t>kelola</a:t>
            </a:r>
            <a:r>
              <a:rPr lang="en-ID" sz="1400" b="0" i="0" u="none" strike="noStrike" baseline="0" dirty="0">
                <a:solidFill>
                  <a:srgbClr val="000000"/>
                </a:solidFill>
              </a:rPr>
              <a:t> </a:t>
            </a:r>
            <a:r>
              <a:rPr lang="en-ID" sz="1400" b="0" i="0" u="none" strike="noStrike" baseline="0" dirty="0" err="1">
                <a:solidFill>
                  <a:srgbClr val="000000"/>
                </a:solidFill>
              </a:rPr>
              <a:t>fiskal</a:t>
            </a:r>
            <a:r>
              <a:rPr lang="en-ID" sz="1400" b="0" i="0" u="none" strike="noStrike" baseline="0" dirty="0">
                <a:solidFill>
                  <a:srgbClr val="000000"/>
                </a:solidFill>
              </a:rPr>
              <a:t> </a:t>
            </a:r>
            <a:r>
              <a:rPr lang="en-ID" sz="1400" b="0" i="0" u="none" strike="noStrike" baseline="0" dirty="0" err="1">
                <a:solidFill>
                  <a:srgbClr val="000000"/>
                </a:solidFill>
              </a:rPr>
              <a:t>daerah</a:t>
            </a:r>
            <a:r>
              <a:rPr lang="en-ID" sz="1400" b="0" i="0" u="none" strike="noStrike" baseline="0" dirty="0">
                <a:solidFill>
                  <a:srgbClr val="000000"/>
                </a:solidFill>
              </a:rPr>
              <a:t>, </a:t>
            </a:r>
            <a:r>
              <a:rPr lang="en-ID" sz="1400" b="0" i="0" u="none" strike="noStrike" baseline="0" dirty="0" err="1">
                <a:solidFill>
                  <a:srgbClr val="000000"/>
                </a:solidFill>
              </a:rPr>
              <a:t>serta</a:t>
            </a:r>
            <a:r>
              <a:rPr lang="en-ID" sz="1400" b="0" i="0" u="none" strike="noStrike" baseline="0" dirty="0">
                <a:solidFill>
                  <a:srgbClr val="000000"/>
                </a:solidFill>
              </a:rPr>
              <a:t> </a:t>
            </a:r>
            <a:r>
              <a:rPr lang="en-ID" sz="1400" b="0" i="0" u="none" strike="noStrike" baseline="0" dirty="0" err="1">
                <a:solidFill>
                  <a:srgbClr val="000000"/>
                </a:solidFill>
              </a:rPr>
              <a:t>mobilisasi</a:t>
            </a:r>
            <a:r>
              <a:rPr lang="en-ID" sz="1400" b="0" i="0" u="none" strike="noStrike" baseline="0" dirty="0">
                <a:solidFill>
                  <a:srgbClr val="000000"/>
                </a:solidFill>
              </a:rPr>
              <a:t> dan </a:t>
            </a:r>
            <a:r>
              <a:rPr lang="en-ID" sz="1400" b="0" i="0" u="none" strike="noStrike" baseline="0" dirty="0" err="1">
                <a:solidFill>
                  <a:srgbClr val="000000"/>
                </a:solidFill>
              </a:rPr>
              <a:t>optimalisasi</a:t>
            </a:r>
            <a:r>
              <a:rPr lang="en-ID" sz="1400" b="0" i="0" u="none" strike="noStrike" baseline="0" dirty="0">
                <a:solidFill>
                  <a:srgbClr val="000000"/>
                </a:solidFill>
              </a:rPr>
              <a:t> </a:t>
            </a:r>
            <a:r>
              <a:rPr lang="en-ID" sz="1400" b="0" i="0" u="none" strike="noStrike" baseline="0" dirty="0" err="1">
                <a:solidFill>
                  <a:srgbClr val="000000"/>
                </a:solidFill>
              </a:rPr>
              <a:t>pembiayaan</a:t>
            </a:r>
            <a:r>
              <a:rPr lang="en-ID" sz="1400" b="0" i="0" u="none" strike="noStrike" baseline="0" dirty="0">
                <a:solidFill>
                  <a:srgbClr val="000000"/>
                </a:solidFill>
              </a:rPr>
              <a:t> </a:t>
            </a:r>
            <a:r>
              <a:rPr lang="en-ID" sz="1400" b="0" i="0" u="none" strike="noStrike" baseline="0" dirty="0" err="1">
                <a:solidFill>
                  <a:srgbClr val="000000"/>
                </a:solidFill>
              </a:rPr>
              <a:t>pembangunan</a:t>
            </a:r>
            <a:r>
              <a:rPr lang="en-ID" sz="1400" b="0" i="0" u="none" strike="noStrike" baseline="0" dirty="0">
                <a:solidFill>
                  <a:srgbClr val="000000"/>
                </a:solidFill>
              </a:rPr>
              <a:t> non </a:t>
            </a:r>
            <a:r>
              <a:rPr lang="en-ID" sz="1400" b="0" i="0" u="none" strike="noStrike" baseline="0" dirty="0" err="1">
                <a:solidFill>
                  <a:srgbClr val="000000"/>
                </a:solidFill>
              </a:rPr>
              <a:t>pemerintah</a:t>
            </a:r>
            <a:r>
              <a:rPr lang="en-ID" sz="1400" b="0" i="0" u="none" strike="noStrike" baseline="0" dirty="0">
                <a:solidFill>
                  <a:srgbClr val="000000"/>
                </a:solidFill>
              </a:rPr>
              <a:t> </a:t>
            </a:r>
            <a:r>
              <a:rPr lang="en-ID" sz="1400" b="0" i="0" u="none" strike="noStrike" baseline="0" dirty="0" err="1">
                <a:solidFill>
                  <a:srgbClr val="000000"/>
                </a:solidFill>
              </a:rPr>
              <a:t>skema</a:t>
            </a:r>
            <a:r>
              <a:rPr lang="en-ID" sz="1400" b="0" i="0" u="none" strike="noStrike" baseline="0" dirty="0">
                <a:solidFill>
                  <a:srgbClr val="000000"/>
                </a:solidFill>
              </a:rPr>
              <a:t> Kerjasama </a:t>
            </a:r>
            <a:r>
              <a:rPr lang="en-ID" sz="1400" b="0" i="0" u="none" strike="noStrike" baseline="0" dirty="0" err="1">
                <a:solidFill>
                  <a:srgbClr val="000000"/>
                </a:solidFill>
              </a:rPr>
              <a:t>Pemerintah</a:t>
            </a:r>
            <a:r>
              <a:rPr lang="en-ID" sz="1400" b="0" i="0" u="none" strike="noStrike" baseline="0" dirty="0">
                <a:solidFill>
                  <a:srgbClr val="000000"/>
                </a:solidFill>
              </a:rPr>
              <a:t> dan Badan Usaha (KPBU) dan </a:t>
            </a:r>
            <a:r>
              <a:rPr lang="en-ID" sz="1400" b="0" i="0" u="none" strike="noStrike" baseline="0" dirty="0" err="1">
                <a:solidFill>
                  <a:srgbClr val="000000"/>
                </a:solidFill>
              </a:rPr>
              <a:t>sumber</a:t>
            </a:r>
            <a:r>
              <a:rPr lang="en-ID" sz="1400" b="0" i="0" u="none" strike="noStrike" baseline="0" dirty="0">
                <a:solidFill>
                  <a:srgbClr val="000000"/>
                </a:solidFill>
              </a:rPr>
              <a:t> </a:t>
            </a:r>
            <a:r>
              <a:rPr lang="en-ID" sz="1400" b="0" i="0" u="none" strike="noStrike" baseline="0" dirty="0" err="1">
                <a:solidFill>
                  <a:srgbClr val="000000"/>
                </a:solidFill>
              </a:rPr>
              <a:t>lainnya</a:t>
            </a:r>
            <a:r>
              <a:rPr lang="en-ID" sz="1400" b="0" i="0" u="none" strike="noStrike" baseline="0" dirty="0">
                <a:solidFill>
                  <a:srgbClr val="000000"/>
                </a:solidFill>
              </a:rPr>
              <a:t>.</a:t>
            </a:r>
            <a:endParaRPr lang="en-ID" sz="1400" b="0" i="0" u="none" strike="noStrike" baseline="0" dirty="0">
              <a:solidFill>
                <a:srgbClr val="FF0000"/>
              </a:solidFill>
            </a:endParaRPr>
          </a:p>
        </p:txBody>
      </p:sp>
    </p:spTree>
    <p:extLst>
      <p:ext uri="{BB962C8B-B14F-4D97-AF65-F5344CB8AC3E}">
        <p14:creationId xmlns:p14="http://schemas.microsoft.com/office/powerpoint/2010/main" val="3678049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40491" y="7602"/>
            <a:ext cx="12192000" cy="6855220"/>
          </a:xfrm>
          <a:prstGeom prst="rect">
            <a:avLst/>
          </a:prstGeom>
        </p:spPr>
      </p:pic>
      <p:sp>
        <p:nvSpPr>
          <p:cNvPr id="23" name="Rectangle 22">
            <a:extLst>
              <a:ext uri="{FF2B5EF4-FFF2-40B4-BE49-F238E27FC236}">
                <a16:creationId xmlns:a16="http://schemas.microsoft.com/office/drawing/2014/main" id="{4634E7E0-3A43-9040-85AC-1D1CE06DEBB0}"/>
              </a:ext>
            </a:extLst>
          </p:cNvPr>
          <p:cNvSpPr/>
          <p:nvPr/>
        </p:nvSpPr>
        <p:spPr>
          <a:xfrm>
            <a:off x="2692729" y="216572"/>
            <a:ext cx="6806542" cy="44566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Tema Pembangunan </a:t>
            </a:r>
            <a:r>
              <a:rPr lang="en-US" sz="1600" dirty="0" err="1">
                <a:solidFill>
                  <a:schemeClr val="tx1"/>
                </a:solidFill>
              </a:rPr>
              <a:t>Jangka</a:t>
            </a:r>
            <a:r>
              <a:rPr lang="en-US" sz="1600" dirty="0">
                <a:solidFill>
                  <a:schemeClr val="tx1"/>
                </a:solidFill>
              </a:rPr>
              <a:t> </a:t>
            </a:r>
            <a:r>
              <a:rPr lang="en-US" sz="1600" dirty="0" err="1">
                <a:solidFill>
                  <a:schemeClr val="tx1"/>
                </a:solidFill>
              </a:rPr>
              <a:t>Menengah</a:t>
            </a:r>
            <a:r>
              <a:rPr lang="en-US" sz="1600" dirty="0">
                <a:solidFill>
                  <a:schemeClr val="tx1"/>
                </a:solidFill>
              </a:rPr>
              <a:t> </a:t>
            </a:r>
            <a:r>
              <a:rPr lang="en-US" sz="1600" dirty="0" err="1">
                <a:solidFill>
                  <a:schemeClr val="tx1"/>
                </a:solidFill>
              </a:rPr>
              <a:t>Tahap</a:t>
            </a:r>
            <a:r>
              <a:rPr lang="en-US" sz="1600" dirty="0">
                <a:solidFill>
                  <a:schemeClr val="tx1"/>
                </a:solidFill>
              </a:rPr>
              <a:t> </a:t>
            </a:r>
            <a:r>
              <a:rPr lang="en-US" sz="1600" dirty="0" err="1">
                <a:solidFill>
                  <a:schemeClr val="tx1"/>
                </a:solidFill>
              </a:rPr>
              <a:t>Pertama</a:t>
            </a:r>
            <a:r>
              <a:rPr lang="en-US" sz="1600" dirty="0">
                <a:solidFill>
                  <a:schemeClr val="tx1"/>
                </a:solidFill>
              </a:rPr>
              <a:t> RPJPD SERGAI 2025-2045</a:t>
            </a:r>
            <a:endParaRPr lang="en-ID" sz="1600" dirty="0">
              <a:solidFill>
                <a:schemeClr val="tx1"/>
              </a:solidFill>
            </a:endParaRPr>
          </a:p>
        </p:txBody>
      </p:sp>
      <p:sp>
        <p:nvSpPr>
          <p:cNvPr id="24" name="Plaque 23">
            <a:extLst>
              <a:ext uri="{FF2B5EF4-FFF2-40B4-BE49-F238E27FC236}">
                <a16:creationId xmlns:a16="http://schemas.microsoft.com/office/drawing/2014/main" id="{E8FB7FA9-0F26-57E7-0FAA-6C94E6136463}"/>
              </a:ext>
            </a:extLst>
          </p:cNvPr>
          <p:cNvSpPr/>
          <p:nvPr/>
        </p:nvSpPr>
        <p:spPr>
          <a:xfrm>
            <a:off x="2682099" y="710065"/>
            <a:ext cx="6806542" cy="445661"/>
          </a:xfrm>
          <a:prstGeom prst="plaqu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PENGUATAN FONDASI TRANSFORMASI</a:t>
            </a:r>
            <a:endParaRPr lang="en-ID" dirty="0"/>
          </a:p>
        </p:txBody>
      </p:sp>
      <p:pic>
        <p:nvPicPr>
          <p:cNvPr id="13" name="Picture 12">
            <a:extLst>
              <a:ext uri="{FF2B5EF4-FFF2-40B4-BE49-F238E27FC236}">
                <a16:creationId xmlns:a16="http://schemas.microsoft.com/office/drawing/2014/main" id="{D3C3DE18-BE9B-6892-C53B-E96411C66402}"/>
              </a:ext>
            </a:extLst>
          </p:cNvPr>
          <p:cNvPicPr>
            <a:picLocks noChangeAspect="1"/>
          </p:cNvPicPr>
          <p:nvPr/>
        </p:nvPicPr>
        <p:blipFill>
          <a:blip r:embed="rId3"/>
          <a:stretch>
            <a:fillRect/>
          </a:stretch>
        </p:blipFill>
        <p:spPr>
          <a:xfrm>
            <a:off x="454954" y="2793699"/>
            <a:ext cx="2142079" cy="3624899"/>
          </a:xfrm>
          <a:prstGeom prst="rect">
            <a:avLst/>
          </a:prstGeom>
        </p:spPr>
      </p:pic>
      <p:pic>
        <p:nvPicPr>
          <p:cNvPr id="17" name="Picture 16">
            <a:extLst>
              <a:ext uri="{FF2B5EF4-FFF2-40B4-BE49-F238E27FC236}">
                <a16:creationId xmlns:a16="http://schemas.microsoft.com/office/drawing/2014/main" id="{31E9E57F-9A73-96B1-5921-9B02B9B36F21}"/>
              </a:ext>
            </a:extLst>
          </p:cNvPr>
          <p:cNvPicPr>
            <a:picLocks noChangeAspect="1"/>
          </p:cNvPicPr>
          <p:nvPr/>
        </p:nvPicPr>
        <p:blipFill>
          <a:blip r:embed="rId4"/>
          <a:stretch>
            <a:fillRect/>
          </a:stretch>
        </p:blipFill>
        <p:spPr>
          <a:xfrm>
            <a:off x="3083442" y="1823125"/>
            <a:ext cx="2577605" cy="4882475"/>
          </a:xfrm>
          <a:prstGeom prst="rect">
            <a:avLst/>
          </a:prstGeom>
        </p:spPr>
      </p:pic>
      <p:pic>
        <p:nvPicPr>
          <p:cNvPr id="18" name="Picture 17">
            <a:extLst>
              <a:ext uri="{FF2B5EF4-FFF2-40B4-BE49-F238E27FC236}">
                <a16:creationId xmlns:a16="http://schemas.microsoft.com/office/drawing/2014/main" id="{D5C6F4A4-E9B9-D587-FEDA-36A48A7E8F81}"/>
              </a:ext>
            </a:extLst>
          </p:cNvPr>
          <p:cNvPicPr>
            <a:picLocks noChangeAspect="1"/>
          </p:cNvPicPr>
          <p:nvPr/>
        </p:nvPicPr>
        <p:blipFill>
          <a:blip r:embed="rId5"/>
          <a:stretch>
            <a:fillRect/>
          </a:stretch>
        </p:blipFill>
        <p:spPr>
          <a:xfrm>
            <a:off x="5773217" y="1823125"/>
            <a:ext cx="2722197" cy="4882475"/>
          </a:xfrm>
          <a:prstGeom prst="rect">
            <a:avLst/>
          </a:prstGeom>
        </p:spPr>
      </p:pic>
      <p:pic>
        <p:nvPicPr>
          <p:cNvPr id="19" name="Picture 18">
            <a:extLst>
              <a:ext uri="{FF2B5EF4-FFF2-40B4-BE49-F238E27FC236}">
                <a16:creationId xmlns:a16="http://schemas.microsoft.com/office/drawing/2014/main" id="{76E05C7E-C0C8-195C-28CD-8525DB2F358E}"/>
              </a:ext>
            </a:extLst>
          </p:cNvPr>
          <p:cNvPicPr>
            <a:picLocks noChangeAspect="1"/>
          </p:cNvPicPr>
          <p:nvPr/>
        </p:nvPicPr>
        <p:blipFill>
          <a:blip r:embed="rId6"/>
          <a:stretch>
            <a:fillRect/>
          </a:stretch>
        </p:blipFill>
        <p:spPr>
          <a:xfrm>
            <a:off x="8712461" y="1823124"/>
            <a:ext cx="2722197" cy="4882475"/>
          </a:xfrm>
          <a:prstGeom prst="rect">
            <a:avLst/>
          </a:prstGeom>
        </p:spPr>
      </p:pic>
      <p:sp>
        <p:nvSpPr>
          <p:cNvPr id="21" name="TextBox 20">
            <a:extLst>
              <a:ext uri="{FF2B5EF4-FFF2-40B4-BE49-F238E27FC236}">
                <a16:creationId xmlns:a16="http://schemas.microsoft.com/office/drawing/2014/main" id="{A7CAF79C-9BE2-7C54-EAD2-ECBFF08AD544}"/>
              </a:ext>
            </a:extLst>
          </p:cNvPr>
          <p:cNvSpPr txBox="1"/>
          <p:nvPr/>
        </p:nvSpPr>
        <p:spPr>
          <a:xfrm>
            <a:off x="3083442" y="1426389"/>
            <a:ext cx="2577605" cy="338554"/>
          </a:xfrm>
          <a:prstGeom prst="rect">
            <a:avLst/>
          </a:prstGeom>
          <a:noFill/>
        </p:spPr>
        <p:txBody>
          <a:bodyPr wrap="square">
            <a:spAutoFit/>
          </a:bodyPr>
          <a:lstStyle/>
          <a:p>
            <a:pPr algn="ctr"/>
            <a:r>
              <a:rPr lang="en-ID" sz="1600" dirty="0">
                <a:latin typeface="Arial Narrow" panose="020B0606020202030204" pitchFamily="34" charset="0"/>
              </a:rPr>
              <a:t>Kesehatan </a:t>
            </a:r>
            <a:r>
              <a:rPr lang="en-ID" sz="1600" dirty="0" err="1">
                <a:latin typeface="Arial Narrow" panose="020B0606020202030204" pitchFamily="34" charset="0"/>
              </a:rPr>
              <a:t>untuk</a:t>
            </a:r>
            <a:r>
              <a:rPr lang="en-ID" sz="1600" dirty="0">
                <a:latin typeface="Arial Narrow" panose="020B0606020202030204" pitchFamily="34" charset="0"/>
              </a:rPr>
              <a:t> </a:t>
            </a:r>
            <a:r>
              <a:rPr lang="en-ID" sz="1600" dirty="0" err="1">
                <a:latin typeface="Arial Narrow" panose="020B0606020202030204" pitchFamily="34" charset="0"/>
              </a:rPr>
              <a:t>Semua</a:t>
            </a:r>
            <a:endParaRPr lang="en-ID" sz="1600" dirty="0">
              <a:latin typeface="Arial Narrow" panose="020B0606020202030204" pitchFamily="34" charset="0"/>
            </a:endParaRPr>
          </a:p>
        </p:txBody>
      </p:sp>
      <p:sp>
        <p:nvSpPr>
          <p:cNvPr id="30" name="TextBox 29">
            <a:extLst>
              <a:ext uri="{FF2B5EF4-FFF2-40B4-BE49-F238E27FC236}">
                <a16:creationId xmlns:a16="http://schemas.microsoft.com/office/drawing/2014/main" id="{8DD440A7-98D1-4EE5-61C9-8C933E1FC942}"/>
              </a:ext>
            </a:extLst>
          </p:cNvPr>
          <p:cNvSpPr txBox="1"/>
          <p:nvPr/>
        </p:nvSpPr>
        <p:spPr>
          <a:xfrm>
            <a:off x="5661047" y="1457167"/>
            <a:ext cx="2939244" cy="338554"/>
          </a:xfrm>
          <a:prstGeom prst="rect">
            <a:avLst/>
          </a:prstGeom>
          <a:noFill/>
        </p:spPr>
        <p:txBody>
          <a:bodyPr wrap="square">
            <a:spAutoFit/>
          </a:bodyPr>
          <a:lstStyle/>
          <a:p>
            <a:pPr algn="ctr"/>
            <a:r>
              <a:rPr lang="en-ID" sz="1600" dirty="0">
                <a:latin typeface="Arial Narrow" panose="020B0606020202030204" pitchFamily="34" charset="0"/>
              </a:rPr>
              <a:t>Pendidikan </a:t>
            </a:r>
            <a:r>
              <a:rPr lang="en-ID" sz="1600" dirty="0" err="1">
                <a:latin typeface="Arial Narrow" panose="020B0606020202030204" pitchFamily="34" charset="0"/>
              </a:rPr>
              <a:t>Berkualitas</a:t>
            </a:r>
            <a:r>
              <a:rPr lang="en-ID" sz="1600" dirty="0">
                <a:latin typeface="Arial Narrow" panose="020B0606020202030204" pitchFamily="34" charset="0"/>
              </a:rPr>
              <a:t> yang </a:t>
            </a:r>
            <a:r>
              <a:rPr lang="en-ID" sz="1600" dirty="0" err="1">
                <a:latin typeface="Arial Narrow" panose="020B0606020202030204" pitchFamily="34" charset="0"/>
              </a:rPr>
              <a:t>Merata</a:t>
            </a:r>
            <a:endParaRPr lang="en-ID" sz="1600" dirty="0">
              <a:latin typeface="Arial Narrow" panose="020B0606020202030204" pitchFamily="34" charset="0"/>
            </a:endParaRPr>
          </a:p>
        </p:txBody>
      </p:sp>
      <p:sp>
        <p:nvSpPr>
          <p:cNvPr id="32" name="TextBox 31">
            <a:extLst>
              <a:ext uri="{FF2B5EF4-FFF2-40B4-BE49-F238E27FC236}">
                <a16:creationId xmlns:a16="http://schemas.microsoft.com/office/drawing/2014/main" id="{EDA889BC-EA89-FB48-D6DC-2ADABC1C445E}"/>
              </a:ext>
            </a:extLst>
          </p:cNvPr>
          <p:cNvSpPr txBox="1"/>
          <p:nvPr/>
        </p:nvSpPr>
        <p:spPr>
          <a:xfrm>
            <a:off x="8712461" y="1461213"/>
            <a:ext cx="2722197" cy="338554"/>
          </a:xfrm>
          <a:prstGeom prst="rect">
            <a:avLst/>
          </a:prstGeom>
          <a:noFill/>
        </p:spPr>
        <p:txBody>
          <a:bodyPr wrap="square">
            <a:spAutoFit/>
          </a:bodyPr>
          <a:lstStyle/>
          <a:p>
            <a:pPr algn="ctr"/>
            <a:r>
              <a:rPr lang="en-ID" sz="1600" dirty="0" err="1">
                <a:latin typeface="Arial Narrow" panose="020B0606020202030204" pitchFamily="34" charset="0"/>
              </a:rPr>
              <a:t>Perlindungan</a:t>
            </a:r>
            <a:r>
              <a:rPr lang="en-ID" sz="1600" dirty="0">
                <a:latin typeface="Arial Narrow" panose="020B0606020202030204" pitchFamily="34" charset="0"/>
              </a:rPr>
              <a:t> Sosial yang </a:t>
            </a:r>
            <a:r>
              <a:rPr lang="en-ID" sz="1600" dirty="0" err="1">
                <a:latin typeface="Arial Narrow" panose="020B0606020202030204" pitchFamily="34" charset="0"/>
              </a:rPr>
              <a:t>Adaptif</a:t>
            </a:r>
            <a:endParaRPr lang="en-ID" sz="1600" dirty="0">
              <a:latin typeface="Arial Narrow" panose="020B0606020202030204" pitchFamily="34" charset="0"/>
            </a:endParaRPr>
          </a:p>
        </p:txBody>
      </p:sp>
      <p:sp>
        <p:nvSpPr>
          <p:cNvPr id="34" name="TextBox 33">
            <a:extLst>
              <a:ext uri="{FF2B5EF4-FFF2-40B4-BE49-F238E27FC236}">
                <a16:creationId xmlns:a16="http://schemas.microsoft.com/office/drawing/2014/main" id="{B41F61C8-3010-5758-9703-72A95B791903}"/>
              </a:ext>
            </a:extLst>
          </p:cNvPr>
          <p:cNvSpPr txBox="1"/>
          <p:nvPr/>
        </p:nvSpPr>
        <p:spPr>
          <a:xfrm>
            <a:off x="308080" y="1526069"/>
            <a:ext cx="2722197" cy="12003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ID" dirty="0" err="1"/>
              <a:t>Transformasi</a:t>
            </a:r>
            <a:r>
              <a:rPr lang="en-ID" dirty="0"/>
              <a:t> Sosial </a:t>
            </a:r>
            <a:r>
              <a:rPr lang="en-ID" dirty="0" err="1"/>
              <a:t>untuk</a:t>
            </a:r>
            <a:r>
              <a:rPr lang="en-ID" dirty="0"/>
              <a:t> </a:t>
            </a:r>
            <a:r>
              <a:rPr lang="en-ID" dirty="0" err="1"/>
              <a:t>Membangun</a:t>
            </a:r>
            <a:r>
              <a:rPr lang="en-ID" dirty="0"/>
              <a:t> </a:t>
            </a:r>
            <a:r>
              <a:rPr lang="en-ID" dirty="0" err="1"/>
              <a:t>Sumber</a:t>
            </a:r>
            <a:r>
              <a:rPr lang="en-ID" dirty="0"/>
              <a:t> Daya </a:t>
            </a:r>
            <a:r>
              <a:rPr lang="en-ID" dirty="0" err="1"/>
              <a:t>Manusia</a:t>
            </a:r>
            <a:r>
              <a:rPr lang="en-ID" dirty="0"/>
              <a:t> yang </a:t>
            </a:r>
            <a:r>
              <a:rPr lang="en-ID" dirty="0" err="1"/>
              <a:t>Berkualitas</a:t>
            </a:r>
            <a:r>
              <a:rPr lang="en-ID" dirty="0"/>
              <a:t> dan </a:t>
            </a:r>
            <a:r>
              <a:rPr lang="en-ID" dirty="0" err="1"/>
              <a:t>Berdaya</a:t>
            </a:r>
            <a:r>
              <a:rPr lang="en-ID" dirty="0"/>
              <a:t> </a:t>
            </a:r>
            <a:r>
              <a:rPr lang="en-ID" dirty="0" err="1"/>
              <a:t>Saing</a:t>
            </a:r>
            <a:r>
              <a:rPr lang="en-ID" dirty="0"/>
              <a:t> Tinggi</a:t>
            </a:r>
          </a:p>
        </p:txBody>
      </p:sp>
    </p:spTree>
    <p:extLst>
      <p:ext uri="{BB962C8B-B14F-4D97-AF65-F5344CB8AC3E}">
        <p14:creationId xmlns:p14="http://schemas.microsoft.com/office/powerpoint/2010/main" val="1036085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10630" y="2780"/>
            <a:ext cx="12192000" cy="6855220"/>
          </a:xfrm>
          <a:prstGeom prst="rect">
            <a:avLst/>
          </a:prstGeom>
        </p:spPr>
      </p:pic>
      <p:sp>
        <p:nvSpPr>
          <p:cNvPr id="23" name="Rectangle 22">
            <a:extLst>
              <a:ext uri="{FF2B5EF4-FFF2-40B4-BE49-F238E27FC236}">
                <a16:creationId xmlns:a16="http://schemas.microsoft.com/office/drawing/2014/main" id="{4634E7E0-3A43-9040-85AC-1D1CE06DEBB0}"/>
              </a:ext>
            </a:extLst>
          </p:cNvPr>
          <p:cNvSpPr/>
          <p:nvPr/>
        </p:nvSpPr>
        <p:spPr>
          <a:xfrm>
            <a:off x="2692729" y="216572"/>
            <a:ext cx="6806542" cy="44566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Tema Pembangunan </a:t>
            </a:r>
            <a:r>
              <a:rPr lang="en-US" sz="1600" dirty="0" err="1">
                <a:solidFill>
                  <a:schemeClr val="tx1"/>
                </a:solidFill>
              </a:rPr>
              <a:t>Jangka</a:t>
            </a:r>
            <a:r>
              <a:rPr lang="en-US" sz="1600" dirty="0">
                <a:solidFill>
                  <a:schemeClr val="tx1"/>
                </a:solidFill>
              </a:rPr>
              <a:t> </a:t>
            </a:r>
            <a:r>
              <a:rPr lang="en-US" sz="1600" dirty="0" err="1">
                <a:solidFill>
                  <a:schemeClr val="tx1"/>
                </a:solidFill>
              </a:rPr>
              <a:t>Menengah</a:t>
            </a:r>
            <a:r>
              <a:rPr lang="en-US" sz="1600" dirty="0">
                <a:solidFill>
                  <a:schemeClr val="tx1"/>
                </a:solidFill>
              </a:rPr>
              <a:t> </a:t>
            </a:r>
            <a:r>
              <a:rPr lang="en-US" sz="1600" dirty="0" err="1">
                <a:solidFill>
                  <a:schemeClr val="tx1"/>
                </a:solidFill>
              </a:rPr>
              <a:t>Tahap</a:t>
            </a:r>
            <a:r>
              <a:rPr lang="en-US" sz="1600" dirty="0">
                <a:solidFill>
                  <a:schemeClr val="tx1"/>
                </a:solidFill>
              </a:rPr>
              <a:t> </a:t>
            </a:r>
            <a:r>
              <a:rPr lang="en-US" sz="1600" dirty="0" err="1">
                <a:solidFill>
                  <a:schemeClr val="tx1"/>
                </a:solidFill>
              </a:rPr>
              <a:t>Pertama</a:t>
            </a:r>
            <a:r>
              <a:rPr lang="en-US" sz="1600" dirty="0">
                <a:solidFill>
                  <a:schemeClr val="tx1"/>
                </a:solidFill>
              </a:rPr>
              <a:t> RPJPD SERGAI 2025-2045</a:t>
            </a:r>
            <a:endParaRPr lang="en-ID" sz="1600" dirty="0">
              <a:solidFill>
                <a:schemeClr val="tx1"/>
              </a:solidFill>
            </a:endParaRPr>
          </a:p>
        </p:txBody>
      </p:sp>
      <p:sp>
        <p:nvSpPr>
          <p:cNvPr id="24" name="Plaque 23">
            <a:extLst>
              <a:ext uri="{FF2B5EF4-FFF2-40B4-BE49-F238E27FC236}">
                <a16:creationId xmlns:a16="http://schemas.microsoft.com/office/drawing/2014/main" id="{E8FB7FA9-0F26-57E7-0FAA-6C94E6136463}"/>
              </a:ext>
            </a:extLst>
          </p:cNvPr>
          <p:cNvSpPr/>
          <p:nvPr/>
        </p:nvSpPr>
        <p:spPr>
          <a:xfrm>
            <a:off x="2682099" y="710065"/>
            <a:ext cx="6806542" cy="445661"/>
          </a:xfrm>
          <a:prstGeom prst="plaqu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PENGUATAN FONDASI TRANSFORMASI</a:t>
            </a:r>
            <a:endParaRPr lang="en-ID" dirty="0"/>
          </a:p>
        </p:txBody>
      </p:sp>
      <p:sp>
        <p:nvSpPr>
          <p:cNvPr id="34" name="TextBox 33">
            <a:extLst>
              <a:ext uri="{FF2B5EF4-FFF2-40B4-BE49-F238E27FC236}">
                <a16:creationId xmlns:a16="http://schemas.microsoft.com/office/drawing/2014/main" id="{B41F61C8-3010-5758-9703-72A95B791903}"/>
              </a:ext>
            </a:extLst>
          </p:cNvPr>
          <p:cNvSpPr txBox="1"/>
          <p:nvPr/>
        </p:nvSpPr>
        <p:spPr>
          <a:xfrm>
            <a:off x="308080" y="1284769"/>
            <a:ext cx="2722197"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600" dirty="0" err="1">
                <a:effectLst/>
                <a:ea typeface="Times New Roman" panose="02020603050405020304" pitchFamily="18" charset="0"/>
                <a:cs typeface="Times New Roman" panose="02020603050405020304" pitchFamily="18" charset="0"/>
              </a:rPr>
              <a:t>Transformasi</a:t>
            </a:r>
            <a:r>
              <a:rPr lang="en-US" sz="1600" dirty="0">
                <a:effectLst/>
                <a:ea typeface="Times New Roman" panose="02020603050405020304" pitchFamily="18" charset="0"/>
                <a:cs typeface="Times New Roman" panose="02020603050405020304" pitchFamily="18" charset="0"/>
              </a:rPr>
              <a:t> Ekonomi </a:t>
            </a:r>
            <a:r>
              <a:rPr lang="en-US" sz="1600" dirty="0" err="1">
                <a:effectLst/>
                <a:ea typeface="Times New Roman" panose="02020603050405020304" pitchFamily="18" charset="0"/>
                <a:cs typeface="Times New Roman" panose="02020603050405020304" pitchFamily="18" charset="0"/>
              </a:rPr>
              <a:t>untuk</a:t>
            </a:r>
            <a:r>
              <a:rPr lang="en-US" sz="1600"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Pertumbuhan</a:t>
            </a:r>
            <a:r>
              <a:rPr lang="en-US" sz="1600" dirty="0">
                <a:effectLst/>
                <a:ea typeface="Times New Roman" panose="02020603050405020304" pitchFamily="18" charset="0"/>
                <a:cs typeface="Times New Roman" panose="02020603050405020304" pitchFamily="18" charset="0"/>
              </a:rPr>
              <a:t> Ekonomi Tinggi yang </a:t>
            </a:r>
            <a:r>
              <a:rPr lang="en-US" sz="1600" dirty="0" err="1">
                <a:effectLst/>
                <a:ea typeface="Times New Roman" panose="02020603050405020304" pitchFamily="18" charset="0"/>
                <a:cs typeface="Times New Roman" panose="02020603050405020304" pitchFamily="18" charset="0"/>
              </a:rPr>
              <a:t>Inklusif</a:t>
            </a:r>
            <a:r>
              <a:rPr lang="en-US" sz="1600" dirty="0">
                <a:effectLst/>
                <a:ea typeface="Times New Roman" panose="02020603050405020304" pitchFamily="18" charset="0"/>
                <a:cs typeface="Times New Roman" panose="02020603050405020304" pitchFamily="18" charset="0"/>
              </a:rPr>
              <a:t> dan </a:t>
            </a:r>
            <a:r>
              <a:rPr lang="en-US" sz="1600" dirty="0" err="1">
                <a:effectLst/>
                <a:ea typeface="Times New Roman" panose="02020603050405020304" pitchFamily="18" charset="0"/>
                <a:cs typeface="Times New Roman" panose="02020603050405020304" pitchFamily="18" charset="0"/>
              </a:rPr>
              <a:t>Berkelanjutan</a:t>
            </a:r>
            <a:endParaRPr lang="en-ID" sz="1600" dirty="0"/>
          </a:p>
        </p:txBody>
      </p:sp>
      <p:pic>
        <p:nvPicPr>
          <p:cNvPr id="2" name="Picture 1">
            <a:extLst>
              <a:ext uri="{FF2B5EF4-FFF2-40B4-BE49-F238E27FC236}">
                <a16:creationId xmlns:a16="http://schemas.microsoft.com/office/drawing/2014/main" id="{9122E169-F685-4571-B048-EE59CADAF41C}"/>
              </a:ext>
            </a:extLst>
          </p:cNvPr>
          <p:cNvPicPr>
            <a:picLocks noChangeAspect="1"/>
          </p:cNvPicPr>
          <p:nvPr/>
        </p:nvPicPr>
        <p:blipFill>
          <a:blip r:embed="rId3"/>
          <a:stretch>
            <a:fillRect/>
          </a:stretch>
        </p:blipFill>
        <p:spPr>
          <a:xfrm>
            <a:off x="3247065" y="1764427"/>
            <a:ext cx="2518143" cy="4743694"/>
          </a:xfrm>
          <a:prstGeom prst="rect">
            <a:avLst/>
          </a:prstGeom>
        </p:spPr>
      </p:pic>
      <p:sp>
        <p:nvSpPr>
          <p:cNvPr id="7" name="TextBox 6">
            <a:extLst>
              <a:ext uri="{FF2B5EF4-FFF2-40B4-BE49-F238E27FC236}">
                <a16:creationId xmlns:a16="http://schemas.microsoft.com/office/drawing/2014/main" id="{6FFDE7DD-F923-C0C3-8575-8E9CCEF25BE1}"/>
              </a:ext>
            </a:extLst>
          </p:cNvPr>
          <p:cNvSpPr txBox="1"/>
          <p:nvPr/>
        </p:nvSpPr>
        <p:spPr>
          <a:xfrm>
            <a:off x="3079631" y="1359834"/>
            <a:ext cx="2842704" cy="307777"/>
          </a:xfrm>
          <a:prstGeom prst="rect">
            <a:avLst/>
          </a:prstGeom>
          <a:noFill/>
        </p:spPr>
        <p:txBody>
          <a:bodyPr wrap="square">
            <a:spAutoFit/>
          </a:bodyPr>
          <a:lstStyle/>
          <a:p>
            <a:pPr algn="ctr"/>
            <a:r>
              <a:rPr lang="en-US" sz="1400" kern="0" dirty="0" err="1">
                <a:effectLst/>
                <a:latin typeface="Arial Narrow" panose="020B0606020202030204" pitchFamily="34" charset="0"/>
                <a:ea typeface="Calibri" panose="020F0502020204030204" pitchFamily="34" charset="0"/>
                <a:cs typeface="Times New Roman" panose="02020603050405020304" pitchFamily="18" charset="0"/>
              </a:rPr>
              <a:t>iptek</a:t>
            </a:r>
            <a:r>
              <a:rPr lang="en-US" sz="1400" kern="0" dirty="0">
                <a:effectLst/>
                <a:latin typeface="Arial Narrow" panose="020B0606020202030204" pitchFamily="34" charset="0"/>
                <a:ea typeface="Calibri" panose="020F0502020204030204" pitchFamily="34" charset="0"/>
                <a:cs typeface="Times New Roman" panose="02020603050405020304" pitchFamily="18" charset="0"/>
              </a:rPr>
              <a:t>, </a:t>
            </a:r>
            <a:r>
              <a:rPr lang="en-US" sz="1400" kern="0" dirty="0" err="1">
                <a:effectLst/>
                <a:latin typeface="Arial Narrow" panose="020B0606020202030204" pitchFamily="34" charset="0"/>
                <a:ea typeface="Calibri" panose="020F0502020204030204" pitchFamily="34" charset="0"/>
                <a:cs typeface="Times New Roman" panose="02020603050405020304" pitchFamily="18" charset="0"/>
              </a:rPr>
              <a:t>inovasi</a:t>
            </a:r>
            <a:r>
              <a:rPr lang="en-US" sz="1400" kern="0" dirty="0">
                <a:effectLst/>
                <a:latin typeface="Arial Narrow" panose="020B0606020202030204" pitchFamily="34" charset="0"/>
                <a:ea typeface="Calibri" panose="020F0502020204030204" pitchFamily="34" charset="0"/>
                <a:cs typeface="Times New Roman" panose="02020603050405020304" pitchFamily="18" charset="0"/>
              </a:rPr>
              <a:t> dan </a:t>
            </a:r>
            <a:r>
              <a:rPr lang="en-US" sz="1400" kern="0" dirty="0" err="1">
                <a:effectLst/>
                <a:latin typeface="Arial Narrow" panose="020B0606020202030204" pitchFamily="34" charset="0"/>
                <a:ea typeface="Calibri" panose="020F0502020204030204" pitchFamily="34" charset="0"/>
                <a:cs typeface="Times New Roman" panose="02020603050405020304" pitchFamily="18" charset="0"/>
              </a:rPr>
              <a:t>produktivitas</a:t>
            </a:r>
            <a:r>
              <a:rPr lang="en-US" sz="1400" kern="0" dirty="0">
                <a:effectLst/>
                <a:latin typeface="Arial Narrow" panose="020B0606020202030204" pitchFamily="34" charset="0"/>
                <a:ea typeface="Calibri" panose="020F0502020204030204" pitchFamily="34" charset="0"/>
                <a:cs typeface="Times New Roman" panose="02020603050405020304" pitchFamily="18" charset="0"/>
              </a:rPr>
              <a:t> </a:t>
            </a:r>
            <a:r>
              <a:rPr lang="en-US" sz="1400" kern="0" dirty="0" err="1">
                <a:effectLst/>
                <a:latin typeface="Arial Narrow" panose="020B0606020202030204" pitchFamily="34" charset="0"/>
                <a:ea typeface="Calibri" panose="020F0502020204030204" pitchFamily="34" charset="0"/>
                <a:cs typeface="Times New Roman" panose="02020603050405020304" pitchFamily="18" charset="0"/>
              </a:rPr>
              <a:t>ekonomi</a:t>
            </a:r>
            <a:endParaRPr lang="en-ID" sz="1400" dirty="0">
              <a:latin typeface="Arial Narrow" panose="020B0606020202030204" pitchFamily="34" charset="0"/>
            </a:endParaRPr>
          </a:p>
        </p:txBody>
      </p:sp>
      <p:pic>
        <p:nvPicPr>
          <p:cNvPr id="8" name="Picture 7">
            <a:extLst>
              <a:ext uri="{FF2B5EF4-FFF2-40B4-BE49-F238E27FC236}">
                <a16:creationId xmlns:a16="http://schemas.microsoft.com/office/drawing/2014/main" id="{4BF5D607-D760-B62E-FC2D-477909D369F3}"/>
              </a:ext>
            </a:extLst>
          </p:cNvPr>
          <p:cNvPicPr>
            <a:picLocks noChangeAspect="1"/>
          </p:cNvPicPr>
          <p:nvPr/>
        </p:nvPicPr>
        <p:blipFill>
          <a:blip r:embed="rId4"/>
          <a:stretch>
            <a:fillRect/>
          </a:stretch>
        </p:blipFill>
        <p:spPr>
          <a:xfrm>
            <a:off x="477428" y="2452130"/>
            <a:ext cx="2318935" cy="4164570"/>
          </a:xfrm>
          <a:prstGeom prst="rect">
            <a:avLst/>
          </a:prstGeom>
        </p:spPr>
      </p:pic>
      <p:sp>
        <p:nvSpPr>
          <p:cNvPr id="10" name="TextBox 9">
            <a:extLst>
              <a:ext uri="{FF2B5EF4-FFF2-40B4-BE49-F238E27FC236}">
                <a16:creationId xmlns:a16="http://schemas.microsoft.com/office/drawing/2014/main" id="{AEAC1E5D-08C5-1620-EBA4-F0834B419BFA}"/>
              </a:ext>
            </a:extLst>
          </p:cNvPr>
          <p:cNvSpPr txBox="1"/>
          <p:nvPr/>
        </p:nvSpPr>
        <p:spPr>
          <a:xfrm>
            <a:off x="5999740" y="1390610"/>
            <a:ext cx="2349204" cy="338554"/>
          </a:xfrm>
          <a:prstGeom prst="rect">
            <a:avLst/>
          </a:prstGeom>
          <a:noFill/>
        </p:spPr>
        <p:txBody>
          <a:bodyPr wrap="square">
            <a:spAutoFit/>
          </a:bodyPr>
          <a:lstStyle/>
          <a:p>
            <a:pPr algn="ctr"/>
            <a:r>
              <a:rPr lang="en-ID" sz="1600" dirty="0" err="1"/>
              <a:t>Penerapan</a:t>
            </a:r>
            <a:r>
              <a:rPr lang="en-ID" sz="1600" dirty="0"/>
              <a:t> Ekonomi Hijau</a:t>
            </a:r>
          </a:p>
        </p:txBody>
      </p:sp>
      <p:pic>
        <p:nvPicPr>
          <p:cNvPr id="11" name="Picture 10">
            <a:extLst>
              <a:ext uri="{FF2B5EF4-FFF2-40B4-BE49-F238E27FC236}">
                <a16:creationId xmlns:a16="http://schemas.microsoft.com/office/drawing/2014/main" id="{94A048B7-9E27-C4FB-0FA8-03DB52C431B1}"/>
              </a:ext>
            </a:extLst>
          </p:cNvPr>
          <p:cNvPicPr>
            <a:picLocks noChangeAspect="1"/>
          </p:cNvPicPr>
          <p:nvPr/>
        </p:nvPicPr>
        <p:blipFill>
          <a:blip r:embed="rId5"/>
          <a:stretch>
            <a:fillRect/>
          </a:stretch>
        </p:blipFill>
        <p:spPr>
          <a:xfrm>
            <a:off x="6045495" y="1823378"/>
            <a:ext cx="2518143" cy="4684743"/>
          </a:xfrm>
          <a:prstGeom prst="rect">
            <a:avLst/>
          </a:prstGeom>
        </p:spPr>
      </p:pic>
      <p:sp>
        <p:nvSpPr>
          <p:cNvPr id="15" name="TextBox 14">
            <a:extLst>
              <a:ext uri="{FF2B5EF4-FFF2-40B4-BE49-F238E27FC236}">
                <a16:creationId xmlns:a16="http://schemas.microsoft.com/office/drawing/2014/main" id="{2208BE60-1411-AFBF-8F79-209897C1D46B}"/>
              </a:ext>
            </a:extLst>
          </p:cNvPr>
          <p:cNvSpPr txBox="1"/>
          <p:nvPr/>
        </p:nvSpPr>
        <p:spPr>
          <a:xfrm>
            <a:off x="8734671" y="1356995"/>
            <a:ext cx="2722197" cy="369332"/>
          </a:xfrm>
          <a:prstGeom prst="rect">
            <a:avLst/>
          </a:prstGeom>
          <a:noFill/>
        </p:spPr>
        <p:txBody>
          <a:bodyPr wrap="square">
            <a:spAutoFit/>
          </a:bodyPr>
          <a:lstStyle/>
          <a:p>
            <a:pPr algn="ctr"/>
            <a:r>
              <a:rPr lang="en-ID" dirty="0" err="1"/>
              <a:t>Transformasi</a:t>
            </a:r>
            <a:r>
              <a:rPr lang="en-ID" dirty="0"/>
              <a:t> Digital</a:t>
            </a:r>
          </a:p>
        </p:txBody>
      </p:sp>
      <p:pic>
        <p:nvPicPr>
          <p:cNvPr id="16" name="Picture 15">
            <a:extLst>
              <a:ext uri="{FF2B5EF4-FFF2-40B4-BE49-F238E27FC236}">
                <a16:creationId xmlns:a16="http://schemas.microsoft.com/office/drawing/2014/main" id="{61259F36-593B-25E3-DEBB-19605165BC2D}"/>
              </a:ext>
            </a:extLst>
          </p:cNvPr>
          <p:cNvPicPr>
            <a:picLocks noChangeAspect="1"/>
          </p:cNvPicPr>
          <p:nvPr/>
        </p:nvPicPr>
        <p:blipFill>
          <a:blip r:embed="rId6"/>
          <a:stretch>
            <a:fillRect/>
          </a:stretch>
        </p:blipFill>
        <p:spPr>
          <a:xfrm>
            <a:off x="8930982" y="1818297"/>
            <a:ext cx="2372018" cy="4734903"/>
          </a:xfrm>
          <a:prstGeom prst="rect">
            <a:avLst/>
          </a:prstGeom>
        </p:spPr>
      </p:pic>
    </p:spTree>
    <p:extLst>
      <p:ext uri="{BB962C8B-B14F-4D97-AF65-F5344CB8AC3E}">
        <p14:creationId xmlns:p14="http://schemas.microsoft.com/office/powerpoint/2010/main" val="44222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10630" y="2780"/>
            <a:ext cx="12192000" cy="6855220"/>
          </a:xfrm>
          <a:prstGeom prst="rect">
            <a:avLst/>
          </a:prstGeom>
        </p:spPr>
      </p:pic>
      <p:sp>
        <p:nvSpPr>
          <p:cNvPr id="23" name="Rectangle 22">
            <a:extLst>
              <a:ext uri="{FF2B5EF4-FFF2-40B4-BE49-F238E27FC236}">
                <a16:creationId xmlns:a16="http://schemas.microsoft.com/office/drawing/2014/main" id="{4634E7E0-3A43-9040-85AC-1D1CE06DEBB0}"/>
              </a:ext>
            </a:extLst>
          </p:cNvPr>
          <p:cNvSpPr/>
          <p:nvPr/>
        </p:nvSpPr>
        <p:spPr>
          <a:xfrm>
            <a:off x="2692729" y="216572"/>
            <a:ext cx="6806542" cy="44566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Tema Pembangunan </a:t>
            </a:r>
            <a:r>
              <a:rPr lang="en-US" sz="1600" dirty="0" err="1">
                <a:solidFill>
                  <a:schemeClr val="tx1"/>
                </a:solidFill>
              </a:rPr>
              <a:t>Jangka</a:t>
            </a:r>
            <a:r>
              <a:rPr lang="en-US" sz="1600" dirty="0">
                <a:solidFill>
                  <a:schemeClr val="tx1"/>
                </a:solidFill>
              </a:rPr>
              <a:t> </a:t>
            </a:r>
            <a:r>
              <a:rPr lang="en-US" sz="1600" dirty="0" err="1">
                <a:solidFill>
                  <a:schemeClr val="tx1"/>
                </a:solidFill>
              </a:rPr>
              <a:t>Menengah</a:t>
            </a:r>
            <a:r>
              <a:rPr lang="en-US" sz="1600" dirty="0">
                <a:solidFill>
                  <a:schemeClr val="tx1"/>
                </a:solidFill>
              </a:rPr>
              <a:t> </a:t>
            </a:r>
            <a:r>
              <a:rPr lang="en-US" sz="1600" dirty="0" err="1">
                <a:solidFill>
                  <a:schemeClr val="tx1"/>
                </a:solidFill>
              </a:rPr>
              <a:t>Tahap</a:t>
            </a:r>
            <a:r>
              <a:rPr lang="en-US" sz="1600" dirty="0">
                <a:solidFill>
                  <a:schemeClr val="tx1"/>
                </a:solidFill>
              </a:rPr>
              <a:t> </a:t>
            </a:r>
            <a:r>
              <a:rPr lang="en-US" sz="1600" dirty="0" err="1">
                <a:solidFill>
                  <a:schemeClr val="tx1"/>
                </a:solidFill>
              </a:rPr>
              <a:t>Pertama</a:t>
            </a:r>
            <a:r>
              <a:rPr lang="en-US" sz="1600" dirty="0">
                <a:solidFill>
                  <a:schemeClr val="tx1"/>
                </a:solidFill>
              </a:rPr>
              <a:t> RPJPD SERGAI 2025-2045</a:t>
            </a:r>
            <a:endParaRPr lang="en-ID" sz="1600" dirty="0">
              <a:solidFill>
                <a:schemeClr val="tx1"/>
              </a:solidFill>
            </a:endParaRPr>
          </a:p>
        </p:txBody>
      </p:sp>
      <p:sp>
        <p:nvSpPr>
          <p:cNvPr id="24" name="Plaque 23">
            <a:extLst>
              <a:ext uri="{FF2B5EF4-FFF2-40B4-BE49-F238E27FC236}">
                <a16:creationId xmlns:a16="http://schemas.microsoft.com/office/drawing/2014/main" id="{E8FB7FA9-0F26-57E7-0FAA-6C94E6136463}"/>
              </a:ext>
            </a:extLst>
          </p:cNvPr>
          <p:cNvSpPr/>
          <p:nvPr/>
        </p:nvSpPr>
        <p:spPr>
          <a:xfrm>
            <a:off x="2682099" y="710065"/>
            <a:ext cx="6806542" cy="445661"/>
          </a:xfrm>
          <a:prstGeom prst="plaqu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PENGUATAN FONDASI TRANSFORMASI</a:t>
            </a:r>
            <a:endParaRPr lang="en-ID" dirty="0"/>
          </a:p>
        </p:txBody>
      </p:sp>
      <p:sp>
        <p:nvSpPr>
          <p:cNvPr id="34" name="TextBox 33">
            <a:extLst>
              <a:ext uri="{FF2B5EF4-FFF2-40B4-BE49-F238E27FC236}">
                <a16:creationId xmlns:a16="http://schemas.microsoft.com/office/drawing/2014/main" id="{B41F61C8-3010-5758-9703-72A95B791903}"/>
              </a:ext>
            </a:extLst>
          </p:cNvPr>
          <p:cNvSpPr txBox="1"/>
          <p:nvPr/>
        </p:nvSpPr>
        <p:spPr>
          <a:xfrm>
            <a:off x="308080" y="1284769"/>
            <a:ext cx="2722197"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600" dirty="0" err="1">
                <a:effectLst/>
                <a:ea typeface="Times New Roman" panose="02020603050405020304" pitchFamily="18" charset="0"/>
                <a:cs typeface="Times New Roman" panose="02020603050405020304" pitchFamily="18" charset="0"/>
              </a:rPr>
              <a:t>Transformasi</a:t>
            </a:r>
            <a:r>
              <a:rPr lang="en-US" sz="1600" dirty="0">
                <a:effectLst/>
                <a:ea typeface="Times New Roman" panose="02020603050405020304" pitchFamily="18" charset="0"/>
                <a:cs typeface="Times New Roman" panose="02020603050405020304" pitchFamily="18" charset="0"/>
              </a:rPr>
              <a:t> Ekonomi </a:t>
            </a:r>
            <a:r>
              <a:rPr lang="en-US" sz="1600" dirty="0" err="1">
                <a:effectLst/>
                <a:ea typeface="Times New Roman" panose="02020603050405020304" pitchFamily="18" charset="0"/>
                <a:cs typeface="Times New Roman" panose="02020603050405020304" pitchFamily="18" charset="0"/>
              </a:rPr>
              <a:t>untuk</a:t>
            </a:r>
            <a:r>
              <a:rPr lang="en-US" sz="1600"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Pertumbuhan</a:t>
            </a:r>
            <a:r>
              <a:rPr lang="en-US" sz="1600" dirty="0">
                <a:effectLst/>
                <a:ea typeface="Times New Roman" panose="02020603050405020304" pitchFamily="18" charset="0"/>
                <a:cs typeface="Times New Roman" panose="02020603050405020304" pitchFamily="18" charset="0"/>
              </a:rPr>
              <a:t> Ekonomi Tinggi yang </a:t>
            </a:r>
            <a:r>
              <a:rPr lang="en-US" sz="1600" dirty="0" err="1">
                <a:effectLst/>
                <a:ea typeface="Times New Roman" panose="02020603050405020304" pitchFamily="18" charset="0"/>
                <a:cs typeface="Times New Roman" panose="02020603050405020304" pitchFamily="18" charset="0"/>
              </a:rPr>
              <a:t>Inklusif</a:t>
            </a:r>
            <a:r>
              <a:rPr lang="en-US" sz="1600" dirty="0">
                <a:effectLst/>
                <a:ea typeface="Times New Roman" panose="02020603050405020304" pitchFamily="18" charset="0"/>
                <a:cs typeface="Times New Roman" panose="02020603050405020304" pitchFamily="18" charset="0"/>
              </a:rPr>
              <a:t> dan </a:t>
            </a:r>
            <a:r>
              <a:rPr lang="en-US" sz="1600" dirty="0" err="1">
                <a:effectLst/>
                <a:ea typeface="Times New Roman" panose="02020603050405020304" pitchFamily="18" charset="0"/>
                <a:cs typeface="Times New Roman" panose="02020603050405020304" pitchFamily="18" charset="0"/>
              </a:rPr>
              <a:t>Berkelanjutan</a:t>
            </a:r>
            <a:endParaRPr lang="en-ID" sz="1600" dirty="0"/>
          </a:p>
        </p:txBody>
      </p:sp>
      <p:pic>
        <p:nvPicPr>
          <p:cNvPr id="8" name="Picture 7">
            <a:extLst>
              <a:ext uri="{FF2B5EF4-FFF2-40B4-BE49-F238E27FC236}">
                <a16:creationId xmlns:a16="http://schemas.microsoft.com/office/drawing/2014/main" id="{4BF5D607-D760-B62E-FC2D-477909D369F3}"/>
              </a:ext>
            </a:extLst>
          </p:cNvPr>
          <p:cNvPicPr>
            <a:picLocks noChangeAspect="1"/>
          </p:cNvPicPr>
          <p:nvPr/>
        </p:nvPicPr>
        <p:blipFill>
          <a:blip r:embed="rId3"/>
          <a:stretch>
            <a:fillRect/>
          </a:stretch>
        </p:blipFill>
        <p:spPr>
          <a:xfrm>
            <a:off x="477428" y="2452130"/>
            <a:ext cx="2318935" cy="4164570"/>
          </a:xfrm>
          <a:prstGeom prst="rect">
            <a:avLst/>
          </a:prstGeom>
        </p:spPr>
      </p:pic>
      <p:sp>
        <p:nvSpPr>
          <p:cNvPr id="9" name="TextBox 8">
            <a:extLst>
              <a:ext uri="{FF2B5EF4-FFF2-40B4-BE49-F238E27FC236}">
                <a16:creationId xmlns:a16="http://schemas.microsoft.com/office/drawing/2014/main" id="{214AB740-C139-4513-A7FB-24D202D4A6FA}"/>
              </a:ext>
            </a:extLst>
          </p:cNvPr>
          <p:cNvSpPr txBox="1"/>
          <p:nvPr/>
        </p:nvSpPr>
        <p:spPr>
          <a:xfrm>
            <a:off x="3124200" y="1390610"/>
            <a:ext cx="3060700" cy="584775"/>
          </a:xfrm>
          <a:prstGeom prst="rect">
            <a:avLst/>
          </a:prstGeom>
          <a:noFill/>
        </p:spPr>
        <p:txBody>
          <a:bodyPr wrap="square">
            <a:spAutoFit/>
          </a:bodyPr>
          <a:lstStyle/>
          <a:p>
            <a:pPr algn="ctr"/>
            <a:r>
              <a:rPr lang="en-ID" sz="1600" dirty="0">
                <a:latin typeface="Arial Narrow" panose="020B0606020202030204" pitchFamily="34" charset="0"/>
              </a:rPr>
              <a:t>Integrasi Ekonomi </a:t>
            </a:r>
            <a:r>
              <a:rPr lang="en-ID" sz="1600" dirty="0" err="1">
                <a:latin typeface="Arial Narrow" panose="020B0606020202030204" pitchFamily="34" charset="0"/>
              </a:rPr>
              <a:t>Domestik</a:t>
            </a:r>
            <a:r>
              <a:rPr lang="en-ID" sz="1600" dirty="0">
                <a:latin typeface="Arial Narrow" panose="020B0606020202030204" pitchFamily="34" charset="0"/>
              </a:rPr>
              <a:t> dan Global</a:t>
            </a:r>
          </a:p>
        </p:txBody>
      </p:sp>
      <p:pic>
        <p:nvPicPr>
          <p:cNvPr id="13" name="Picture 12">
            <a:extLst>
              <a:ext uri="{FF2B5EF4-FFF2-40B4-BE49-F238E27FC236}">
                <a16:creationId xmlns:a16="http://schemas.microsoft.com/office/drawing/2014/main" id="{241183A2-B97F-BCA3-9520-9CDC6C26B0A6}"/>
              </a:ext>
            </a:extLst>
          </p:cNvPr>
          <p:cNvPicPr>
            <a:picLocks noChangeAspect="1"/>
          </p:cNvPicPr>
          <p:nvPr/>
        </p:nvPicPr>
        <p:blipFill>
          <a:blip r:embed="rId4"/>
          <a:stretch>
            <a:fillRect/>
          </a:stretch>
        </p:blipFill>
        <p:spPr>
          <a:xfrm>
            <a:off x="3348986" y="1975385"/>
            <a:ext cx="2505713" cy="4577815"/>
          </a:xfrm>
          <a:prstGeom prst="rect">
            <a:avLst/>
          </a:prstGeom>
        </p:spPr>
      </p:pic>
      <p:sp>
        <p:nvSpPr>
          <p:cNvPr id="17" name="TextBox 16">
            <a:extLst>
              <a:ext uri="{FF2B5EF4-FFF2-40B4-BE49-F238E27FC236}">
                <a16:creationId xmlns:a16="http://schemas.microsoft.com/office/drawing/2014/main" id="{A82C41D2-225F-67D2-2307-20C1B6CE5BBD}"/>
              </a:ext>
            </a:extLst>
          </p:cNvPr>
          <p:cNvSpPr txBox="1"/>
          <p:nvPr/>
        </p:nvSpPr>
        <p:spPr>
          <a:xfrm>
            <a:off x="6184900" y="1390610"/>
            <a:ext cx="3898900" cy="338554"/>
          </a:xfrm>
          <a:prstGeom prst="rect">
            <a:avLst/>
          </a:prstGeom>
          <a:noFill/>
        </p:spPr>
        <p:txBody>
          <a:bodyPr wrap="square">
            <a:spAutoFit/>
          </a:bodyPr>
          <a:lstStyle/>
          <a:p>
            <a:pPr algn="ctr"/>
            <a:r>
              <a:rPr lang="fi-FI" sz="1600" dirty="0">
                <a:latin typeface="Arial Narrow" panose="020B0606020202030204" pitchFamily="34" charset="0"/>
              </a:rPr>
              <a:t>Perkotaan sebagai Pusat Pertumbuhan Ekonomi</a:t>
            </a:r>
            <a:endParaRPr lang="en-ID" sz="1600" dirty="0">
              <a:latin typeface="Arial Narrow" panose="020B0606020202030204" pitchFamily="34" charset="0"/>
            </a:endParaRPr>
          </a:p>
        </p:txBody>
      </p:sp>
      <p:pic>
        <p:nvPicPr>
          <p:cNvPr id="18" name="Picture 17">
            <a:extLst>
              <a:ext uri="{FF2B5EF4-FFF2-40B4-BE49-F238E27FC236}">
                <a16:creationId xmlns:a16="http://schemas.microsoft.com/office/drawing/2014/main" id="{9C090F0F-1EEF-BE47-7846-14A8DD993317}"/>
              </a:ext>
            </a:extLst>
          </p:cNvPr>
          <p:cNvPicPr>
            <a:picLocks noChangeAspect="1"/>
          </p:cNvPicPr>
          <p:nvPr/>
        </p:nvPicPr>
        <p:blipFill>
          <a:blip r:embed="rId5"/>
          <a:stretch>
            <a:fillRect/>
          </a:stretch>
        </p:blipFill>
        <p:spPr>
          <a:xfrm>
            <a:off x="6664219" y="1964048"/>
            <a:ext cx="2824422" cy="4577815"/>
          </a:xfrm>
          <a:prstGeom prst="rect">
            <a:avLst/>
          </a:prstGeom>
        </p:spPr>
      </p:pic>
    </p:spTree>
    <p:extLst>
      <p:ext uri="{BB962C8B-B14F-4D97-AF65-F5344CB8AC3E}">
        <p14:creationId xmlns:p14="http://schemas.microsoft.com/office/powerpoint/2010/main" val="2500711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352927" y="2780"/>
            <a:ext cx="12192000" cy="6855220"/>
          </a:xfrm>
          <a:prstGeom prst="rect">
            <a:avLst/>
          </a:prstGeom>
        </p:spPr>
      </p:pic>
      <p:sp>
        <p:nvSpPr>
          <p:cNvPr id="23" name="Rectangle 22">
            <a:extLst>
              <a:ext uri="{FF2B5EF4-FFF2-40B4-BE49-F238E27FC236}">
                <a16:creationId xmlns:a16="http://schemas.microsoft.com/office/drawing/2014/main" id="{4634E7E0-3A43-9040-85AC-1D1CE06DEBB0}"/>
              </a:ext>
            </a:extLst>
          </p:cNvPr>
          <p:cNvSpPr/>
          <p:nvPr/>
        </p:nvSpPr>
        <p:spPr>
          <a:xfrm>
            <a:off x="2692729" y="216572"/>
            <a:ext cx="6806542" cy="44566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Tema Pembangunan </a:t>
            </a:r>
            <a:r>
              <a:rPr lang="en-US" sz="1600" dirty="0" err="1">
                <a:solidFill>
                  <a:schemeClr val="tx1"/>
                </a:solidFill>
              </a:rPr>
              <a:t>Jangka</a:t>
            </a:r>
            <a:r>
              <a:rPr lang="en-US" sz="1600" dirty="0">
                <a:solidFill>
                  <a:schemeClr val="tx1"/>
                </a:solidFill>
              </a:rPr>
              <a:t> </a:t>
            </a:r>
            <a:r>
              <a:rPr lang="en-US" sz="1600" dirty="0" err="1">
                <a:solidFill>
                  <a:schemeClr val="tx1"/>
                </a:solidFill>
              </a:rPr>
              <a:t>Menengah</a:t>
            </a:r>
            <a:r>
              <a:rPr lang="en-US" sz="1600" dirty="0">
                <a:solidFill>
                  <a:schemeClr val="tx1"/>
                </a:solidFill>
              </a:rPr>
              <a:t> </a:t>
            </a:r>
            <a:r>
              <a:rPr lang="en-US" sz="1600" dirty="0" err="1">
                <a:solidFill>
                  <a:schemeClr val="tx1"/>
                </a:solidFill>
              </a:rPr>
              <a:t>Tahap</a:t>
            </a:r>
            <a:r>
              <a:rPr lang="en-US" sz="1600" dirty="0">
                <a:solidFill>
                  <a:schemeClr val="tx1"/>
                </a:solidFill>
              </a:rPr>
              <a:t> </a:t>
            </a:r>
            <a:r>
              <a:rPr lang="en-US" sz="1600" dirty="0" err="1">
                <a:solidFill>
                  <a:schemeClr val="tx1"/>
                </a:solidFill>
              </a:rPr>
              <a:t>Pertama</a:t>
            </a:r>
            <a:r>
              <a:rPr lang="en-US" sz="1600" dirty="0">
                <a:solidFill>
                  <a:schemeClr val="tx1"/>
                </a:solidFill>
              </a:rPr>
              <a:t> RPJPD SERGAI 2025-2045</a:t>
            </a:r>
            <a:endParaRPr lang="en-ID" sz="1600" dirty="0">
              <a:solidFill>
                <a:schemeClr val="tx1"/>
              </a:solidFill>
            </a:endParaRPr>
          </a:p>
        </p:txBody>
      </p:sp>
      <p:sp>
        <p:nvSpPr>
          <p:cNvPr id="24" name="Plaque 23">
            <a:extLst>
              <a:ext uri="{FF2B5EF4-FFF2-40B4-BE49-F238E27FC236}">
                <a16:creationId xmlns:a16="http://schemas.microsoft.com/office/drawing/2014/main" id="{E8FB7FA9-0F26-57E7-0FAA-6C94E6136463}"/>
              </a:ext>
            </a:extLst>
          </p:cNvPr>
          <p:cNvSpPr/>
          <p:nvPr/>
        </p:nvSpPr>
        <p:spPr>
          <a:xfrm>
            <a:off x="2682099" y="710065"/>
            <a:ext cx="6806542" cy="445661"/>
          </a:xfrm>
          <a:prstGeom prst="plaqu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PENGUATAN FONDASI TRANSFORMASI</a:t>
            </a:r>
            <a:endParaRPr lang="en-ID" dirty="0"/>
          </a:p>
        </p:txBody>
      </p:sp>
      <p:sp>
        <p:nvSpPr>
          <p:cNvPr id="34" name="TextBox 33">
            <a:extLst>
              <a:ext uri="{FF2B5EF4-FFF2-40B4-BE49-F238E27FC236}">
                <a16:creationId xmlns:a16="http://schemas.microsoft.com/office/drawing/2014/main" id="{B41F61C8-3010-5758-9703-72A95B791903}"/>
              </a:ext>
            </a:extLst>
          </p:cNvPr>
          <p:cNvSpPr txBox="1"/>
          <p:nvPr/>
        </p:nvSpPr>
        <p:spPr>
          <a:xfrm>
            <a:off x="3068094" y="1297096"/>
            <a:ext cx="2722197"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600" b="1" dirty="0" err="1">
                <a:effectLst/>
                <a:ea typeface="Times New Roman" panose="02020603050405020304" pitchFamily="18" charset="0"/>
                <a:cs typeface="Times New Roman" panose="02020603050405020304" pitchFamily="18" charset="0"/>
              </a:rPr>
              <a:t>transformasi</a:t>
            </a:r>
            <a:r>
              <a:rPr lang="en-US" sz="1600" b="1" dirty="0">
                <a:effectLst/>
                <a:ea typeface="Times New Roman" panose="02020603050405020304" pitchFamily="18" charset="0"/>
                <a:cs typeface="Times New Roman" panose="02020603050405020304" pitchFamily="18" charset="0"/>
              </a:rPr>
              <a:t> tata </a:t>
            </a:r>
            <a:r>
              <a:rPr lang="en-US" sz="1600" b="1" dirty="0" err="1">
                <a:effectLst/>
                <a:ea typeface="Times New Roman" panose="02020603050405020304" pitchFamily="18" charset="0"/>
                <a:cs typeface="Times New Roman" panose="02020603050405020304" pitchFamily="18" charset="0"/>
              </a:rPr>
              <a:t>kelola</a:t>
            </a:r>
            <a:r>
              <a:rPr lang="en-US" sz="1600" b="1"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pemerintahan</a:t>
            </a:r>
            <a:r>
              <a:rPr lang="en-US" sz="1600" dirty="0">
                <a:effectLst/>
                <a:ea typeface="Times New Roman" panose="02020603050405020304" pitchFamily="18" charset="0"/>
                <a:cs typeface="Times New Roman" panose="02020603050405020304" pitchFamily="18" charset="0"/>
              </a:rPr>
              <a:t> yang </a:t>
            </a:r>
            <a:r>
              <a:rPr lang="en-US" sz="1600" dirty="0" err="1">
                <a:effectLst/>
                <a:ea typeface="Times New Roman" panose="02020603050405020304" pitchFamily="18" charset="0"/>
                <a:cs typeface="Times New Roman" panose="02020603050405020304" pitchFamily="18" charset="0"/>
              </a:rPr>
              <a:t>berintegritas</a:t>
            </a:r>
            <a:r>
              <a:rPr lang="en-US" sz="1600"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akuntabel</a:t>
            </a:r>
            <a:r>
              <a:rPr lang="en-US" sz="1600" dirty="0">
                <a:effectLst/>
                <a:ea typeface="Times New Roman" panose="02020603050405020304" pitchFamily="18" charset="0"/>
                <a:cs typeface="Times New Roman" panose="02020603050405020304" pitchFamily="18" charset="0"/>
              </a:rPr>
              <a:t>, dan </a:t>
            </a:r>
            <a:r>
              <a:rPr lang="en-US" sz="1600" dirty="0" err="1">
                <a:effectLst/>
                <a:ea typeface="Times New Roman" panose="02020603050405020304" pitchFamily="18" charset="0"/>
                <a:cs typeface="Times New Roman" panose="02020603050405020304" pitchFamily="18" charset="0"/>
              </a:rPr>
              <a:t>pelayanan</a:t>
            </a:r>
            <a:r>
              <a:rPr lang="en-US" sz="1600"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publik</a:t>
            </a:r>
            <a:r>
              <a:rPr lang="en-US" sz="1600" dirty="0">
                <a:effectLst/>
                <a:ea typeface="Times New Roman" panose="02020603050405020304" pitchFamily="18" charset="0"/>
                <a:cs typeface="Times New Roman" panose="02020603050405020304" pitchFamily="18" charset="0"/>
              </a:rPr>
              <a:t> </a:t>
            </a:r>
            <a:r>
              <a:rPr lang="en-US" sz="1600" dirty="0" err="1">
                <a:effectLst/>
                <a:ea typeface="Times New Roman" panose="02020603050405020304" pitchFamily="18" charset="0"/>
                <a:cs typeface="Times New Roman" panose="02020603050405020304" pitchFamily="18" charset="0"/>
              </a:rPr>
              <a:t>berkualitas</a:t>
            </a:r>
            <a:r>
              <a:rPr lang="en-US" sz="1600" dirty="0">
                <a:effectLst/>
                <a:ea typeface="Times New Roman" panose="02020603050405020304" pitchFamily="18" charset="0"/>
                <a:cs typeface="Times New Roman" panose="02020603050405020304" pitchFamily="18" charset="0"/>
              </a:rPr>
              <a:t> </a:t>
            </a:r>
            <a:endParaRPr lang="en-ID" sz="1600" dirty="0"/>
          </a:p>
        </p:txBody>
      </p:sp>
      <p:sp>
        <p:nvSpPr>
          <p:cNvPr id="9" name="TextBox 8">
            <a:extLst>
              <a:ext uri="{FF2B5EF4-FFF2-40B4-BE49-F238E27FC236}">
                <a16:creationId xmlns:a16="http://schemas.microsoft.com/office/drawing/2014/main" id="{214AB740-C139-4513-A7FB-24D202D4A6FA}"/>
              </a:ext>
            </a:extLst>
          </p:cNvPr>
          <p:cNvSpPr txBox="1"/>
          <p:nvPr/>
        </p:nvSpPr>
        <p:spPr>
          <a:xfrm>
            <a:off x="6522624" y="1362784"/>
            <a:ext cx="3060700" cy="584775"/>
          </a:xfrm>
          <a:prstGeom prst="rect">
            <a:avLst/>
          </a:prstGeom>
          <a:noFill/>
        </p:spPr>
        <p:txBody>
          <a:bodyPr wrap="square">
            <a:spAutoFit/>
          </a:bodyPr>
          <a:lstStyle/>
          <a:p>
            <a:pPr algn="ct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Regulasi</a:t>
            </a: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 dan Tata Kelola yang </a:t>
            </a: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Berintegritas</a:t>
            </a: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 dan </a:t>
            </a: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Adaptif</a:t>
            </a:r>
            <a:endParaRPr lang="en-ID" sz="1600" dirty="0">
              <a:latin typeface="Arial Narrow" panose="020B0606020202030204" pitchFamily="34" charset="0"/>
            </a:endParaRPr>
          </a:p>
        </p:txBody>
      </p:sp>
      <p:pic>
        <p:nvPicPr>
          <p:cNvPr id="2" name="Picture 1">
            <a:extLst>
              <a:ext uri="{FF2B5EF4-FFF2-40B4-BE49-F238E27FC236}">
                <a16:creationId xmlns:a16="http://schemas.microsoft.com/office/drawing/2014/main" id="{293FC45E-A5C3-7050-A017-F8C51E909333}"/>
              </a:ext>
            </a:extLst>
          </p:cNvPr>
          <p:cNvPicPr>
            <a:picLocks noChangeAspect="1"/>
          </p:cNvPicPr>
          <p:nvPr/>
        </p:nvPicPr>
        <p:blipFill>
          <a:blip r:embed="rId3"/>
          <a:stretch>
            <a:fillRect/>
          </a:stretch>
        </p:blipFill>
        <p:spPr>
          <a:xfrm>
            <a:off x="6800417" y="2041830"/>
            <a:ext cx="2505114" cy="4305300"/>
          </a:xfrm>
          <a:prstGeom prst="rect">
            <a:avLst/>
          </a:prstGeom>
        </p:spPr>
      </p:pic>
      <p:pic>
        <p:nvPicPr>
          <p:cNvPr id="3" name="Picture 2">
            <a:extLst>
              <a:ext uri="{FF2B5EF4-FFF2-40B4-BE49-F238E27FC236}">
                <a16:creationId xmlns:a16="http://schemas.microsoft.com/office/drawing/2014/main" id="{2C7C9BA7-7FBE-20F5-94C3-B7AD896FF2D1}"/>
              </a:ext>
            </a:extLst>
          </p:cNvPr>
          <p:cNvPicPr>
            <a:picLocks noChangeAspect="1"/>
          </p:cNvPicPr>
          <p:nvPr/>
        </p:nvPicPr>
        <p:blipFill>
          <a:blip r:embed="rId4"/>
          <a:stretch>
            <a:fillRect/>
          </a:stretch>
        </p:blipFill>
        <p:spPr>
          <a:xfrm>
            <a:off x="3164264" y="2471236"/>
            <a:ext cx="2505114" cy="3875894"/>
          </a:xfrm>
          <a:prstGeom prst="rect">
            <a:avLst/>
          </a:prstGeom>
        </p:spPr>
      </p:pic>
    </p:spTree>
    <p:extLst>
      <p:ext uri="{BB962C8B-B14F-4D97-AF65-F5344CB8AC3E}">
        <p14:creationId xmlns:p14="http://schemas.microsoft.com/office/powerpoint/2010/main" val="136369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Tree>
    <p:extLst>
      <p:ext uri="{BB962C8B-B14F-4D97-AF65-F5344CB8AC3E}">
        <p14:creationId xmlns:p14="http://schemas.microsoft.com/office/powerpoint/2010/main" val="1839240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Tree>
    <p:extLst>
      <p:ext uri="{BB962C8B-B14F-4D97-AF65-F5344CB8AC3E}">
        <p14:creationId xmlns:p14="http://schemas.microsoft.com/office/powerpoint/2010/main" val="4065289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5C112188-4B5A-6F33-35C6-67A6CF4DCE0B}"/>
              </a:ext>
            </a:extLst>
          </p:cNvPr>
          <p:cNvSpPr txBox="1"/>
          <p:nvPr/>
        </p:nvSpPr>
        <p:spPr>
          <a:xfrm>
            <a:off x="304799" y="1253056"/>
            <a:ext cx="5926667" cy="461665"/>
          </a:xfrm>
          <a:prstGeom prst="rect">
            <a:avLst/>
          </a:prstGeom>
          <a:noFill/>
        </p:spPr>
        <p:txBody>
          <a:bodyPr wrap="square" rtlCol="0">
            <a:spAutoFit/>
          </a:bodyPr>
          <a:lstStyle/>
          <a:p>
            <a:r>
              <a:rPr lang="en-US" sz="2400" dirty="0"/>
              <a:t>A. ISU STRATEGIS TRANSFORMASI SOSIAL</a:t>
            </a:r>
            <a:endParaRPr lang="en-ID" sz="2400" dirty="0"/>
          </a:p>
        </p:txBody>
      </p:sp>
      <p:sp>
        <p:nvSpPr>
          <p:cNvPr id="10" name="TextBox 9">
            <a:extLst>
              <a:ext uri="{FF2B5EF4-FFF2-40B4-BE49-F238E27FC236}">
                <a16:creationId xmlns:a16="http://schemas.microsoft.com/office/drawing/2014/main" id="{9B27F9BD-29B7-A8AB-7896-9B2FE6721844}"/>
              </a:ext>
            </a:extLst>
          </p:cNvPr>
          <p:cNvSpPr txBox="1"/>
          <p:nvPr/>
        </p:nvSpPr>
        <p:spPr>
          <a:xfrm>
            <a:off x="709991" y="1748591"/>
            <a:ext cx="11177210" cy="369332"/>
          </a:xfrm>
          <a:prstGeom prst="rect">
            <a:avLst/>
          </a:prstGeom>
          <a:noFill/>
        </p:spPr>
        <p:txBody>
          <a:bodyPr wrap="square">
            <a:spAutoFit/>
          </a:bodyPr>
          <a:lstStyle/>
          <a:p>
            <a:pPr algn="just"/>
            <a:r>
              <a:rPr lang="sv-SE" dirty="0"/>
              <a:t>Fokus pada penuntasan pemenuhan layanan dasar kesehatan, pendidikan, dan perlindungan sosial.</a:t>
            </a:r>
            <a:endParaRPr lang="en-ID" dirty="0"/>
          </a:p>
        </p:txBody>
      </p:sp>
      <p:sp>
        <p:nvSpPr>
          <p:cNvPr id="13" name="TextBox 12">
            <a:extLst>
              <a:ext uri="{FF2B5EF4-FFF2-40B4-BE49-F238E27FC236}">
                <a16:creationId xmlns:a16="http://schemas.microsoft.com/office/drawing/2014/main" id="{562F7A93-A6A3-9526-A1F2-1E44ECA4244D}"/>
              </a:ext>
            </a:extLst>
          </p:cNvPr>
          <p:cNvSpPr txBox="1"/>
          <p:nvPr/>
        </p:nvSpPr>
        <p:spPr>
          <a:xfrm>
            <a:off x="709991" y="2120541"/>
            <a:ext cx="11058676" cy="646331"/>
          </a:xfrm>
          <a:prstGeom prst="rect">
            <a:avLst/>
          </a:prstGeom>
          <a:noFill/>
        </p:spPr>
        <p:txBody>
          <a:bodyPr wrap="square">
            <a:spAutoFit/>
          </a:bodyPr>
          <a:lstStyle/>
          <a:p>
            <a:pPr algn="just"/>
            <a:r>
              <a:rPr lang="en-ID" dirty="0" err="1"/>
              <a:t>Bertujuan</a:t>
            </a:r>
            <a:r>
              <a:rPr lang="en-ID" dirty="0"/>
              <a:t> </a:t>
            </a:r>
            <a:r>
              <a:rPr lang="en-ID" dirty="0" err="1"/>
              <a:t>untuk</a:t>
            </a:r>
            <a:r>
              <a:rPr lang="en-ID" dirty="0"/>
              <a:t> </a:t>
            </a:r>
            <a:r>
              <a:rPr lang="en-ID" dirty="0" err="1"/>
              <a:t>meningkatkan</a:t>
            </a:r>
            <a:r>
              <a:rPr lang="en-ID" dirty="0"/>
              <a:t> </a:t>
            </a:r>
            <a:r>
              <a:rPr lang="en-ID" dirty="0" err="1"/>
              <a:t>kualitas</a:t>
            </a:r>
            <a:r>
              <a:rPr lang="en-ID" dirty="0"/>
              <a:t> </a:t>
            </a:r>
            <a:r>
              <a:rPr lang="en-ID" dirty="0" err="1"/>
              <a:t>kehidupan</a:t>
            </a:r>
            <a:r>
              <a:rPr lang="en-ID" dirty="0"/>
              <a:t> </a:t>
            </a:r>
            <a:r>
              <a:rPr lang="en-ID" dirty="0" err="1"/>
              <a:t>manusia</a:t>
            </a:r>
            <a:r>
              <a:rPr lang="en-ID" dirty="0"/>
              <a:t> pada </a:t>
            </a:r>
            <a:r>
              <a:rPr lang="en-ID" dirty="0" err="1"/>
              <a:t>seluruh</a:t>
            </a:r>
            <a:r>
              <a:rPr lang="en-ID" dirty="0"/>
              <a:t> </a:t>
            </a:r>
            <a:r>
              <a:rPr lang="en-ID" dirty="0" err="1"/>
              <a:t>siklus</a:t>
            </a:r>
            <a:r>
              <a:rPr lang="en-ID" dirty="0"/>
              <a:t> </a:t>
            </a:r>
            <a:r>
              <a:rPr lang="en-ID" dirty="0" err="1"/>
              <a:t>hidup</a:t>
            </a:r>
            <a:r>
              <a:rPr lang="en-ID" dirty="0"/>
              <a:t> </a:t>
            </a:r>
            <a:r>
              <a:rPr lang="en-ID" dirty="0" err="1"/>
              <a:t>sehingga</a:t>
            </a:r>
            <a:r>
              <a:rPr lang="en-ID" dirty="0"/>
              <a:t> </a:t>
            </a:r>
            <a:r>
              <a:rPr lang="en-ID" dirty="0" err="1"/>
              <a:t>mampu</a:t>
            </a:r>
            <a:r>
              <a:rPr lang="en-ID" dirty="0"/>
              <a:t> </a:t>
            </a:r>
            <a:r>
              <a:rPr lang="en-ID" dirty="0" err="1"/>
              <a:t>melahirkan</a:t>
            </a:r>
            <a:r>
              <a:rPr lang="en-ID" dirty="0"/>
              <a:t> </a:t>
            </a:r>
            <a:r>
              <a:rPr lang="en-ID" dirty="0" err="1"/>
              <a:t>manusia</a:t>
            </a:r>
            <a:r>
              <a:rPr lang="en-ID" dirty="0"/>
              <a:t> </a:t>
            </a:r>
            <a:r>
              <a:rPr lang="en-ID" dirty="0" err="1"/>
              <a:t>sehat</a:t>
            </a:r>
            <a:r>
              <a:rPr lang="en-ID" dirty="0"/>
              <a:t>, </a:t>
            </a:r>
            <a:r>
              <a:rPr lang="en-ID" dirty="0" err="1"/>
              <a:t>cerdas</a:t>
            </a:r>
            <a:r>
              <a:rPr lang="en-ID" dirty="0"/>
              <a:t>, </a:t>
            </a:r>
            <a:r>
              <a:rPr lang="en-ID" dirty="0" err="1"/>
              <a:t>kreatif</a:t>
            </a:r>
            <a:r>
              <a:rPr lang="en-ID" dirty="0"/>
              <a:t>, </a:t>
            </a:r>
            <a:r>
              <a:rPr lang="en-ID" dirty="0" err="1"/>
              <a:t>sejahtera</a:t>
            </a:r>
            <a:r>
              <a:rPr lang="en-ID" dirty="0"/>
              <a:t>, </a:t>
            </a:r>
            <a:r>
              <a:rPr lang="en-ID" dirty="0" err="1"/>
              <a:t>resilien</a:t>
            </a:r>
            <a:r>
              <a:rPr lang="en-ID" dirty="0"/>
              <a:t>, </a:t>
            </a:r>
            <a:r>
              <a:rPr lang="en-ID" dirty="0" err="1"/>
              <a:t>unggul</a:t>
            </a:r>
            <a:r>
              <a:rPr lang="en-ID" dirty="0"/>
              <a:t>, dan </a:t>
            </a:r>
            <a:r>
              <a:rPr lang="en-ID" dirty="0" err="1"/>
              <a:t>berdaya</a:t>
            </a:r>
            <a:r>
              <a:rPr lang="en-ID" dirty="0"/>
              <a:t> </a:t>
            </a:r>
            <a:r>
              <a:rPr lang="en-ID" dirty="0" err="1"/>
              <a:t>saing</a:t>
            </a:r>
            <a:r>
              <a:rPr lang="en-ID" dirty="0"/>
              <a:t>.</a:t>
            </a:r>
          </a:p>
        </p:txBody>
      </p:sp>
      <p:sp>
        <p:nvSpPr>
          <p:cNvPr id="14" name="TextBox 13">
            <a:extLst>
              <a:ext uri="{FF2B5EF4-FFF2-40B4-BE49-F238E27FC236}">
                <a16:creationId xmlns:a16="http://schemas.microsoft.com/office/drawing/2014/main" id="{622716F2-0F7F-2520-6E69-31C6AD21C905}"/>
              </a:ext>
            </a:extLst>
          </p:cNvPr>
          <p:cNvSpPr txBox="1"/>
          <p:nvPr/>
        </p:nvSpPr>
        <p:spPr>
          <a:xfrm>
            <a:off x="591458" y="2921211"/>
            <a:ext cx="11058676" cy="369332"/>
          </a:xfrm>
          <a:prstGeom prst="rect">
            <a:avLst/>
          </a:prstGeom>
          <a:noFill/>
        </p:spPr>
        <p:txBody>
          <a:bodyPr wrap="square">
            <a:spAutoFit/>
          </a:bodyPr>
          <a:lstStyle/>
          <a:p>
            <a:pPr algn="just"/>
            <a:r>
              <a:rPr lang="en-US" b="1" dirty="0">
                <a:solidFill>
                  <a:srgbClr val="FF0000"/>
                </a:solidFill>
              </a:rPr>
              <a:t>1. KESEHATAN UNTUK SEMUA</a:t>
            </a:r>
            <a:endParaRPr lang="en-ID" b="1" dirty="0">
              <a:solidFill>
                <a:srgbClr val="FF0000"/>
              </a:solidFill>
            </a:endParaRPr>
          </a:p>
        </p:txBody>
      </p:sp>
      <p:graphicFrame>
        <p:nvGraphicFramePr>
          <p:cNvPr id="15" name="Table 14">
            <a:extLst>
              <a:ext uri="{FF2B5EF4-FFF2-40B4-BE49-F238E27FC236}">
                <a16:creationId xmlns:a16="http://schemas.microsoft.com/office/drawing/2014/main" id="{D0FBF2F8-67EE-64A4-6A6B-D8F3972A79F5}"/>
              </a:ext>
            </a:extLst>
          </p:cNvPr>
          <p:cNvGraphicFramePr>
            <a:graphicFrameLocks noGrp="1"/>
          </p:cNvGraphicFramePr>
          <p:nvPr>
            <p:extLst>
              <p:ext uri="{D42A27DB-BD31-4B8C-83A1-F6EECF244321}">
                <p14:modId xmlns:p14="http://schemas.microsoft.com/office/powerpoint/2010/main" val="2657200086"/>
              </p:ext>
            </p:extLst>
          </p:nvPr>
        </p:nvGraphicFramePr>
        <p:xfrm>
          <a:off x="709991" y="3358511"/>
          <a:ext cx="11058676" cy="3210560"/>
        </p:xfrm>
        <a:graphic>
          <a:graphicData uri="http://schemas.openxmlformats.org/drawingml/2006/table">
            <a:tbl>
              <a:tblPr firstRow="1" bandRow="1">
                <a:tableStyleId>{22838BEF-8BB2-4498-84A7-C5851F593DF1}</a:tableStyleId>
              </a:tblPr>
              <a:tblGrid>
                <a:gridCol w="5529338">
                  <a:extLst>
                    <a:ext uri="{9D8B030D-6E8A-4147-A177-3AD203B41FA5}">
                      <a16:colId xmlns:a16="http://schemas.microsoft.com/office/drawing/2014/main" val="3954353095"/>
                    </a:ext>
                  </a:extLst>
                </a:gridCol>
                <a:gridCol w="5529338">
                  <a:extLst>
                    <a:ext uri="{9D8B030D-6E8A-4147-A177-3AD203B41FA5}">
                      <a16:colId xmlns:a16="http://schemas.microsoft.com/office/drawing/2014/main" val="2097032238"/>
                    </a:ext>
                  </a:extLst>
                </a:gridCol>
              </a:tblGrid>
              <a:tr h="370840">
                <a:tc>
                  <a:txBody>
                    <a:bodyPr/>
                    <a:lstStyle/>
                    <a:p>
                      <a:r>
                        <a:rPr lang="en-US" dirty="0" err="1"/>
                        <a:t>Isu</a:t>
                      </a:r>
                      <a:r>
                        <a:rPr lang="en-US" dirty="0"/>
                        <a:t> </a:t>
                      </a:r>
                      <a:r>
                        <a:rPr lang="en-US" dirty="0" err="1"/>
                        <a:t>Strategis</a:t>
                      </a:r>
                      <a:r>
                        <a:rPr lang="en-US" dirty="0"/>
                        <a:t> </a:t>
                      </a:r>
                      <a:r>
                        <a:rPr lang="en-US" dirty="0" err="1"/>
                        <a:t>Bidang</a:t>
                      </a:r>
                      <a:r>
                        <a:rPr lang="en-US" dirty="0"/>
                        <a:t> Kesehatan</a:t>
                      </a:r>
                      <a:endParaRPr lang="en-ID" dirty="0"/>
                    </a:p>
                  </a:txBody>
                  <a:tcPr/>
                </a:tc>
                <a:tc>
                  <a:txBody>
                    <a:bodyPr/>
                    <a:lstStyle/>
                    <a:p>
                      <a:r>
                        <a:rPr lang="en-US" dirty="0" err="1"/>
                        <a:t>Tantangan</a:t>
                      </a:r>
                      <a:r>
                        <a:rPr lang="en-US" dirty="0"/>
                        <a:t> </a:t>
                      </a:r>
                      <a:r>
                        <a:rPr lang="en-US" dirty="0" err="1"/>
                        <a:t>untuk</a:t>
                      </a:r>
                      <a:r>
                        <a:rPr lang="en-US" dirty="0"/>
                        <a:t> 5 </a:t>
                      </a:r>
                      <a:r>
                        <a:rPr lang="en-US" dirty="0" err="1"/>
                        <a:t>Tahun</a:t>
                      </a:r>
                      <a:r>
                        <a:rPr lang="en-US" dirty="0"/>
                        <a:t> </a:t>
                      </a:r>
                      <a:r>
                        <a:rPr lang="en-US" dirty="0" err="1"/>
                        <a:t>ke</a:t>
                      </a:r>
                      <a:r>
                        <a:rPr lang="en-US" dirty="0"/>
                        <a:t> </a:t>
                      </a:r>
                      <a:r>
                        <a:rPr lang="en-US" dirty="0" err="1"/>
                        <a:t>Depan</a:t>
                      </a:r>
                      <a:endParaRPr lang="en-ID" dirty="0"/>
                    </a:p>
                  </a:txBody>
                  <a:tcPr/>
                </a:tc>
                <a:extLst>
                  <a:ext uri="{0D108BD9-81ED-4DB2-BD59-A6C34878D82A}">
                    <a16:rowId xmlns:a16="http://schemas.microsoft.com/office/drawing/2014/main" val="2263822012"/>
                  </a:ext>
                </a:extLst>
              </a:tr>
              <a:tr h="370840">
                <a:tc>
                  <a:txBody>
                    <a:bodyPr/>
                    <a:lstStyle/>
                    <a:p>
                      <a:r>
                        <a:rPr lang="en-US" dirty="0" err="1"/>
                        <a:t>Rendahnya</a:t>
                      </a:r>
                      <a:r>
                        <a:rPr lang="en-US" dirty="0"/>
                        <a:t> </a:t>
                      </a:r>
                      <a:r>
                        <a:rPr lang="en-US" dirty="0" err="1"/>
                        <a:t>cakupan</a:t>
                      </a:r>
                      <a:r>
                        <a:rPr lang="en-US" dirty="0"/>
                        <a:t> dan </a:t>
                      </a:r>
                      <a:r>
                        <a:rPr lang="en-US" dirty="0" err="1"/>
                        <a:t>kualitas</a:t>
                      </a:r>
                      <a:r>
                        <a:rPr lang="en-US" dirty="0"/>
                        <a:t> </a:t>
                      </a:r>
                      <a:r>
                        <a:rPr lang="en-US" dirty="0" err="1"/>
                        <a:t>pelayanan</a:t>
                      </a:r>
                      <a:r>
                        <a:rPr lang="en-US" dirty="0"/>
                        <a:t> </a:t>
                      </a:r>
                      <a:r>
                        <a:rPr lang="en-US" dirty="0" err="1"/>
                        <a:t>kesehatan</a:t>
                      </a:r>
                      <a:r>
                        <a:rPr lang="en-US" dirty="0"/>
                        <a:t> dan </a:t>
                      </a:r>
                      <a:r>
                        <a:rPr lang="en-US" dirty="0" err="1"/>
                        <a:t>gizi</a:t>
                      </a:r>
                      <a:r>
                        <a:rPr lang="en-US" dirty="0"/>
                        <a:t> Masyarakat (</a:t>
                      </a:r>
                      <a:r>
                        <a:rPr lang="en-US" dirty="0" err="1"/>
                        <a:t>kesehatan</a:t>
                      </a:r>
                      <a:r>
                        <a:rPr lang="en-US" dirty="0"/>
                        <a:t> </a:t>
                      </a:r>
                      <a:r>
                        <a:rPr lang="en-US" dirty="0" err="1"/>
                        <a:t>ibu</a:t>
                      </a:r>
                      <a:r>
                        <a:rPr lang="en-US" dirty="0"/>
                        <a:t>, </a:t>
                      </a:r>
                      <a:r>
                        <a:rPr lang="en-US" dirty="0" err="1"/>
                        <a:t>anak</a:t>
                      </a:r>
                      <a:r>
                        <a:rPr lang="en-US" dirty="0"/>
                        <a:t>, </a:t>
                      </a:r>
                      <a:r>
                        <a:rPr lang="en-US" dirty="0" err="1"/>
                        <a:t>usia</a:t>
                      </a:r>
                      <a:r>
                        <a:rPr lang="en-US" dirty="0"/>
                        <a:t> </a:t>
                      </a:r>
                      <a:r>
                        <a:rPr lang="en-US" dirty="0" err="1"/>
                        <a:t>sekolah</a:t>
                      </a:r>
                      <a:r>
                        <a:rPr lang="en-US" dirty="0"/>
                        <a:t>, </a:t>
                      </a:r>
                      <a:r>
                        <a:rPr lang="en-US" dirty="0" err="1"/>
                        <a:t>usia</a:t>
                      </a:r>
                      <a:r>
                        <a:rPr lang="en-US" dirty="0"/>
                        <a:t> </a:t>
                      </a:r>
                      <a:r>
                        <a:rPr lang="en-US" dirty="0" err="1"/>
                        <a:t>produktif</a:t>
                      </a:r>
                      <a:r>
                        <a:rPr lang="en-US" dirty="0"/>
                        <a:t> dan </a:t>
                      </a:r>
                      <a:r>
                        <a:rPr lang="en-US" dirty="0" err="1"/>
                        <a:t>lansia</a:t>
                      </a:r>
                      <a:r>
                        <a:rPr lang="en-US" dirty="0"/>
                        <a:t>)</a:t>
                      </a:r>
                      <a:endParaRPr lang="en-ID" dirty="0"/>
                    </a:p>
                  </a:txBody>
                  <a:tcPr/>
                </a:tc>
                <a:tc>
                  <a:txBody>
                    <a:bodyPr/>
                    <a:lstStyle/>
                    <a:p>
                      <a:r>
                        <a:rPr lang="en-US" dirty="0" err="1"/>
                        <a:t>Meningkatkan</a:t>
                      </a:r>
                      <a:r>
                        <a:rPr lang="en-US" dirty="0"/>
                        <a:t> </a:t>
                      </a:r>
                      <a:r>
                        <a:rPr lang="en-US" dirty="0" err="1"/>
                        <a:t>cakupan</a:t>
                      </a:r>
                      <a:r>
                        <a:rPr lang="en-US" dirty="0"/>
                        <a:t> dan </a:t>
                      </a:r>
                      <a:r>
                        <a:rPr lang="en-US" dirty="0" err="1"/>
                        <a:t>kualitas</a:t>
                      </a:r>
                      <a:r>
                        <a:rPr lang="en-US" dirty="0"/>
                        <a:t> </a:t>
                      </a:r>
                      <a:r>
                        <a:rPr lang="en-US" dirty="0" err="1"/>
                        <a:t>pelayanan</a:t>
                      </a:r>
                      <a:r>
                        <a:rPr lang="en-US" dirty="0"/>
                        <a:t> </a:t>
                      </a:r>
                      <a:r>
                        <a:rPr lang="en-US" dirty="0" err="1"/>
                        <a:t>kesehatan</a:t>
                      </a:r>
                      <a:r>
                        <a:rPr lang="en-US" dirty="0"/>
                        <a:t> dan </a:t>
                      </a:r>
                      <a:r>
                        <a:rPr lang="en-US" dirty="0" err="1"/>
                        <a:t>gizi</a:t>
                      </a:r>
                      <a:r>
                        <a:rPr lang="en-US" dirty="0"/>
                        <a:t> </a:t>
                      </a:r>
                      <a:r>
                        <a:rPr lang="en-US" dirty="0" err="1"/>
                        <a:t>masyarakat</a:t>
                      </a:r>
                      <a:endParaRPr lang="en-ID" dirty="0"/>
                    </a:p>
                  </a:txBody>
                  <a:tcPr/>
                </a:tc>
                <a:extLst>
                  <a:ext uri="{0D108BD9-81ED-4DB2-BD59-A6C34878D82A}">
                    <a16:rowId xmlns:a16="http://schemas.microsoft.com/office/drawing/2014/main" val="1555517752"/>
                  </a:ext>
                </a:extLst>
              </a:tr>
              <a:tr h="370840">
                <a:tc>
                  <a:txBody>
                    <a:bodyPr/>
                    <a:lstStyle/>
                    <a:p>
                      <a:r>
                        <a:rPr lang="en-US" dirty="0"/>
                        <a:t>Belum optimal </a:t>
                      </a:r>
                      <a:r>
                        <a:rPr lang="en-US" dirty="0" err="1"/>
                        <a:t>pengendalian</a:t>
                      </a:r>
                      <a:r>
                        <a:rPr lang="en-US" dirty="0"/>
                        <a:t> </a:t>
                      </a:r>
                      <a:r>
                        <a:rPr lang="en-US" dirty="0" err="1"/>
                        <a:t>penyakit</a:t>
                      </a:r>
                      <a:r>
                        <a:rPr lang="en-US" dirty="0"/>
                        <a:t> dan </a:t>
                      </a:r>
                      <a:r>
                        <a:rPr lang="en-US" dirty="0" err="1"/>
                        <a:t>kapasitas</a:t>
                      </a:r>
                      <a:r>
                        <a:rPr lang="en-US" dirty="0"/>
                        <a:t> </a:t>
                      </a:r>
                      <a:r>
                        <a:rPr lang="en-US" dirty="0" err="1"/>
                        <a:t>ketahanan</a:t>
                      </a:r>
                      <a:r>
                        <a:rPr lang="en-US" dirty="0"/>
                        <a:t> </a:t>
                      </a:r>
                      <a:r>
                        <a:rPr lang="en-US" dirty="0" err="1"/>
                        <a:t>kesehatan</a:t>
                      </a:r>
                      <a:r>
                        <a:rPr lang="en-US" dirty="0"/>
                        <a:t> (</a:t>
                      </a:r>
                      <a:r>
                        <a:rPr lang="en-US" dirty="0" err="1"/>
                        <a:t>penyakit</a:t>
                      </a:r>
                      <a:r>
                        <a:rPr lang="en-US" dirty="0"/>
                        <a:t> </a:t>
                      </a:r>
                      <a:r>
                        <a:rPr lang="en-US" dirty="0" err="1"/>
                        <a:t>menular</a:t>
                      </a:r>
                      <a:r>
                        <a:rPr lang="en-US" dirty="0"/>
                        <a:t>, </a:t>
                      </a:r>
                      <a:r>
                        <a:rPr lang="en-US" dirty="0" err="1"/>
                        <a:t>tidak</a:t>
                      </a:r>
                      <a:r>
                        <a:rPr lang="en-US" dirty="0"/>
                        <a:t> </a:t>
                      </a:r>
                      <a:r>
                        <a:rPr lang="en-US" dirty="0" err="1"/>
                        <a:t>menular</a:t>
                      </a:r>
                      <a:r>
                        <a:rPr lang="en-US" dirty="0"/>
                        <a:t>, </a:t>
                      </a:r>
                      <a:r>
                        <a:rPr lang="en-US" dirty="0" err="1"/>
                        <a:t>tropis</a:t>
                      </a:r>
                      <a:r>
                        <a:rPr lang="en-US" dirty="0"/>
                        <a:t> dan </a:t>
                      </a:r>
                      <a:r>
                        <a:rPr lang="en-US" dirty="0" err="1"/>
                        <a:t>ancaman</a:t>
                      </a:r>
                      <a:r>
                        <a:rPr lang="en-US" dirty="0"/>
                        <a:t> </a:t>
                      </a:r>
                      <a:r>
                        <a:rPr lang="en-US" dirty="0" err="1"/>
                        <a:t>penyakit</a:t>
                      </a:r>
                      <a:r>
                        <a:rPr lang="en-US" dirty="0"/>
                        <a:t> KLB/</a:t>
                      </a:r>
                      <a:r>
                        <a:rPr lang="en-US" dirty="0" err="1"/>
                        <a:t>wabah</a:t>
                      </a:r>
                      <a:r>
                        <a:rPr lang="en-US" dirty="0"/>
                        <a:t>)</a:t>
                      </a:r>
                      <a:endParaRPr lang="en-ID" dirty="0"/>
                    </a:p>
                  </a:txBody>
                  <a:tcPr/>
                </a:tc>
                <a:tc>
                  <a:txBody>
                    <a:bodyPr/>
                    <a:lstStyle/>
                    <a:p>
                      <a:r>
                        <a:rPr lang="en-US" dirty="0" err="1"/>
                        <a:t>Meningkatkan</a:t>
                      </a:r>
                      <a:r>
                        <a:rPr lang="en-US" dirty="0"/>
                        <a:t> </a:t>
                      </a:r>
                      <a:r>
                        <a:rPr lang="en-US" dirty="0" err="1"/>
                        <a:t>pengendalian</a:t>
                      </a:r>
                      <a:r>
                        <a:rPr lang="en-US" dirty="0"/>
                        <a:t> </a:t>
                      </a:r>
                      <a:r>
                        <a:rPr lang="en-US" dirty="0" err="1"/>
                        <a:t>penyakit</a:t>
                      </a:r>
                      <a:r>
                        <a:rPr lang="en-US" dirty="0"/>
                        <a:t>, </a:t>
                      </a:r>
                      <a:r>
                        <a:rPr lang="en-US" dirty="0" err="1"/>
                        <a:t>penguatan</a:t>
                      </a:r>
                      <a:r>
                        <a:rPr lang="en-US" dirty="0"/>
                        <a:t>   dan </a:t>
                      </a:r>
                      <a:r>
                        <a:rPr lang="en-US" dirty="0" err="1"/>
                        <a:t>pemerataan</a:t>
                      </a:r>
                      <a:r>
                        <a:rPr lang="en-US" dirty="0"/>
                        <a:t> </a:t>
                      </a:r>
                      <a:r>
                        <a:rPr lang="en-US" dirty="0" err="1"/>
                        <a:t>kapasitas</a:t>
                      </a:r>
                      <a:r>
                        <a:rPr lang="en-US" dirty="0"/>
                        <a:t> </a:t>
                      </a:r>
                      <a:r>
                        <a:rPr lang="en-US" dirty="0" err="1"/>
                        <a:t>ketahanan</a:t>
                      </a:r>
                      <a:r>
                        <a:rPr lang="en-US" dirty="0"/>
                        <a:t> </a:t>
                      </a:r>
                      <a:r>
                        <a:rPr lang="en-US" dirty="0" err="1"/>
                        <a:t>kesehatan</a:t>
                      </a:r>
                      <a:endParaRPr lang="en-ID" dirty="0"/>
                    </a:p>
                  </a:txBody>
                  <a:tcPr/>
                </a:tc>
                <a:extLst>
                  <a:ext uri="{0D108BD9-81ED-4DB2-BD59-A6C34878D82A}">
                    <a16:rowId xmlns:a16="http://schemas.microsoft.com/office/drawing/2014/main" val="2657835835"/>
                  </a:ext>
                </a:extLst>
              </a:tr>
              <a:tr h="370840">
                <a:tc>
                  <a:txBody>
                    <a:bodyPr/>
                    <a:lstStyle/>
                    <a:p>
                      <a:r>
                        <a:rPr lang="en-US" dirty="0" err="1"/>
                        <a:t>Perilaku</a:t>
                      </a:r>
                      <a:r>
                        <a:rPr lang="en-US" dirty="0"/>
                        <a:t> </a:t>
                      </a:r>
                      <a:r>
                        <a:rPr lang="en-US" dirty="0" err="1"/>
                        <a:t>Hidup</a:t>
                      </a:r>
                      <a:r>
                        <a:rPr lang="en-US" dirty="0"/>
                        <a:t> Sehat </a:t>
                      </a:r>
                      <a:r>
                        <a:rPr lang="en-US" dirty="0" err="1"/>
                        <a:t>belum</a:t>
                      </a:r>
                      <a:r>
                        <a:rPr lang="en-US" dirty="0"/>
                        <a:t> </a:t>
                      </a:r>
                      <a:r>
                        <a:rPr lang="en-US" dirty="0" err="1"/>
                        <a:t>membudaya</a:t>
                      </a:r>
                      <a:endParaRPr lang="en-ID" dirty="0"/>
                    </a:p>
                  </a:txBody>
                  <a:tcPr/>
                </a:tc>
                <a:tc>
                  <a:txBody>
                    <a:bodyPr/>
                    <a:lstStyle/>
                    <a:p>
                      <a:r>
                        <a:rPr lang="en-US" dirty="0" err="1"/>
                        <a:t>Membudayakan</a:t>
                      </a:r>
                      <a:r>
                        <a:rPr lang="en-US" dirty="0"/>
                        <a:t> PHBS</a:t>
                      </a:r>
                      <a:endParaRPr lang="en-ID" dirty="0"/>
                    </a:p>
                  </a:txBody>
                  <a:tcPr/>
                </a:tc>
                <a:extLst>
                  <a:ext uri="{0D108BD9-81ED-4DB2-BD59-A6C34878D82A}">
                    <a16:rowId xmlns:a16="http://schemas.microsoft.com/office/drawing/2014/main" val="1598480298"/>
                  </a:ext>
                </a:extLst>
              </a:tr>
              <a:tr h="370840">
                <a:tc>
                  <a:txBody>
                    <a:bodyPr/>
                    <a:lstStyle/>
                    <a:p>
                      <a:r>
                        <a:rPr lang="en-US" dirty="0" err="1"/>
                        <a:t>Disparitas</a:t>
                      </a:r>
                      <a:r>
                        <a:rPr lang="en-US" dirty="0"/>
                        <a:t> </a:t>
                      </a:r>
                      <a:r>
                        <a:rPr lang="en-US" dirty="0" err="1"/>
                        <a:t>kapasitas</a:t>
                      </a:r>
                      <a:r>
                        <a:rPr lang="en-US" dirty="0"/>
                        <a:t> </a:t>
                      </a:r>
                      <a:r>
                        <a:rPr lang="en-US" dirty="0" err="1"/>
                        <a:t>sistem</a:t>
                      </a:r>
                      <a:r>
                        <a:rPr lang="en-US" dirty="0"/>
                        <a:t> </a:t>
                      </a:r>
                      <a:r>
                        <a:rPr lang="en-US" dirty="0" err="1"/>
                        <a:t>kesehatan</a:t>
                      </a:r>
                      <a:r>
                        <a:rPr lang="en-US" dirty="0"/>
                        <a:t> </a:t>
                      </a:r>
                      <a:r>
                        <a:rPr lang="en-US" dirty="0" err="1"/>
                        <a:t>menyebabkan</a:t>
                      </a:r>
                      <a:r>
                        <a:rPr lang="en-US" dirty="0"/>
                        <a:t> </a:t>
                      </a:r>
                      <a:r>
                        <a:rPr lang="en-US" dirty="0" err="1"/>
                        <a:t>permasalahan</a:t>
                      </a:r>
                      <a:r>
                        <a:rPr lang="en-US" dirty="0"/>
                        <a:t> </a:t>
                      </a:r>
                      <a:r>
                        <a:rPr lang="en-US" dirty="0" err="1"/>
                        <a:t>kualitas</a:t>
                      </a:r>
                      <a:r>
                        <a:rPr lang="en-US" dirty="0"/>
                        <a:t> </a:t>
                      </a:r>
                      <a:r>
                        <a:rPr lang="en-US" dirty="0" err="1"/>
                        <a:t>pelayanan</a:t>
                      </a:r>
                      <a:r>
                        <a:rPr lang="en-US" dirty="0"/>
                        <a:t> </a:t>
                      </a:r>
                      <a:r>
                        <a:rPr lang="en-US" dirty="0" err="1"/>
                        <a:t>kesehatan</a:t>
                      </a:r>
                      <a:endParaRPr lang="en-ID" dirty="0"/>
                    </a:p>
                  </a:txBody>
                  <a:tcPr/>
                </a:tc>
                <a:tc>
                  <a:txBody>
                    <a:bodyPr/>
                    <a:lstStyle/>
                    <a:p>
                      <a:r>
                        <a:rPr lang="en-US" dirty="0" err="1"/>
                        <a:t>Meningkatkan</a:t>
                      </a:r>
                      <a:r>
                        <a:rPr lang="en-US" dirty="0"/>
                        <a:t> responsiveness </a:t>
                      </a:r>
                      <a:r>
                        <a:rPr lang="en-US" dirty="0" err="1"/>
                        <a:t>sistem</a:t>
                      </a:r>
                      <a:r>
                        <a:rPr lang="en-US" dirty="0"/>
                        <a:t> </a:t>
                      </a:r>
                      <a:r>
                        <a:rPr lang="en-US" dirty="0" err="1"/>
                        <a:t>kesehatan</a:t>
                      </a:r>
                      <a:r>
                        <a:rPr lang="en-US" dirty="0"/>
                        <a:t> di </a:t>
                      </a:r>
                      <a:r>
                        <a:rPr lang="en-US" dirty="0" err="1"/>
                        <a:t>seluruh</a:t>
                      </a:r>
                      <a:r>
                        <a:rPr lang="en-US" dirty="0"/>
                        <a:t> wilayah</a:t>
                      </a:r>
                      <a:endParaRPr lang="en-ID" dirty="0"/>
                    </a:p>
                  </a:txBody>
                  <a:tcPr/>
                </a:tc>
                <a:extLst>
                  <a:ext uri="{0D108BD9-81ED-4DB2-BD59-A6C34878D82A}">
                    <a16:rowId xmlns:a16="http://schemas.microsoft.com/office/drawing/2014/main" val="784829854"/>
                  </a:ext>
                </a:extLst>
              </a:tr>
            </a:tbl>
          </a:graphicData>
        </a:graphic>
      </p:graphicFrame>
      <p:sp>
        <p:nvSpPr>
          <p:cNvPr id="16" name="TextBox 15">
            <a:extLst>
              <a:ext uri="{FF2B5EF4-FFF2-40B4-BE49-F238E27FC236}">
                <a16:creationId xmlns:a16="http://schemas.microsoft.com/office/drawing/2014/main" id="{3A8E3504-FD37-83B8-EE45-8F88566FE60A}"/>
              </a:ext>
            </a:extLst>
          </p:cNvPr>
          <p:cNvSpPr txBox="1"/>
          <p:nvPr/>
        </p:nvSpPr>
        <p:spPr>
          <a:xfrm>
            <a:off x="3357196" y="246026"/>
            <a:ext cx="5257800" cy="584775"/>
          </a:xfrm>
          <a:prstGeom prst="rect">
            <a:avLst/>
          </a:prstGeom>
          <a:solidFill>
            <a:srgbClr val="00B0F0"/>
          </a:solidFill>
        </p:spPr>
        <p:txBody>
          <a:bodyPr wrap="square" rtlCol="0">
            <a:spAutoFit/>
          </a:bodyPr>
          <a:lstStyle/>
          <a:p>
            <a:pPr algn="ctr"/>
            <a:r>
              <a:rPr lang="en-US" sz="3200" b="1" dirty="0">
                <a:solidFill>
                  <a:schemeClr val="bg1"/>
                </a:solidFill>
              </a:rPr>
              <a:t>TRANSFORMASI SOSIAL</a:t>
            </a:r>
            <a:endParaRPr lang="en-ID" sz="3200" b="1" dirty="0">
              <a:solidFill>
                <a:schemeClr val="bg1"/>
              </a:solidFill>
            </a:endParaRPr>
          </a:p>
        </p:txBody>
      </p:sp>
    </p:spTree>
    <p:extLst>
      <p:ext uri="{BB962C8B-B14F-4D97-AF65-F5344CB8AC3E}">
        <p14:creationId xmlns:p14="http://schemas.microsoft.com/office/powerpoint/2010/main" val="2304585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5C112188-4B5A-6F33-35C6-67A6CF4DCE0B}"/>
              </a:ext>
            </a:extLst>
          </p:cNvPr>
          <p:cNvSpPr txBox="1"/>
          <p:nvPr/>
        </p:nvSpPr>
        <p:spPr>
          <a:xfrm>
            <a:off x="304799" y="1253056"/>
            <a:ext cx="5926667" cy="461665"/>
          </a:xfrm>
          <a:prstGeom prst="rect">
            <a:avLst/>
          </a:prstGeom>
          <a:noFill/>
        </p:spPr>
        <p:txBody>
          <a:bodyPr wrap="square" rtlCol="0">
            <a:spAutoFit/>
          </a:bodyPr>
          <a:lstStyle/>
          <a:p>
            <a:r>
              <a:rPr lang="en-US" sz="2400" dirty="0"/>
              <a:t>A. ISU STRATEGIS TRANSFORMASI SOSIAL</a:t>
            </a:r>
            <a:endParaRPr lang="en-ID" sz="2400" dirty="0"/>
          </a:p>
        </p:txBody>
      </p:sp>
      <p:sp>
        <p:nvSpPr>
          <p:cNvPr id="10" name="TextBox 9">
            <a:extLst>
              <a:ext uri="{FF2B5EF4-FFF2-40B4-BE49-F238E27FC236}">
                <a16:creationId xmlns:a16="http://schemas.microsoft.com/office/drawing/2014/main" id="{9B27F9BD-29B7-A8AB-7896-9B2FE6721844}"/>
              </a:ext>
            </a:extLst>
          </p:cNvPr>
          <p:cNvSpPr txBox="1"/>
          <p:nvPr/>
        </p:nvSpPr>
        <p:spPr>
          <a:xfrm>
            <a:off x="709991" y="1748591"/>
            <a:ext cx="11177210" cy="369332"/>
          </a:xfrm>
          <a:prstGeom prst="rect">
            <a:avLst/>
          </a:prstGeom>
          <a:noFill/>
        </p:spPr>
        <p:txBody>
          <a:bodyPr wrap="square">
            <a:spAutoFit/>
          </a:bodyPr>
          <a:lstStyle/>
          <a:p>
            <a:pPr algn="just"/>
            <a:r>
              <a:rPr lang="sv-SE" dirty="0"/>
              <a:t>Fokus pada penuntasan pemenuhan layanan dasar kesehatan, pendidikan, dan perlindungan sosial.</a:t>
            </a:r>
            <a:endParaRPr lang="en-ID" dirty="0"/>
          </a:p>
        </p:txBody>
      </p:sp>
      <p:sp>
        <p:nvSpPr>
          <p:cNvPr id="13" name="TextBox 12">
            <a:extLst>
              <a:ext uri="{FF2B5EF4-FFF2-40B4-BE49-F238E27FC236}">
                <a16:creationId xmlns:a16="http://schemas.microsoft.com/office/drawing/2014/main" id="{562F7A93-A6A3-9526-A1F2-1E44ECA4244D}"/>
              </a:ext>
            </a:extLst>
          </p:cNvPr>
          <p:cNvSpPr txBox="1"/>
          <p:nvPr/>
        </p:nvSpPr>
        <p:spPr>
          <a:xfrm>
            <a:off x="709991" y="2120541"/>
            <a:ext cx="11058676" cy="646331"/>
          </a:xfrm>
          <a:prstGeom prst="rect">
            <a:avLst/>
          </a:prstGeom>
          <a:noFill/>
        </p:spPr>
        <p:txBody>
          <a:bodyPr wrap="square">
            <a:spAutoFit/>
          </a:bodyPr>
          <a:lstStyle/>
          <a:p>
            <a:pPr algn="just"/>
            <a:r>
              <a:rPr lang="en-ID" dirty="0" err="1"/>
              <a:t>Bertujuan</a:t>
            </a:r>
            <a:r>
              <a:rPr lang="en-ID" dirty="0"/>
              <a:t> </a:t>
            </a:r>
            <a:r>
              <a:rPr lang="en-ID" dirty="0" err="1"/>
              <a:t>untuk</a:t>
            </a:r>
            <a:r>
              <a:rPr lang="en-ID" dirty="0"/>
              <a:t> </a:t>
            </a:r>
            <a:r>
              <a:rPr lang="en-ID" dirty="0" err="1"/>
              <a:t>meningkatkan</a:t>
            </a:r>
            <a:r>
              <a:rPr lang="en-ID" dirty="0"/>
              <a:t> </a:t>
            </a:r>
            <a:r>
              <a:rPr lang="en-ID" dirty="0" err="1"/>
              <a:t>kualitas</a:t>
            </a:r>
            <a:r>
              <a:rPr lang="en-ID" dirty="0"/>
              <a:t> </a:t>
            </a:r>
            <a:r>
              <a:rPr lang="en-ID" dirty="0" err="1"/>
              <a:t>kehidupan</a:t>
            </a:r>
            <a:r>
              <a:rPr lang="en-ID" dirty="0"/>
              <a:t> </a:t>
            </a:r>
            <a:r>
              <a:rPr lang="en-ID" dirty="0" err="1"/>
              <a:t>manusia</a:t>
            </a:r>
            <a:r>
              <a:rPr lang="en-ID" dirty="0"/>
              <a:t> pada </a:t>
            </a:r>
            <a:r>
              <a:rPr lang="en-ID" dirty="0" err="1"/>
              <a:t>seluruh</a:t>
            </a:r>
            <a:r>
              <a:rPr lang="en-ID" dirty="0"/>
              <a:t> </a:t>
            </a:r>
            <a:r>
              <a:rPr lang="en-ID" dirty="0" err="1"/>
              <a:t>siklus</a:t>
            </a:r>
            <a:r>
              <a:rPr lang="en-ID" dirty="0"/>
              <a:t> </a:t>
            </a:r>
            <a:r>
              <a:rPr lang="en-ID" dirty="0" err="1"/>
              <a:t>hidup</a:t>
            </a:r>
            <a:r>
              <a:rPr lang="en-ID" dirty="0"/>
              <a:t> </a:t>
            </a:r>
            <a:r>
              <a:rPr lang="en-ID" dirty="0" err="1"/>
              <a:t>sehingga</a:t>
            </a:r>
            <a:r>
              <a:rPr lang="en-ID" dirty="0"/>
              <a:t> </a:t>
            </a:r>
            <a:r>
              <a:rPr lang="en-ID" dirty="0" err="1"/>
              <a:t>mampu</a:t>
            </a:r>
            <a:r>
              <a:rPr lang="en-ID" dirty="0"/>
              <a:t> </a:t>
            </a:r>
            <a:r>
              <a:rPr lang="en-ID" dirty="0" err="1"/>
              <a:t>melahirkan</a:t>
            </a:r>
            <a:r>
              <a:rPr lang="en-ID" dirty="0"/>
              <a:t> </a:t>
            </a:r>
            <a:r>
              <a:rPr lang="en-ID" dirty="0" err="1"/>
              <a:t>manusia</a:t>
            </a:r>
            <a:r>
              <a:rPr lang="en-ID" dirty="0"/>
              <a:t> </a:t>
            </a:r>
            <a:r>
              <a:rPr lang="en-ID" dirty="0" err="1"/>
              <a:t>sehat</a:t>
            </a:r>
            <a:r>
              <a:rPr lang="en-ID" dirty="0"/>
              <a:t>, </a:t>
            </a:r>
            <a:r>
              <a:rPr lang="en-ID" dirty="0" err="1"/>
              <a:t>cerdas</a:t>
            </a:r>
            <a:r>
              <a:rPr lang="en-ID" dirty="0"/>
              <a:t>, </a:t>
            </a:r>
            <a:r>
              <a:rPr lang="en-ID" dirty="0" err="1"/>
              <a:t>kreatif</a:t>
            </a:r>
            <a:r>
              <a:rPr lang="en-ID" dirty="0"/>
              <a:t>, </a:t>
            </a:r>
            <a:r>
              <a:rPr lang="en-ID" dirty="0" err="1"/>
              <a:t>sejahtera</a:t>
            </a:r>
            <a:r>
              <a:rPr lang="en-ID" dirty="0"/>
              <a:t>, </a:t>
            </a:r>
            <a:r>
              <a:rPr lang="en-ID" dirty="0" err="1"/>
              <a:t>resilien</a:t>
            </a:r>
            <a:r>
              <a:rPr lang="en-ID" dirty="0"/>
              <a:t>, </a:t>
            </a:r>
            <a:r>
              <a:rPr lang="en-ID" dirty="0" err="1"/>
              <a:t>unggul</a:t>
            </a:r>
            <a:r>
              <a:rPr lang="en-ID" dirty="0"/>
              <a:t>, dan </a:t>
            </a:r>
            <a:r>
              <a:rPr lang="en-ID" dirty="0" err="1"/>
              <a:t>berdaya</a:t>
            </a:r>
            <a:r>
              <a:rPr lang="en-ID" dirty="0"/>
              <a:t> </a:t>
            </a:r>
            <a:r>
              <a:rPr lang="en-ID" dirty="0" err="1"/>
              <a:t>saing</a:t>
            </a:r>
            <a:r>
              <a:rPr lang="en-ID" dirty="0"/>
              <a:t>.</a:t>
            </a:r>
          </a:p>
        </p:txBody>
      </p:sp>
      <p:sp>
        <p:nvSpPr>
          <p:cNvPr id="14" name="TextBox 13">
            <a:extLst>
              <a:ext uri="{FF2B5EF4-FFF2-40B4-BE49-F238E27FC236}">
                <a16:creationId xmlns:a16="http://schemas.microsoft.com/office/drawing/2014/main" id="{622716F2-0F7F-2520-6E69-31C6AD21C905}"/>
              </a:ext>
            </a:extLst>
          </p:cNvPr>
          <p:cNvSpPr txBox="1"/>
          <p:nvPr/>
        </p:nvSpPr>
        <p:spPr>
          <a:xfrm>
            <a:off x="591458" y="2921211"/>
            <a:ext cx="11058676" cy="369332"/>
          </a:xfrm>
          <a:prstGeom prst="rect">
            <a:avLst/>
          </a:prstGeom>
          <a:noFill/>
        </p:spPr>
        <p:txBody>
          <a:bodyPr wrap="square">
            <a:spAutoFit/>
          </a:bodyPr>
          <a:lstStyle/>
          <a:p>
            <a:pPr algn="just"/>
            <a:r>
              <a:rPr lang="en-US" b="1" dirty="0">
                <a:solidFill>
                  <a:srgbClr val="FF0000"/>
                </a:solidFill>
              </a:rPr>
              <a:t>2. PENDIDIKAN BERKUALITAS YANG MERATA</a:t>
            </a:r>
            <a:endParaRPr lang="en-ID" b="1" dirty="0">
              <a:solidFill>
                <a:srgbClr val="FF0000"/>
              </a:solidFill>
            </a:endParaRPr>
          </a:p>
        </p:txBody>
      </p:sp>
      <p:graphicFrame>
        <p:nvGraphicFramePr>
          <p:cNvPr id="15" name="Table 14">
            <a:extLst>
              <a:ext uri="{FF2B5EF4-FFF2-40B4-BE49-F238E27FC236}">
                <a16:creationId xmlns:a16="http://schemas.microsoft.com/office/drawing/2014/main" id="{D0FBF2F8-67EE-64A4-6A6B-D8F3972A79F5}"/>
              </a:ext>
            </a:extLst>
          </p:cNvPr>
          <p:cNvGraphicFramePr>
            <a:graphicFrameLocks noGrp="1"/>
          </p:cNvGraphicFramePr>
          <p:nvPr>
            <p:extLst>
              <p:ext uri="{D42A27DB-BD31-4B8C-83A1-F6EECF244321}">
                <p14:modId xmlns:p14="http://schemas.microsoft.com/office/powerpoint/2010/main" val="2586166159"/>
              </p:ext>
            </p:extLst>
          </p:nvPr>
        </p:nvGraphicFramePr>
        <p:xfrm>
          <a:off x="709991" y="3358511"/>
          <a:ext cx="11058676" cy="3114040"/>
        </p:xfrm>
        <a:graphic>
          <a:graphicData uri="http://schemas.openxmlformats.org/drawingml/2006/table">
            <a:tbl>
              <a:tblPr firstRow="1" bandRow="1">
                <a:tableStyleId>{22838BEF-8BB2-4498-84A7-C5851F593DF1}</a:tableStyleId>
              </a:tblPr>
              <a:tblGrid>
                <a:gridCol w="5529338">
                  <a:extLst>
                    <a:ext uri="{9D8B030D-6E8A-4147-A177-3AD203B41FA5}">
                      <a16:colId xmlns:a16="http://schemas.microsoft.com/office/drawing/2014/main" val="3954353095"/>
                    </a:ext>
                  </a:extLst>
                </a:gridCol>
                <a:gridCol w="5529338">
                  <a:extLst>
                    <a:ext uri="{9D8B030D-6E8A-4147-A177-3AD203B41FA5}">
                      <a16:colId xmlns:a16="http://schemas.microsoft.com/office/drawing/2014/main" val="2097032238"/>
                    </a:ext>
                  </a:extLst>
                </a:gridCol>
              </a:tblGrid>
              <a:tr h="370840">
                <a:tc>
                  <a:txBody>
                    <a:bodyPr/>
                    <a:lstStyle/>
                    <a:p>
                      <a:r>
                        <a:rPr lang="en-US" dirty="0" err="1"/>
                        <a:t>Isu</a:t>
                      </a:r>
                      <a:r>
                        <a:rPr lang="en-US" dirty="0"/>
                        <a:t> </a:t>
                      </a:r>
                      <a:r>
                        <a:rPr lang="en-US" dirty="0" err="1"/>
                        <a:t>Strategis</a:t>
                      </a:r>
                      <a:r>
                        <a:rPr lang="en-US" dirty="0"/>
                        <a:t> </a:t>
                      </a:r>
                      <a:r>
                        <a:rPr lang="en-US" dirty="0" err="1"/>
                        <a:t>Bidang</a:t>
                      </a:r>
                      <a:r>
                        <a:rPr lang="en-US" dirty="0"/>
                        <a:t> Pendidikan</a:t>
                      </a:r>
                      <a:endParaRPr lang="en-ID" dirty="0"/>
                    </a:p>
                  </a:txBody>
                  <a:tcPr/>
                </a:tc>
                <a:tc>
                  <a:txBody>
                    <a:bodyPr/>
                    <a:lstStyle/>
                    <a:p>
                      <a:r>
                        <a:rPr lang="en-US" dirty="0" err="1"/>
                        <a:t>Tantangan</a:t>
                      </a:r>
                      <a:r>
                        <a:rPr lang="en-US" dirty="0"/>
                        <a:t> </a:t>
                      </a:r>
                      <a:r>
                        <a:rPr lang="en-US" dirty="0" err="1"/>
                        <a:t>untuk</a:t>
                      </a:r>
                      <a:r>
                        <a:rPr lang="en-US" dirty="0"/>
                        <a:t> 5 </a:t>
                      </a:r>
                      <a:r>
                        <a:rPr lang="en-US" dirty="0" err="1"/>
                        <a:t>Tahun</a:t>
                      </a:r>
                      <a:r>
                        <a:rPr lang="en-US" dirty="0"/>
                        <a:t> </a:t>
                      </a:r>
                      <a:r>
                        <a:rPr lang="en-US" dirty="0" err="1"/>
                        <a:t>ke</a:t>
                      </a:r>
                      <a:r>
                        <a:rPr lang="en-US" dirty="0"/>
                        <a:t> </a:t>
                      </a:r>
                      <a:r>
                        <a:rPr lang="en-US" dirty="0" err="1"/>
                        <a:t>Depan</a:t>
                      </a:r>
                      <a:endParaRPr lang="en-ID" dirty="0"/>
                    </a:p>
                  </a:txBody>
                  <a:tcPr/>
                </a:tc>
                <a:extLst>
                  <a:ext uri="{0D108BD9-81ED-4DB2-BD59-A6C34878D82A}">
                    <a16:rowId xmlns:a16="http://schemas.microsoft.com/office/drawing/2014/main" val="2263822012"/>
                  </a:ext>
                </a:extLst>
              </a:tr>
              <a:tr h="370840">
                <a:tc>
                  <a:txBody>
                    <a:bodyPr/>
                    <a:lstStyle/>
                    <a:p>
                      <a:r>
                        <a:rPr lang="en-US" dirty="0"/>
                        <a:t>Belum </a:t>
                      </a:r>
                      <a:r>
                        <a:rPr lang="en-US" dirty="0" err="1"/>
                        <a:t>meratanya</a:t>
                      </a:r>
                      <a:r>
                        <a:rPr lang="en-US" dirty="0"/>
                        <a:t> </a:t>
                      </a:r>
                      <a:r>
                        <a:rPr lang="en-US" dirty="0" err="1"/>
                        <a:t>akses</a:t>
                      </a:r>
                      <a:r>
                        <a:rPr lang="en-US" dirty="0"/>
                        <a:t> </a:t>
                      </a:r>
                      <a:r>
                        <a:rPr lang="en-US" dirty="0" err="1"/>
                        <a:t>pendidikan</a:t>
                      </a:r>
                      <a:r>
                        <a:rPr lang="en-US" dirty="0"/>
                        <a:t> </a:t>
                      </a:r>
                      <a:r>
                        <a:rPr lang="en-US" dirty="0" err="1"/>
                        <a:t>menyebabkan</a:t>
                      </a:r>
                      <a:r>
                        <a:rPr lang="en-US" dirty="0"/>
                        <a:t> </a:t>
                      </a:r>
                      <a:r>
                        <a:rPr lang="en-US" dirty="0" err="1"/>
                        <a:t>ketimpangan</a:t>
                      </a:r>
                      <a:r>
                        <a:rPr lang="en-US" dirty="0"/>
                        <a:t> </a:t>
                      </a:r>
                      <a:r>
                        <a:rPr lang="en-US" dirty="0" err="1"/>
                        <a:t>partisipasi</a:t>
                      </a:r>
                      <a:r>
                        <a:rPr lang="en-US" dirty="0"/>
                        <a:t> </a:t>
                      </a:r>
                      <a:r>
                        <a:rPr lang="en-US" dirty="0" err="1"/>
                        <a:t>pendidikan</a:t>
                      </a:r>
                      <a:r>
                        <a:rPr lang="en-US" dirty="0"/>
                        <a:t> </a:t>
                      </a:r>
                      <a:r>
                        <a:rPr lang="en-US" dirty="0" err="1"/>
                        <a:t>antar</a:t>
                      </a:r>
                      <a:r>
                        <a:rPr lang="en-US" dirty="0"/>
                        <a:t> wilayah dan social-</a:t>
                      </a:r>
                      <a:r>
                        <a:rPr lang="en-US" dirty="0" err="1"/>
                        <a:t>ekonomi</a:t>
                      </a:r>
                      <a:endParaRPr lang="en-ID" dirty="0"/>
                    </a:p>
                  </a:txBody>
                  <a:tcPr/>
                </a:tc>
                <a:tc>
                  <a:txBody>
                    <a:bodyPr/>
                    <a:lstStyle/>
                    <a:p>
                      <a:r>
                        <a:rPr lang="en-US" dirty="0" err="1"/>
                        <a:t>Meningkatkan</a:t>
                      </a:r>
                      <a:r>
                        <a:rPr lang="en-US" dirty="0"/>
                        <a:t> </a:t>
                      </a:r>
                      <a:r>
                        <a:rPr lang="en-US" dirty="0" err="1"/>
                        <a:t>pemerataan</a:t>
                      </a:r>
                      <a:r>
                        <a:rPr lang="en-US" dirty="0"/>
                        <a:t> </a:t>
                      </a:r>
                      <a:r>
                        <a:rPr lang="en-US" dirty="0" err="1"/>
                        <a:t>akses</a:t>
                      </a:r>
                      <a:r>
                        <a:rPr lang="en-US" dirty="0"/>
                        <a:t> </a:t>
                      </a:r>
                      <a:r>
                        <a:rPr lang="en-US" dirty="0" err="1"/>
                        <a:t>pendidikan</a:t>
                      </a:r>
                      <a:r>
                        <a:rPr lang="en-US" dirty="0"/>
                        <a:t> </a:t>
                      </a:r>
                      <a:endParaRPr lang="en-ID" dirty="0"/>
                    </a:p>
                  </a:txBody>
                  <a:tcPr/>
                </a:tc>
                <a:extLst>
                  <a:ext uri="{0D108BD9-81ED-4DB2-BD59-A6C34878D82A}">
                    <a16:rowId xmlns:a16="http://schemas.microsoft.com/office/drawing/2014/main" val="1555517752"/>
                  </a:ext>
                </a:extLst>
              </a:tr>
              <a:tr h="370840">
                <a:tc>
                  <a:txBody>
                    <a:bodyPr/>
                    <a:lstStyle/>
                    <a:p>
                      <a:r>
                        <a:rPr lang="en-US" dirty="0" err="1"/>
                        <a:t>Kualitas</a:t>
                      </a:r>
                      <a:r>
                        <a:rPr lang="en-US" dirty="0"/>
                        <a:t> </a:t>
                      </a:r>
                      <a:r>
                        <a:rPr lang="en-US" dirty="0" err="1"/>
                        <a:t>pendidikan</a:t>
                      </a:r>
                      <a:r>
                        <a:rPr lang="en-US" dirty="0"/>
                        <a:t> </a:t>
                      </a:r>
                      <a:r>
                        <a:rPr lang="en-US" dirty="0" err="1"/>
                        <a:t>masih</a:t>
                      </a:r>
                      <a:r>
                        <a:rPr lang="en-US" dirty="0"/>
                        <a:t> </a:t>
                      </a:r>
                      <a:r>
                        <a:rPr lang="en-US" dirty="0" err="1"/>
                        <a:t>rendah</a:t>
                      </a:r>
                      <a:r>
                        <a:rPr lang="en-US" dirty="0"/>
                        <a:t> </a:t>
                      </a:r>
                      <a:r>
                        <a:rPr lang="en-US" dirty="0" err="1"/>
                        <a:t>disebabkan</a:t>
                      </a:r>
                      <a:r>
                        <a:rPr lang="en-US" dirty="0"/>
                        <a:t> </a:t>
                      </a:r>
                      <a:r>
                        <a:rPr lang="en-US" dirty="0" err="1"/>
                        <a:t>sarana</a:t>
                      </a:r>
                      <a:r>
                        <a:rPr lang="en-US" dirty="0"/>
                        <a:t> </a:t>
                      </a:r>
                      <a:r>
                        <a:rPr lang="en-US" dirty="0" err="1"/>
                        <a:t>prasarana</a:t>
                      </a:r>
                      <a:r>
                        <a:rPr lang="en-US" dirty="0"/>
                        <a:t> </a:t>
                      </a:r>
                      <a:r>
                        <a:rPr lang="en-US" dirty="0" err="1"/>
                        <a:t>belum</a:t>
                      </a:r>
                      <a:r>
                        <a:rPr lang="en-US" dirty="0"/>
                        <a:t> </a:t>
                      </a:r>
                      <a:r>
                        <a:rPr lang="en-US" dirty="0" err="1"/>
                        <a:t>memadai</a:t>
                      </a:r>
                      <a:r>
                        <a:rPr lang="en-US" dirty="0"/>
                        <a:t>, </a:t>
                      </a:r>
                      <a:r>
                        <a:rPr lang="en-US" dirty="0" err="1"/>
                        <a:t>keterbatasan</a:t>
                      </a:r>
                      <a:r>
                        <a:rPr lang="en-US" dirty="0"/>
                        <a:t> guru </a:t>
                      </a:r>
                      <a:r>
                        <a:rPr lang="en-US" dirty="0" err="1"/>
                        <a:t>berkualitas</a:t>
                      </a:r>
                      <a:r>
                        <a:rPr lang="en-US" dirty="0"/>
                        <a:t> yang </a:t>
                      </a:r>
                      <a:r>
                        <a:rPr lang="en-US" dirty="0" err="1"/>
                        <a:t>belum</a:t>
                      </a:r>
                      <a:r>
                        <a:rPr lang="en-US" dirty="0"/>
                        <a:t> </a:t>
                      </a:r>
                      <a:r>
                        <a:rPr lang="en-US" dirty="0" err="1"/>
                        <a:t>terdistribusi</a:t>
                      </a:r>
                      <a:r>
                        <a:rPr lang="en-US" dirty="0"/>
                        <a:t> </a:t>
                      </a:r>
                      <a:r>
                        <a:rPr lang="en-US" dirty="0" err="1"/>
                        <a:t>secara</a:t>
                      </a:r>
                      <a:r>
                        <a:rPr lang="en-US" dirty="0"/>
                        <a:t> </a:t>
                      </a:r>
                      <a:r>
                        <a:rPr lang="en-US" dirty="0" err="1"/>
                        <a:t>merata</a:t>
                      </a:r>
                      <a:endParaRPr lang="en-ID" dirty="0"/>
                    </a:p>
                  </a:txBody>
                  <a:tcPr/>
                </a:tc>
                <a:tc>
                  <a:txBody>
                    <a:bodyPr/>
                    <a:lstStyle/>
                    <a:p>
                      <a:r>
                        <a:rPr lang="en-US" dirty="0" err="1"/>
                        <a:t>Meningkatkan</a:t>
                      </a:r>
                      <a:r>
                        <a:rPr lang="en-US" dirty="0"/>
                        <a:t> </a:t>
                      </a:r>
                      <a:r>
                        <a:rPr lang="en-US" dirty="0" err="1"/>
                        <a:t>kualitas</a:t>
                      </a:r>
                      <a:r>
                        <a:rPr lang="en-US" dirty="0"/>
                        <a:t> </a:t>
                      </a:r>
                      <a:r>
                        <a:rPr lang="en-US" dirty="0" err="1"/>
                        <a:t>pendidikan</a:t>
                      </a:r>
                      <a:r>
                        <a:rPr lang="en-US" dirty="0"/>
                        <a:t> </a:t>
                      </a:r>
                      <a:r>
                        <a:rPr lang="en-US" dirty="0" err="1"/>
                        <a:t>dengan</a:t>
                      </a:r>
                      <a:r>
                        <a:rPr lang="en-US" dirty="0"/>
                        <a:t> </a:t>
                      </a:r>
                      <a:r>
                        <a:rPr lang="en-US" dirty="0" err="1"/>
                        <a:t>penyediaan</a:t>
                      </a:r>
                      <a:r>
                        <a:rPr lang="en-US" dirty="0"/>
                        <a:t> </a:t>
                      </a:r>
                      <a:r>
                        <a:rPr lang="en-US" dirty="0" err="1"/>
                        <a:t>sarana</a:t>
                      </a:r>
                      <a:r>
                        <a:rPr lang="en-US" dirty="0"/>
                        <a:t> </a:t>
                      </a:r>
                      <a:r>
                        <a:rPr lang="en-US" dirty="0" err="1"/>
                        <a:t>prasarana</a:t>
                      </a:r>
                      <a:r>
                        <a:rPr lang="en-US" dirty="0"/>
                        <a:t> </a:t>
                      </a:r>
                      <a:r>
                        <a:rPr lang="en-US" dirty="0" err="1"/>
                        <a:t>berkualitas</a:t>
                      </a:r>
                      <a:r>
                        <a:rPr lang="en-US" dirty="0"/>
                        <a:t> dan </a:t>
                      </a:r>
                      <a:r>
                        <a:rPr lang="en-US" dirty="0" err="1"/>
                        <a:t>peningkatan</a:t>
                      </a:r>
                      <a:r>
                        <a:rPr lang="en-US" dirty="0"/>
                        <a:t> </a:t>
                      </a:r>
                      <a:r>
                        <a:rPr lang="en-US" dirty="0" err="1"/>
                        <a:t>kompetensi</a:t>
                      </a:r>
                      <a:r>
                        <a:rPr lang="en-US" dirty="0"/>
                        <a:t> guru </a:t>
                      </a:r>
                      <a:r>
                        <a:rPr lang="en-US" dirty="0" err="1"/>
                        <a:t>serta</a:t>
                      </a:r>
                      <a:r>
                        <a:rPr lang="en-US" dirty="0"/>
                        <a:t> </a:t>
                      </a:r>
                      <a:r>
                        <a:rPr lang="en-US" dirty="0" err="1"/>
                        <a:t>pendistribusian</a:t>
                      </a:r>
                      <a:r>
                        <a:rPr lang="en-US" dirty="0"/>
                        <a:t> </a:t>
                      </a:r>
                      <a:r>
                        <a:rPr lang="en-US" dirty="0" err="1"/>
                        <a:t>secara</a:t>
                      </a:r>
                      <a:r>
                        <a:rPr lang="en-US" dirty="0"/>
                        <a:t> </a:t>
                      </a:r>
                      <a:r>
                        <a:rPr lang="en-US" dirty="0" err="1"/>
                        <a:t>merata</a:t>
                      </a:r>
                      <a:endParaRPr lang="en-ID" dirty="0"/>
                    </a:p>
                  </a:txBody>
                  <a:tcPr/>
                </a:tc>
                <a:extLst>
                  <a:ext uri="{0D108BD9-81ED-4DB2-BD59-A6C34878D82A}">
                    <a16:rowId xmlns:a16="http://schemas.microsoft.com/office/drawing/2014/main" val="2657835835"/>
                  </a:ext>
                </a:extLst>
              </a:tr>
              <a:tr h="370840">
                <a:tc>
                  <a:txBody>
                    <a:bodyPr/>
                    <a:lstStyle/>
                    <a:p>
                      <a:endParaRPr lang="en-ID" dirty="0"/>
                    </a:p>
                  </a:txBody>
                  <a:tcPr/>
                </a:tc>
                <a:tc>
                  <a:txBody>
                    <a:bodyPr/>
                    <a:lstStyle/>
                    <a:p>
                      <a:r>
                        <a:rPr lang="en-US" dirty="0" err="1"/>
                        <a:t>Mengoptimalkan</a:t>
                      </a:r>
                      <a:r>
                        <a:rPr lang="en-US" dirty="0"/>
                        <a:t> bonus </a:t>
                      </a:r>
                      <a:r>
                        <a:rPr lang="en-US" dirty="0" err="1"/>
                        <a:t>demografi</a:t>
                      </a:r>
                      <a:r>
                        <a:rPr lang="en-US" dirty="0"/>
                        <a:t> dan </a:t>
                      </a:r>
                      <a:r>
                        <a:rPr lang="en-US" dirty="0" err="1"/>
                        <a:t>memenuhi</a:t>
                      </a:r>
                      <a:r>
                        <a:rPr lang="en-US" dirty="0"/>
                        <a:t> </a:t>
                      </a:r>
                      <a:r>
                        <a:rPr lang="en-US" dirty="0" err="1"/>
                        <a:t>kebutuhan</a:t>
                      </a:r>
                      <a:r>
                        <a:rPr lang="en-US" dirty="0"/>
                        <a:t> SDM yang </a:t>
                      </a:r>
                      <a:r>
                        <a:rPr lang="en-US" dirty="0" err="1"/>
                        <a:t>berkualitas</a:t>
                      </a:r>
                      <a:r>
                        <a:rPr lang="en-US" dirty="0"/>
                        <a:t> agar </a:t>
                      </a:r>
                      <a:r>
                        <a:rPr lang="en-US" dirty="0" err="1"/>
                        <a:t>dapat</a:t>
                      </a:r>
                      <a:r>
                        <a:rPr lang="en-US" dirty="0"/>
                        <a:t> </a:t>
                      </a:r>
                      <a:r>
                        <a:rPr lang="en-US" dirty="0" err="1"/>
                        <a:t>mendukung</a:t>
                      </a:r>
                      <a:r>
                        <a:rPr lang="en-US" dirty="0"/>
                        <a:t> </a:t>
                      </a:r>
                      <a:r>
                        <a:rPr lang="en-US" dirty="0" err="1"/>
                        <a:t>percepatan</a:t>
                      </a:r>
                      <a:r>
                        <a:rPr lang="en-US" dirty="0"/>
                        <a:t> Pembangunan di </a:t>
                      </a:r>
                      <a:r>
                        <a:rPr lang="en-US" dirty="0" err="1"/>
                        <a:t>segala</a:t>
                      </a:r>
                      <a:r>
                        <a:rPr lang="en-US" dirty="0"/>
                        <a:t> </a:t>
                      </a:r>
                      <a:r>
                        <a:rPr lang="en-US" dirty="0" err="1"/>
                        <a:t>bidang</a:t>
                      </a:r>
                      <a:endParaRPr lang="en-ID" dirty="0"/>
                    </a:p>
                  </a:txBody>
                  <a:tcPr/>
                </a:tc>
                <a:extLst>
                  <a:ext uri="{0D108BD9-81ED-4DB2-BD59-A6C34878D82A}">
                    <a16:rowId xmlns:a16="http://schemas.microsoft.com/office/drawing/2014/main" val="1598480298"/>
                  </a:ext>
                </a:extLst>
              </a:tr>
            </a:tbl>
          </a:graphicData>
        </a:graphic>
      </p:graphicFrame>
      <p:sp>
        <p:nvSpPr>
          <p:cNvPr id="8" name="TextBox 7">
            <a:extLst>
              <a:ext uri="{FF2B5EF4-FFF2-40B4-BE49-F238E27FC236}">
                <a16:creationId xmlns:a16="http://schemas.microsoft.com/office/drawing/2014/main" id="{16EBC19D-4F2F-E7A6-4997-70FCC6DA9660}"/>
              </a:ext>
            </a:extLst>
          </p:cNvPr>
          <p:cNvSpPr txBox="1"/>
          <p:nvPr/>
        </p:nvSpPr>
        <p:spPr>
          <a:xfrm>
            <a:off x="3357196" y="246026"/>
            <a:ext cx="5257800" cy="584775"/>
          </a:xfrm>
          <a:prstGeom prst="rect">
            <a:avLst/>
          </a:prstGeom>
          <a:solidFill>
            <a:srgbClr val="00B0F0"/>
          </a:solidFill>
        </p:spPr>
        <p:txBody>
          <a:bodyPr wrap="square" rtlCol="0">
            <a:spAutoFit/>
          </a:bodyPr>
          <a:lstStyle/>
          <a:p>
            <a:pPr algn="ctr"/>
            <a:r>
              <a:rPr lang="en-US" sz="3200" b="1" dirty="0">
                <a:solidFill>
                  <a:schemeClr val="bg1"/>
                </a:solidFill>
              </a:rPr>
              <a:t>TRANSFORMASI SOSIAL</a:t>
            </a:r>
            <a:endParaRPr lang="en-ID" sz="3200" b="1" dirty="0">
              <a:solidFill>
                <a:schemeClr val="bg1"/>
              </a:solidFill>
            </a:endParaRPr>
          </a:p>
        </p:txBody>
      </p:sp>
    </p:spTree>
    <p:extLst>
      <p:ext uri="{BB962C8B-B14F-4D97-AF65-F5344CB8AC3E}">
        <p14:creationId xmlns:p14="http://schemas.microsoft.com/office/powerpoint/2010/main" val="3814692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57196" y="246026"/>
            <a:ext cx="5257800" cy="584775"/>
          </a:xfrm>
          <a:prstGeom prst="rect">
            <a:avLst/>
          </a:prstGeom>
          <a:solidFill>
            <a:srgbClr val="00B0F0"/>
          </a:solidFill>
        </p:spPr>
        <p:txBody>
          <a:bodyPr wrap="square" rtlCol="0">
            <a:spAutoFit/>
          </a:bodyPr>
          <a:lstStyle/>
          <a:p>
            <a:pPr algn="ctr"/>
            <a:r>
              <a:rPr lang="en-US" sz="3200" b="1" dirty="0">
                <a:solidFill>
                  <a:schemeClr val="bg1"/>
                </a:solidFill>
              </a:rPr>
              <a:t>TRANSFORMASI SOSIAL</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253056"/>
            <a:ext cx="5926667" cy="461665"/>
          </a:xfrm>
          <a:prstGeom prst="rect">
            <a:avLst/>
          </a:prstGeom>
          <a:noFill/>
        </p:spPr>
        <p:txBody>
          <a:bodyPr wrap="square" rtlCol="0">
            <a:spAutoFit/>
          </a:bodyPr>
          <a:lstStyle/>
          <a:p>
            <a:r>
              <a:rPr lang="en-US" sz="2400" b="1" dirty="0"/>
              <a:t>A. ISU STRATEGIS TRANSFORMASI SOSIAL</a:t>
            </a:r>
            <a:endParaRPr lang="en-ID" sz="2400" b="1" dirty="0"/>
          </a:p>
        </p:txBody>
      </p:sp>
      <p:sp>
        <p:nvSpPr>
          <p:cNvPr id="10" name="TextBox 9">
            <a:extLst>
              <a:ext uri="{FF2B5EF4-FFF2-40B4-BE49-F238E27FC236}">
                <a16:creationId xmlns:a16="http://schemas.microsoft.com/office/drawing/2014/main" id="{9B27F9BD-29B7-A8AB-7896-9B2FE6721844}"/>
              </a:ext>
            </a:extLst>
          </p:cNvPr>
          <p:cNvSpPr txBox="1"/>
          <p:nvPr/>
        </p:nvSpPr>
        <p:spPr>
          <a:xfrm>
            <a:off x="608391" y="2322059"/>
            <a:ext cx="11177210" cy="646331"/>
          </a:xfrm>
          <a:prstGeom prst="rect">
            <a:avLst/>
          </a:prstGeom>
          <a:noFill/>
        </p:spPr>
        <p:txBody>
          <a:bodyPr wrap="square">
            <a:spAutoFit/>
          </a:bodyPr>
          <a:lstStyle/>
          <a:p>
            <a:pPr algn="just"/>
            <a:r>
              <a:rPr lang="sv-SE" dirty="0"/>
              <a:t>Perlindungan sosial yang adaptif ditujukan untuk percepatan penuntasan kemiskinan dan memperluas perlindungan bagi seluruh penduduk sesuai kerentanan yang dijalankan dengan prinsip berkeadilan dan inklusif.</a:t>
            </a:r>
            <a:endParaRPr lang="en-ID" dirty="0"/>
          </a:p>
        </p:txBody>
      </p:sp>
      <p:sp>
        <p:nvSpPr>
          <p:cNvPr id="13" name="TextBox 12">
            <a:extLst>
              <a:ext uri="{FF2B5EF4-FFF2-40B4-BE49-F238E27FC236}">
                <a16:creationId xmlns:a16="http://schemas.microsoft.com/office/drawing/2014/main" id="{562F7A93-A6A3-9526-A1F2-1E44ECA4244D}"/>
              </a:ext>
            </a:extLst>
          </p:cNvPr>
          <p:cNvSpPr txBox="1"/>
          <p:nvPr/>
        </p:nvSpPr>
        <p:spPr>
          <a:xfrm>
            <a:off x="608391" y="1667542"/>
            <a:ext cx="11058676" cy="646331"/>
          </a:xfrm>
          <a:prstGeom prst="rect">
            <a:avLst/>
          </a:prstGeom>
          <a:noFill/>
        </p:spPr>
        <p:txBody>
          <a:bodyPr wrap="square">
            <a:spAutoFit/>
          </a:bodyPr>
          <a:lstStyle/>
          <a:p>
            <a:pPr algn="just"/>
            <a:r>
              <a:rPr lang="en-ID" dirty="0" err="1"/>
              <a:t>Perlindungan</a:t>
            </a:r>
            <a:r>
              <a:rPr lang="en-ID" dirty="0"/>
              <a:t> Sosial </a:t>
            </a:r>
            <a:r>
              <a:rPr lang="en-ID" dirty="0" err="1"/>
              <a:t>berfokus</a:t>
            </a:r>
            <a:r>
              <a:rPr lang="en-ID" dirty="0"/>
              <a:t> </a:t>
            </a:r>
            <a:r>
              <a:rPr lang="en-ID" dirty="0" err="1"/>
              <a:t>untuk</a:t>
            </a:r>
            <a:r>
              <a:rPr lang="en-ID" dirty="0"/>
              <a:t> </a:t>
            </a:r>
            <a:r>
              <a:rPr lang="en-ID" dirty="0" err="1"/>
              <a:t>mempercepat</a:t>
            </a:r>
            <a:r>
              <a:rPr lang="en-ID" dirty="0"/>
              <a:t> </a:t>
            </a:r>
            <a:r>
              <a:rPr lang="en-ID" dirty="0" err="1"/>
              <a:t>penurunan</a:t>
            </a:r>
            <a:r>
              <a:rPr lang="en-ID" dirty="0"/>
              <a:t> </a:t>
            </a:r>
            <a:r>
              <a:rPr lang="en-ID" dirty="0" err="1"/>
              <a:t>tingkat</a:t>
            </a:r>
            <a:r>
              <a:rPr lang="en-ID" dirty="0"/>
              <a:t> </a:t>
            </a:r>
            <a:r>
              <a:rPr lang="en-ID" dirty="0" err="1"/>
              <a:t>kemiskinan</a:t>
            </a:r>
            <a:r>
              <a:rPr lang="en-ID" dirty="0"/>
              <a:t> dan </a:t>
            </a:r>
            <a:r>
              <a:rPr lang="en-ID" dirty="0" err="1"/>
              <a:t>menjaga</a:t>
            </a:r>
            <a:r>
              <a:rPr lang="en-ID" dirty="0"/>
              <a:t> </a:t>
            </a:r>
            <a:r>
              <a:rPr lang="en-ID" dirty="0" err="1"/>
              <a:t>kesinambungan</a:t>
            </a:r>
            <a:r>
              <a:rPr lang="en-ID" dirty="0"/>
              <a:t> </a:t>
            </a:r>
            <a:r>
              <a:rPr lang="en-ID" dirty="0" err="1"/>
              <a:t>kesejahteraan</a:t>
            </a:r>
            <a:r>
              <a:rPr lang="en-ID" dirty="0"/>
              <a:t>, </a:t>
            </a:r>
            <a:r>
              <a:rPr lang="en-ID" dirty="0" err="1"/>
              <a:t>khususnya</a:t>
            </a:r>
            <a:r>
              <a:rPr lang="en-ID" dirty="0"/>
              <a:t> </a:t>
            </a:r>
            <a:r>
              <a:rPr lang="en-ID" dirty="0" err="1"/>
              <a:t>penduduk</a:t>
            </a:r>
            <a:r>
              <a:rPr lang="en-ID" dirty="0"/>
              <a:t> </a:t>
            </a:r>
            <a:r>
              <a:rPr lang="en-ID" dirty="0" err="1"/>
              <a:t>rentan</a:t>
            </a:r>
            <a:r>
              <a:rPr lang="en-ID" dirty="0"/>
              <a:t>.</a:t>
            </a:r>
          </a:p>
        </p:txBody>
      </p:sp>
      <p:sp>
        <p:nvSpPr>
          <p:cNvPr id="14" name="TextBox 13">
            <a:extLst>
              <a:ext uri="{FF2B5EF4-FFF2-40B4-BE49-F238E27FC236}">
                <a16:creationId xmlns:a16="http://schemas.microsoft.com/office/drawing/2014/main" id="{622716F2-0F7F-2520-6E69-31C6AD21C905}"/>
              </a:ext>
            </a:extLst>
          </p:cNvPr>
          <p:cNvSpPr txBox="1"/>
          <p:nvPr/>
        </p:nvSpPr>
        <p:spPr>
          <a:xfrm>
            <a:off x="591458" y="2921211"/>
            <a:ext cx="11058676" cy="369332"/>
          </a:xfrm>
          <a:prstGeom prst="rect">
            <a:avLst/>
          </a:prstGeom>
          <a:noFill/>
        </p:spPr>
        <p:txBody>
          <a:bodyPr wrap="square">
            <a:spAutoFit/>
          </a:bodyPr>
          <a:lstStyle/>
          <a:p>
            <a:pPr algn="just"/>
            <a:r>
              <a:rPr lang="en-US" b="1" dirty="0">
                <a:solidFill>
                  <a:srgbClr val="FF0000"/>
                </a:solidFill>
              </a:rPr>
              <a:t>3. PERLINDUNGAN SOSIAL YANG ADAPTIF</a:t>
            </a:r>
            <a:endParaRPr lang="en-ID" b="1" dirty="0">
              <a:solidFill>
                <a:srgbClr val="FF0000"/>
              </a:solidFill>
            </a:endParaRPr>
          </a:p>
        </p:txBody>
      </p:sp>
      <p:graphicFrame>
        <p:nvGraphicFramePr>
          <p:cNvPr id="15" name="Table 14">
            <a:extLst>
              <a:ext uri="{FF2B5EF4-FFF2-40B4-BE49-F238E27FC236}">
                <a16:creationId xmlns:a16="http://schemas.microsoft.com/office/drawing/2014/main" id="{D0FBF2F8-67EE-64A4-6A6B-D8F3972A79F5}"/>
              </a:ext>
            </a:extLst>
          </p:cNvPr>
          <p:cNvGraphicFramePr>
            <a:graphicFrameLocks noGrp="1"/>
          </p:cNvGraphicFramePr>
          <p:nvPr>
            <p:extLst>
              <p:ext uri="{D42A27DB-BD31-4B8C-83A1-F6EECF244321}">
                <p14:modId xmlns:p14="http://schemas.microsoft.com/office/powerpoint/2010/main" val="1686934277"/>
              </p:ext>
            </p:extLst>
          </p:nvPr>
        </p:nvGraphicFramePr>
        <p:xfrm>
          <a:off x="709991" y="3358511"/>
          <a:ext cx="11058676" cy="3302000"/>
        </p:xfrm>
        <a:graphic>
          <a:graphicData uri="http://schemas.openxmlformats.org/drawingml/2006/table">
            <a:tbl>
              <a:tblPr firstRow="1" bandRow="1">
                <a:tableStyleId>{22838BEF-8BB2-4498-84A7-C5851F593DF1}</a:tableStyleId>
              </a:tblPr>
              <a:tblGrid>
                <a:gridCol w="5529338">
                  <a:extLst>
                    <a:ext uri="{9D8B030D-6E8A-4147-A177-3AD203B41FA5}">
                      <a16:colId xmlns:a16="http://schemas.microsoft.com/office/drawing/2014/main" val="3954353095"/>
                    </a:ext>
                  </a:extLst>
                </a:gridCol>
                <a:gridCol w="5529338">
                  <a:extLst>
                    <a:ext uri="{9D8B030D-6E8A-4147-A177-3AD203B41FA5}">
                      <a16:colId xmlns:a16="http://schemas.microsoft.com/office/drawing/2014/main" val="2097032238"/>
                    </a:ext>
                  </a:extLst>
                </a:gridCol>
              </a:tblGrid>
              <a:tr h="370840">
                <a:tc>
                  <a:txBody>
                    <a:bodyPr/>
                    <a:lstStyle/>
                    <a:p>
                      <a:r>
                        <a:rPr lang="en-US" dirty="0" err="1"/>
                        <a:t>Isu</a:t>
                      </a:r>
                      <a:r>
                        <a:rPr lang="en-US" dirty="0"/>
                        <a:t> </a:t>
                      </a:r>
                      <a:r>
                        <a:rPr lang="en-US" dirty="0" err="1"/>
                        <a:t>Strategis</a:t>
                      </a:r>
                      <a:r>
                        <a:rPr lang="en-US" dirty="0"/>
                        <a:t> </a:t>
                      </a:r>
                      <a:r>
                        <a:rPr lang="en-US" dirty="0" err="1"/>
                        <a:t>Bidang</a:t>
                      </a:r>
                      <a:r>
                        <a:rPr lang="en-US" dirty="0"/>
                        <a:t> </a:t>
                      </a:r>
                      <a:r>
                        <a:rPr lang="en-US" dirty="0" err="1"/>
                        <a:t>Sosial</a:t>
                      </a:r>
                      <a:endParaRPr lang="en-ID" dirty="0"/>
                    </a:p>
                  </a:txBody>
                  <a:tcPr/>
                </a:tc>
                <a:tc>
                  <a:txBody>
                    <a:bodyPr/>
                    <a:lstStyle/>
                    <a:p>
                      <a:r>
                        <a:rPr lang="en-US" dirty="0" err="1"/>
                        <a:t>Tantangan</a:t>
                      </a:r>
                      <a:r>
                        <a:rPr lang="en-US" dirty="0"/>
                        <a:t> </a:t>
                      </a:r>
                      <a:r>
                        <a:rPr lang="en-US" dirty="0" err="1"/>
                        <a:t>untuk</a:t>
                      </a:r>
                      <a:r>
                        <a:rPr lang="en-US" dirty="0"/>
                        <a:t> 5 </a:t>
                      </a:r>
                      <a:r>
                        <a:rPr lang="en-US" dirty="0" err="1"/>
                        <a:t>Tahun</a:t>
                      </a:r>
                      <a:r>
                        <a:rPr lang="en-US" dirty="0"/>
                        <a:t> </a:t>
                      </a:r>
                      <a:r>
                        <a:rPr lang="en-US" dirty="0" err="1"/>
                        <a:t>ke</a:t>
                      </a:r>
                      <a:r>
                        <a:rPr lang="en-US" dirty="0"/>
                        <a:t> </a:t>
                      </a:r>
                      <a:r>
                        <a:rPr lang="en-US" dirty="0" err="1"/>
                        <a:t>Depan</a:t>
                      </a:r>
                      <a:endParaRPr lang="en-ID" dirty="0"/>
                    </a:p>
                  </a:txBody>
                  <a:tcPr/>
                </a:tc>
                <a:extLst>
                  <a:ext uri="{0D108BD9-81ED-4DB2-BD59-A6C34878D82A}">
                    <a16:rowId xmlns:a16="http://schemas.microsoft.com/office/drawing/2014/main" val="2263822012"/>
                  </a:ext>
                </a:extLst>
              </a:tr>
              <a:tr h="370840">
                <a:tc>
                  <a:txBody>
                    <a:bodyPr/>
                    <a:lstStyle/>
                    <a:p>
                      <a:r>
                        <a:rPr lang="en-US" sz="1600" dirty="0" err="1"/>
                        <a:t>Rendahnya</a:t>
                      </a:r>
                      <a:r>
                        <a:rPr lang="en-US" sz="1600" dirty="0"/>
                        <a:t> </a:t>
                      </a:r>
                      <a:r>
                        <a:rPr lang="en-US" sz="1600" dirty="0" err="1"/>
                        <a:t>akurasi</a:t>
                      </a:r>
                      <a:r>
                        <a:rPr lang="en-US" sz="1600" dirty="0"/>
                        <a:t> dan </a:t>
                      </a:r>
                      <a:r>
                        <a:rPr lang="en-US" sz="1600" dirty="0" err="1"/>
                        <a:t>integrasi</a:t>
                      </a:r>
                      <a:r>
                        <a:rPr lang="en-US" sz="1600" dirty="0"/>
                        <a:t> program </a:t>
                      </a:r>
                      <a:r>
                        <a:rPr lang="en-US" sz="1600" dirty="0" err="1"/>
                        <a:t>bantuan</a:t>
                      </a:r>
                      <a:r>
                        <a:rPr lang="en-US" sz="1600" dirty="0"/>
                        <a:t> social, </a:t>
                      </a:r>
                      <a:r>
                        <a:rPr lang="en-US" sz="1600" dirty="0" err="1"/>
                        <a:t>risiko</a:t>
                      </a:r>
                      <a:r>
                        <a:rPr lang="en-US" sz="1600" dirty="0"/>
                        <a:t> </a:t>
                      </a:r>
                      <a:r>
                        <a:rPr lang="en-US" sz="1600" dirty="0" err="1"/>
                        <a:t>bencana</a:t>
                      </a:r>
                      <a:r>
                        <a:rPr lang="en-US" sz="1600" dirty="0"/>
                        <a:t> </a:t>
                      </a:r>
                      <a:r>
                        <a:rPr lang="en-US" sz="1600" dirty="0" err="1"/>
                        <a:t>alam</a:t>
                      </a:r>
                      <a:r>
                        <a:rPr lang="en-US" sz="1600" dirty="0"/>
                        <a:t> dan non </a:t>
                      </a:r>
                      <a:r>
                        <a:rPr lang="en-US" sz="1600" dirty="0" err="1"/>
                        <a:t>alam</a:t>
                      </a:r>
                      <a:r>
                        <a:rPr lang="en-US" sz="1600" dirty="0"/>
                        <a:t>, </a:t>
                      </a:r>
                      <a:r>
                        <a:rPr lang="en-US" sz="1600" dirty="0" err="1"/>
                        <a:t>perubahan</a:t>
                      </a:r>
                      <a:r>
                        <a:rPr lang="en-US" sz="1600" dirty="0"/>
                        <a:t> </a:t>
                      </a:r>
                      <a:r>
                        <a:rPr lang="en-US" sz="1600" dirty="0" err="1"/>
                        <a:t>iklim</a:t>
                      </a:r>
                      <a:r>
                        <a:rPr lang="en-US" sz="1600" dirty="0"/>
                        <a:t> </a:t>
                      </a:r>
                      <a:endParaRPr lang="en-ID" sz="1600" dirty="0"/>
                    </a:p>
                  </a:txBody>
                  <a:tcPr/>
                </a:tc>
                <a:tc>
                  <a:txBody>
                    <a:bodyPr/>
                    <a:lstStyle/>
                    <a:p>
                      <a:r>
                        <a:rPr lang="en-US" sz="1600" dirty="0" err="1"/>
                        <a:t>Meningkatkan</a:t>
                      </a:r>
                      <a:r>
                        <a:rPr lang="en-US" sz="1600" dirty="0"/>
                        <a:t> </a:t>
                      </a:r>
                      <a:r>
                        <a:rPr lang="en-US" sz="1600" dirty="0" err="1"/>
                        <a:t>akurasi</a:t>
                      </a:r>
                      <a:r>
                        <a:rPr lang="en-US" sz="1600" dirty="0"/>
                        <a:t> dan </a:t>
                      </a:r>
                      <a:r>
                        <a:rPr lang="en-US" sz="1600" dirty="0" err="1"/>
                        <a:t>integrasi</a:t>
                      </a:r>
                      <a:r>
                        <a:rPr lang="en-US" sz="1600" dirty="0"/>
                        <a:t> program </a:t>
                      </a:r>
                      <a:r>
                        <a:rPr lang="en-US" sz="1600" dirty="0" err="1"/>
                        <a:t>bantuan</a:t>
                      </a:r>
                      <a:r>
                        <a:rPr lang="en-US" sz="1600" dirty="0"/>
                        <a:t> </a:t>
                      </a:r>
                      <a:r>
                        <a:rPr lang="en-US" sz="1600" dirty="0" err="1"/>
                        <a:t>sosial</a:t>
                      </a:r>
                      <a:endParaRPr lang="en-ID" sz="1600" dirty="0"/>
                    </a:p>
                  </a:txBody>
                  <a:tcPr/>
                </a:tc>
                <a:extLst>
                  <a:ext uri="{0D108BD9-81ED-4DB2-BD59-A6C34878D82A}">
                    <a16:rowId xmlns:a16="http://schemas.microsoft.com/office/drawing/2014/main" val="1555517752"/>
                  </a:ext>
                </a:extLst>
              </a:tr>
              <a:tr h="370840">
                <a:tc>
                  <a:txBody>
                    <a:bodyPr/>
                    <a:lstStyle/>
                    <a:p>
                      <a:r>
                        <a:rPr lang="en-US" sz="1600" dirty="0"/>
                        <a:t>TPAK Perempuan </a:t>
                      </a:r>
                      <a:r>
                        <a:rPr lang="en-US" sz="1600" dirty="0" err="1"/>
                        <a:t>masih</a:t>
                      </a:r>
                      <a:r>
                        <a:rPr lang="en-US" sz="1600" dirty="0"/>
                        <a:t> </a:t>
                      </a:r>
                      <a:r>
                        <a:rPr lang="en-US" sz="1600" dirty="0" err="1"/>
                        <a:t>rendah</a:t>
                      </a:r>
                      <a:endParaRPr lang="en-ID" sz="1600" dirty="0"/>
                    </a:p>
                  </a:txBody>
                  <a:tcPr/>
                </a:tc>
                <a:tc>
                  <a:txBody>
                    <a:bodyPr/>
                    <a:lstStyle/>
                    <a:p>
                      <a:r>
                        <a:rPr lang="en-US" sz="1600" dirty="0" err="1"/>
                        <a:t>Meningkatkan</a:t>
                      </a:r>
                      <a:r>
                        <a:rPr lang="en-US" sz="1600" dirty="0"/>
                        <a:t> </a:t>
                      </a:r>
                      <a:r>
                        <a:rPr lang="en-US" sz="1600" dirty="0" err="1"/>
                        <a:t>partisipasi</a:t>
                      </a:r>
                      <a:r>
                        <a:rPr lang="en-US" sz="1600" dirty="0"/>
                        <a:t> </a:t>
                      </a:r>
                      <a:r>
                        <a:rPr lang="en-US" sz="1600" dirty="0" err="1"/>
                        <a:t>peremputan</a:t>
                      </a:r>
                      <a:r>
                        <a:rPr lang="en-US" sz="1600" dirty="0"/>
                        <a:t> </a:t>
                      </a:r>
                      <a:r>
                        <a:rPr lang="en-US" sz="1600" dirty="0" err="1"/>
                        <a:t>sebagai</a:t>
                      </a:r>
                      <a:r>
                        <a:rPr lang="en-US" sz="1600" dirty="0"/>
                        <a:t> Angkatan </a:t>
                      </a:r>
                      <a:r>
                        <a:rPr lang="en-US" sz="1600" dirty="0" err="1"/>
                        <a:t>kerja</a:t>
                      </a:r>
                      <a:endParaRPr lang="en-ID" sz="1600" dirty="0"/>
                    </a:p>
                  </a:txBody>
                  <a:tcPr/>
                </a:tc>
                <a:extLst>
                  <a:ext uri="{0D108BD9-81ED-4DB2-BD59-A6C34878D82A}">
                    <a16:rowId xmlns:a16="http://schemas.microsoft.com/office/drawing/2014/main" val="2657835835"/>
                  </a:ext>
                </a:extLst>
              </a:tr>
              <a:tr h="370840">
                <a:tc>
                  <a:txBody>
                    <a:bodyPr/>
                    <a:lstStyle/>
                    <a:p>
                      <a:r>
                        <a:rPr lang="en-US" sz="1600" dirty="0"/>
                        <a:t>Belum </a:t>
                      </a:r>
                      <a:r>
                        <a:rPr lang="en-US" sz="1600" dirty="0" err="1"/>
                        <a:t>meratanya</a:t>
                      </a:r>
                      <a:r>
                        <a:rPr lang="en-US" sz="1600" dirty="0"/>
                        <a:t> </a:t>
                      </a:r>
                      <a:r>
                        <a:rPr lang="en-US" sz="1600" dirty="0" err="1"/>
                        <a:t>kesempatan</a:t>
                      </a:r>
                      <a:r>
                        <a:rPr lang="en-US" sz="1600" dirty="0"/>
                        <a:t> </a:t>
                      </a:r>
                      <a:r>
                        <a:rPr lang="en-US" sz="1600" dirty="0" err="1"/>
                        <a:t>kerja</a:t>
                      </a:r>
                      <a:r>
                        <a:rPr lang="en-US" sz="1600" dirty="0"/>
                        <a:t> dan </a:t>
                      </a:r>
                      <a:r>
                        <a:rPr lang="en-US" sz="1600" dirty="0" err="1"/>
                        <a:t>berusaha</a:t>
                      </a:r>
                      <a:r>
                        <a:rPr lang="en-US" sz="1600" dirty="0"/>
                        <a:t> </a:t>
                      </a:r>
                      <a:r>
                        <a:rPr lang="en-US" sz="1600" dirty="0" err="1"/>
                        <a:t>bagi</a:t>
                      </a:r>
                      <a:r>
                        <a:rPr lang="en-US" sz="1600" dirty="0"/>
                        <a:t> </a:t>
                      </a:r>
                      <a:r>
                        <a:rPr lang="en-US" sz="1600" dirty="0" err="1"/>
                        <a:t>penyandang</a:t>
                      </a:r>
                      <a:r>
                        <a:rPr lang="en-US" sz="1600" dirty="0"/>
                        <a:t> </a:t>
                      </a:r>
                      <a:r>
                        <a:rPr lang="en-US" sz="1600" dirty="0" err="1"/>
                        <a:t>disabilitas</a:t>
                      </a:r>
                      <a:r>
                        <a:rPr lang="en-US" sz="1600" dirty="0"/>
                        <a:t>, </a:t>
                      </a:r>
                      <a:r>
                        <a:rPr lang="en-US" sz="1600" dirty="0" err="1"/>
                        <a:t>lansia</a:t>
                      </a:r>
                      <a:r>
                        <a:rPr lang="en-US" sz="1600" dirty="0"/>
                        <a:t> dan </a:t>
                      </a:r>
                      <a:r>
                        <a:rPr lang="en-US" sz="1600" dirty="0" err="1"/>
                        <a:t>kelompok</a:t>
                      </a:r>
                      <a:r>
                        <a:rPr lang="en-US" sz="1600" dirty="0"/>
                        <a:t> </a:t>
                      </a:r>
                      <a:r>
                        <a:rPr lang="en-US" sz="1600" dirty="0" err="1"/>
                        <a:t>rentan</a:t>
                      </a:r>
                      <a:endParaRPr lang="en-ID" sz="1600" dirty="0"/>
                    </a:p>
                  </a:txBody>
                  <a:tcPr/>
                </a:tc>
                <a:tc>
                  <a:txBody>
                    <a:bodyPr/>
                    <a:lstStyle/>
                    <a:p>
                      <a:r>
                        <a:rPr lang="en-US" sz="1600" dirty="0" err="1"/>
                        <a:t>Pemerataan</a:t>
                      </a:r>
                      <a:r>
                        <a:rPr lang="en-US" sz="1600" dirty="0"/>
                        <a:t> </a:t>
                      </a:r>
                      <a:r>
                        <a:rPr lang="en-US" sz="1600" dirty="0" err="1"/>
                        <a:t>kesempatan</a:t>
                      </a:r>
                      <a:r>
                        <a:rPr lang="en-US" sz="1600" dirty="0"/>
                        <a:t> </a:t>
                      </a:r>
                      <a:r>
                        <a:rPr lang="en-US" sz="1600" dirty="0" err="1"/>
                        <a:t>kerja</a:t>
                      </a:r>
                      <a:r>
                        <a:rPr lang="en-US" sz="1600" dirty="0"/>
                        <a:t> dan </a:t>
                      </a:r>
                      <a:r>
                        <a:rPr lang="en-US" sz="1600" dirty="0" err="1"/>
                        <a:t>berusaha</a:t>
                      </a:r>
                      <a:r>
                        <a:rPr lang="en-US" sz="1600" dirty="0"/>
                        <a:t> </a:t>
                      </a:r>
                      <a:r>
                        <a:rPr lang="en-US" sz="1600" dirty="0" err="1"/>
                        <a:t>bagi</a:t>
                      </a:r>
                      <a:r>
                        <a:rPr lang="en-US" sz="1600" dirty="0"/>
                        <a:t> </a:t>
                      </a:r>
                      <a:r>
                        <a:rPr lang="en-US" sz="1600" dirty="0" err="1"/>
                        <a:t>disabilitas</a:t>
                      </a:r>
                      <a:r>
                        <a:rPr lang="en-US" sz="1600" dirty="0"/>
                        <a:t>, </a:t>
                      </a:r>
                      <a:r>
                        <a:rPr lang="en-US" sz="1600" dirty="0" err="1"/>
                        <a:t>lansia</a:t>
                      </a:r>
                      <a:r>
                        <a:rPr lang="en-US" sz="1600" dirty="0"/>
                        <a:t> dan </a:t>
                      </a:r>
                      <a:r>
                        <a:rPr lang="en-US" sz="1600" dirty="0" err="1"/>
                        <a:t>kelompok</a:t>
                      </a:r>
                      <a:r>
                        <a:rPr lang="en-US" sz="1600" dirty="0"/>
                        <a:t> </a:t>
                      </a:r>
                      <a:r>
                        <a:rPr lang="en-US" sz="1600" dirty="0" err="1"/>
                        <a:t>rentan</a:t>
                      </a:r>
                      <a:endParaRPr lang="en-ID" sz="1600" dirty="0"/>
                    </a:p>
                  </a:txBody>
                  <a:tcPr/>
                </a:tc>
                <a:extLst>
                  <a:ext uri="{0D108BD9-81ED-4DB2-BD59-A6C34878D82A}">
                    <a16:rowId xmlns:a16="http://schemas.microsoft.com/office/drawing/2014/main" val="1598480298"/>
                  </a:ext>
                </a:extLst>
              </a:tr>
              <a:tr h="370840">
                <a:tc>
                  <a:txBody>
                    <a:bodyPr/>
                    <a:lstStyle/>
                    <a:p>
                      <a:r>
                        <a:rPr lang="en-US" sz="1600" dirty="0"/>
                        <a:t>Belum optimal </a:t>
                      </a:r>
                      <a:r>
                        <a:rPr lang="en-US" sz="1600" dirty="0" err="1"/>
                        <a:t>integrasi</a:t>
                      </a:r>
                      <a:r>
                        <a:rPr lang="en-US" sz="1600" dirty="0"/>
                        <a:t> </a:t>
                      </a:r>
                      <a:r>
                        <a:rPr lang="en-US" sz="1600" dirty="0" err="1"/>
                        <a:t>layanan</a:t>
                      </a:r>
                      <a:r>
                        <a:rPr lang="en-US" sz="1600" dirty="0"/>
                        <a:t> dan </a:t>
                      </a:r>
                      <a:r>
                        <a:rPr lang="en-US" sz="1600" dirty="0" err="1"/>
                        <a:t>sistem</a:t>
                      </a:r>
                      <a:r>
                        <a:rPr lang="en-US" sz="1600" dirty="0"/>
                        <a:t> </a:t>
                      </a:r>
                      <a:r>
                        <a:rPr lang="en-US" sz="1600" dirty="0" err="1"/>
                        <a:t>adm</a:t>
                      </a:r>
                      <a:r>
                        <a:rPr lang="en-US" sz="1600" dirty="0"/>
                        <a:t> </a:t>
                      </a:r>
                      <a:r>
                        <a:rPr lang="en-US" sz="1600" dirty="0" err="1"/>
                        <a:t>kependudukan</a:t>
                      </a:r>
                      <a:r>
                        <a:rPr lang="en-US" sz="1600" dirty="0"/>
                        <a:t> </a:t>
                      </a:r>
                      <a:r>
                        <a:rPr lang="en-US" sz="1600" dirty="0" err="1"/>
                        <a:t>sebagai</a:t>
                      </a:r>
                      <a:r>
                        <a:rPr lang="en-US" sz="1600" dirty="0"/>
                        <a:t> basis </a:t>
                      </a:r>
                      <a:r>
                        <a:rPr lang="en-US" sz="1600" dirty="0" err="1"/>
                        <a:t>perencanaan</a:t>
                      </a:r>
                      <a:r>
                        <a:rPr lang="en-US" sz="1600" dirty="0"/>
                        <a:t> </a:t>
                      </a:r>
                      <a:r>
                        <a:rPr lang="en-US" sz="1600" dirty="0" err="1"/>
                        <a:t>pembangunan</a:t>
                      </a:r>
                      <a:endParaRPr lang="en-ID" sz="1600" dirty="0"/>
                    </a:p>
                  </a:txBody>
                  <a:tcPr/>
                </a:tc>
                <a:tc>
                  <a:txBody>
                    <a:bodyPr/>
                    <a:lstStyle/>
                    <a:p>
                      <a:r>
                        <a:rPr lang="en-US" sz="1600" dirty="0" err="1"/>
                        <a:t>Optimalisasi</a:t>
                      </a:r>
                      <a:r>
                        <a:rPr lang="en-US" sz="1600" dirty="0"/>
                        <a:t> </a:t>
                      </a:r>
                      <a:r>
                        <a:rPr lang="en-US" sz="1600" dirty="0" err="1"/>
                        <a:t>integrasi</a:t>
                      </a:r>
                      <a:r>
                        <a:rPr lang="en-US" sz="1600" dirty="0"/>
                        <a:t> </a:t>
                      </a:r>
                      <a:r>
                        <a:rPr lang="en-US" sz="1600" dirty="0" err="1"/>
                        <a:t>layanan</a:t>
                      </a:r>
                      <a:r>
                        <a:rPr lang="en-US" sz="1600" dirty="0"/>
                        <a:t> dan </a:t>
                      </a:r>
                      <a:r>
                        <a:rPr lang="en-US" sz="1600" dirty="0" err="1"/>
                        <a:t>sistem</a:t>
                      </a:r>
                      <a:r>
                        <a:rPr lang="en-US" sz="1600" dirty="0"/>
                        <a:t> </a:t>
                      </a:r>
                      <a:r>
                        <a:rPr lang="en-US" sz="1600" dirty="0" err="1"/>
                        <a:t>adm</a:t>
                      </a:r>
                      <a:r>
                        <a:rPr lang="en-US" sz="1600" dirty="0"/>
                        <a:t> </a:t>
                      </a:r>
                      <a:r>
                        <a:rPr lang="en-US" sz="1600" dirty="0" err="1"/>
                        <a:t>kependudukan</a:t>
                      </a:r>
                      <a:r>
                        <a:rPr lang="en-US" sz="1600" dirty="0"/>
                        <a:t> </a:t>
                      </a:r>
                      <a:endParaRPr lang="en-ID" sz="1600" dirty="0"/>
                    </a:p>
                  </a:txBody>
                  <a:tcPr/>
                </a:tc>
                <a:extLst>
                  <a:ext uri="{0D108BD9-81ED-4DB2-BD59-A6C34878D82A}">
                    <a16:rowId xmlns:a16="http://schemas.microsoft.com/office/drawing/2014/main" val="3825147805"/>
                  </a:ext>
                </a:extLst>
              </a:tr>
              <a:tr h="370840">
                <a:tc>
                  <a:txBody>
                    <a:bodyPr/>
                    <a:lstStyle/>
                    <a:p>
                      <a:r>
                        <a:rPr lang="en-US" sz="1600" dirty="0"/>
                        <a:t>Belum optimal </a:t>
                      </a:r>
                      <a:r>
                        <a:rPr lang="en-US" sz="1600" dirty="0" err="1"/>
                        <a:t>penyelenggaraan</a:t>
                      </a:r>
                      <a:r>
                        <a:rPr lang="en-US" sz="1600" dirty="0"/>
                        <a:t> program JSN </a:t>
                      </a:r>
                      <a:r>
                        <a:rPr lang="en-US" sz="1600" dirty="0" err="1"/>
                        <a:t>akibat</a:t>
                      </a:r>
                      <a:r>
                        <a:rPr lang="en-US" sz="1600" dirty="0"/>
                        <a:t> </a:t>
                      </a:r>
                      <a:r>
                        <a:rPr lang="en-US" sz="1600" dirty="0" err="1"/>
                        <a:t>rendahnya</a:t>
                      </a:r>
                      <a:r>
                        <a:rPr lang="en-US" sz="1600" dirty="0"/>
                        <a:t> </a:t>
                      </a:r>
                      <a:r>
                        <a:rPr lang="en-US" sz="1600" dirty="0" err="1"/>
                        <a:t>kepesertaan</a:t>
                      </a:r>
                      <a:r>
                        <a:rPr lang="en-US" sz="1600" dirty="0"/>
                        <a:t> </a:t>
                      </a:r>
                      <a:r>
                        <a:rPr lang="en-US" sz="1600" dirty="0" err="1"/>
                        <a:t>aktif</a:t>
                      </a:r>
                      <a:r>
                        <a:rPr lang="en-US" sz="1600" dirty="0"/>
                        <a:t> dan </a:t>
                      </a:r>
                      <a:r>
                        <a:rPr lang="en-US" sz="1600" dirty="0" err="1"/>
                        <a:t>literasi</a:t>
                      </a:r>
                      <a:r>
                        <a:rPr lang="en-US" sz="1600" dirty="0"/>
                        <a:t> </a:t>
                      </a:r>
                      <a:r>
                        <a:rPr lang="en-US" sz="1600" dirty="0" err="1"/>
                        <a:t>masyarakat</a:t>
                      </a:r>
                      <a:r>
                        <a:rPr lang="en-US" sz="1600" dirty="0"/>
                        <a:t> </a:t>
                      </a:r>
                      <a:r>
                        <a:rPr lang="en-US" sz="1600" dirty="0" err="1"/>
                        <a:t>serta</a:t>
                      </a:r>
                      <a:r>
                        <a:rPr lang="en-US" sz="1600" dirty="0"/>
                        <a:t> program  </a:t>
                      </a:r>
                      <a:r>
                        <a:rPr lang="en-US" sz="1600" dirty="0" err="1"/>
                        <a:t>belum</a:t>
                      </a:r>
                      <a:r>
                        <a:rPr lang="en-US" sz="1600" dirty="0"/>
                        <a:t> </a:t>
                      </a:r>
                      <a:r>
                        <a:rPr lang="en-US" sz="1600" dirty="0" err="1"/>
                        <a:t>sepenuhnya</a:t>
                      </a:r>
                      <a:r>
                        <a:rPr lang="en-US" sz="1600" dirty="0"/>
                        <a:t> </a:t>
                      </a:r>
                      <a:r>
                        <a:rPr lang="en-US" sz="1600" dirty="0" err="1"/>
                        <a:t>memberikan</a:t>
                      </a:r>
                      <a:r>
                        <a:rPr lang="en-US" sz="1600" dirty="0"/>
                        <a:t> </a:t>
                      </a:r>
                      <a:r>
                        <a:rPr lang="en-US" sz="1600" dirty="0" err="1"/>
                        <a:t>perlindungan</a:t>
                      </a:r>
                      <a:r>
                        <a:rPr lang="en-US" sz="1600" dirty="0"/>
                        <a:t> optimal dan </a:t>
                      </a:r>
                      <a:r>
                        <a:rPr lang="en-US" sz="1600" dirty="0" err="1"/>
                        <a:t>inklusif</a:t>
                      </a:r>
                      <a:endParaRPr lang="en-ID" sz="1600" dirty="0"/>
                    </a:p>
                  </a:txBody>
                  <a:tcPr/>
                </a:tc>
                <a:tc>
                  <a:txBody>
                    <a:bodyPr/>
                    <a:lstStyle/>
                    <a:p>
                      <a:r>
                        <a:rPr lang="en-US" sz="1600" dirty="0" err="1"/>
                        <a:t>Optimalisasi</a:t>
                      </a:r>
                      <a:r>
                        <a:rPr lang="en-US" sz="1600" dirty="0"/>
                        <a:t> </a:t>
                      </a:r>
                      <a:r>
                        <a:rPr lang="en-US" sz="1600" dirty="0" err="1"/>
                        <a:t>penyelenggaraan</a:t>
                      </a:r>
                      <a:r>
                        <a:rPr lang="en-US" sz="1600" dirty="0"/>
                        <a:t> Program </a:t>
                      </a:r>
                      <a:r>
                        <a:rPr lang="en-US" sz="1600" dirty="0" err="1"/>
                        <a:t>Jaminan</a:t>
                      </a:r>
                      <a:r>
                        <a:rPr lang="en-US" sz="1600" dirty="0"/>
                        <a:t> </a:t>
                      </a:r>
                      <a:r>
                        <a:rPr lang="en-US" sz="1600" dirty="0" err="1"/>
                        <a:t>Sosial</a:t>
                      </a:r>
                      <a:r>
                        <a:rPr lang="en-US" sz="1600" dirty="0"/>
                        <a:t> yang </a:t>
                      </a:r>
                      <a:r>
                        <a:rPr lang="en-US" sz="1600" dirty="0" err="1"/>
                        <a:t>inklusif</a:t>
                      </a:r>
                      <a:endParaRPr lang="en-ID" sz="1600" dirty="0"/>
                    </a:p>
                  </a:txBody>
                  <a:tcPr/>
                </a:tc>
                <a:extLst>
                  <a:ext uri="{0D108BD9-81ED-4DB2-BD59-A6C34878D82A}">
                    <a16:rowId xmlns:a16="http://schemas.microsoft.com/office/drawing/2014/main" val="2567865865"/>
                  </a:ext>
                </a:extLst>
              </a:tr>
            </a:tbl>
          </a:graphicData>
        </a:graphic>
      </p:graphicFrame>
    </p:spTree>
    <p:extLst>
      <p:ext uri="{BB962C8B-B14F-4D97-AF65-F5344CB8AC3E}">
        <p14:creationId xmlns:p14="http://schemas.microsoft.com/office/powerpoint/2010/main" val="2578207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
        <p:nvSpPr>
          <p:cNvPr id="2" name="TextBox 1">
            <a:extLst>
              <a:ext uri="{FF2B5EF4-FFF2-40B4-BE49-F238E27FC236}">
                <a16:creationId xmlns:a16="http://schemas.microsoft.com/office/drawing/2014/main" id="{72D92DAF-6D6C-9179-88D7-500C22DCC3BB}"/>
              </a:ext>
            </a:extLst>
          </p:cNvPr>
          <p:cNvSpPr txBox="1"/>
          <p:nvPr/>
        </p:nvSpPr>
        <p:spPr>
          <a:xfrm>
            <a:off x="169333" y="304799"/>
            <a:ext cx="7636934" cy="461665"/>
          </a:xfrm>
          <a:prstGeom prst="rect">
            <a:avLst/>
          </a:prstGeom>
          <a:noFill/>
        </p:spPr>
        <p:txBody>
          <a:bodyPr wrap="square" rtlCol="0">
            <a:spAutoFit/>
          </a:bodyPr>
          <a:lstStyle/>
          <a:p>
            <a:r>
              <a:rPr lang="en-US" sz="2400" b="1" dirty="0"/>
              <a:t>B. SASARAN PEMBANGUNAN TRANSFORMASI SOSIAL</a:t>
            </a:r>
            <a:endParaRPr lang="en-ID" sz="2400" b="1" dirty="0"/>
          </a:p>
        </p:txBody>
      </p:sp>
      <p:pic>
        <p:nvPicPr>
          <p:cNvPr id="7" name="Picture 6">
            <a:extLst>
              <a:ext uri="{FF2B5EF4-FFF2-40B4-BE49-F238E27FC236}">
                <a16:creationId xmlns:a16="http://schemas.microsoft.com/office/drawing/2014/main" id="{FB7BEC0D-975A-069F-C97B-C29029B071DF}"/>
              </a:ext>
            </a:extLst>
          </p:cNvPr>
          <p:cNvPicPr>
            <a:picLocks noChangeAspect="1"/>
          </p:cNvPicPr>
          <p:nvPr/>
        </p:nvPicPr>
        <p:blipFill>
          <a:blip r:embed="rId3"/>
          <a:stretch>
            <a:fillRect/>
          </a:stretch>
        </p:blipFill>
        <p:spPr>
          <a:xfrm>
            <a:off x="517392" y="1004965"/>
            <a:ext cx="5883724" cy="5330521"/>
          </a:xfrm>
          <a:prstGeom prst="rect">
            <a:avLst/>
          </a:prstGeom>
        </p:spPr>
      </p:pic>
      <p:pic>
        <p:nvPicPr>
          <p:cNvPr id="10" name="Picture 9">
            <a:extLst>
              <a:ext uri="{FF2B5EF4-FFF2-40B4-BE49-F238E27FC236}">
                <a16:creationId xmlns:a16="http://schemas.microsoft.com/office/drawing/2014/main" id="{5C98E301-2A4B-0823-AC82-1DECD859E89B}"/>
              </a:ext>
            </a:extLst>
          </p:cNvPr>
          <p:cNvPicPr>
            <a:picLocks noChangeAspect="1"/>
          </p:cNvPicPr>
          <p:nvPr/>
        </p:nvPicPr>
        <p:blipFill>
          <a:blip r:embed="rId4"/>
          <a:stretch>
            <a:fillRect/>
          </a:stretch>
        </p:blipFill>
        <p:spPr>
          <a:xfrm>
            <a:off x="6705916" y="1005414"/>
            <a:ext cx="5094199" cy="2216757"/>
          </a:xfrm>
          <a:prstGeom prst="rect">
            <a:avLst/>
          </a:prstGeom>
        </p:spPr>
      </p:pic>
    </p:spTree>
    <p:extLst>
      <p:ext uri="{BB962C8B-B14F-4D97-AF65-F5344CB8AC3E}">
        <p14:creationId xmlns:p14="http://schemas.microsoft.com/office/powerpoint/2010/main" val="10452247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
        <p:nvSpPr>
          <p:cNvPr id="2" name="TextBox 1">
            <a:extLst>
              <a:ext uri="{FF2B5EF4-FFF2-40B4-BE49-F238E27FC236}">
                <a16:creationId xmlns:a16="http://schemas.microsoft.com/office/drawing/2014/main" id="{F95A8E1F-EBF6-DD68-7425-585AF896BE2E}"/>
              </a:ext>
            </a:extLst>
          </p:cNvPr>
          <p:cNvSpPr txBox="1"/>
          <p:nvPr/>
        </p:nvSpPr>
        <p:spPr>
          <a:xfrm>
            <a:off x="169333" y="304799"/>
            <a:ext cx="7636934" cy="461665"/>
          </a:xfrm>
          <a:prstGeom prst="rect">
            <a:avLst/>
          </a:prstGeom>
          <a:noFill/>
        </p:spPr>
        <p:txBody>
          <a:bodyPr wrap="square" rtlCol="0">
            <a:spAutoFit/>
          </a:bodyPr>
          <a:lstStyle/>
          <a:p>
            <a:r>
              <a:rPr lang="en-US" sz="2400" b="1" dirty="0"/>
              <a:t>C. ARAH KEBIJAKAN TRANSFORMASI SOSIAL</a:t>
            </a:r>
            <a:endParaRPr lang="en-ID" sz="2400" b="1" dirty="0"/>
          </a:p>
        </p:txBody>
      </p:sp>
      <p:sp>
        <p:nvSpPr>
          <p:cNvPr id="7" name="TextBox 6">
            <a:extLst>
              <a:ext uri="{FF2B5EF4-FFF2-40B4-BE49-F238E27FC236}">
                <a16:creationId xmlns:a16="http://schemas.microsoft.com/office/drawing/2014/main" id="{D679D2D9-3D98-C53B-31D0-9960071C7631}"/>
              </a:ext>
            </a:extLst>
          </p:cNvPr>
          <p:cNvSpPr txBox="1"/>
          <p:nvPr/>
        </p:nvSpPr>
        <p:spPr>
          <a:xfrm>
            <a:off x="304800" y="817264"/>
            <a:ext cx="11582399" cy="5940088"/>
          </a:xfrm>
          <a:prstGeom prst="rect">
            <a:avLst/>
          </a:prstGeom>
          <a:noFill/>
        </p:spPr>
        <p:txBody>
          <a:bodyPr wrap="square">
            <a:spAutoFit/>
          </a:bodyPr>
          <a:lstStyle/>
          <a:p>
            <a:r>
              <a:rPr lang="fi-FI" sz="2000" b="1" dirty="0"/>
              <a:t>1. Meningkatkan akses kesehatan untuk semua, </a:t>
            </a:r>
            <a:r>
              <a:rPr lang="fi-FI" sz="2000" dirty="0"/>
              <a:t>melalui:</a:t>
            </a:r>
          </a:p>
          <a:p>
            <a:pPr marL="627063" indent="-355600" algn="just">
              <a:buFont typeface="+mj-lt"/>
              <a:buAutoNum type="alphaLcPeriod"/>
            </a:pPr>
            <a:r>
              <a:rPr lang="fi-FI" sz="2000" b="1" dirty="0"/>
              <a:t>Peningkatan kesehatan dan gizi masyarakat </a:t>
            </a:r>
            <a:r>
              <a:rPr lang="fi-FI" sz="2000" dirty="0"/>
              <a:t>(pelayanan kesehatan ibu dan anak, percepatan penurunan dan pencegahan </a:t>
            </a:r>
            <a:r>
              <a:rPr lang="fi-FI" sz="2000" i="1" dirty="0"/>
              <a:t>stunting, </a:t>
            </a:r>
            <a:r>
              <a:rPr lang="fi-FI" sz="2000" dirty="0"/>
              <a:t>perbaikan gizi masyarakat terutama remaja, ibu hamil, bayi dan balita, penguatan kelembagaan dan pelayanan kesehatan usia sekolah, usia produktif, kesehatan kerja, lansia, KB, dan kesehatan reproduksi, penyediaan pelayanan kesehatan yang ramah bagi disabilitas, perempuan, anak korban kekerasan dan cedera).</a:t>
            </a:r>
          </a:p>
          <a:p>
            <a:pPr marL="627063" indent="-355600" algn="just">
              <a:buFont typeface="+mj-lt"/>
              <a:buAutoNum type="alphaLcPeriod"/>
            </a:pPr>
            <a:r>
              <a:rPr lang="fi-FI" sz="2000" b="1" dirty="0"/>
              <a:t>Pengendalian penyakit dan pembudayaan hidup sehat </a:t>
            </a:r>
            <a:r>
              <a:rPr lang="fi-FI" sz="2000" dirty="0"/>
              <a:t>(pengendalian penyakit menular dan eliminasi penyakit tropis, pengendalian penyakit tidak menular, pengembangan antigen baru dan perluasan cakupan vaksinasi, peningkatan upaya kesehatan jiwa, penyehatan lingkungan, penguatan tata kelola Germas, pengendalian konsumsi produk berdampak negatif, pemenuhan sarana prasarana mendukung PHBS dan aktivitas fisik, pembudayaan olahraga, inovasi promosi perubahan perilaku, mendorong pola konsumsi dan penyediaan akses pada pilihan pangan B2SA (beragam, bergizi, seimbang dan aman).</a:t>
            </a:r>
          </a:p>
          <a:p>
            <a:pPr marL="627063" indent="-355600" algn="just">
              <a:buFont typeface="+mj-lt"/>
              <a:buAutoNum type="alphaLcPeriod"/>
            </a:pPr>
            <a:r>
              <a:rPr lang="fi-FI" sz="2000" b="1" dirty="0"/>
              <a:t>Penguatan kapasitas ketahanan kesehatan </a:t>
            </a:r>
            <a:r>
              <a:rPr lang="fi-FI" sz="2000" dirty="0"/>
              <a:t>(penguatan surveilans, laboratorium, pengendalian KLB/wabah, penanganan kegawatdaruratan akibat bencana, pemenuhan dan peningkatan kemandirian sediaan farmasi dan alat kesehatan, penguatan pengawasan pangan, sediaan farmasi &amp; alat kesehatan.</a:t>
            </a:r>
          </a:p>
          <a:p>
            <a:pPr marL="627063" indent="-355600" algn="just">
              <a:buFont typeface="+mj-lt"/>
              <a:buAutoNum type="alphaLcPeriod"/>
            </a:pPr>
            <a:r>
              <a:rPr lang="fi-FI" sz="2000" b="1" dirty="0"/>
              <a:t>Penguatan pelayanan kesehatan dan tata kelola yang komprehensif </a:t>
            </a:r>
            <a:r>
              <a:rPr lang="fi-FI" sz="2000" dirty="0"/>
              <a:t>(penguatan pelayanan kesehatan primer dan pemberdayaan masyarakat, peningkatan kualitas akreditasi pelayanan kesehatan, penguatan JKN dan pendanaan kesehatan, pengembangan teknologi kesehatan, pelayanan kesehatan berbasis digital</a:t>
            </a:r>
            <a:endParaRPr lang="en-ID" sz="2000" dirty="0"/>
          </a:p>
        </p:txBody>
      </p:sp>
    </p:spTree>
    <p:extLst>
      <p:ext uri="{BB962C8B-B14F-4D97-AF65-F5344CB8AC3E}">
        <p14:creationId xmlns:p14="http://schemas.microsoft.com/office/powerpoint/2010/main" val="21421572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
        <p:nvSpPr>
          <p:cNvPr id="2" name="TextBox 1">
            <a:extLst>
              <a:ext uri="{FF2B5EF4-FFF2-40B4-BE49-F238E27FC236}">
                <a16:creationId xmlns:a16="http://schemas.microsoft.com/office/drawing/2014/main" id="{F95A8E1F-EBF6-DD68-7425-585AF896BE2E}"/>
              </a:ext>
            </a:extLst>
          </p:cNvPr>
          <p:cNvSpPr txBox="1"/>
          <p:nvPr/>
        </p:nvSpPr>
        <p:spPr>
          <a:xfrm>
            <a:off x="169333" y="304799"/>
            <a:ext cx="7636934" cy="461665"/>
          </a:xfrm>
          <a:prstGeom prst="rect">
            <a:avLst/>
          </a:prstGeom>
          <a:noFill/>
        </p:spPr>
        <p:txBody>
          <a:bodyPr wrap="square" rtlCol="0">
            <a:spAutoFit/>
          </a:bodyPr>
          <a:lstStyle/>
          <a:p>
            <a:r>
              <a:rPr lang="en-US" sz="2400" b="1" dirty="0"/>
              <a:t>C. ARAH KEBIJAKAN TRANSFORMASI SOSIAL</a:t>
            </a:r>
            <a:endParaRPr lang="en-ID" sz="2400" b="1" dirty="0"/>
          </a:p>
        </p:txBody>
      </p:sp>
      <p:sp>
        <p:nvSpPr>
          <p:cNvPr id="7" name="TextBox 6">
            <a:extLst>
              <a:ext uri="{FF2B5EF4-FFF2-40B4-BE49-F238E27FC236}">
                <a16:creationId xmlns:a16="http://schemas.microsoft.com/office/drawing/2014/main" id="{D679D2D9-3D98-C53B-31D0-9960071C7631}"/>
              </a:ext>
            </a:extLst>
          </p:cNvPr>
          <p:cNvSpPr txBox="1"/>
          <p:nvPr/>
        </p:nvSpPr>
        <p:spPr>
          <a:xfrm>
            <a:off x="304800" y="817264"/>
            <a:ext cx="11582399" cy="5940088"/>
          </a:xfrm>
          <a:prstGeom prst="rect">
            <a:avLst/>
          </a:prstGeom>
          <a:noFill/>
        </p:spPr>
        <p:txBody>
          <a:bodyPr wrap="square">
            <a:spAutoFit/>
          </a:bodyPr>
          <a:lstStyle/>
          <a:p>
            <a:r>
              <a:rPr lang="fi-FI" sz="2000" b="1" dirty="0"/>
              <a:t>2. Pelaksanaan Pemenuhan Pendidikan Berkualitas yang Merata, </a:t>
            </a:r>
            <a:r>
              <a:rPr lang="fi-FI" sz="2000" dirty="0"/>
              <a:t>melalui:</a:t>
            </a:r>
          </a:p>
          <a:p>
            <a:pPr marL="627063" indent="-355600" algn="just">
              <a:buFont typeface="+mj-lt"/>
              <a:buAutoNum type="alphaLcPeriod"/>
            </a:pPr>
            <a:r>
              <a:rPr lang="fi-FI" sz="2000" b="1" dirty="0"/>
              <a:t>Percepatan Wajib Belajar 13 Tahun </a:t>
            </a:r>
            <a:r>
              <a:rPr lang="fi-FI" sz="2000" dirty="0"/>
              <a:t>(perluasan layanan PAUD, penyediaan sarana prasarana, penyaluran bantuan pendidikan, pencegahan dan penanganan Anak Tidak Sekolah (ATS), revitalisasi pendidikan non-formal).</a:t>
            </a:r>
          </a:p>
          <a:p>
            <a:pPr marL="627063" indent="-355600" algn="just">
              <a:buFont typeface="+mj-lt"/>
              <a:buAutoNum type="alphaLcPeriod"/>
            </a:pPr>
            <a:r>
              <a:rPr lang="fi-FI" sz="2000" b="1" dirty="0"/>
              <a:t>Peningkatan kualitas pengajaran dan pembelajaran </a:t>
            </a:r>
            <a:r>
              <a:rPr lang="fi-FI" sz="2000" dirty="0"/>
              <a:t>(penerapan kurikulum berfokus kompetensi esensial, agaptif, kontekstual, pengembangan inovasi pembelajaran dgn teknologi digital dan penerapan pendagogi modern, pemantapan sistem asesmen komprehensif, penciptaan ekosistem satuan pendidikan mendukung penguatan karakter peserta didik dan pendidik, peningkatan kualitas pendidikan agama, pengembangan Anak Usia Dini Holistik-Integratif (PAUD-HI).</a:t>
            </a:r>
          </a:p>
          <a:p>
            <a:pPr marL="627063" indent="-355600" algn="just">
              <a:buFont typeface="+mj-lt"/>
              <a:buAutoNum type="alphaLcPeriod"/>
            </a:pPr>
            <a:r>
              <a:rPr lang="fi-FI" sz="2000" b="1" dirty="0"/>
              <a:t>Penguatan pengelolaan pendidik dan tenaga kependidikan berkualitas </a:t>
            </a:r>
            <a:r>
              <a:rPr lang="fi-FI" sz="2000" dirty="0"/>
              <a:t>(reformasi lembaga pendidikan Tenaga Kependidikan (LPTK), penguatan Pendidikan Profesi Guru (PPG), restrukturisasi kewenagan pengangkatan dan distribusi guru, peningkatan kompetensi guru dan tenaga kependidikan, peningkatan kualitas guru pendidikan inklusif utk peserta dididk disabilitas)</a:t>
            </a:r>
          </a:p>
          <a:p>
            <a:pPr marL="627063" indent="-355600" algn="just">
              <a:buFont typeface="+mj-lt"/>
              <a:buAutoNum type="alphaLcPeriod"/>
            </a:pPr>
            <a:r>
              <a:rPr lang="fi-FI" sz="2000" b="1" dirty="0"/>
              <a:t>Penguatan sistem tata kelola pendidikan </a:t>
            </a:r>
            <a:r>
              <a:rPr lang="fi-FI" sz="2000" dirty="0"/>
              <a:t>(penguatan manajemen kepemimpinan lembaga pendidikan, peningkatan kapasitas Pemda utk kualitas pendidikan, penguatan sistem penjaminan mutu)</a:t>
            </a:r>
          </a:p>
          <a:p>
            <a:pPr marL="627063" indent="-355600" algn="just">
              <a:buFont typeface="+mj-lt"/>
              <a:buAutoNum type="alphaLcPeriod"/>
            </a:pPr>
            <a:r>
              <a:rPr lang="fi-FI" sz="2000" b="1" dirty="0"/>
              <a:t>Pemerataan akses pendidikan tinggi berkualitas dan pengembangan STEAM </a:t>
            </a:r>
            <a:endParaRPr lang="fi-FI" sz="2000" dirty="0"/>
          </a:p>
          <a:p>
            <a:pPr marL="627063" indent="-355600" algn="just">
              <a:buFont typeface="+mj-lt"/>
              <a:buAutoNum type="alphaLcPeriod"/>
            </a:pPr>
            <a:r>
              <a:rPr lang="fi-FI" sz="2000" b="1" dirty="0"/>
              <a:t>Peningkatan produktivitas, daya saing, dan kemampuan kerja SDM untuk mendukung peningkatan produktivitas ekonomi </a:t>
            </a:r>
            <a:r>
              <a:rPr lang="fi-FI" sz="2000" dirty="0"/>
              <a:t>(penguatan kualitas dan relevansi pendidikan vokasi, penguatan pendidikan dan pembinaan talenta bidang riset inovasi, seni budaya dan olahraga)</a:t>
            </a:r>
            <a:endParaRPr lang="en-ID" sz="2000" dirty="0"/>
          </a:p>
        </p:txBody>
      </p:sp>
    </p:spTree>
    <p:extLst>
      <p:ext uri="{BB962C8B-B14F-4D97-AF65-F5344CB8AC3E}">
        <p14:creationId xmlns:p14="http://schemas.microsoft.com/office/powerpoint/2010/main" val="1811077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
        <p:nvSpPr>
          <p:cNvPr id="2" name="TextBox 1">
            <a:extLst>
              <a:ext uri="{FF2B5EF4-FFF2-40B4-BE49-F238E27FC236}">
                <a16:creationId xmlns:a16="http://schemas.microsoft.com/office/drawing/2014/main" id="{F95A8E1F-EBF6-DD68-7425-585AF896BE2E}"/>
              </a:ext>
            </a:extLst>
          </p:cNvPr>
          <p:cNvSpPr txBox="1"/>
          <p:nvPr/>
        </p:nvSpPr>
        <p:spPr>
          <a:xfrm>
            <a:off x="169333" y="304799"/>
            <a:ext cx="7636934" cy="461665"/>
          </a:xfrm>
          <a:prstGeom prst="rect">
            <a:avLst/>
          </a:prstGeom>
          <a:noFill/>
        </p:spPr>
        <p:txBody>
          <a:bodyPr wrap="square" rtlCol="0">
            <a:spAutoFit/>
          </a:bodyPr>
          <a:lstStyle/>
          <a:p>
            <a:r>
              <a:rPr lang="en-US" sz="2400" b="1" dirty="0"/>
              <a:t>C. ARAH KEBIJAKAN TRANSFORMASI SOSIAL</a:t>
            </a:r>
            <a:endParaRPr lang="en-ID" sz="2400" b="1" dirty="0"/>
          </a:p>
        </p:txBody>
      </p:sp>
      <p:sp>
        <p:nvSpPr>
          <p:cNvPr id="7" name="TextBox 6">
            <a:extLst>
              <a:ext uri="{FF2B5EF4-FFF2-40B4-BE49-F238E27FC236}">
                <a16:creationId xmlns:a16="http://schemas.microsoft.com/office/drawing/2014/main" id="{D679D2D9-3D98-C53B-31D0-9960071C7631}"/>
              </a:ext>
            </a:extLst>
          </p:cNvPr>
          <p:cNvSpPr txBox="1"/>
          <p:nvPr/>
        </p:nvSpPr>
        <p:spPr>
          <a:xfrm>
            <a:off x="304800" y="935795"/>
            <a:ext cx="11582399" cy="4401205"/>
          </a:xfrm>
          <a:prstGeom prst="rect">
            <a:avLst/>
          </a:prstGeom>
          <a:noFill/>
        </p:spPr>
        <p:txBody>
          <a:bodyPr wrap="square">
            <a:spAutoFit/>
          </a:bodyPr>
          <a:lstStyle/>
          <a:p>
            <a:r>
              <a:rPr lang="fi-FI" sz="2000" b="1" dirty="0"/>
              <a:t>3. Penurunan tingkat kemiskinan dan mempertahankan hidup yang layak, </a:t>
            </a:r>
            <a:r>
              <a:rPr lang="fi-FI" sz="2000" dirty="0"/>
              <a:t>melalui:</a:t>
            </a:r>
          </a:p>
          <a:p>
            <a:pPr marL="627063" indent="-355600" algn="just">
              <a:buFont typeface="+mj-lt"/>
              <a:buAutoNum type="alphaLcPeriod"/>
            </a:pPr>
            <a:r>
              <a:rPr lang="fi-FI" sz="2000" b="1" dirty="0"/>
              <a:t>Satu sistem Registrasi Sosial Ekonomi </a:t>
            </a:r>
            <a:r>
              <a:rPr lang="fi-FI" sz="2000" dirty="0"/>
              <a:t>(Pengembangan tata kelola Regsosek, penguatan pemanfaatan data Regsosek, sinkronisasi adm kependudukan dan statistik hayati dengan sistem Regsosek).</a:t>
            </a:r>
          </a:p>
          <a:p>
            <a:pPr marL="627063" indent="-355600" algn="just">
              <a:buFont typeface="+mj-lt"/>
              <a:buAutoNum type="alphaLcPeriod"/>
            </a:pPr>
            <a:r>
              <a:rPr lang="fi-FI" sz="2000" b="1" dirty="0"/>
              <a:t>Integrasi bantuan sosial, jaminan sosial dan pemberdayaan masyarakat adaptif </a:t>
            </a:r>
            <a:r>
              <a:rPr lang="fi-FI" sz="2000" dirty="0"/>
              <a:t>(pengembangan dan sinkronisasi pendanaan berbasis risiko, penerapan graduasi bantuan sosial dan penguatan kemendirian masyarakat, penyaluran bantuan sosial yg adaptif).</a:t>
            </a:r>
          </a:p>
          <a:p>
            <a:pPr marL="627063" indent="-355600" algn="just">
              <a:buFont typeface="+mj-lt"/>
              <a:buAutoNum type="alphaLcPeriod"/>
            </a:pPr>
            <a:r>
              <a:rPr lang="fi-FI" sz="2000" b="1" dirty="0"/>
              <a:t>Reformasi Sistem Jaminan Sosial Nasioanal (SJSN) </a:t>
            </a:r>
            <a:r>
              <a:rPr lang="fi-FI" sz="2000" dirty="0"/>
              <a:t>(perluasan cakupan SJSN, penguatan program dan manfaat SJSN, kelembagaan pelaksanaan dan program JSN yang efektif)</a:t>
            </a:r>
          </a:p>
          <a:p>
            <a:pPr marL="627063" indent="-355600" algn="just">
              <a:buFont typeface="+mj-lt"/>
              <a:buAutoNum type="alphaLcPeriod"/>
            </a:pPr>
            <a:r>
              <a:rPr lang="fi-FI" sz="2000" b="1" dirty="0"/>
              <a:t>Pengembangan ekonomi perawatan utk perluasan perlindungan sosial dan kesejahteraan </a:t>
            </a:r>
            <a:r>
              <a:rPr lang="fi-FI" sz="2000" dirty="0"/>
              <a:t>(penyediaan layanan pengasuhan bagi anak, disabilitas, lansia dan kelompok rentan lain, pengembangan pendanaan perawatan/pengasuhan dan penguatan kapasitas perwatan  dan pengembangan </a:t>
            </a:r>
            <a:r>
              <a:rPr lang="fi-FI" sz="2000" i="1" dirty="0"/>
              <a:t>beyond</a:t>
            </a:r>
            <a:r>
              <a:rPr lang="fi-FI" sz="2000" dirty="0"/>
              <a:t> GDP)</a:t>
            </a:r>
          </a:p>
          <a:p>
            <a:pPr marL="627063" indent="-355600" algn="just">
              <a:buFont typeface="+mj-lt"/>
              <a:buAutoNum type="alphaLcPeriod"/>
            </a:pPr>
            <a:r>
              <a:rPr lang="fi-FI" sz="2000" b="1" dirty="0"/>
              <a:t>Inklusi sosial untuk kesejahteraan disabilitas, lansia, dan kelompok rentan lain </a:t>
            </a:r>
            <a:r>
              <a:rPr lang="fi-FI" sz="2000" dirty="0"/>
              <a:t>(cakupan pendataan kelompok rentan, akses yang setara terhadap perekonomian, pemberdayaan masyarakat dan rehab sosial kelompok rentan)</a:t>
            </a:r>
          </a:p>
        </p:txBody>
      </p:sp>
    </p:spTree>
    <p:extLst>
      <p:ext uri="{BB962C8B-B14F-4D97-AF65-F5344CB8AC3E}">
        <p14:creationId xmlns:p14="http://schemas.microsoft.com/office/powerpoint/2010/main" val="1074432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
        <p:nvSpPr>
          <p:cNvPr id="2" name="TextBox 1">
            <a:extLst>
              <a:ext uri="{FF2B5EF4-FFF2-40B4-BE49-F238E27FC236}">
                <a16:creationId xmlns:a16="http://schemas.microsoft.com/office/drawing/2014/main" id="{F95A8E1F-EBF6-DD68-7425-585AF896BE2E}"/>
              </a:ext>
            </a:extLst>
          </p:cNvPr>
          <p:cNvSpPr txBox="1"/>
          <p:nvPr/>
        </p:nvSpPr>
        <p:spPr>
          <a:xfrm>
            <a:off x="169333" y="304799"/>
            <a:ext cx="7636934" cy="461665"/>
          </a:xfrm>
          <a:prstGeom prst="rect">
            <a:avLst/>
          </a:prstGeom>
          <a:noFill/>
        </p:spPr>
        <p:txBody>
          <a:bodyPr wrap="square" rtlCol="0">
            <a:spAutoFit/>
          </a:bodyPr>
          <a:lstStyle/>
          <a:p>
            <a:r>
              <a:rPr lang="en-US" sz="2400" b="1" dirty="0"/>
              <a:t>C. ARAH KEBIJAKAN TRANSFORMASI SOSIAL</a:t>
            </a:r>
            <a:endParaRPr lang="en-ID" sz="2400" b="1" dirty="0"/>
          </a:p>
        </p:txBody>
      </p:sp>
      <p:sp>
        <p:nvSpPr>
          <p:cNvPr id="7" name="TextBox 6">
            <a:extLst>
              <a:ext uri="{FF2B5EF4-FFF2-40B4-BE49-F238E27FC236}">
                <a16:creationId xmlns:a16="http://schemas.microsoft.com/office/drawing/2014/main" id="{D679D2D9-3D98-C53B-31D0-9960071C7631}"/>
              </a:ext>
            </a:extLst>
          </p:cNvPr>
          <p:cNvSpPr txBox="1"/>
          <p:nvPr/>
        </p:nvSpPr>
        <p:spPr>
          <a:xfrm>
            <a:off x="304800" y="935795"/>
            <a:ext cx="11582399" cy="3170099"/>
          </a:xfrm>
          <a:prstGeom prst="rect">
            <a:avLst/>
          </a:prstGeom>
          <a:noFill/>
        </p:spPr>
        <p:txBody>
          <a:bodyPr wrap="square">
            <a:spAutoFit/>
          </a:bodyPr>
          <a:lstStyle/>
          <a:p>
            <a:r>
              <a:rPr lang="fi-FI" sz="2000" b="1" dirty="0"/>
              <a:t>4. Pelaksanaan Reformasi Sistem Jaminan Sosial Nasional, </a:t>
            </a:r>
            <a:r>
              <a:rPr lang="fi-FI" sz="2000" dirty="0"/>
              <a:t>melalui:</a:t>
            </a:r>
          </a:p>
          <a:p>
            <a:pPr marL="627063" indent="-355600" algn="just">
              <a:buFont typeface="+mj-lt"/>
              <a:buAutoNum type="alphaLcPeriod"/>
            </a:pPr>
            <a:r>
              <a:rPr lang="fi-FI" sz="2000" dirty="0"/>
              <a:t>Perluasan cakupan kepesertaan kpd pekerja informal, kelompok miskin dan rentan, lansia, disabilitas dan perempuan melalui penguatan literasi jaminan sosial secara masif dan penjangkauan aktif berbasis keagenan dan komunitas.</a:t>
            </a:r>
          </a:p>
          <a:p>
            <a:pPr marL="627063" indent="-355600" algn="just">
              <a:buFont typeface="+mj-lt"/>
              <a:buAutoNum type="alphaLcPeriod"/>
            </a:pPr>
            <a:r>
              <a:rPr lang="fi-FI" sz="2000" dirty="0"/>
              <a:t>Penguatan program dan manfaat melalui perhitungan iuran dan manfaat berbasis akturia.</a:t>
            </a:r>
          </a:p>
          <a:p>
            <a:pPr marL="627063" indent="-355600" algn="just">
              <a:buFont typeface="+mj-lt"/>
              <a:buAutoNum type="alphaLcPeriod"/>
            </a:pPr>
            <a:r>
              <a:rPr lang="fi-FI" sz="2000" dirty="0"/>
              <a:t>Reformasi pensiun melalui keseimbangan iuran dan manfaat, perluasan cakupan jaminan hari tua yg inklusif bagi pekerja informal dan konvergensi manfaat pensiun bagi seluruh segmen pekerja.</a:t>
            </a:r>
          </a:p>
          <a:p>
            <a:pPr marL="627063" indent="-355600" algn="just">
              <a:buFont typeface="+mj-lt"/>
              <a:buAutoNum type="alphaLcPeriod"/>
            </a:pPr>
            <a:r>
              <a:rPr lang="fi-FI" sz="2000" dirty="0"/>
              <a:t>Penguatan tata kelola penyelenggaraan jaminan sosial (peningkatan kinerja BPJS, integrasi data, harmonisasi peraturan, koordinasi baku pusat dengan daerah, pembagian kewenagan , penguatan kelembagaan dan peningkatan peran pemerintah daerah.</a:t>
            </a:r>
          </a:p>
        </p:txBody>
      </p:sp>
    </p:spTree>
    <p:extLst>
      <p:ext uri="{BB962C8B-B14F-4D97-AF65-F5344CB8AC3E}">
        <p14:creationId xmlns:p14="http://schemas.microsoft.com/office/powerpoint/2010/main" val="32111523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5926667" cy="461665"/>
          </a:xfrm>
          <a:prstGeom prst="rect">
            <a:avLst/>
          </a:prstGeom>
          <a:noFill/>
        </p:spPr>
        <p:txBody>
          <a:bodyPr wrap="square" rtlCol="0">
            <a:spAutoFit/>
          </a:bodyPr>
          <a:lstStyle/>
          <a:p>
            <a:r>
              <a:rPr lang="en-US" sz="2400" b="1" dirty="0"/>
              <a:t>A. ISU STRATEGIS TRANSFORMASI EKONOMI</a:t>
            </a:r>
            <a:endParaRPr lang="en-ID" sz="2400" b="1" dirty="0"/>
          </a:p>
        </p:txBody>
      </p:sp>
      <p:sp>
        <p:nvSpPr>
          <p:cNvPr id="13" name="TextBox 12">
            <a:extLst>
              <a:ext uri="{FF2B5EF4-FFF2-40B4-BE49-F238E27FC236}">
                <a16:creationId xmlns:a16="http://schemas.microsoft.com/office/drawing/2014/main" id="{562F7A93-A6A3-9526-A1F2-1E44ECA4244D}"/>
              </a:ext>
            </a:extLst>
          </p:cNvPr>
          <p:cNvSpPr txBox="1"/>
          <p:nvPr/>
        </p:nvSpPr>
        <p:spPr>
          <a:xfrm>
            <a:off x="608391" y="1565944"/>
            <a:ext cx="11058676" cy="646331"/>
          </a:xfrm>
          <a:prstGeom prst="rect">
            <a:avLst/>
          </a:prstGeom>
          <a:noFill/>
        </p:spPr>
        <p:txBody>
          <a:bodyPr wrap="square">
            <a:spAutoFit/>
          </a:bodyPr>
          <a:lstStyle/>
          <a:p>
            <a:pPr algn="just"/>
            <a:r>
              <a:rPr lang="en-ID" dirty="0" err="1"/>
              <a:t>Transformasi</a:t>
            </a:r>
            <a:r>
              <a:rPr lang="en-ID" dirty="0"/>
              <a:t> Ekonomi </a:t>
            </a:r>
            <a:r>
              <a:rPr lang="en-ID" dirty="0" err="1"/>
              <a:t>berfokus</a:t>
            </a:r>
            <a:r>
              <a:rPr lang="en-ID" dirty="0"/>
              <a:t> </a:t>
            </a:r>
            <a:r>
              <a:rPr lang="en-ID" dirty="0" err="1"/>
              <a:t>dalam</a:t>
            </a:r>
            <a:r>
              <a:rPr lang="en-ID" dirty="0"/>
              <a:t> </a:t>
            </a:r>
            <a:r>
              <a:rPr lang="en-ID" dirty="0" err="1"/>
              <a:t>rangka</a:t>
            </a:r>
            <a:r>
              <a:rPr lang="en-ID" dirty="0"/>
              <a:t> </a:t>
            </a:r>
            <a:r>
              <a:rPr lang="en-ID" dirty="0" err="1"/>
              <a:t>keluar</a:t>
            </a:r>
            <a:r>
              <a:rPr lang="en-ID" dirty="0"/>
              <a:t> </a:t>
            </a:r>
            <a:r>
              <a:rPr lang="en-ID" dirty="0" err="1"/>
              <a:t>dari</a:t>
            </a:r>
            <a:r>
              <a:rPr lang="en-ID" dirty="0"/>
              <a:t> </a:t>
            </a:r>
            <a:r>
              <a:rPr lang="en-ID" dirty="0" err="1"/>
              <a:t>jebakan</a:t>
            </a:r>
            <a:r>
              <a:rPr lang="en-ID" dirty="0"/>
              <a:t> negara </a:t>
            </a:r>
            <a:r>
              <a:rPr lang="en-ID" dirty="0" err="1"/>
              <a:t>berpendapatan</a:t>
            </a:r>
            <a:r>
              <a:rPr lang="en-ID" dirty="0"/>
              <a:t> </a:t>
            </a:r>
            <a:r>
              <a:rPr lang="en-ID" dirty="0" err="1"/>
              <a:t>menengah</a:t>
            </a:r>
            <a:r>
              <a:rPr lang="en-ID" dirty="0"/>
              <a:t> dan </a:t>
            </a:r>
            <a:r>
              <a:rPr lang="en-ID" dirty="0" err="1"/>
              <a:t>mengejar</a:t>
            </a:r>
            <a:r>
              <a:rPr lang="en-ID" dirty="0"/>
              <a:t> </a:t>
            </a:r>
            <a:r>
              <a:rPr lang="en-ID" dirty="0" err="1"/>
              <a:t>pertumbuhan</a:t>
            </a:r>
            <a:r>
              <a:rPr lang="en-ID" dirty="0"/>
              <a:t> </a:t>
            </a:r>
            <a:r>
              <a:rPr lang="en-ID" dirty="0" err="1"/>
              <a:t>berbasis</a:t>
            </a:r>
            <a:r>
              <a:rPr lang="en-ID" dirty="0"/>
              <a:t> </a:t>
            </a:r>
            <a:r>
              <a:rPr lang="en-ID" dirty="0" err="1"/>
              <a:t>produktivitas</a:t>
            </a:r>
            <a:r>
              <a:rPr lang="en-ID" dirty="0"/>
              <a:t>.</a:t>
            </a:r>
          </a:p>
        </p:txBody>
      </p:sp>
      <p:pic>
        <p:nvPicPr>
          <p:cNvPr id="9" name="Picture 8">
            <a:extLst>
              <a:ext uri="{FF2B5EF4-FFF2-40B4-BE49-F238E27FC236}">
                <a16:creationId xmlns:a16="http://schemas.microsoft.com/office/drawing/2014/main" id="{AAF5A0B8-7015-92A4-881C-DF32148D4BB3}"/>
              </a:ext>
            </a:extLst>
          </p:cNvPr>
          <p:cNvPicPr>
            <a:picLocks noChangeAspect="1"/>
          </p:cNvPicPr>
          <p:nvPr/>
        </p:nvPicPr>
        <p:blipFill>
          <a:blip r:embed="rId5"/>
          <a:stretch>
            <a:fillRect/>
          </a:stretch>
        </p:blipFill>
        <p:spPr>
          <a:xfrm>
            <a:off x="608391" y="2171283"/>
            <a:ext cx="3184676" cy="4375375"/>
          </a:xfrm>
          <a:prstGeom prst="rect">
            <a:avLst/>
          </a:prstGeom>
        </p:spPr>
      </p:pic>
      <p:pic>
        <p:nvPicPr>
          <p:cNvPr id="18" name="Picture 17">
            <a:extLst>
              <a:ext uri="{FF2B5EF4-FFF2-40B4-BE49-F238E27FC236}">
                <a16:creationId xmlns:a16="http://schemas.microsoft.com/office/drawing/2014/main" id="{220969AC-7ED9-3F1F-FBB2-C7AB30B422CD}"/>
              </a:ext>
            </a:extLst>
          </p:cNvPr>
          <p:cNvPicPr>
            <a:picLocks noChangeAspect="1"/>
          </p:cNvPicPr>
          <p:nvPr/>
        </p:nvPicPr>
        <p:blipFill>
          <a:blip r:embed="rId6"/>
          <a:stretch>
            <a:fillRect/>
          </a:stretch>
        </p:blipFill>
        <p:spPr>
          <a:xfrm>
            <a:off x="4854963" y="2487832"/>
            <a:ext cx="2565532" cy="3492679"/>
          </a:xfrm>
          <a:prstGeom prst="rect">
            <a:avLst/>
          </a:prstGeom>
        </p:spPr>
      </p:pic>
      <p:pic>
        <p:nvPicPr>
          <p:cNvPr id="20" name="Picture 19">
            <a:extLst>
              <a:ext uri="{FF2B5EF4-FFF2-40B4-BE49-F238E27FC236}">
                <a16:creationId xmlns:a16="http://schemas.microsoft.com/office/drawing/2014/main" id="{031ABF26-FF28-332B-65C7-B57E71156A39}"/>
              </a:ext>
            </a:extLst>
          </p:cNvPr>
          <p:cNvPicPr>
            <a:picLocks noChangeAspect="1"/>
          </p:cNvPicPr>
          <p:nvPr/>
        </p:nvPicPr>
        <p:blipFill>
          <a:blip r:embed="rId7"/>
          <a:stretch>
            <a:fillRect/>
          </a:stretch>
        </p:blipFill>
        <p:spPr>
          <a:xfrm>
            <a:off x="8100532" y="2459780"/>
            <a:ext cx="2514729" cy="2584583"/>
          </a:xfrm>
          <a:prstGeom prst="rect">
            <a:avLst/>
          </a:prstGeom>
        </p:spPr>
      </p:pic>
    </p:spTree>
    <p:extLst>
      <p:ext uri="{BB962C8B-B14F-4D97-AF65-F5344CB8AC3E}">
        <p14:creationId xmlns:p14="http://schemas.microsoft.com/office/powerpoint/2010/main" val="65740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5926667" cy="461665"/>
          </a:xfrm>
          <a:prstGeom prst="rect">
            <a:avLst/>
          </a:prstGeom>
          <a:noFill/>
        </p:spPr>
        <p:txBody>
          <a:bodyPr wrap="square" rtlCol="0">
            <a:spAutoFit/>
          </a:bodyPr>
          <a:lstStyle/>
          <a:p>
            <a:r>
              <a:rPr lang="en-US" sz="2400" b="1" dirty="0"/>
              <a:t>A. ISU STRATEGIS TRANSFORMASI EKONOMI</a:t>
            </a:r>
            <a:endParaRPr lang="en-ID" sz="2400" b="1" dirty="0"/>
          </a:p>
        </p:txBody>
      </p:sp>
      <p:pic>
        <p:nvPicPr>
          <p:cNvPr id="9" name="Picture 8">
            <a:extLst>
              <a:ext uri="{FF2B5EF4-FFF2-40B4-BE49-F238E27FC236}">
                <a16:creationId xmlns:a16="http://schemas.microsoft.com/office/drawing/2014/main" id="{BE49D189-11DD-A15E-81B0-55029A5D9F10}"/>
              </a:ext>
            </a:extLst>
          </p:cNvPr>
          <p:cNvPicPr>
            <a:picLocks noChangeAspect="1"/>
          </p:cNvPicPr>
          <p:nvPr/>
        </p:nvPicPr>
        <p:blipFill>
          <a:blip r:embed="rId5"/>
          <a:stretch>
            <a:fillRect/>
          </a:stretch>
        </p:blipFill>
        <p:spPr>
          <a:xfrm>
            <a:off x="468337" y="1834034"/>
            <a:ext cx="2559182" cy="3238666"/>
          </a:xfrm>
          <a:prstGeom prst="rect">
            <a:avLst/>
          </a:prstGeom>
        </p:spPr>
      </p:pic>
      <p:pic>
        <p:nvPicPr>
          <p:cNvPr id="11" name="Picture 10">
            <a:extLst>
              <a:ext uri="{FF2B5EF4-FFF2-40B4-BE49-F238E27FC236}">
                <a16:creationId xmlns:a16="http://schemas.microsoft.com/office/drawing/2014/main" id="{2D02EB5B-4D32-1D8E-70C1-C1C2FCB7FD28}"/>
              </a:ext>
            </a:extLst>
          </p:cNvPr>
          <p:cNvPicPr>
            <a:picLocks noChangeAspect="1"/>
          </p:cNvPicPr>
          <p:nvPr/>
        </p:nvPicPr>
        <p:blipFill>
          <a:blip r:embed="rId6"/>
          <a:stretch>
            <a:fillRect/>
          </a:stretch>
        </p:blipFill>
        <p:spPr>
          <a:xfrm>
            <a:off x="3187864" y="1865709"/>
            <a:ext cx="2584583" cy="1784442"/>
          </a:xfrm>
          <a:prstGeom prst="rect">
            <a:avLst/>
          </a:prstGeom>
        </p:spPr>
      </p:pic>
      <p:pic>
        <p:nvPicPr>
          <p:cNvPr id="17" name="Picture 16">
            <a:extLst>
              <a:ext uri="{FF2B5EF4-FFF2-40B4-BE49-F238E27FC236}">
                <a16:creationId xmlns:a16="http://schemas.microsoft.com/office/drawing/2014/main" id="{EE70EE2C-77F9-58D4-595F-C9E246F4E090}"/>
              </a:ext>
            </a:extLst>
          </p:cNvPr>
          <p:cNvPicPr>
            <a:picLocks noChangeAspect="1"/>
          </p:cNvPicPr>
          <p:nvPr/>
        </p:nvPicPr>
        <p:blipFill>
          <a:blip r:embed="rId7"/>
          <a:stretch>
            <a:fillRect/>
          </a:stretch>
        </p:blipFill>
        <p:spPr>
          <a:xfrm>
            <a:off x="5838294" y="1865709"/>
            <a:ext cx="2679838" cy="3054507"/>
          </a:xfrm>
          <a:prstGeom prst="rect">
            <a:avLst/>
          </a:prstGeom>
        </p:spPr>
      </p:pic>
      <p:pic>
        <p:nvPicPr>
          <p:cNvPr id="19" name="Picture 18">
            <a:extLst>
              <a:ext uri="{FF2B5EF4-FFF2-40B4-BE49-F238E27FC236}">
                <a16:creationId xmlns:a16="http://schemas.microsoft.com/office/drawing/2014/main" id="{8F37F2A8-4E76-E491-D855-7993F25FED79}"/>
              </a:ext>
            </a:extLst>
          </p:cNvPr>
          <p:cNvPicPr>
            <a:picLocks noChangeAspect="1"/>
          </p:cNvPicPr>
          <p:nvPr/>
        </p:nvPicPr>
        <p:blipFill>
          <a:blip r:embed="rId8"/>
          <a:stretch>
            <a:fillRect/>
          </a:stretch>
        </p:blipFill>
        <p:spPr>
          <a:xfrm>
            <a:off x="8750674" y="1865709"/>
            <a:ext cx="2578233" cy="2679838"/>
          </a:xfrm>
          <a:prstGeom prst="rect">
            <a:avLst/>
          </a:prstGeom>
        </p:spPr>
      </p:pic>
    </p:spTree>
    <p:extLst>
      <p:ext uri="{BB962C8B-B14F-4D97-AF65-F5344CB8AC3E}">
        <p14:creationId xmlns:p14="http://schemas.microsoft.com/office/powerpoint/2010/main" val="2596250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5926667" cy="461665"/>
          </a:xfrm>
          <a:prstGeom prst="rect">
            <a:avLst/>
          </a:prstGeom>
          <a:noFill/>
        </p:spPr>
        <p:txBody>
          <a:bodyPr wrap="square" rtlCol="0">
            <a:spAutoFit/>
          </a:bodyPr>
          <a:lstStyle/>
          <a:p>
            <a:r>
              <a:rPr lang="en-US" sz="2400" b="1" dirty="0"/>
              <a:t>A. ISU STRATEGIS TRANSFORMASI EKONOMI</a:t>
            </a:r>
            <a:endParaRPr lang="en-ID" sz="2400" b="1" dirty="0"/>
          </a:p>
        </p:txBody>
      </p:sp>
      <p:pic>
        <p:nvPicPr>
          <p:cNvPr id="9" name="Picture 8">
            <a:extLst>
              <a:ext uri="{FF2B5EF4-FFF2-40B4-BE49-F238E27FC236}">
                <a16:creationId xmlns:a16="http://schemas.microsoft.com/office/drawing/2014/main" id="{1A37DA4D-9B16-B3F0-19A7-1F1B0BC05EB3}"/>
              </a:ext>
            </a:extLst>
          </p:cNvPr>
          <p:cNvPicPr>
            <a:picLocks noChangeAspect="1"/>
          </p:cNvPicPr>
          <p:nvPr/>
        </p:nvPicPr>
        <p:blipFill>
          <a:blip r:embed="rId5"/>
          <a:stretch>
            <a:fillRect/>
          </a:stretch>
        </p:blipFill>
        <p:spPr>
          <a:xfrm>
            <a:off x="622332" y="1777731"/>
            <a:ext cx="2565532" cy="3683189"/>
          </a:xfrm>
          <a:prstGeom prst="rect">
            <a:avLst/>
          </a:prstGeom>
        </p:spPr>
      </p:pic>
      <p:pic>
        <p:nvPicPr>
          <p:cNvPr id="11" name="Picture 10">
            <a:extLst>
              <a:ext uri="{FF2B5EF4-FFF2-40B4-BE49-F238E27FC236}">
                <a16:creationId xmlns:a16="http://schemas.microsoft.com/office/drawing/2014/main" id="{0A97EF36-0DCE-83A7-49EA-39A4D8007C61}"/>
              </a:ext>
            </a:extLst>
          </p:cNvPr>
          <p:cNvPicPr>
            <a:picLocks noChangeAspect="1"/>
          </p:cNvPicPr>
          <p:nvPr/>
        </p:nvPicPr>
        <p:blipFill>
          <a:blip r:embed="rId6"/>
          <a:stretch>
            <a:fillRect/>
          </a:stretch>
        </p:blipFill>
        <p:spPr>
          <a:xfrm>
            <a:off x="3562220" y="1777731"/>
            <a:ext cx="2533780" cy="4438878"/>
          </a:xfrm>
          <a:prstGeom prst="rect">
            <a:avLst/>
          </a:prstGeom>
        </p:spPr>
      </p:pic>
      <p:pic>
        <p:nvPicPr>
          <p:cNvPr id="17" name="Picture 16">
            <a:extLst>
              <a:ext uri="{FF2B5EF4-FFF2-40B4-BE49-F238E27FC236}">
                <a16:creationId xmlns:a16="http://schemas.microsoft.com/office/drawing/2014/main" id="{34D2EEE7-1F9F-B4FB-61E5-05CBBFA71B51}"/>
              </a:ext>
            </a:extLst>
          </p:cNvPr>
          <p:cNvPicPr>
            <a:picLocks noChangeAspect="1"/>
          </p:cNvPicPr>
          <p:nvPr/>
        </p:nvPicPr>
        <p:blipFill>
          <a:blip r:embed="rId7"/>
          <a:stretch>
            <a:fillRect/>
          </a:stretch>
        </p:blipFill>
        <p:spPr>
          <a:xfrm>
            <a:off x="6400800" y="1819383"/>
            <a:ext cx="5124713" cy="4397226"/>
          </a:xfrm>
          <a:prstGeom prst="rect">
            <a:avLst/>
          </a:prstGeom>
        </p:spPr>
      </p:pic>
    </p:spTree>
    <p:extLst>
      <p:ext uri="{BB962C8B-B14F-4D97-AF65-F5344CB8AC3E}">
        <p14:creationId xmlns:p14="http://schemas.microsoft.com/office/powerpoint/2010/main" val="20271218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5926667" cy="461665"/>
          </a:xfrm>
          <a:prstGeom prst="rect">
            <a:avLst/>
          </a:prstGeom>
          <a:noFill/>
        </p:spPr>
        <p:txBody>
          <a:bodyPr wrap="square" rtlCol="0">
            <a:spAutoFit/>
          </a:bodyPr>
          <a:lstStyle/>
          <a:p>
            <a:r>
              <a:rPr lang="en-US" sz="2400" b="1" dirty="0"/>
              <a:t>A. ISU STRATEGIS TRANSFORMASI EKONOMI</a:t>
            </a:r>
            <a:endParaRPr lang="en-ID" sz="2400" b="1" dirty="0"/>
          </a:p>
        </p:txBody>
      </p:sp>
      <p:pic>
        <p:nvPicPr>
          <p:cNvPr id="9" name="Picture 8">
            <a:extLst>
              <a:ext uri="{FF2B5EF4-FFF2-40B4-BE49-F238E27FC236}">
                <a16:creationId xmlns:a16="http://schemas.microsoft.com/office/drawing/2014/main" id="{08270E0A-BC87-2F87-65EA-32645FE7A8F2}"/>
              </a:ext>
            </a:extLst>
          </p:cNvPr>
          <p:cNvPicPr>
            <a:picLocks noChangeAspect="1"/>
          </p:cNvPicPr>
          <p:nvPr/>
        </p:nvPicPr>
        <p:blipFill>
          <a:blip r:embed="rId5"/>
          <a:stretch>
            <a:fillRect/>
          </a:stretch>
        </p:blipFill>
        <p:spPr>
          <a:xfrm>
            <a:off x="758562" y="1717592"/>
            <a:ext cx="5021752" cy="4737637"/>
          </a:xfrm>
          <a:prstGeom prst="rect">
            <a:avLst/>
          </a:prstGeom>
        </p:spPr>
      </p:pic>
    </p:spTree>
    <p:extLst>
      <p:ext uri="{BB962C8B-B14F-4D97-AF65-F5344CB8AC3E}">
        <p14:creationId xmlns:p14="http://schemas.microsoft.com/office/powerpoint/2010/main" val="28896566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7913916" cy="461665"/>
          </a:xfrm>
          <a:prstGeom prst="rect">
            <a:avLst/>
          </a:prstGeom>
          <a:noFill/>
        </p:spPr>
        <p:txBody>
          <a:bodyPr wrap="square" rtlCol="0">
            <a:spAutoFit/>
          </a:bodyPr>
          <a:lstStyle/>
          <a:p>
            <a:r>
              <a:rPr lang="en-US" sz="2400" b="1" dirty="0"/>
              <a:t>B. SASARAN PEMBANGUNAN TRANSFORMASI EKONOMI</a:t>
            </a:r>
            <a:endParaRPr lang="en-ID" sz="2400" b="1" dirty="0"/>
          </a:p>
        </p:txBody>
      </p:sp>
      <p:pic>
        <p:nvPicPr>
          <p:cNvPr id="9" name="Picture 8">
            <a:extLst>
              <a:ext uri="{FF2B5EF4-FFF2-40B4-BE49-F238E27FC236}">
                <a16:creationId xmlns:a16="http://schemas.microsoft.com/office/drawing/2014/main" id="{AA67C440-4364-BD7D-766E-32F7BA337A96}"/>
              </a:ext>
            </a:extLst>
          </p:cNvPr>
          <p:cNvPicPr>
            <a:picLocks noChangeAspect="1"/>
          </p:cNvPicPr>
          <p:nvPr/>
        </p:nvPicPr>
        <p:blipFill>
          <a:blip r:embed="rId5"/>
          <a:stretch>
            <a:fillRect/>
          </a:stretch>
        </p:blipFill>
        <p:spPr>
          <a:xfrm>
            <a:off x="634868" y="1717592"/>
            <a:ext cx="5131064" cy="4204237"/>
          </a:xfrm>
          <a:prstGeom prst="rect">
            <a:avLst/>
          </a:prstGeom>
        </p:spPr>
      </p:pic>
      <p:pic>
        <p:nvPicPr>
          <p:cNvPr id="11" name="Picture 10">
            <a:extLst>
              <a:ext uri="{FF2B5EF4-FFF2-40B4-BE49-F238E27FC236}">
                <a16:creationId xmlns:a16="http://schemas.microsoft.com/office/drawing/2014/main" id="{1B394A1E-BA7A-A675-D436-18A78EECE373}"/>
              </a:ext>
            </a:extLst>
          </p:cNvPr>
          <p:cNvPicPr>
            <a:picLocks noChangeAspect="1"/>
          </p:cNvPicPr>
          <p:nvPr/>
        </p:nvPicPr>
        <p:blipFill>
          <a:blip r:embed="rId6"/>
          <a:stretch>
            <a:fillRect/>
          </a:stretch>
        </p:blipFill>
        <p:spPr>
          <a:xfrm>
            <a:off x="6096000" y="1720190"/>
            <a:ext cx="5461132" cy="3167493"/>
          </a:xfrm>
          <a:prstGeom prst="rect">
            <a:avLst/>
          </a:prstGeom>
        </p:spPr>
      </p:pic>
    </p:spTree>
    <p:extLst>
      <p:ext uri="{BB962C8B-B14F-4D97-AF65-F5344CB8AC3E}">
        <p14:creationId xmlns:p14="http://schemas.microsoft.com/office/powerpoint/2010/main" val="13062720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7913916" cy="461665"/>
          </a:xfrm>
          <a:prstGeom prst="rect">
            <a:avLst/>
          </a:prstGeom>
          <a:noFill/>
        </p:spPr>
        <p:txBody>
          <a:bodyPr wrap="square" rtlCol="0">
            <a:spAutoFit/>
          </a:bodyPr>
          <a:lstStyle/>
          <a:p>
            <a:r>
              <a:rPr lang="en-US" sz="2400" b="1" dirty="0"/>
              <a:t>B. SASARAN PEMBANGUNAN TRANSFORMASI EKONOMI</a:t>
            </a:r>
            <a:endParaRPr lang="en-ID" sz="2400" b="1" dirty="0"/>
          </a:p>
        </p:txBody>
      </p:sp>
      <p:pic>
        <p:nvPicPr>
          <p:cNvPr id="10" name="Picture 9">
            <a:extLst>
              <a:ext uri="{FF2B5EF4-FFF2-40B4-BE49-F238E27FC236}">
                <a16:creationId xmlns:a16="http://schemas.microsoft.com/office/drawing/2014/main" id="{9B344348-992F-D94B-6833-8A102039FB62}"/>
              </a:ext>
            </a:extLst>
          </p:cNvPr>
          <p:cNvPicPr>
            <a:picLocks noChangeAspect="1"/>
          </p:cNvPicPr>
          <p:nvPr/>
        </p:nvPicPr>
        <p:blipFill>
          <a:blip r:embed="rId5"/>
          <a:stretch>
            <a:fillRect/>
          </a:stretch>
        </p:blipFill>
        <p:spPr>
          <a:xfrm>
            <a:off x="2729461" y="1772465"/>
            <a:ext cx="5143764" cy="3791145"/>
          </a:xfrm>
          <a:prstGeom prst="rect">
            <a:avLst/>
          </a:prstGeom>
        </p:spPr>
      </p:pic>
    </p:spTree>
    <p:extLst>
      <p:ext uri="{BB962C8B-B14F-4D97-AF65-F5344CB8AC3E}">
        <p14:creationId xmlns:p14="http://schemas.microsoft.com/office/powerpoint/2010/main" val="2385653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sp>
        <p:nvSpPr>
          <p:cNvPr id="2" name="TextBox 1">
            <a:extLst>
              <a:ext uri="{FF2B5EF4-FFF2-40B4-BE49-F238E27FC236}">
                <a16:creationId xmlns:a16="http://schemas.microsoft.com/office/drawing/2014/main" id="{5C112188-4B5A-6F33-35C6-67A6CF4DCE0B}"/>
              </a:ext>
            </a:extLst>
          </p:cNvPr>
          <p:cNvSpPr txBox="1"/>
          <p:nvPr/>
        </p:nvSpPr>
        <p:spPr>
          <a:xfrm>
            <a:off x="261255" y="1151458"/>
            <a:ext cx="7913916" cy="461665"/>
          </a:xfrm>
          <a:prstGeom prst="rect">
            <a:avLst/>
          </a:prstGeom>
          <a:noFill/>
        </p:spPr>
        <p:txBody>
          <a:bodyPr wrap="square" rtlCol="0">
            <a:spAutoFit/>
          </a:bodyPr>
          <a:lstStyle/>
          <a:p>
            <a:r>
              <a:rPr lang="en-US" sz="2400" b="1" dirty="0"/>
              <a:t>C. ARAH KEBIJAKAN TRANSFORMASI EKONOMI</a:t>
            </a:r>
            <a:endParaRPr lang="en-ID" sz="2400" b="1" dirty="0"/>
          </a:p>
        </p:txBody>
      </p:sp>
      <p:sp>
        <p:nvSpPr>
          <p:cNvPr id="9" name="TextBox 8">
            <a:extLst>
              <a:ext uri="{FF2B5EF4-FFF2-40B4-BE49-F238E27FC236}">
                <a16:creationId xmlns:a16="http://schemas.microsoft.com/office/drawing/2014/main" id="{66964844-0C6D-9A29-5127-6B768EF473A0}"/>
              </a:ext>
            </a:extLst>
          </p:cNvPr>
          <p:cNvSpPr txBox="1"/>
          <p:nvPr/>
        </p:nvSpPr>
        <p:spPr>
          <a:xfrm>
            <a:off x="304800" y="1654188"/>
            <a:ext cx="5727538" cy="4801314"/>
          </a:xfrm>
          <a:prstGeom prst="rect">
            <a:avLst/>
          </a:prstGeom>
          <a:noFill/>
        </p:spPr>
        <p:txBody>
          <a:bodyPr wrap="square">
            <a:spAutoFit/>
          </a:bodyPr>
          <a:lstStyle/>
          <a:p>
            <a:pPr marL="400050" indent="-400050">
              <a:buFont typeface="+mj-lt"/>
              <a:buAutoNum type="arabicPeriod"/>
            </a:pPr>
            <a:r>
              <a:rPr lang="en-ID" sz="1700" dirty="0" err="1">
                <a:latin typeface="Aptos" panose="020B0004020202020204" pitchFamily="34" charset="0"/>
              </a:rPr>
              <a:t>Penguatan</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Dasar; </a:t>
            </a:r>
          </a:p>
          <a:p>
            <a:pPr marL="400050" indent="-400050">
              <a:buFont typeface="+mj-lt"/>
              <a:buAutoNum type="arabicPeriod"/>
            </a:pPr>
            <a:r>
              <a:rPr lang="en-ID" sz="1700" dirty="0" err="1">
                <a:latin typeface="Aptos" panose="020B0004020202020204" pitchFamily="34" charset="0"/>
              </a:rPr>
              <a:t>Hilirisasi</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a:t>
            </a:r>
            <a:r>
              <a:rPr lang="en-ID" sz="1700" dirty="0" err="1">
                <a:latin typeface="Aptos" panose="020B0004020202020204" pitchFamily="34" charset="0"/>
              </a:rPr>
              <a:t>Berbasis</a:t>
            </a:r>
            <a:r>
              <a:rPr lang="en-ID" sz="1700" dirty="0">
                <a:latin typeface="Aptos" panose="020B0004020202020204" pitchFamily="34" charset="0"/>
              </a:rPr>
              <a:t> Mineral </a:t>
            </a:r>
            <a:r>
              <a:rPr lang="en-ID" sz="1700" dirty="0" err="1">
                <a:latin typeface="Aptos" panose="020B0004020202020204" pitchFamily="34" charset="0"/>
              </a:rPr>
              <a:t>Penting</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Hilirisasi</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a:t>
            </a:r>
            <a:r>
              <a:rPr lang="en-ID" sz="1700" dirty="0" err="1">
                <a:latin typeface="Aptos" panose="020B0004020202020204" pitchFamily="34" charset="0"/>
              </a:rPr>
              <a:t>Berbasis</a:t>
            </a:r>
            <a:r>
              <a:rPr lang="en-ID" sz="1700" dirty="0">
                <a:latin typeface="Aptos" panose="020B0004020202020204" pitchFamily="34" charset="0"/>
              </a:rPr>
              <a:t> </a:t>
            </a:r>
            <a:r>
              <a:rPr lang="en-ID" sz="1700" dirty="0" err="1">
                <a:latin typeface="Aptos" panose="020B0004020202020204" pitchFamily="34" charset="0"/>
              </a:rPr>
              <a:t>Sumber</a:t>
            </a:r>
            <a:r>
              <a:rPr lang="en-ID" sz="1700" dirty="0">
                <a:latin typeface="Aptos" panose="020B0004020202020204" pitchFamily="34" charset="0"/>
              </a:rPr>
              <a:t> Daya </a:t>
            </a:r>
            <a:r>
              <a:rPr lang="en-ID" sz="1700" dirty="0" err="1">
                <a:latin typeface="Aptos" panose="020B0004020202020204" pitchFamily="34" charset="0"/>
              </a:rPr>
              <a:t>Hayati</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Pengembangan</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Medium-High Technology; </a:t>
            </a:r>
          </a:p>
          <a:p>
            <a:pPr marL="400050" indent="-400050">
              <a:buFont typeface="+mj-lt"/>
              <a:buAutoNum type="arabicPeriod"/>
            </a:pPr>
            <a:r>
              <a:rPr lang="en-ID" sz="1700" dirty="0" err="1">
                <a:latin typeface="Aptos" panose="020B0004020202020204" pitchFamily="34" charset="0"/>
              </a:rPr>
              <a:t>Penguatan</a:t>
            </a:r>
            <a:r>
              <a:rPr lang="en-ID" sz="1700" dirty="0">
                <a:latin typeface="Aptos" panose="020B0004020202020204" pitchFamily="34" charset="0"/>
              </a:rPr>
              <a:t> </a:t>
            </a:r>
            <a:r>
              <a:rPr lang="en-ID" sz="1700" dirty="0" err="1">
                <a:latin typeface="Aptos" panose="020B0004020202020204" pitchFamily="34" charset="0"/>
              </a:rPr>
              <a:t>Produktivitas</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a:t>
            </a:r>
            <a:r>
              <a:rPr lang="en-ID" sz="1700" dirty="0" err="1">
                <a:latin typeface="Aptos" panose="020B0004020202020204" pitchFamily="34" charset="0"/>
              </a:rPr>
              <a:t>Padat</a:t>
            </a:r>
            <a:r>
              <a:rPr lang="en-ID" sz="1700" dirty="0">
                <a:latin typeface="Aptos" panose="020B0004020202020204" pitchFamily="34" charset="0"/>
              </a:rPr>
              <a:t> </a:t>
            </a:r>
            <a:r>
              <a:rPr lang="en-ID" sz="1700" dirty="0" err="1">
                <a:latin typeface="Aptos" panose="020B0004020202020204" pitchFamily="34" charset="0"/>
              </a:rPr>
              <a:t>Karya</a:t>
            </a:r>
            <a:r>
              <a:rPr lang="en-ID" sz="1700" dirty="0">
                <a:latin typeface="Aptos" panose="020B0004020202020204" pitchFamily="34" charset="0"/>
              </a:rPr>
              <a:t> </a:t>
            </a:r>
            <a:r>
              <a:rPr lang="en-ID" sz="1700" dirty="0" err="1">
                <a:latin typeface="Aptos" panose="020B0004020202020204" pitchFamily="34" charset="0"/>
              </a:rPr>
              <a:t>Terampil</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Produktivitas</a:t>
            </a:r>
            <a:r>
              <a:rPr lang="en-ID" sz="1700" dirty="0">
                <a:latin typeface="Aptos" panose="020B0004020202020204" pitchFamily="34" charset="0"/>
              </a:rPr>
              <a:t> UMKM dan </a:t>
            </a:r>
            <a:r>
              <a:rPr lang="en-ID" sz="1700" dirty="0" err="1">
                <a:latin typeface="Aptos" panose="020B0004020202020204" pitchFamily="34" charset="0"/>
              </a:rPr>
              <a:t>Koperasi</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Pengembangan</a:t>
            </a:r>
            <a:r>
              <a:rPr lang="en-ID" sz="1700" dirty="0">
                <a:latin typeface="Aptos" panose="020B0004020202020204" pitchFamily="34" charset="0"/>
              </a:rPr>
              <a:t> Ekonomi Biru Indonesia </a:t>
            </a:r>
            <a:r>
              <a:rPr lang="en-ID" sz="1700" dirty="0" err="1">
                <a:latin typeface="Aptos" panose="020B0004020202020204" pitchFamily="34" charset="0"/>
              </a:rPr>
              <a:t>sebagai</a:t>
            </a:r>
            <a:r>
              <a:rPr lang="en-ID" sz="1700" dirty="0">
                <a:latin typeface="Aptos" panose="020B0004020202020204" pitchFamily="34" charset="0"/>
              </a:rPr>
              <a:t> </a:t>
            </a:r>
            <a:r>
              <a:rPr lang="en-ID" sz="1700" dirty="0" err="1">
                <a:latin typeface="Aptos" panose="020B0004020202020204" pitchFamily="34" charset="0"/>
              </a:rPr>
              <a:t>Sumber</a:t>
            </a:r>
            <a:r>
              <a:rPr lang="en-ID" sz="1700" dirty="0">
                <a:latin typeface="Aptos" panose="020B0004020202020204" pitchFamily="34" charset="0"/>
              </a:rPr>
              <a:t> </a:t>
            </a:r>
            <a:r>
              <a:rPr lang="en-ID" sz="1700" dirty="0" err="1">
                <a:latin typeface="Aptos" panose="020B0004020202020204" pitchFamily="34" charset="0"/>
              </a:rPr>
              <a:t>Pertumbuhan</a:t>
            </a:r>
            <a:r>
              <a:rPr lang="en-ID" sz="1700" dirty="0">
                <a:latin typeface="Aptos" panose="020B0004020202020204" pitchFamily="34" charset="0"/>
              </a:rPr>
              <a:t> Baru; </a:t>
            </a:r>
          </a:p>
          <a:p>
            <a:pPr marL="400050" indent="-400050">
              <a:buFont typeface="+mj-lt"/>
              <a:buAutoNum type="arabicPeriod"/>
            </a:pPr>
            <a:r>
              <a:rPr lang="en-ID" sz="1700" dirty="0">
                <a:latin typeface="Aptos" panose="020B0004020202020204" pitchFamily="34" charset="0"/>
              </a:rPr>
              <a:t> </a:t>
            </a:r>
            <a:r>
              <a:rPr lang="en-ID" sz="1700" dirty="0" err="1">
                <a:latin typeface="Aptos" panose="020B0004020202020204" pitchFamily="34" charset="0"/>
              </a:rPr>
              <a:t>embangunan</a:t>
            </a:r>
            <a:r>
              <a:rPr lang="en-ID" sz="1700" dirty="0">
                <a:latin typeface="Aptos" panose="020B0004020202020204" pitchFamily="34" charset="0"/>
              </a:rPr>
              <a:t> </a:t>
            </a:r>
            <a:r>
              <a:rPr lang="en-ID" sz="1700" dirty="0" err="1">
                <a:latin typeface="Aptos" panose="020B0004020202020204" pitchFamily="34" charset="0"/>
              </a:rPr>
              <a:t>Destinasi</a:t>
            </a:r>
            <a:r>
              <a:rPr lang="en-ID" sz="1700" dirty="0">
                <a:latin typeface="Aptos" panose="020B0004020202020204" pitchFamily="34" charset="0"/>
              </a:rPr>
              <a:t> </a:t>
            </a:r>
            <a:r>
              <a:rPr lang="en-ID" sz="1700" dirty="0" err="1">
                <a:latin typeface="Aptos" panose="020B0004020202020204" pitchFamily="34" charset="0"/>
              </a:rPr>
              <a:t>Pariwisata</a:t>
            </a:r>
            <a:r>
              <a:rPr lang="en-ID" sz="1700" dirty="0">
                <a:latin typeface="Aptos" panose="020B0004020202020204" pitchFamily="34" charset="0"/>
              </a:rPr>
              <a:t> yang </a:t>
            </a:r>
            <a:r>
              <a:rPr lang="en-ID" sz="1700" dirty="0" err="1">
                <a:latin typeface="Aptos" panose="020B0004020202020204" pitchFamily="34" charset="0"/>
              </a:rPr>
              <a:t>Berkualitas</a:t>
            </a:r>
            <a:r>
              <a:rPr lang="en-ID" sz="1700" dirty="0">
                <a:latin typeface="Aptos" panose="020B0004020202020204" pitchFamily="34" charset="0"/>
              </a:rPr>
              <a:t> dan </a:t>
            </a:r>
            <a:r>
              <a:rPr lang="en-ID" sz="1700" dirty="0" err="1">
                <a:latin typeface="Aptos" panose="020B0004020202020204" pitchFamily="34" charset="0"/>
              </a:rPr>
              <a:t>Berkelanjutan</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Penguatan</a:t>
            </a:r>
            <a:r>
              <a:rPr lang="en-ID" sz="1700" dirty="0">
                <a:latin typeface="Aptos" panose="020B0004020202020204" pitchFamily="34" charset="0"/>
              </a:rPr>
              <a:t> </a:t>
            </a:r>
            <a:r>
              <a:rPr lang="en-ID" sz="1700" dirty="0" err="1">
                <a:latin typeface="Aptos" panose="020B0004020202020204" pitchFamily="34" charset="0"/>
              </a:rPr>
              <a:t>Ekosistem</a:t>
            </a:r>
            <a:r>
              <a:rPr lang="en-ID" sz="1700" dirty="0">
                <a:latin typeface="Aptos" panose="020B0004020202020204" pitchFamily="34" charset="0"/>
              </a:rPr>
              <a:t> Ekonomi </a:t>
            </a:r>
            <a:r>
              <a:rPr lang="en-ID" sz="1700" dirty="0" err="1">
                <a:latin typeface="Aptos" panose="020B0004020202020204" pitchFamily="34" charset="0"/>
              </a:rPr>
              <a:t>Kreatif</a:t>
            </a:r>
            <a:r>
              <a:rPr lang="en-ID" sz="1700" dirty="0">
                <a:latin typeface="Aptos" panose="020B0004020202020204" pitchFamily="34" charset="0"/>
              </a:rPr>
              <a:t> </a:t>
            </a:r>
            <a:r>
              <a:rPr lang="en-ID" sz="1700" dirty="0" err="1">
                <a:latin typeface="Aptos" panose="020B0004020202020204" pitchFamily="34" charset="0"/>
              </a:rPr>
              <a:t>Berbasis</a:t>
            </a:r>
            <a:r>
              <a:rPr lang="en-ID" sz="1700" dirty="0">
                <a:latin typeface="Aptos" panose="020B0004020202020204" pitchFamily="34" charset="0"/>
              </a:rPr>
              <a:t> </a:t>
            </a:r>
            <a:r>
              <a:rPr lang="en-ID" sz="1700" dirty="0" err="1">
                <a:latin typeface="Aptos" panose="020B0004020202020204" pitchFamily="34" charset="0"/>
              </a:rPr>
              <a:t>Kekayaan</a:t>
            </a:r>
            <a:r>
              <a:rPr lang="en-ID" sz="1700" dirty="0">
                <a:latin typeface="Aptos" panose="020B0004020202020204" pitchFamily="34" charset="0"/>
              </a:rPr>
              <a:t> </a:t>
            </a:r>
            <a:r>
              <a:rPr lang="en-ID" sz="1700" dirty="0" err="1">
                <a:latin typeface="Aptos" panose="020B0004020202020204" pitchFamily="34" charset="0"/>
              </a:rPr>
              <a:t>Budaya</a:t>
            </a:r>
            <a:r>
              <a:rPr lang="en-ID" sz="1700" dirty="0">
                <a:latin typeface="Aptos" panose="020B0004020202020204" pitchFamily="34" charset="0"/>
              </a:rPr>
              <a:t> dan </a:t>
            </a:r>
            <a:r>
              <a:rPr lang="en-ID" sz="1700" dirty="0" err="1">
                <a:latin typeface="Aptos" panose="020B0004020202020204" pitchFamily="34" charset="0"/>
              </a:rPr>
              <a:t>Intelektual</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Produktivitas</a:t>
            </a:r>
            <a:r>
              <a:rPr lang="en-ID" sz="1700" dirty="0">
                <a:latin typeface="Aptos" panose="020B0004020202020204" pitchFamily="34" charset="0"/>
              </a:rPr>
              <a:t> BUMN; </a:t>
            </a:r>
          </a:p>
          <a:p>
            <a:pPr marL="400050" indent="-400050">
              <a:buFont typeface="+mj-lt"/>
              <a:buAutoNum type="arabicPeriod"/>
            </a:pPr>
            <a:r>
              <a:rPr lang="en-ID" sz="1700" dirty="0" err="1">
                <a:latin typeface="Aptos" panose="020B0004020202020204" pitchFamily="34" charset="0"/>
              </a:rPr>
              <a:t>Penguatan</a:t>
            </a:r>
            <a:r>
              <a:rPr lang="en-ID" sz="1700" dirty="0">
                <a:latin typeface="Aptos" panose="020B0004020202020204" pitchFamily="34" charset="0"/>
              </a:rPr>
              <a:t> Ekonomi dan </a:t>
            </a:r>
            <a:r>
              <a:rPr lang="en-ID" sz="1700" dirty="0" err="1">
                <a:latin typeface="Aptos" panose="020B0004020202020204" pitchFamily="34" charset="0"/>
              </a:rPr>
              <a:t>Keuangan</a:t>
            </a:r>
            <a:r>
              <a:rPr lang="en-ID" sz="1700" dirty="0">
                <a:latin typeface="Aptos" panose="020B0004020202020204" pitchFamily="34" charset="0"/>
              </a:rPr>
              <a:t> Syariah; </a:t>
            </a:r>
          </a:p>
          <a:p>
            <a:pPr marL="400050" indent="-400050">
              <a:buFont typeface="+mj-lt"/>
              <a:buAutoNum type="arabicPeriod"/>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Produktivitas</a:t>
            </a:r>
            <a:r>
              <a:rPr lang="en-ID" sz="1700" dirty="0">
                <a:latin typeface="Aptos" panose="020B0004020202020204" pitchFamily="34" charset="0"/>
              </a:rPr>
              <a:t> Tenaga </a:t>
            </a:r>
            <a:r>
              <a:rPr lang="en-ID" sz="1700" dirty="0" err="1">
                <a:latin typeface="Aptos" panose="020B0004020202020204" pitchFamily="34" charset="0"/>
              </a:rPr>
              <a:t>Kerja</a:t>
            </a:r>
            <a:r>
              <a:rPr lang="en-ID" sz="1700" dirty="0">
                <a:latin typeface="Aptos" panose="020B0004020202020204" pitchFamily="34" charset="0"/>
              </a:rPr>
              <a:t>; </a:t>
            </a:r>
          </a:p>
          <a:p>
            <a:pPr marL="400050" indent="-400050">
              <a:buFont typeface="+mj-lt"/>
              <a:buAutoNum type="arabicPeriod"/>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Kontribusi</a:t>
            </a:r>
            <a:r>
              <a:rPr lang="en-ID" sz="1700" dirty="0">
                <a:latin typeface="Aptos" panose="020B0004020202020204" pitchFamily="34" charset="0"/>
              </a:rPr>
              <a:t> </a:t>
            </a:r>
            <a:r>
              <a:rPr lang="en-ID" sz="1700" dirty="0" err="1">
                <a:latin typeface="Aptos" panose="020B0004020202020204" pitchFamily="34" charset="0"/>
              </a:rPr>
              <a:t>Iptek</a:t>
            </a:r>
            <a:r>
              <a:rPr lang="en-ID" sz="1700" dirty="0">
                <a:latin typeface="Aptos" panose="020B0004020202020204" pitchFamily="34" charset="0"/>
              </a:rPr>
              <a:t> dan </a:t>
            </a:r>
            <a:r>
              <a:rPr lang="en-ID" sz="1700" dirty="0" err="1">
                <a:latin typeface="Aptos" panose="020B0004020202020204" pitchFamily="34" charset="0"/>
              </a:rPr>
              <a:t>Inovasi</a:t>
            </a:r>
            <a:r>
              <a:rPr lang="en-ID" sz="1700" dirty="0">
                <a:latin typeface="Aptos" panose="020B0004020202020204" pitchFamily="34" charset="0"/>
              </a:rPr>
              <a:t> </a:t>
            </a:r>
            <a:r>
              <a:rPr lang="en-ID" sz="1700" dirty="0" err="1">
                <a:latin typeface="Aptos" panose="020B0004020202020204" pitchFamily="34" charset="0"/>
              </a:rPr>
              <a:t>dalam</a:t>
            </a:r>
            <a:r>
              <a:rPr lang="en-ID" sz="1700" dirty="0">
                <a:latin typeface="Aptos" panose="020B0004020202020204" pitchFamily="34" charset="0"/>
              </a:rPr>
              <a:t> Pembangunan Nasional; </a:t>
            </a:r>
          </a:p>
          <a:p>
            <a:pPr marL="400050" indent="-400050">
              <a:buFont typeface="+mj-lt"/>
              <a:buAutoNum type="arabicPeriod"/>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Produktivitas</a:t>
            </a:r>
            <a:r>
              <a:rPr lang="en-ID" sz="1700" dirty="0">
                <a:latin typeface="Aptos" panose="020B0004020202020204" pitchFamily="34" charset="0"/>
              </a:rPr>
              <a:t> Sektor </a:t>
            </a:r>
            <a:r>
              <a:rPr lang="en-ID" sz="1700" dirty="0" err="1">
                <a:latin typeface="Aptos" panose="020B0004020202020204" pitchFamily="34" charset="0"/>
              </a:rPr>
              <a:t>Pertanian</a:t>
            </a:r>
            <a:r>
              <a:rPr lang="en-ID" sz="1700" dirty="0">
                <a:latin typeface="Aptos" panose="020B0004020202020204" pitchFamily="34" charset="0"/>
              </a:rPr>
              <a:t>; </a:t>
            </a:r>
          </a:p>
        </p:txBody>
      </p:sp>
      <p:sp>
        <p:nvSpPr>
          <p:cNvPr id="13" name="TextBox 12">
            <a:extLst>
              <a:ext uri="{FF2B5EF4-FFF2-40B4-BE49-F238E27FC236}">
                <a16:creationId xmlns:a16="http://schemas.microsoft.com/office/drawing/2014/main" id="{17C9DDFD-7F53-0A42-45E4-504502EEA53D}"/>
              </a:ext>
            </a:extLst>
          </p:cNvPr>
          <p:cNvSpPr txBox="1"/>
          <p:nvPr/>
        </p:nvSpPr>
        <p:spPr>
          <a:xfrm>
            <a:off x="6400800" y="1151457"/>
            <a:ext cx="5638800" cy="5586145"/>
          </a:xfrm>
          <a:prstGeom prst="rect">
            <a:avLst/>
          </a:prstGeom>
          <a:noFill/>
        </p:spPr>
        <p:txBody>
          <a:bodyPr wrap="square">
            <a:spAutoFit/>
          </a:bodyPr>
          <a:lstStyle/>
          <a:p>
            <a:pPr marL="342900" indent="-342900">
              <a:buFont typeface="+mj-lt"/>
              <a:buAutoNum type="arabicPeriod" startAt="16"/>
            </a:pPr>
            <a:r>
              <a:rPr lang="en-ID" sz="1700" dirty="0" err="1">
                <a:latin typeface="Aptos" panose="020B0004020202020204" pitchFamily="34" charset="0"/>
              </a:rPr>
              <a:t>Percepatan</a:t>
            </a:r>
            <a:r>
              <a:rPr lang="en-ID" sz="1700" dirty="0">
                <a:latin typeface="Aptos" panose="020B0004020202020204" pitchFamily="34" charset="0"/>
              </a:rPr>
              <a:t> </a:t>
            </a:r>
            <a:r>
              <a:rPr lang="en-ID" sz="1700" dirty="0" err="1">
                <a:latin typeface="Aptos" panose="020B0004020202020204" pitchFamily="34" charset="0"/>
              </a:rPr>
              <a:t>Transisi</a:t>
            </a:r>
            <a:r>
              <a:rPr lang="en-ID" sz="1700" dirty="0">
                <a:latin typeface="Aptos" panose="020B0004020202020204" pitchFamily="34" charset="0"/>
              </a:rPr>
              <a:t> </a:t>
            </a:r>
            <a:r>
              <a:rPr lang="en-ID" sz="1700" dirty="0" err="1">
                <a:latin typeface="Aptos" panose="020B0004020202020204" pitchFamily="34" charset="0"/>
              </a:rPr>
              <a:t>Energi</a:t>
            </a:r>
            <a:r>
              <a:rPr lang="en-ID" sz="1700" dirty="0">
                <a:latin typeface="Aptos" panose="020B0004020202020204" pitchFamily="34" charset="0"/>
              </a:rPr>
              <a:t>; </a:t>
            </a:r>
          </a:p>
          <a:p>
            <a:pPr marL="342900" indent="-342900">
              <a:buFont typeface="+mj-lt"/>
              <a:buAutoNum type="arabicPeriod" startAt="16"/>
            </a:pPr>
            <a:r>
              <a:rPr lang="en-ID" sz="1700" dirty="0">
                <a:latin typeface="Aptos" panose="020B0004020202020204" pitchFamily="34" charset="0"/>
              </a:rPr>
              <a:t>Ekonomi </a:t>
            </a:r>
            <a:r>
              <a:rPr lang="en-ID" sz="1700" dirty="0" err="1">
                <a:latin typeface="Aptos" panose="020B0004020202020204" pitchFamily="34" charset="0"/>
              </a:rPr>
              <a:t>Sirkular</a:t>
            </a:r>
            <a:r>
              <a:rPr lang="en-ID" sz="1700" dirty="0">
                <a:latin typeface="Aptos" panose="020B0004020202020204" pitchFamily="34" charset="0"/>
              </a:rPr>
              <a:t> </a:t>
            </a:r>
            <a:r>
              <a:rPr lang="en-ID" sz="1700" dirty="0" err="1">
                <a:latin typeface="Aptos" panose="020B0004020202020204" pitchFamily="34" charset="0"/>
              </a:rPr>
              <a:t>Industri</a:t>
            </a:r>
            <a:r>
              <a:rPr lang="en-ID" sz="1700" dirty="0">
                <a:latin typeface="Aptos" panose="020B0004020202020204" pitchFamily="34" charset="0"/>
              </a:rPr>
              <a:t>; </a:t>
            </a:r>
          </a:p>
          <a:p>
            <a:pPr marL="342900" indent="-342900">
              <a:buFont typeface="+mj-lt"/>
              <a:buAutoNum type="arabicPeriod" startAt="16"/>
            </a:pPr>
            <a:r>
              <a:rPr lang="en-ID" sz="1700" dirty="0" err="1">
                <a:latin typeface="Aptos" panose="020B0004020202020204" pitchFamily="34" charset="0"/>
              </a:rPr>
              <a:t>Pengembangan</a:t>
            </a:r>
            <a:r>
              <a:rPr lang="en-ID" sz="1700" dirty="0">
                <a:latin typeface="Aptos" panose="020B0004020202020204" pitchFamily="34" charset="0"/>
              </a:rPr>
              <a:t> </a:t>
            </a:r>
            <a:r>
              <a:rPr lang="en-ID" sz="1700" dirty="0" err="1">
                <a:latin typeface="Aptos" panose="020B0004020202020204" pitchFamily="34" charset="0"/>
              </a:rPr>
              <a:t>Pekerjaan</a:t>
            </a:r>
            <a:r>
              <a:rPr lang="en-ID" sz="1700" dirty="0">
                <a:latin typeface="Aptos" panose="020B0004020202020204" pitchFamily="34" charset="0"/>
              </a:rPr>
              <a:t> Hijau (Green Jobs); </a:t>
            </a:r>
          </a:p>
          <a:p>
            <a:pPr marL="342900" indent="-342900">
              <a:buFont typeface="+mj-lt"/>
              <a:buAutoNum type="arabicPeriod" startAt="16"/>
            </a:pPr>
            <a:r>
              <a:rPr lang="en-ID" sz="1700" dirty="0" err="1">
                <a:latin typeface="Aptos" panose="020B0004020202020204" pitchFamily="34" charset="0"/>
              </a:rPr>
              <a:t>Pengelolaan</a:t>
            </a:r>
            <a:r>
              <a:rPr lang="en-ID" sz="1700" dirty="0">
                <a:latin typeface="Aptos" panose="020B0004020202020204" pitchFamily="34" charset="0"/>
              </a:rPr>
              <a:t> Hutan Lestari; </a:t>
            </a:r>
          </a:p>
          <a:p>
            <a:pPr marL="342900" indent="-342900">
              <a:buFont typeface="+mj-lt"/>
              <a:buAutoNum type="arabicPeriod" startAt="16"/>
            </a:pPr>
            <a:r>
              <a:rPr lang="en-ID" sz="1700" dirty="0" err="1">
                <a:latin typeface="Aptos" panose="020B0004020202020204" pitchFamily="34" charset="0"/>
              </a:rPr>
              <a:t>Penguatan</a:t>
            </a:r>
            <a:r>
              <a:rPr lang="en-ID" sz="1700" dirty="0">
                <a:latin typeface="Aptos" panose="020B0004020202020204" pitchFamily="34" charset="0"/>
              </a:rPr>
              <a:t> </a:t>
            </a:r>
            <a:r>
              <a:rPr lang="en-ID" sz="1700" dirty="0" err="1">
                <a:latin typeface="Aptos" panose="020B0004020202020204" pitchFamily="34" charset="0"/>
              </a:rPr>
              <a:t>Pondasi</a:t>
            </a:r>
            <a:r>
              <a:rPr lang="en-ID" sz="1700" dirty="0">
                <a:latin typeface="Aptos" panose="020B0004020202020204" pitchFamily="34" charset="0"/>
              </a:rPr>
              <a:t> Utama </a:t>
            </a:r>
            <a:r>
              <a:rPr lang="en-ID" sz="1700" dirty="0" err="1">
                <a:latin typeface="Aptos" panose="020B0004020202020204" pitchFamily="34" charset="0"/>
              </a:rPr>
              <a:t>Transformasi</a:t>
            </a:r>
            <a:r>
              <a:rPr lang="en-ID" sz="1700" dirty="0">
                <a:latin typeface="Aptos" panose="020B0004020202020204" pitchFamily="34" charset="0"/>
              </a:rPr>
              <a:t> Digital; </a:t>
            </a:r>
          </a:p>
          <a:p>
            <a:pPr marL="342900" indent="-342900">
              <a:buFont typeface="+mj-lt"/>
              <a:buAutoNum type="arabicPeriod" startAt="16"/>
            </a:pPr>
            <a:r>
              <a:rPr lang="en-ID" sz="1700" dirty="0" err="1">
                <a:latin typeface="Aptos" panose="020B0004020202020204" pitchFamily="34" charset="0"/>
              </a:rPr>
              <a:t>Digitalisasi</a:t>
            </a:r>
            <a:r>
              <a:rPr lang="en-ID" sz="1700" dirty="0">
                <a:latin typeface="Aptos" panose="020B0004020202020204" pitchFamily="34" charset="0"/>
              </a:rPr>
              <a:t> Sektor Ekonomi dan Sektor </a:t>
            </a:r>
            <a:r>
              <a:rPr lang="en-ID" sz="1700" dirty="0" err="1">
                <a:latin typeface="Aptos" panose="020B0004020202020204" pitchFamily="34" charset="0"/>
              </a:rPr>
              <a:t>Strategis</a:t>
            </a:r>
            <a:r>
              <a:rPr lang="en-ID" sz="1700" dirty="0">
                <a:latin typeface="Aptos" panose="020B0004020202020204" pitchFamily="34" charset="0"/>
              </a:rPr>
              <a:t>; </a:t>
            </a:r>
          </a:p>
          <a:p>
            <a:pPr marL="342900" indent="-342900">
              <a:buFont typeface="+mj-lt"/>
              <a:buAutoNum type="arabicPeriod" startAt="16"/>
            </a:pPr>
            <a:r>
              <a:rPr lang="en-ID" sz="1700" dirty="0" err="1">
                <a:latin typeface="Aptos" panose="020B0004020202020204" pitchFamily="34" charset="0"/>
              </a:rPr>
              <a:t>Pemerintah</a:t>
            </a:r>
            <a:r>
              <a:rPr lang="en-ID" sz="1700" dirty="0">
                <a:latin typeface="Aptos" panose="020B0004020202020204" pitchFamily="34" charset="0"/>
              </a:rPr>
              <a:t> Digital; </a:t>
            </a:r>
          </a:p>
          <a:p>
            <a:pPr marL="342900" indent="-342900">
              <a:buFont typeface="+mj-lt"/>
              <a:buAutoNum type="arabicPeriod" startAt="16"/>
            </a:pPr>
            <a:r>
              <a:rPr lang="en-ID" sz="1700" dirty="0" err="1">
                <a:latin typeface="Aptos" panose="020B0004020202020204" pitchFamily="34" charset="0"/>
              </a:rPr>
              <a:t>Penguatan</a:t>
            </a:r>
            <a:r>
              <a:rPr lang="en-ID" sz="1700" dirty="0">
                <a:latin typeface="Aptos" panose="020B0004020202020204" pitchFamily="34" charset="0"/>
              </a:rPr>
              <a:t> </a:t>
            </a:r>
            <a:r>
              <a:rPr lang="en-ID" sz="1700" dirty="0" err="1">
                <a:latin typeface="Aptos" panose="020B0004020202020204" pitchFamily="34" charset="0"/>
              </a:rPr>
              <a:t>Faktor</a:t>
            </a:r>
            <a:r>
              <a:rPr lang="en-ID" sz="1700" dirty="0">
                <a:latin typeface="Aptos" panose="020B0004020202020204" pitchFamily="34" charset="0"/>
              </a:rPr>
              <a:t> </a:t>
            </a:r>
            <a:r>
              <a:rPr lang="en-ID" sz="1700" dirty="0" err="1">
                <a:latin typeface="Aptos" panose="020B0004020202020204" pitchFamily="34" charset="0"/>
              </a:rPr>
              <a:t>Pendukung</a:t>
            </a:r>
            <a:r>
              <a:rPr lang="en-ID" sz="1700" dirty="0">
                <a:latin typeface="Aptos" panose="020B0004020202020204" pitchFamily="34" charset="0"/>
              </a:rPr>
              <a:t> dan </a:t>
            </a:r>
            <a:r>
              <a:rPr lang="en-ID" sz="1700" dirty="0" err="1">
                <a:latin typeface="Aptos" panose="020B0004020202020204" pitchFamily="34" charset="0"/>
              </a:rPr>
              <a:t>Akselerator</a:t>
            </a:r>
            <a:r>
              <a:rPr lang="en-ID" sz="1700" dirty="0">
                <a:latin typeface="Aptos" panose="020B0004020202020204" pitchFamily="34" charset="0"/>
              </a:rPr>
              <a:t> </a:t>
            </a:r>
            <a:r>
              <a:rPr lang="en-ID" sz="1700" dirty="0" err="1">
                <a:latin typeface="Aptos" panose="020B0004020202020204" pitchFamily="34" charset="0"/>
              </a:rPr>
              <a:t>Transformasi</a:t>
            </a:r>
            <a:r>
              <a:rPr lang="en-ID" sz="1700" dirty="0">
                <a:latin typeface="Aptos" panose="020B0004020202020204" pitchFamily="34" charset="0"/>
              </a:rPr>
              <a:t> Digital; </a:t>
            </a:r>
          </a:p>
          <a:p>
            <a:pPr marL="342900" indent="-342900">
              <a:buFont typeface="+mj-lt"/>
              <a:buAutoNum type="arabicPeriod" startAt="16"/>
            </a:pPr>
            <a:r>
              <a:rPr lang="en-ID" sz="1700" dirty="0" err="1">
                <a:latin typeface="Aptos" panose="020B0004020202020204" pitchFamily="34" charset="0"/>
              </a:rPr>
              <a:t>Pengembangan</a:t>
            </a:r>
            <a:r>
              <a:rPr lang="en-ID" sz="1700" dirty="0">
                <a:latin typeface="Aptos" panose="020B0004020202020204" pitchFamily="34" charset="0"/>
              </a:rPr>
              <a:t> Pusat </a:t>
            </a:r>
            <a:r>
              <a:rPr lang="en-ID" sz="1700" dirty="0" err="1">
                <a:latin typeface="Aptos" panose="020B0004020202020204" pitchFamily="34" charset="0"/>
              </a:rPr>
              <a:t>Pertumbuhan</a:t>
            </a:r>
            <a:r>
              <a:rPr lang="en-ID" sz="1700" dirty="0">
                <a:latin typeface="Aptos" panose="020B0004020202020204" pitchFamily="34" charset="0"/>
              </a:rPr>
              <a:t> </a:t>
            </a:r>
            <a:r>
              <a:rPr lang="en-ID" sz="1700" dirty="0" err="1">
                <a:latin typeface="Aptos" panose="020B0004020202020204" pitchFamily="34" charset="0"/>
              </a:rPr>
              <a:t>Terintegrasi</a:t>
            </a:r>
            <a:r>
              <a:rPr lang="en-ID" sz="1700" dirty="0">
                <a:latin typeface="Aptos" panose="020B0004020202020204" pitchFamily="34" charset="0"/>
              </a:rPr>
              <a:t>; </a:t>
            </a:r>
          </a:p>
          <a:p>
            <a:pPr marL="342900" indent="-342900">
              <a:buFont typeface="+mj-lt"/>
              <a:buAutoNum type="arabicPeriod" startAt="16"/>
            </a:pPr>
            <a:r>
              <a:rPr lang="en-ID" sz="1700" dirty="0" err="1">
                <a:latin typeface="Aptos" panose="020B0004020202020204" pitchFamily="34" charset="0"/>
              </a:rPr>
              <a:t>Optimalisasi</a:t>
            </a:r>
            <a:r>
              <a:rPr lang="en-ID" sz="1700" dirty="0">
                <a:latin typeface="Aptos" panose="020B0004020202020204" pitchFamily="34" charset="0"/>
              </a:rPr>
              <a:t> Backbone Integrasi Ekonomi; </a:t>
            </a:r>
          </a:p>
          <a:p>
            <a:pPr marL="342900" indent="-342900">
              <a:buFont typeface="+mj-lt"/>
              <a:buAutoNum type="arabicPeriod" startAt="16"/>
            </a:pPr>
            <a:r>
              <a:rPr lang="en-ID" sz="1700" dirty="0" err="1">
                <a:latin typeface="Aptos" panose="020B0004020202020204" pitchFamily="34" charset="0"/>
              </a:rPr>
              <a:t>Perkuatan</a:t>
            </a:r>
            <a:r>
              <a:rPr lang="en-ID" sz="1700" dirty="0">
                <a:latin typeface="Aptos" panose="020B0004020202020204" pitchFamily="34" charset="0"/>
              </a:rPr>
              <a:t> </a:t>
            </a:r>
            <a:r>
              <a:rPr lang="en-ID" sz="1700" dirty="0" err="1">
                <a:latin typeface="Aptos" panose="020B0004020202020204" pitchFamily="34" charset="0"/>
              </a:rPr>
              <a:t>Sistem</a:t>
            </a:r>
            <a:r>
              <a:rPr lang="en-ID" sz="1700" dirty="0">
                <a:latin typeface="Aptos" panose="020B0004020202020204" pitchFamily="34" charset="0"/>
              </a:rPr>
              <a:t> </a:t>
            </a:r>
            <a:r>
              <a:rPr lang="en-ID" sz="1700" dirty="0" err="1">
                <a:latin typeface="Aptos" panose="020B0004020202020204" pitchFamily="34" charset="0"/>
              </a:rPr>
              <a:t>Logistik</a:t>
            </a:r>
            <a:r>
              <a:rPr lang="en-ID" sz="1700" dirty="0">
                <a:latin typeface="Aptos" panose="020B0004020202020204" pitchFamily="34" charset="0"/>
              </a:rPr>
              <a:t> Nasional; </a:t>
            </a:r>
          </a:p>
          <a:p>
            <a:pPr marL="342900" indent="-342900">
              <a:buFont typeface="+mj-lt"/>
              <a:buAutoNum type="arabicPeriod" startAt="16"/>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Investasi</a:t>
            </a:r>
            <a:r>
              <a:rPr lang="en-ID" sz="1700" dirty="0">
                <a:latin typeface="Aptos" panose="020B0004020202020204" pitchFamily="34" charset="0"/>
              </a:rPr>
              <a:t> </a:t>
            </a:r>
            <a:r>
              <a:rPr lang="en-ID" sz="1700" dirty="0" err="1">
                <a:latin typeface="Aptos" panose="020B0004020202020204" pitchFamily="34" charset="0"/>
              </a:rPr>
              <a:t>untuk</a:t>
            </a:r>
            <a:r>
              <a:rPr lang="en-ID" sz="1700" dirty="0">
                <a:latin typeface="Aptos" panose="020B0004020202020204" pitchFamily="34" charset="0"/>
              </a:rPr>
              <a:t> Integrasi Ekonomi </a:t>
            </a:r>
            <a:r>
              <a:rPr lang="en-ID" sz="1700" dirty="0" err="1">
                <a:latin typeface="Aptos" panose="020B0004020202020204" pitchFamily="34" charset="0"/>
              </a:rPr>
              <a:t>Domestik</a:t>
            </a:r>
            <a:r>
              <a:rPr lang="en-ID" sz="1700" dirty="0">
                <a:latin typeface="Aptos" panose="020B0004020202020204" pitchFamily="34" charset="0"/>
              </a:rPr>
              <a:t> dan Global; </a:t>
            </a:r>
          </a:p>
          <a:p>
            <a:pPr marL="342900" indent="-342900">
              <a:buFont typeface="+mj-lt"/>
              <a:buAutoNum type="arabicPeriod" startAt="16"/>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Perdagangan</a:t>
            </a:r>
            <a:r>
              <a:rPr lang="en-ID" sz="1700" dirty="0">
                <a:latin typeface="Aptos" panose="020B0004020202020204" pitchFamily="34" charset="0"/>
              </a:rPr>
              <a:t> </a:t>
            </a:r>
            <a:r>
              <a:rPr lang="en-ID" sz="1700" dirty="0" err="1">
                <a:latin typeface="Aptos" panose="020B0004020202020204" pitchFamily="34" charset="0"/>
              </a:rPr>
              <a:t>Domestik</a:t>
            </a:r>
            <a:r>
              <a:rPr lang="en-ID" sz="1700" dirty="0">
                <a:latin typeface="Aptos" panose="020B0004020202020204" pitchFamily="34" charset="0"/>
              </a:rPr>
              <a:t>, </a:t>
            </a:r>
            <a:r>
              <a:rPr lang="en-ID" sz="1700" dirty="0" err="1">
                <a:latin typeface="Aptos" panose="020B0004020202020204" pitchFamily="34" charset="0"/>
              </a:rPr>
              <a:t>Antarwilayah</a:t>
            </a:r>
            <a:r>
              <a:rPr lang="en-ID" sz="1700" dirty="0">
                <a:latin typeface="Aptos" panose="020B0004020202020204" pitchFamily="34" charset="0"/>
              </a:rPr>
              <a:t>, dan </a:t>
            </a:r>
            <a:r>
              <a:rPr lang="en-ID" sz="1700" dirty="0" err="1">
                <a:latin typeface="Aptos" panose="020B0004020202020204" pitchFamily="34" charset="0"/>
              </a:rPr>
              <a:t>Ekspor</a:t>
            </a:r>
            <a:r>
              <a:rPr lang="en-ID" sz="1700" dirty="0">
                <a:latin typeface="Aptos" panose="020B0004020202020204" pitchFamily="34" charset="0"/>
              </a:rPr>
              <a:t> </a:t>
            </a:r>
            <a:r>
              <a:rPr lang="en-ID" sz="1700" dirty="0" err="1">
                <a:latin typeface="Aptos" panose="020B0004020202020204" pitchFamily="34" charset="0"/>
              </a:rPr>
              <a:t>serta</a:t>
            </a:r>
            <a:r>
              <a:rPr lang="en-ID" sz="1700" dirty="0">
                <a:latin typeface="Aptos" panose="020B0004020202020204" pitchFamily="34" charset="0"/>
              </a:rPr>
              <a:t> </a:t>
            </a: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Partisipasi</a:t>
            </a:r>
            <a:r>
              <a:rPr lang="en-ID" sz="1700" dirty="0">
                <a:latin typeface="Aptos" panose="020B0004020202020204" pitchFamily="34" charset="0"/>
              </a:rPr>
              <a:t> </a:t>
            </a:r>
            <a:r>
              <a:rPr lang="en-ID" sz="1700" dirty="0" err="1">
                <a:latin typeface="Aptos" panose="020B0004020202020204" pitchFamily="34" charset="0"/>
              </a:rPr>
              <a:t>dalam</a:t>
            </a:r>
            <a:r>
              <a:rPr lang="en-ID" sz="1700" dirty="0">
                <a:latin typeface="Aptos" panose="020B0004020202020204" pitchFamily="34" charset="0"/>
              </a:rPr>
              <a:t> </a:t>
            </a:r>
            <a:r>
              <a:rPr lang="en-ID" sz="1700" dirty="0" err="1">
                <a:latin typeface="Aptos" panose="020B0004020202020204" pitchFamily="34" charset="0"/>
              </a:rPr>
              <a:t>Rantai</a:t>
            </a:r>
            <a:r>
              <a:rPr lang="en-ID" sz="1700" dirty="0">
                <a:latin typeface="Aptos" panose="020B0004020202020204" pitchFamily="34" charset="0"/>
              </a:rPr>
              <a:t> Nilai Global; </a:t>
            </a:r>
          </a:p>
          <a:p>
            <a:pPr marL="342900" indent="-342900">
              <a:buFont typeface="+mj-lt"/>
              <a:buAutoNum type="arabicPeriod" startAt="16"/>
            </a:pPr>
            <a:r>
              <a:rPr lang="en-ID" sz="1700" dirty="0">
                <a:latin typeface="Aptos" panose="020B0004020202020204" pitchFamily="34" charset="0"/>
              </a:rPr>
              <a:t>Wilayah Metropolitan; </a:t>
            </a:r>
          </a:p>
          <a:p>
            <a:pPr marL="342900" indent="-342900">
              <a:buFont typeface="+mj-lt"/>
              <a:buAutoNum type="arabicPeriod" startAt="16"/>
            </a:pPr>
            <a:r>
              <a:rPr lang="en-ID" sz="1700" dirty="0">
                <a:latin typeface="Aptos" panose="020B0004020202020204" pitchFamily="34" charset="0"/>
              </a:rPr>
              <a:t>Pembangunan Ibu Kota Nusantara; dan </a:t>
            </a:r>
          </a:p>
          <a:p>
            <a:pPr marL="342900" indent="-342900">
              <a:buFont typeface="+mj-lt"/>
              <a:buAutoNum type="arabicPeriod" startAt="16"/>
            </a:pPr>
            <a:r>
              <a:rPr lang="en-ID" sz="1700" dirty="0" err="1">
                <a:latin typeface="Aptos" panose="020B0004020202020204" pitchFamily="34" charset="0"/>
              </a:rPr>
              <a:t>Peningkatan</a:t>
            </a:r>
            <a:r>
              <a:rPr lang="en-ID" sz="1700" dirty="0">
                <a:latin typeface="Aptos" panose="020B0004020202020204" pitchFamily="34" charset="0"/>
              </a:rPr>
              <a:t> </a:t>
            </a:r>
            <a:r>
              <a:rPr lang="en-ID" sz="1700" dirty="0" err="1">
                <a:latin typeface="Aptos" panose="020B0004020202020204" pitchFamily="34" charset="0"/>
              </a:rPr>
              <a:t>Kemandirian</a:t>
            </a:r>
            <a:r>
              <a:rPr lang="en-ID" sz="1700" dirty="0">
                <a:latin typeface="Aptos" panose="020B0004020202020204" pitchFamily="34" charset="0"/>
              </a:rPr>
              <a:t> </a:t>
            </a:r>
            <a:r>
              <a:rPr lang="en-ID" sz="1700" dirty="0" err="1">
                <a:latin typeface="Aptos" panose="020B0004020202020204" pitchFamily="34" charset="0"/>
              </a:rPr>
              <a:t>Perdesaan</a:t>
            </a:r>
            <a:r>
              <a:rPr lang="en-ID" sz="1700" dirty="0">
                <a:latin typeface="Aptos" panose="020B0004020202020204" pitchFamily="34" charset="0"/>
              </a:rPr>
              <a:t> yang </a:t>
            </a:r>
            <a:r>
              <a:rPr lang="en-ID" sz="1700" dirty="0" err="1">
                <a:latin typeface="Aptos" panose="020B0004020202020204" pitchFamily="34" charset="0"/>
              </a:rPr>
              <a:t>Berkelanjutan</a:t>
            </a:r>
            <a:r>
              <a:rPr lang="en-ID" sz="1700" dirty="0">
                <a:latin typeface="Aptos" panose="020B0004020202020204" pitchFamily="34" charset="0"/>
              </a:rPr>
              <a:t>.</a:t>
            </a:r>
          </a:p>
        </p:txBody>
      </p:sp>
    </p:spTree>
    <p:extLst>
      <p:ext uri="{BB962C8B-B14F-4D97-AF65-F5344CB8AC3E}">
        <p14:creationId xmlns:p14="http://schemas.microsoft.com/office/powerpoint/2010/main" val="17233686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pic>
        <p:nvPicPr>
          <p:cNvPr id="10" name="Picture 9">
            <a:extLst>
              <a:ext uri="{FF2B5EF4-FFF2-40B4-BE49-F238E27FC236}">
                <a16:creationId xmlns:a16="http://schemas.microsoft.com/office/drawing/2014/main" id="{E41ADB2B-45B8-01DF-5FF7-9DC5BD589816}"/>
              </a:ext>
            </a:extLst>
          </p:cNvPr>
          <p:cNvPicPr>
            <a:picLocks noChangeAspect="1"/>
          </p:cNvPicPr>
          <p:nvPr/>
        </p:nvPicPr>
        <p:blipFill>
          <a:blip r:embed="rId5"/>
          <a:stretch>
            <a:fillRect/>
          </a:stretch>
        </p:blipFill>
        <p:spPr>
          <a:xfrm>
            <a:off x="488364" y="1266663"/>
            <a:ext cx="5162815" cy="4934204"/>
          </a:xfrm>
          <a:prstGeom prst="rect">
            <a:avLst/>
          </a:prstGeom>
        </p:spPr>
      </p:pic>
      <p:pic>
        <p:nvPicPr>
          <p:cNvPr id="14" name="Picture 13">
            <a:extLst>
              <a:ext uri="{FF2B5EF4-FFF2-40B4-BE49-F238E27FC236}">
                <a16:creationId xmlns:a16="http://schemas.microsoft.com/office/drawing/2014/main" id="{E1EF43F2-07D0-A8A5-7901-7244043054D2}"/>
              </a:ext>
            </a:extLst>
          </p:cNvPr>
          <p:cNvPicPr>
            <a:picLocks noChangeAspect="1"/>
          </p:cNvPicPr>
          <p:nvPr/>
        </p:nvPicPr>
        <p:blipFill>
          <a:blip r:embed="rId6"/>
          <a:stretch>
            <a:fillRect/>
          </a:stretch>
        </p:blipFill>
        <p:spPr>
          <a:xfrm>
            <a:off x="6008188" y="1266663"/>
            <a:ext cx="5112013" cy="3152937"/>
          </a:xfrm>
          <a:prstGeom prst="rect">
            <a:avLst/>
          </a:prstGeom>
        </p:spPr>
      </p:pic>
    </p:spTree>
    <p:extLst>
      <p:ext uri="{BB962C8B-B14F-4D97-AF65-F5344CB8AC3E}">
        <p14:creationId xmlns:p14="http://schemas.microsoft.com/office/powerpoint/2010/main" val="1047388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pic>
        <p:nvPicPr>
          <p:cNvPr id="8" name="Picture 7">
            <a:extLst>
              <a:ext uri="{FF2B5EF4-FFF2-40B4-BE49-F238E27FC236}">
                <a16:creationId xmlns:a16="http://schemas.microsoft.com/office/drawing/2014/main" id="{E8F25646-117A-D979-D6CC-E3135401EB47}"/>
              </a:ext>
            </a:extLst>
          </p:cNvPr>
          <p:cNvPicPr>
            <a:picLocks noChangeAspect="1"/>
          </p:cNvPicPr>
          <p:nvPr/>
        </p:nvPicPr>
        <p:blipFill>
          <a:blip r:embed="rId5"/>
          <a:stretch>
            <a:fillRect/>
          </a:stretch>
        </p:blipFill>
        <p:spPr>
          <a:xfrm>
            <a:off x="772480" y="1357950"/>
            <a:ext cx="5162815" cy="4117564"/>
          </a:xfrm>
          <a:prstGeom prst="rect">
            <a:avLst/>
          </a:prstGeom>
        </p:spPr>
      </p:pic>
      <p:pic>
        <p:nvPicPr>
          <p:cNvPr id="10" name="Picture 9">
            <a:extLst>
              <a:ext uri="{FF2B5EF4-FFF2-40B4-BE49-F238E27FC236}">
                <a16:creationId xmlns:a16="http://schemas.microsoft.com/office/drawing/2014/main" id="{95079CF4-1515-178C-E281-B18BC2B5C319}"/>
              </a:ext>
            </a:extLst>
          </p:cNvPr>
          <p:cNvPicPr>
            <a:picLocks noChangeAspect="1"/>
          </p:cNvPicPr>
          <p:nvPr/>
        </p:nvPicPr>
        <p:blipFill>
          <a:blip r:embed="rId6"/>
          <a:stretch>
            <a:fillRect/>
          </a:stretch>
        </p:blipFill>
        <p:spPr>
          <a:xfrm>
            <a:off x="6256707" y="1046989"/>
            <a:ext cx="5058950" cy="5359675"/>
          </a:xfrm>
          <a:prstGeom prst="rect">
            <a:avLst/>
          </a:prstGeom>
        </p:spPr>
      </p:pic>
    </p:spTree>
    <p:extLst>
      <p:ext uri="{BB962C8B-B14F-4D97-AF65-F5344CB8AC3E}">
        <p14:creationId xmlns:p14="http://schemas.microsoft.com/office/powerpoint/2010/main" val="19508548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B050"/>
          </a:solidFill>
        </p:spPr>
        <p:txBody>
          <a:bodyPr wrap="square" rtlCol="0">
            <a:spAutoFit/>
          </a:bodyPr>
          <a:lstStyle/>
          <a:p>
            <a:pPr algn="ctr"/>
            <a:r>
              <a:rPr lang="en-US" sz="3200" b="1" dirty="0">
                <a:solidFill>
                  <a:schemeClr val="bg1"/>
                </a:solidFill>
              </a:rPr>
              <a:t>TRANSFORMASI EKONOMI</a:t>
            </a:r>
            <a:endParaRPr lang="en-ID" sz="3200" b="1" dirty="0">
              <a:solidFill>
                <a:schemeClr val="bg1"/>
              </a:solidFill>
            </a:endParaRPr>
          </a:p>
        </p:txBody>
      </p:sp>
      <p:pic>
        <p:nvPicPr>
          <p:cNvPr id="8" name="Picture 7">
            <a:extLst>
              <a:ext uri="{FF2B5EF4-FFF2-40B4-BE49-F238E27FC236}">
                <a16:creationId xmlns:a16="http://schemas.microsoft.com/office/drawing/2014/main" id="{79CB9B45-94A5-D4C2-0F86-A86F954FE141}"/>
              </a:ext>
            </a:extLst>
          </p:cNvPr>
          <p:cNvPicPr>
            <a:picLocks noChangeAspect="1"/>
          </p:cNvPicPr>
          <p:nvPr/>
        </p:nvPicPr>
        <p:blipFill>
          <a:blip r:embed="rId5"/>
          <a:stretch>
            <a:fillRect/>
          </a:stretch>
        </p:blipFill>
        <p:spPr>
          <a:xfrm>
            <a:off x="2950029" y="1443124"/>
            <a:ext cx="5910942" cy="4631103"/>
          </a:xfrm>
          <a:prstGeom prst="rect">
            <a:avLst/>
          </a:prstGeom>
        </p:spPr>
      </p:pic>
    </p:spTree>
    <p:extLst>
      <p:ext uri="{BB962C8B-B14F-4D97-AF65-F5344CB8AC3E}">
        <p14:creationId xmlns:p14="http://schemas.microsoft.com/office/powerpoint/2010/main" val="8381964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a:solidFill>
            <a:srgbClr val="FFC000"/>
          </a:solidFill>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7" name="TextBox 6">
            <a:extLst>
              <a:ext uri="{FF2B5EF4-FFF2-40B4-BE49-F238E27FC236}">
                <a16:creationId xmlns:a16="http://schemas.microsoft.com/office/drawing/2014/main" id="{965BDFF1-F9F9-7AC1-7ABF-8139895E0C93}"/>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sp>
        <p:nvSpPr>
          <p:cNvPr id="8" name="TextBox 7">
            <a:extLst>
              <a:ext uri="{FF2B5EF4-FFF2-40B4-BE49-F238E27FC236}">
                <a16:creationId xmlns:a16="http://schemas.microsoft.com/office/drawing/2014/main" id="{FB07E1E8-83B0-67D6-95CF-DF1470636086}"/>
              </a:ext>
            </a:extLst>
          </p:cNvPr>
          <p:cNvSpPr txBox="1"/>
          <p:nvPr/>
        </p:nvSpPr>
        <p:spPr>
          <a:xfrm>
            <a:off x="261255" y="1151458"/>
            <a:ext cx="6618516" cy="461665"/>
          </a:xfrm>
          <a:prstGeom prst="rect">
            <a:avLst/>
          </a:prstGeom>
          <a:noFill/>
        </p:spPr>
        <p:txBody>
          <a:bodyPr wrap="square" rtlCol="0">
            <a:spAutoFit/>
          </a:bodyPr>
          <a:lstStyle/>
          <a:p>
            <a:r>
              <a:rPr lang="en-US" sz="2400" b="1" dirty="0"/>
              <a:t>A. ISU STRATEGIS TRANSFORMASI TATA KELOLA</a:t>
            </a:r>
            <a:endParaRPr lang="en-ID" sz="2400" b="1" dirty="0"/>
          </a:p>
        </p:txBody>
      </p:sp>
      <p:sp>
        <p:nvSpPr>
          <p:cNvPr id="10" name="TextBox 9">
            <a:extLst>
              <a:ext uri="{FF2B5EF4-FFF2-40B4-BE49-F238E27FC236}">
                <a16:creationId xmlns:a16="http://schemas.microsoft.com/office/drawing/2014/main" id="{A8885252-48C9-A31D-53EF-FFC77184EAF1}"/>
              </a:ext>
            </a:extLst>
          </p:cNvPr>
          <p:cNvSpPr txBox="1"/>
          <p:nvPr/>
        </p:nvSpPr>
        <p:spPr>
          <a:xfrm>
            <a:off x="604156" y="1613123"/>
            <a:ext cx="11201399" cy="1569660"/>
          </a:xfrm>
          <a:prstGeom prst="rect">
            <a:avLst/>
          </a:prstGeom>
          <a:noFill/>
        </p:spPr>
        <p:txBody>
          <a:bodyPr wrap="square">
            <a:spAutoFit/>
          </a:bodyPr>
          <a:lstStyle/>
          <a:p>
            <a:pPr algn="just"/>
            <a:r>
              <a:rPr lang="en-ID" sz="1600" dirty="0"/>
              <a:t>Tata </a:t>
            </a:r>
            <a:r>
              <a:rPr lang="en-ID" sz="1600" dirty="0" err="1"/>
              <a:t>kelola</a:t>
            </a:r>
            <a:r>
              <a:rPr lang="en-ID" sz="1600" dirty="0"/>
              <a:t> </a:t>
            </a:r>
            <a:r>
              <a:rPr lang="en-ID" sz="1600" dirty="0" err="1"/>
              <a:t>menyangkut</a:t>
            </a:r>
            <a:r>
              <a:rPr lang="en-ID" sz="1600" dirty="0"/>
              <a:t> </a:t>
            </a:r>
            <a:r>
              <a:rPr lang="en-ID" sz="1600" dirty="0" err="1"/>
              <a:t>kemampuan</a:t>
            </a:r>
            <a:r>
              <a:rPr lang="en-ID" sz="1600" dirty="0"/>
              <a:t> </a:t>
            </a:r>
            <a:r>
              <a:rPr lang="en-ID" sz="1600" dirty="0" err="1"/>
              <a:t>pemerintah</a:t>
            </a:r>
            <a:r>
              <a:rPr lang="en-ID" sz="1600" dirty="0"/>
              <a:t> </a:t>
            </a:r>
            <a:r>
              <a:rPr lang="en-ID" sz="1600" dirty="0" err="1"/>
              <a:t>dalam</a:t>
            </a:r>
            <a:r>
              <a:rPr lang="en-ID" sz="1600" dirty="0"/>
              <a:t> </a:t>
            </a:r>
            <a:r>
              <a:rPr lang="en-ID" sz="1600" dirty="0" err="1"/>
              <a:t>mengelola</a:t>
            </a:r>
            <a:r>
              <a:rPr lang="en-ID" sz="1600" dirty="0"/>
              <a:t> </a:t>
            </a:r>
            <a:r>
              <a:rPr lang="en-ID" sz="1600" dirty="0" err="1"/>
              <a:t>sumber</a:t>
            </a:r>
            <a:r>
              <a:rPr lang="en-ID" sz="1600" dirty="0"/>
              <a:t> </a:t>
            </a:r>
            <a:r>
              <a:rPr lang="en-ID" sz="1600" dirty="0" err="1"/>
              <a:t>daya</a:t>
            </a:r>
            <a:r>
              <a:rPr lang="en-ID" sz="1600" dirty="0"/>
              <a:t>, dan </a:t>
            </a:r>
            <a:r>
              <a:rPr lang="en-ID" sz="1600" dirty="0" err="1"/>
              <a:t>bagaimana</a:t>
            </a:r>
            <a:r>
              <a:rPr lang="en-ID" sz="1600" dirty="0"/>
              <a:t> </a:t>
            </a:r>
            <a:r>
              <a:rPr lang="en-ID" sz="1600" dirty="0" err="1"/>
              <a:t>pengelolaan</a:t>
            </a:r>
            <a:r>
              <a:rPr lang="en-ID" sz="1600" dirty="0"/>
              <a:t> </a:t>
            </a:r>
            <a:r>
              <a:rPr lang="en-ID" sz="1600" dirty="0" err="1"/>
              <a:t>tersebut</a:t>
            </a:r>
            <a:r>
              <a:rPr lang="en-ID" sz="1600" dirty="0"/>
              <a:t> </a:t>
            </a:r>
            <a:r>
              <a:rPr lang="en-ID" sz="1600" dirty="0" err="1"/>
              <a:t>dilakukan</a:t>
            </a:r>
            <a:r>
              <a:rPr lang="en-ID" sz="1600" dirty="0"/>
              <a:t> </a:t>
            </a:r>
            <a:r>
              <a:rPr lang="en-ID" sz="1600" dirty="0" err="1"/>
              <a:t>secara</a:t>
            </a:r>
            <a:r>
              <a:rPr lang="en-ID" sz="1600" dirty="0"/>
              <a:t> </a:t>
            </a:r>
            <a:r>
              <a:rPr lang="en-ID" sz="1600" dirty="0" err="1"/>
              <a:t>transparan</a:t>
            </a:r>
            <a:r>
              <a:rPr lang="en-ID" sz="1600" dirty="0"/>
              <a:t>, </a:t>
            </a:r>
            <a:r>
              <a:rPr lang="en-ID" sz="1600" dirty="0" err="1"/>
              <a:t>akuntabel</a:t>
            </a:r>
            <a:r>
              <a:rPr lang="en-ID" sz="1600" dirty="0"/>
              <a:t>, </a:t>
            </a:r>
            <a:r>
              <a:rPr lang="en-ID" sz="1600" dirty="0" err="1"/>
              <a:t>inklusif</a:t>
            </a:r>
            <a:r>
              <a:rPr lang="en-ID" sz="1600" dirty="0"/>
              <a:t>, </a:t>
            </a:r>
            <a:r>
              <a:rPr lang="en-ID" sz="1600" dirty="0" err="1"/>
              <a:t>bermanfaat</a:t>
            </a:r>
            <a:r>
              <a:rPr lang="en-ID" sz="1600" dirty="0"/>
              <a:t>, </a:t>
            </a:r>
            <a:r>
              <a:rPr lang="en-ID" sz="1600" dirty="0" err="1"/>
              <a:t>serta</a:t>
            </a:r>
            <a:r>
              <a:rPr lang="en-ID" sz="1600" dirty="0"/>
              <a:t> </a:t>
            </a:r>
            <a:r>
              <a:rPr lang="en-ID" sz="1600" dirty="0" err="1"/>
              <a:t>berdampak</a:t>
            </a:r>
            <a:r>
              <a:rPr lang="en-ID" sz="1600" dirty="0"/>
              <a:t> </a:t>
            </a:r>
            <a:r>
              <a:rPr lang="en-ID" sz="1600" dirty="0" err="1"/>
              <a:t>secara</a:t>
            </a:r>
            <a:r>
              <a:rPr lang="en-ID" sz="1600" dirty="0"/>
              <a:t> </a:t>
            </a:r>
            <a:r>
              <a:rPr lang="en-ID" sz="1600" dirty="0" err="1"/>
              <a:t>sosial</a:t>
            </a:r>
            <a:r>
              <a:rPr lang="en-ID" sz="1600" dirty="0"/>
              <a:t> dan </a:t>
            </a:r>
            <a:r>
              <a:rPr lang="en-ID" sz="1600" dirty="0" err="1"/>
              <a:t>ekonomi</a:t>
            </a:r>
            <a:r>
              <a:rPr lang="en-ID" sz="1600" dirty="0"/>
              <a:t>. </a:t>
            </a:r>
            <a:r>
              <a:rPr lang="en-ID" sz="1600" dirty="0" err="1"/>
              <a:t>Transformasi</a:t>
            </a:r>
            <a:r>
              <a:rPr lang="en-ID" sz="1600" dirty="0"/>
              <a:t> tata </a:t>
            </a:r>
            <a:r>
              <a:rPr lang="en-ID" sz="1600" dirty="0" err="1"/>
              <a:t>kelola</a:t>
            </a:r>
            <a:r>
              <a:rPr lang="en-ID" sz="1600" dirty="0"/>
              <a:t> </a:t>
            </a:r>
            <a:r>
              <a:rPr lang="en-ID" sz="1600" dirty="0" err="1"/>
              <a:t>diperlukan</a:t>
            </a:r>
            <a:r>
              <a:rPr lang="en-ID" sz="1600" dirty="0"/>
              <a:t> </a:t>
            </a:r>
            <a:r>
              <a:rPr lang="en-ID" sz="1600" dirty="0" err="1"/>
              <a:t>untuk</a:t>
            </a:r>
            <a:r>
              <a:rPr lang="en-ID" sz="1600" dirty="0"/>
              <a:t> </a:t>
            </a:r>
            <a:r>
              <a:rPr lang="en-ID" sz="1600" dirty="0" err="1"/>
              <a:t>merespon</a:t>
            </a:r>
            <a:r>
              <a:rPr lang="en-ID" sz="1600" dirty="0"/>
              <a:t> </a:t>
            </a:r>
            <a:r>
              <a:rPr lang="en-ID" sz="1600" dirty="0" err="1"/>
              <a:t>munculnya</a:t>
            </a:r>
            <a:r>
              <a:rPr lang="en-ID" sz="1600" dirty="0"/>
              <a:t> </a:t>
            </a:r>
            <a:r>
              <a:rPr lang="en-ID" sz="1600" dirty="0" err="1"/>
              <a:t>kecenderungan</a:t>
            </a:r>
            <a:r>
              <a:rPr lang="en-ID" sz="1600" dirty="0"/>
              <a:t> </a:t>
            </a:r>
            <a:r>
              <a:rPr lang="en-ID" sz="1600" dirty="0" err="1"/>
              <a:t>besar</a:t>
            </a:r>
            <a:r>
              <a:rPr lang="en-ID" sz="1600" dirty="0"/>
              <a:t> (global megatrends) dan </a:t>
            </a:r>
            <a:r>
              <a:rPr lang="en-ID" sz="1600" dirty="0" err="1"/>
              <a:t>adanya</a:t>
            </a:r>
            <a:r>
              <a:rPr lang="en-ID" sz="1600" dirty="0"/>
              <a:t> </a:t>
            </a:r>
            <a:r>
              <a:rPr lang="en-ID" sz="1600" dirty="0" err="1"/>
              <a:t>perubahan</a:t>
            </a:r>
            <a:r>
              <a:rPr lang="en-ID" sz="1600" dirty="0"/>
              <a:t> </a:t>
            </a:r>
            <a:r>
              <a:rPr lang="en-ID" sz="1600" dirty="0" err="1"/>
              <a:t>lingkungan</a:t>
            </a:r>
            <a:r>
              <a:rPr lang="en-ID" sz="1600" dirty="0"/>
              <a:t> </a:t>
            </a:r>
            <a:r>
              <a:rPr lang="en-ID" sz="1600" dirty="0" err="1"/>
              <a:t>strategis</a:t>
            </a:r>
            <a:r>
              <a:rPr lang="en-ID" sz="1600" dirty="0"/>
              <a:t> di level global </a:t>
            </a:r>
            <a:r>
              <a:rPr lang="en-ID" sz="1600" dirty="0" err="1"/>
              <a:t>maupun</a:t>
            </a:r>
            <a:r>
              <a:rPr lang="en-ID" sz="1600" dirty="0"/>
              <a:t> </a:t>
            </a:r>
            <a:r>
              <a:rPr lang="en-ID" sz="1600" dirty="0" err="1"/>
              <a:t>nasional</a:t>
            </a:r>
            <a:r>
              <a:rPr lang="en-ID" sz="1600" dirty="0"/>
              <a:t>, </a:t>
            </a:r>
            <a:r>
              <a:rPr lang="en-ID" sz="1600" dirty="0" err="1"/>
              <a:t>terutama</a:t>
            </a:r>
            <a:r>
              <a:rPr lang="en-ID" sz="1600" dirty="0"/>
              <a:t> </a:t>
            </a:r>
            <a:r>
              <a:rPr lang="en-ID" sz="1600" dirty="0" err="1"/>
              <a:t>terkait</a:t>
            </a:r>
            <a:r>
              <a:rPr lang="en-ID" sz="1600" dirty="0"/>
              <a:t> </a:t>
            </a:r>
            <a:r>
              <a:rPr lang="en-ID" sz="1600" dirty="0" err="1"/>
              <a:t>dengan</a:t>
            </a:r>
            <a:r>
              <a:rPr lang="en-ID" sz="1600" dirty="0"/>
              <a:t> </a:t>
            </a:r>
            <a:r>
              <a:rPr lang="en-ID" sz="1600" dirty="0" err="1"/>
              <a:t>revolusi</a:t>
            </a:r>
            <a:r>
              <a:rPr lang="en-ID" sz="1600" dirty="0"/>
              <a:t> </a:t>
            </a:r>
            <a:r>
              <a:rPr lang="en-ID" sz="1600" dirty="0" err="1"/>
              <a:t>teknologi</a:t>
            </a:r>
            <a:r>
              <a:rPr lang="en-ID" sz="1600" dirty="0"/>
              <a:t> </a:t>
            </a:r>
            <a:r>
              <a:rPr lang="en-ID" sz="1600" dirty="0" err="1"/>
              <a:t>informasi</a:t>
            </a:r>
            <a:r>
              <a:rPr lang="en-ID" sz="1600" dirty="0"/>
              <a:t> dan </a:t>
            </a:r>
            <a:r>
              <a:rPr lang="en-ID" sz="1600" dirty="0" err="1"/>
              <a:t>komunikasi</a:t>
            </a:r>
            <a:r>
              <a:rPr lang="en-ID" sz="1600" dirty="0"/>
              <a:t>, </a:t>
            </a:r>
            <a:r>
              <a:rPr lang="en-ID" sz="1600" dirty="0" err="1"/>
              <a:t>meningkatnya</a:t>
            </a:r>
            <a:r>
              <a:rPr lang="en-ID" sz="1600" dirty="0"/>
              <a:t> </a:t>
            </a:r>
            <a:r>
              <a:rPr lang="en-ID" sz="1600" dirty="0" err="1"/>
              <a:t>tuntutan</a:t>
            </a:r>
            <a:r>
              <a:rPr lang="en-ID" sz="1600" dirty="0"/>
              <a:t> dan </a:t>
            </a:r>
            <a:r>
              <a:rPr lang="en-ID" sz="1600" dirty="0" err="1"/>
              <a:t>kesadaran</a:t>
            </a:r>
            <a:r>
              <a:rPr lang="en-ID" sz="1600" dirty="0"/>
              <a:t> </a:t>
            </a:r>
            <a:r>
              <a:rPr lang="en-ID" sz="1600" dirty="0" err="1"/>
              <a:t>masyarakat</a:t>
            </a:r>
            <a:r>
              <a:rPr lang="en-ID" sz="1600" dirty="0"/>
              <a:t>. </a:t>
            </a:r>
            <a:r>
              <a:rPr lang="en-ID" sz="1600" dirty="0" err="1"/>
              <a:t>Selain</a:t>
            </a:r>
            <a:r>
              <a:rPr lang="en-ID" sz="1600" dirty="0"/>
              <a:t> </a:t>
            </a:r>
            <a:r>
              <a:rPr lang="en-ID" sz="1600" dirty="0" err="1"/>
              <a:t>itu</a:t>
            </a:r>
            <a:r>
              <a:rPr lang="en-ID" sz="1600" dirty="0"/>
              <a:t>, </a:t>
            </a:r>
            <a:r>
              <a:rPr lang="en-ID" sz="1600" dirty="0" err="1"/>
              <a:t>transformasi</a:t>
            </a:r>
            <a:r>
              <a:rPr lang="en-ID" sz="1600" dirty="0"/>
              <a:t> tata </a:t>
            </a:r>
            <a:r>
              <a:rPr lang="en-ID" sz="1600" dirty="0" err="1"/>
              <a:t>kelola</a:t>
            </a:r>
            <a:r>
              <a:rPr lang="en-ID" sz="1600" dirty="0"/>
              <a:t> </a:t>
            </a:r>
            <a:r>
              <a:rPr lang="en-ID" sz="1600" dirty="0" err="1"/>
              <a:t>menjadi</a:t>
            </a:r>
            <a:r>
              <a:rPr lang="en-ID" sz="1600" dirty="0"/>
              <a:t> instrument </a:t>
            </a:r>
            <a:r>
              <a:rPr lang="en-ID" sz="1600" dirty="0" err="1"/>
              <a:t>untuk</a:t>
            </a:r>
            <a:r>
              <a:rPr lang="en-ID" sz="1600" dirty="0"/>
              <a:t> </a:t>
            </a:r>
            <a:r>
              <a:rPr lang="en-ID" sz="1600" dirty="0" err="1"/>
              <a:t>menjaga</a:t>
            </a:r>
            <a:r>
              <a:rPr lang="en-ID" sz="1600" dirty="0"/>
              <a:t> </a:t>
            </a:r>
            <a:r>
              <a:rPr lang="en-ID" sz="1600" dirty="0" err="1"/>
              <a:t>kesinambungan</a:t>
            </a:r>
            <a:r>
              <a:rPr lang="en-ID" sz="1600" dirty="0"/>
              <a:t>, </a:t>
            </a:r>
            <a:r>
              <a:rPr lang="en-ID" sz="1600" dirty="0" err="1"/>
              <a:t>konsistensi</a:t>
            </a:r>
            <a:r>
              <a:rPr lang="en-ID" sz="1600" dirty="0"/>
              <a:t>, dan </a:t>
            </a:r>
            <a:r>
              <a:rPr lang="en-ID" sz="1600" dirty="0" err="1"/>
              <a:t>sinkronisasi</a:t>
            </a:r>
            <a:r>
              <a:rPr lang="en-ID" sz="1600" dirty="0"/>
              <a:t> </a:t>
            </a:r>
            <a:r>
              <a:rPr lang="en-ID" sz="1600" dirty="0" err="1"/>
              <a:t>kebijakan</a:t>
            </a:r>
            <a:r>
              <a:rPr lang="en-ID" sz="1600" dirty="0"/>
              <a:t> </a:t>
            </a:r>
            <a:r>
              <a:rPr lang="en-ID" sz="1600" dirty="0" err="1"/>
              <a:t>pembangunan</a:t>
            </a:r>
            <a:r>
              <a:rPr lang="en-ID" sz="1600" dirty="0"/>
              <a:t> </a:t>
            </a:r>
            <a:r>
              <a:rPr lang="en-ID" sz="1600" dirty="0" err="1"/>
              <a:t>makro</a:t>
            </a:r>
            <a:r>
              <a:rPr lang="en-ID" sz="1600" dirty="0"/>
              <a:t> dan </a:t>
            </a:r>
            <a:r>
              <a:rPr lang="en-ID" sz="1600" dirty="0" err="1"/>
              <a:t>sektoral</a:t>
            </a:r>
            <a:r>
              <a:rPr lang="en-ID" sz="1600" dirty="0"/>
              <a:t>.</a:t>
            </a:r>
          </a:p>
        </p:txBody>
      </p:sp>
      <p:pic>
        <p:nvPicPr>
          <p:cNvPr id="13" name="Picture 12">
            <a:extLst>
              <a:ext uri="{FF2B5EF4-FFF2-40B4-BE49-F238E27FC236}">
                <a16:creationId xmlns:a16="http://schemas.microsoft.com/office/drawing/2014/main" id="{E484C95C-B018-D58C-37EE-C6DCF5464431}"/>
              </a:ext>
            </a:extLst>
          </p:cNvPr>
          <p:cNvPicPr>
            <a:picLocks noChangeAspect="1"/>
          </p:cNvPicPr>
          <p:nvPr/>
        </p:nvPicPr>
        <p:blipFill>
          <a:blip r:embed="rId5"/>
          <a:stretch>
            <a:fillRect/>
          </a:stretch>
        </p:blipFill>
        <p:spPr>
          <a:xfrm>
            <a:off x="1039584" y="3253439"/>
            <a:ext cx="5045530" cy="3114704"/>
          </a:xfrm>
          <a:prstGeom prst="rect">
            <a:avLst/>
          </a:prstGeom>
        </p:spPr>
      </p:pic>
      <p:pic>
        <p:nvPicPr>
          <p:cNvPr id="15" name="Picture 14">
            <a:extLst>
              <a:ext uri="{FF2B5EF4-FFF2-40B4-BE49-F238E27FC236}">
                <a16:creationId xmlns:a16="http://schemas.microsoft.com/office/drawing/2014/main" id="{B3173A14-A580-4FD7-AAF8-47EEB3681F16}"/>
              </a:ext>
            </a:extLst>
          </p:cNvPr>
          <p:cNvPicPr>
            <a:picLocks noChangeAspect="1"/>
          </p:cNvPicPr>
          <p:nvPr/>
        </p:nvPicPr>
        <p:blipFill>
          <a:blip r:embed="rId6"/>
          <a:stretch>
            <a:fillRect/>
          </a:stretch>
        </p:blipFill>
        <p:spPr>
          <a:xfrm>
            <a:off x="6716822" y="3253438"/>
            <a:ext cx="4527783" cy="2940533"/>
          </a:xfrm>
          <a:prstGeom prst="rect">
            <a:avLst/>
          </a:prstGeom>
        </p:spPr>
      </p:pic>
    </p:spTree>
    <p:extLst>
      <p:ext uri="{BB962C8B-B14F-4D97-AF65-F5344CB8AC3E}">
        <p14:creationId xmlns:p14="http://schemas.microsoft.com/office/powerpoint/2010/main" val="31270642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sp>
        <p:nvSpPr>
          <p:cNvPr id="8" name="TextBox 7">
            <a:extLst>
              <a:ext uri="{FF2B5EF4-FFF2-40B4-BE49-F238E27FC236}">
                <a16:creationId xmlns:a16="http://schemas.microsoft.com/office/drawing/2014/main" id="{A852B21F-03B5-0F49-4AD6-1A56CAD4F9BD}"/>
              </a:ext>
            </a:extLst>
          </p:cNvPr>
          <p:cNvSpPr txBox="1"/>
          <p:nvPr/>
        </p:nvSpPr>
        <p:spPr>
          <a:xfrm>
            <a:off x="261255" y="1151458"/>
            <a:ext cx="8302940" cy="461665"/>
          </a:xfrm>
          <a:prstGeom prst="rect">
            <a:avLst/>
          </a:prstGeom>
          <a:noFill/>
        </p:spPr>
        <p:txBody>
          <a:bodyPr wrap="square" rtlCol="0">
            <a:spAutoFit/>
          </a:bodyPr>
          <a:lstStyle/>
          <a:p>
            <a:r>
              <a:rPr lang="en-US" sz="2400" b="1" dirty="0"/>
              <a:t>B. SASARAN PEMBANGUNAN TRANSFORMASI TATA KELOLA</a:t>
            </a:r>
            <a:endParaRPr lang="en-ID" sz="2400" b="1" dirty="0"/>
          </a:p>
        </p:txBody>
      </p:sp>
      <p:pic>
        <p:nvPicPr>
          <p:cNvPr id="10" name="Picture 9">
            <a:extLst>
              <a:ext uri="{FF2B5EF4-FFF2-40B4-BE49-F238E27FC236}">
                <a16:creationId xmlns:a16="http://schemas.microsoft.com/office/drawing/2014/main" id="{E67C21A8-127D-611D-85C6-3DD4596B81A4}"/>
              </a:ext>
            </a:extLst>
          </p:cNvPr>
          <p:cNvPicPr>
            <a:picLocks noChangeAspect="1"/>
          </p:cNvPicPr>
          <p:nvPr/>
        </p:nvPicPr>
        <p:blipFill>
          <a:blip r:embed="rId5"/>
          <a:stretch>
            <a:fillRect/>
          </a:stretch>
        </p:blipFill>
        <p:spPr>
          <a:xfrm>
            <a:off x="2286000" y="2198143"/>
            <a:ext cx="6422571" cy="3508399"/>
          </a:xfrm>
          <a:prstGeom prst="rect">
            <a:avLst/>
          </a:prstGeom>
        </p:spPr>
      </p:pic>
    </p:spTree>
    <p:extLst>
      <p:ext uri="{BB962C8B-B14F-4D97-AF65-F5344CB8AC3E}">
        <p14:creationId xmlns:p14="http://schemas.microsoft.com/office/powerpoint/2010/main" val="5088754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sp>
        <p:nvSpPr>
          <p:cNvPr id="7" name="TextBox 6">
            <a:extLst>
              <a:ext uri="{FF2B5EF4-FFF2-40B4-BE49-F238E27FC236}">
                <a16:creationId xmlns:a16="http://schemas.microsoft.com/office/drawing/2014/main" id="{2F38F952-E96B-6F51-9C30-02C9BE675417}"/>
              </a:ext>
            </a:extLst>
          </p:cNvPr>
          <p:cNvSpPr txBox="1"/>
          <p:nvPr/>
        </p:nvSpPr>
        <p:spPr>
          <a:xfrm>
            <a:off x="261255" y="1151458"/>
            <a:ext cx="8302940" cy="461665"/>
          </a:xfrm>
          <a:prstGeom prst="rect">
            <a:avLst/>
          </a:prstGeom>
          <a:noFill/>
        </p:spPr>
        <p:txBody>
          <a:bodyPr wrap="square" rtlCol="0">
            <a:spAutoFit/>
          </a:bodyPr>
          <a:lstStyle/>
          <a:p>
            <a:r>
              <a:rPr lang="en-US" sz="2400" b="1" dirty="0"/>
              <a:t>C. ARAH KEBIJAKAN TRANSFORMASI TATA KELOLA</a:t>
            </a:r>
            <a:endParaRPr lang="en-ID" sz="2400" b="1" dirty="0"/>
          </a:p>
        </p:txBody>
      </p:sp>
      <p:sp>
        <p:nvSpPr>
          <p:cNvPr id="9" name="TextBox 8">
            <a:extLst>
              <a:ext uri="{FF2B5EF4-FFF2-40B4-BE49-F238E27FC236}">
                <a16:creationId xmlns:a16="http://schemas.microsoft.com/office/drawing/2014/main" id="{F6ED25AC-9212-5C85-9BCB-48E0C837ACE7}"/>
              </a:ext>
            </a:extLst>
          </p:cNvPr>
          <p:cNvSpPr txBox="1"/>
          <p:nvPr/>
        </p:nvSpPr>
        <p:spPr>
          <a:xfrm>
            <a:off x="402772" y="1717592"/>
            <a:ext cx="5029200" cy="4247317"/>
          </a:xfrm>
          <a:prstGeom prst="rect">
            <a:avLst/>
          </a:prstGeom>
          <a:noFill/>
        </p:spPr>
        <p:txBody>
          <a:bodyPr wrap="square">
            <a:spAutoFit/>
          </a:bodyPr>
          <a:lstStyle/>
          <a:p>
            <a:pPr algn="just"/>
            <a:r>
              <a:rPr lang="en-ID" b="1" dirty="0">
                <a:latin typeface="Aptos" panose="020B0004020202020204" pitchFamily="34" charset="0"/>
              </a:rPr>
              <a:t>Pembangunan </a:t>
            </a:r>
            <a:r>
              <a:rPr lang="en-ID" b="1" dirty="0" err="1">
                <a:latin typeface="Aptos" panose="020B0004020202020204" pitchFamily="34" charset="0"/>
              </a:rPr>
              <a:t>bidang</a:t>
            </a:r>
            <a:r>
              <a:rPr lang="en-ID" b="1" dirty="0">
                <a:latin typeface="Aptos" panose="020B0004020202020204" pitchFamily="34" charset="0"/>
              </a:rPr>
              <a:t> </a:t>
            </a:r>
            <a:r>
              <a:rPr lang="en-ID" b="1" dirty="0" err="1">
                <a:latin typeface="Aptos" panose="020B0004020202020204" pitchFamily="34" charset="0"/>
              </a:rPr>
              <a:t>regulasi</a:t>
            </a:r>
            <a:r>
              <a:rPr lang="en-ID" b="1" dirty="0">
                <a:latin typeface="Aptos" panose="020B0004020202020204" pitchFamily="34" charset="0"/>
              </a:rPr>
              <a:t> </a:t>
            </a:r>
            <a:r>
              <a:rPr lang="en-ID" dirty="0" err="1">
                <a:latin typeface="Aptos" panose="020B0004020202020204" pitchFamily="34" charset="0"/>
              </a:rPr>
              <a:t>difokuskan</a:t>
            </a:r>
            <a:r>
              <a:rPr lang="en-ID" dirty="0">
                <a:latin typeface="Aptos" panose="020B0004020202020204" pitchFamily="34" charset="0"/>
              </a:rPr>
              <a:t> pada </a:t>
            </a:r>
            <a:r>
              <a:rPr lang="en-ID" dirty="0" err="1">
                <a:latin typeface="Aptos" panose="020B0004020202020204" pitchFamily="34" charset="0"/>
              </a:rPr>
              <a:t>penguatan</a:t>
            </a:r>
            <a:r>
              <a:rPr lang="en-ID" dirty="0">
                <a:latin typeface="Aptos" panose="020B0004020202020204" pitchFamily="34" charset="0"/>
              </a:rPr>
              <a:t> tata </a:t>
            </a:r>
            <a:r>
              <a:rPr lang="en-ID" dirty="0" err="1">
                <a:latin typeface="Aptos" panose="020B0004020202020204" pitchFamily="34" charset="0"/>
              </a:rPr>
              <a:t>kelola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 </a:t>
            </a:r>
            <a:r>
              <a:rPr lang="en-ID" dirty="0" err="1">
                <a:latin typeface="Aptos" panose="020B0004020202020204" pitchFamily="34" charset="0"/>
              </a:rPr>
              <a:t>untuk</a:t>
            </a:r>
            <a:r>
              <a:rPr lang="en-ID" dirty="0">
                <a:latin typeface="Aptos" panose="020B0004020202020204" pitchFamily="34" charset="0"/>
              </a:rPr>
              <a:t> </a:t>
            </a:r>
            <a:r>
              <a:rPr lang="en-ID" dirty="0" err="1">
                <a:latin typeface="Aptos" panose="020B0004020202020204" pitchFamily="34" charset="0"/>
              </a:rPr>
              <a:t>mewujudkan</a:t>
            </a:r>
            <a:r>
              <a:rPr lang="en-ID" dirty="0">
                <a:latin typeface="Aptos" panose="020B0004020202020204" pitchFamily="34" charset="0"/>
              </a:rPr>
              <a:t> tata </a:t>
            </a:r>
            <a:r>
              <a:rPr lang="en-ID" dirty="0" err="1">
                <a:latin typeface="Aptos" panose="020B0004020202020204" pitchFamily="34" charset="0"/>
              </a:rPr>
              <a:t>kelola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 yang </a:t>
            </a:r>
            <a:r>
              <a:rPr lang="en-ID" dirty="0" err="1">
                <a:latin typeface="Aptos" panose="020B0004020202020204" pitchFamily="34" charset="0"/>
              </a:rPr>
              <a:t>adaptif</a:t>
            </a:r>
            <a:r>
              <a:rPr lang="en-ID" dirty="0">
                <a:latin typeface="Aptos" panose="020B0004020202020204" pitchFamily="34" charset="0"/>
              </a:rPr>
              <a:t> dan </a:t>
            </a:r>
            <a:r>
              <a:rPr lang="en-ID" dirty="0" err="1">
                <a:latin typeface="Aptos" panose="020B0004020202020204" pitchFamily="34" charset="0"/>
              </a:rPr>
              <a:t>taat</a:t>
            </a:r>
            <a:r>
              <a:rPr lang="en-ID" dirty="0">
                <a:latin typeface="Aptos" panose="020B0004020202020204" pitchFamily="34" charset="0"/>
              </a:rPr>
              <a:t> </a:t>
            </a:r>
            <a:r>
              <a:rPr lang="en-ID" dirty="0" err="1">
                <a:latin typeface="Aptos" panose="020B0004020202020204" pitchFamily="34" charset="0"/>
              </a:rPr>
              <a:t>asas</a:t>
            </a:r>
            <a:r>
              <a:rPr lang="en-ID" dirty="0">
                <a:latin typeface="Aptos" panose="020B0004020202020204" pitchFamily="34" charset="0"/>
              </a:rPr>
              <a:t> dan </a:t>
            </a:r>
            <a:r>
              <a:rPr lang="en-ID" dirty="0" err="1">
                <a:latin typeface="Aptos" panose="020B0004020202020204" pitchFamily="34" charset="0"/>
              </a:rPr>
              <a:t>pembentukan</a:t>
            </a:r>
            <a:r>
              <a:rPr lang="en-ID" dirty="0">
                <a:latin typeface="Aptos" panose="020B0004020202020204" pitchFamily="34" charset="0"/>
              </a:rPr>
              <a:t> </a:t>
            </a:r>
            <a:r>
              <a:rPr lang="en-ID" dirty="0" err="1">
                <a:latin typeface="Aptos" panose="020B0004020202020204" pitchFamily="34" charset="0"/>
              </a:rPr>
              <a:t>lembaga</a:t>
            </a:r>
            <a:r>
              <a:rPr lang="en-ID" dirty="0">
                <a:latin typeface="Aptos" panose="020B0004020202020204" pitchFamily="34" charset="0"/>
              </a:rPr>
              <a:t> Tunggal </a:t>
            </a:r>
            <a:r>
              <a:rPr lang="en-ID" dirty="0" err="1">
                <a:latin typeface="Aptos" panose="020B0004020202020204" pitchFamily="34" charset="0"/>
              </a:rPr>
              <a:t>pengelola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 </a:t>
            </a:r>
            <a:r>
              <a:rPr lang="en-ID" dirty="0" err="1">
                <a:latin typeface="Aptos" panose="020B0004020202020204" pitchFamily="34" charset="0"/>
              </a:rPr>
              <a:t>Arah</a:t>
            </a:r>
            <a:r>
              <a:rPr lang="en-ID" dirty="0">
                <a:latin typeface="Aptos" panose="020B0004020202020204" pitchFamily="34" charset="0"/>
              </a:rPr>
              <a:t> </a:t>
            </a:r>
            <a:r>
              <a:rPr lang="en-ID" dirty="0" err="1">
                <a:latin typeface="Aptos" panose="020B0004020202020204" pitchFamily="34" charset="0"/>
              </a:rPr>
              <a:t>kebijakan</a:t>
            </a:r>
            <a:r>
              <a:rPr lang="en-ID" dirty="0">
                <a:latin typeface="Aptos" panose="020B0004020202020204" pitchFamily="34" charset="0"/>
              </a:rPr>
              <a:t> </a:t>
            </a:r>
            <a:r>
              <a:rPr lang="en-ID" dirty="0" err="1">
                <a:latin typeface="Aptos" panose="020B0004020202020204" pitchFamily="34" charset="0"/>
              </a:rPr>
              <a:t>meliputi</a:t>
            </a:r>
            <a:r>
              <a:rPr lang="en-ID" dirty="0">
                <a:latin typeface="Aptos" panose="020B0004020202020204" pitchFamily="34" charset="0"/>
              </a:rPr>
              <a:t>:</a:t>
            </a:r>
          </a:p>
          <a:p>
            <a:pPr algn="just"/>
            <a:endParaRPr lang="en-ID" dirty="0">
              <a:latin typeface="Aptos" panose="020B0004020202020204" pitchFamily="34" charset="0"/>
            </a:endParaRPr>
          </a:p>
          <a:p>
            <a:pPr marL="342900" indent="-342900" algn="just">
              <a:buFont typeface="+mj-lt"/>
              <a:buAutoNum type="arabicPeriod"/>
            </a:pPr>
            <a:r>
              <a:rPr lang="en-ID" dirty="0" err="1">
                <a:latin typeface="Aptos" panose="020B0004020202020204" pitchFamily="34" charset="0"/>
              </a:rPr>
              <a:t>Pembentukan</a:t>
            </a:r>
            <a:r>
              <a:rPr lang="en-ID" dirty="0">
                <a:latin typeface="Aptos" panose="020B0004020202020204" pitchFamily="34" charset="0"/>
              </a:rPr>
              <a:t> </a:t>
            </a:r>
            <a:r>
              <a:rPr lang="en-ID" dirty="0" err="1">
                <a:latin typeface="Aptos" panose="020B0004020202020204" pitchFamily="34" charset="0"/>
              </a:rPr>
              <a:t>lembaga</a:t>
            </a:r>
            <a:r>
              <a:rPr lang="en-ID" dirty="0">
                <a:latin typeface="Aptos" panose="020B0004020202020204" pitchFamily="34" charset="0"/>
              </a:rPr>
              <a:t> </a:t>
            </a:r>
            <a:r>
              <a:rPr lang="en-ID" dirty="0" err="1">
                <a:latin typeface="Aptos" panose="020B0004020202020204" pitchFamily="34" charset="0"/>
              </a:rPr>
              <a:t>tunggal</a:t>
            </a:r>
            <a:r>
              <a:rPr lang="en-ID" dirty="0">
                <a:latin typeface="Aptos" panose="020B0004020202020204" pitchFamily="34" charset="0"/>
              </a:rPr>
              <a:t> </a:t>
            </a:r>
            <a:r>
              <a:rPr lang="en-ID" dirty="0" err="1">
                <a:latin typeface="Aptos" panose="020B0004020202020204" pitchFamily="34" charset="0"/>
              </a:rPr>
              <a:t>pengelola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a:t>
            </a:r>
            <a:r>
              <a:rPr lang="en-ID" dirty="0" err="1">
                <a:latin typeface="Aptos" panose="020B0004020202020204" pitchFamily="34" charset="0"/>
              </a:rPr>
              <a:t>rangkaian</a:t>
            </a:r>
            <a:r>
              <a:rPr lang="en-ID" dirty="0">
                <a:latin typeface="Aptos" panose="020B0004020202020204" pitchFamily="34" charset="0"/>
              </a:rPr>
              <a:t> </a:t>
            </a:r>
            <a:r>
              <a:rPr lang="en-ID" dirty="0" err="1">
                <a:latin typeface="Aptos" panose="020B0004020202020204" pitchFamily="34" charset="0"/>
              </a:rPr>
              <a:t>persiapan</a:t>
            </a:r>
            <a:r>
              <a:rPr lang="en-ID" dirty="0">
                <a:latin typeface="Aptos" panose="020B0004020202020204" pitchFamily="34" charset="0"/>
              </a:rPr>
              <a:t> </a:t>
            </a:r>
            <a:r>
              <a:rPr lang="en-ID" dirty="0" err="1">
                <a:latin typeface="Aptos" panose="020B0004020202020204" pitchFamily="34" charset="0"/>
              </a:rPr>
              <a:t>pembentukan</a:t>
            </a:r>
            <a:r>
              <a:rPr lang="en-ID" dirty="0">
                <a:latin typeface="Aptos" panose="020B0004020202020204" pitchFamily="34" charset="0"/>
              </a:rPr>
              <a:t> </a:t>
            </a:r>
            <a:r>
              <a:rPr lang="en-ID" dirty="0" err="1">
                <a:latin typeface="Aptos" panose="020B0004020202020204" pitchFamily="34" charset="0"/>
              </a:rPr>
              <a:t>sampai</a:t>
            </a:r>
            <a:r>
              <a:rPr lang="en-ID" dirty="0">
                <a:latin typeface="Aptos" panose="020B0004020202020204" pitchFamily="34" charset="0"/>
              </a:rPr>
              <a:t> </a:t>
            </a:r>
            <a:r>
              <a:rPr lang="en-ID" dirty="0" err="1">
                <a:latin typeface="Aptos" panose="020B0004020202020204" pitchFamily="34" charset="0"/>
              </a:rPr>
              <a:t>operasionalisasi</a:t>
            </a:r>
            <a:r>
              <a:rPr lang="en-ID" dirty="0">
                <a:latin typeface="Aptos" panose="020B0004020202020204" pitchFamily="34" charset="0"/>
              </a:rPr>
              <a:t> </a:t>
            </a:r>
            <a:r>
              <a:rPr lang="en-ID" dirty="0" err="1">
                <a:latin typeface="Aptos" panose="020B0004020202020204" pitchFamily="34" charset="0"/>
              </a:rPr>
              <a:t>lembaga</a:t>
            </a:r>
            <a:r>
              <a:rPr lang="en-ID" dirty="0">
                <a:latin typeface="Aptos" panose="020B0004020202020204" pitchFamily="34" charset="0"/>
              </a:rPr>
              <a:t> </a:t>
            </a:r>
            <a:r>
              <a:rPr lang="en-ID" dirty="0" err="1">
                <a:latin typeface="Aptos" panose="020B0004020202020204" pitchFamily="34" charset="0"/>
              </a:rPr>
              <a:t>tunggal</a:t>
            </a:r>
            <a:r>
              <a:rPr lang="en-ID" dirty="0">
                <a:latin typeface="Aptos" panose="020B0004020202020204" pitchFamily="34" charset="0"/>
              </a:rPr>
              <a:t> </a:t>
            </a:r>
            <a:r>
              <a:rPr lang="en-ID" dirty="0" err="1">
                <a:latin typeface="Aptos" panose="020B0004020202020204" pitchFamily="34" charset="0"/>
              </a:rPr>
              <a:t>pengelola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a:t>
            </a:r>
          </a:p>
          <a:p>
            <a:pPr marL="342900" indent="-342900" algn="just">
              <a:buFont typeface="+mj-lt"/>
              <a:buAutoNum type="arabicPeriod"/>
            </a:pPr>
            <a:r>
              <a:rPr lang="en-ID" dirty="0" err="1">
                <a:latin typeface="Aptos" panose="020B0004020202020204" pitchFamily="34" charset="0"/>
              </a:rPr>
              <a:t>Penguatan</a:t>
            </a:r>
            <a:r>
              <a:rPr lang="en-ID" dirty="0">
                <a:latin typeface="Aptos" panose="020B0004020202020204" pitchFamily="34" charset="0"/>
              </a:rPr>
              <a:t> tata </a:t>
            </a:r>
            <a:r>
              <a:rPr lang="en-ID" dirty="0" err="1">
                <a:latin typeface="Aptos" panose="020B0004020202020204" pitchFamily="34" charset="0"/>
              </a:rPr>
              <a:t>kelola</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a:t>
            </a:r>
            <a:r>
              <a:rPr lang="en-ID" dirty="0" err="1">
                <a:latin typeface="Aptos" panose="020B0004020202020204" pitchFamily="34" charset="0"/>
              </a:rPr>
              <a:t>penyempurnaan</a:t>
            </a:r>
            <a:r>
              <a:rPr lang="en-ID" dirty="0">
                <a:latin typeface="Aptos" panose="020B0004020202020204" pitchFamily="34" charset="0"/>
              </a:rPr>
              <a:t> proses </a:t>
            </a:r>
            <a:r>
              <a:rPr lang="en-ID" dirty="0" err="1">
                <a:latin typeface="Aptos" panose="020B0004020202020204" pitchFamily="34" charset="0"/>
              </a:rPr>
              <a:t>bisnis</a:t>
            </a:r>
            <a:r>
              <a:rPr lang="en-ID" dirty="0">
                <a:latin typeface="Aptos" panose="020B0004020202020204" pitchFamily="34" charset="0"/>
              </a:rPr>
              <a:t> </a:t>
            </a:r>
            <a:r>
              <a:rPr lang="en-ID" dirty="0" err="1">
                <a:latin typeface="Aptos" panose="020B0004020202020204" pitchFamily="34" charset="0"/>
              </a:rPr>
              <a:t>pembentukan</a:t>
            </a:r>
            <a:r>
              <a:rPr lang="en-ID" dirty="0">
                <a:latin typeface="Aptos" panose="020B0004020202020204" pitchFamily="34" charset="0"/>
              </a:rPr>
              <a:t> </a:t>
            </a:r>
            <a:r>
              <a:rPr lang="en-ID" dirty="0" err="1">
                <a:latin typeface="Aptos" panose="020B0004020202020204" pitchFamily="34" charset="0"/>
              </a:rPr>
              <a:t>peraturan</a:t>
            </a:r>
            <a:r>
              <a:rPr lang="en-ID" dirty="0">
                <a:latin typeface="Aptos" panose="020B0004020202020204" pitchFamily="34" charset="0"/>
              </a:rPr>
              <a:t> </a:t>
            </a:r>
            <a:r>
              <a:rPr lang="en-ID" dirty="0" err="1">
                <a:latin typeface="Aptos" panose="020B0004020202020204" pitchFamily="34" charset="0"/>
              </a:rPr>
              <a:t>perundang-undangan</a:t>
            </a:r>
            <a:r>
              <a:rPr lang="en-ID" dirty="0">
                <a:latin typeface="Aptos" panose="020B0004020202020204" pitchFamily="34" charset="0"/>
              </a:rPr>
              <a:t> </a:t>
            </a:r>
            <a:r>
              <a:rPr lang="en-ID" dirty="0" err="1">
                <a:latin typeface="Aptos" panose="020B0004020202020204" pitchFamily="34" charset="0"/>
              </a:rPr>
              <a:t>berbasis</a:t>
            </a:r>
            <a:r>
              <a:rPr lang="en-ID" dirty="0">
                <a:latin typeface="Aptos" panose="020B0004020202020204" pitchFamily="34" charset="0"/>
              </a:rPr>
              <a:t> </a:t>
            </a:r>
            <a:r>
              <a:rPr lang="en-ID" dirty="0" err="1">
                <a:latin typeface="Aptos" panose="020B0004020202020204" pitchFamily="34" charset="0"/>
              </a:rPr>
              <a:t>teknologi</a:t>
            </a:r>
            <a:r>
              <a:rPr lang="en-ID" dirty="0">
                <a:latin typeface="Aptos" panose="020B0004020202020204" pitchFamily="34" charset="0"/>
              </a:rPr>
              <a:t> </a:t>
            </a:r>
            <a:r>
              <a:rPr lang="en-ID" dirty="0" err="1">
                <a:latin typeface="Aptos" panose="020B0004020202020204" pitchFamily="34" charset="0"/>
              </a:rPr>
              <a:t>informasi</a:t>
            </a:r>
            <a:r>
              <a:rPr lang="en-ID" dirty="0">
                <a:latin typeface="Aptos" panose="020B0004020202020204" pitchFamily="34" charset="0"/>
              </a:rPr>
              <a:t> dan </a:t>
            </a:r>
            <a:r>
              <a:rPr lang="en-ID" dirty="0" err="1">
                <a:latin typeface="Aptos" panose="020B0004020202020204" pitchFamily="34" charset="0"/>
              </a:rPr>
              <a:t>peningkatan</a:t>
            </a:r>
            <a:r>
              <a:rPr lang="en-ID" dirty="0">
                <a:latin typeface="Aptos" panose="020B0004020202020204" pitchFamily="34" charset="0"/>
              </a:rPr>
              <a:t> </a:t>
            </a:r>
            <a:r>
              <a:rPr lang="en-ID" dirty="0" err="1">
                <a:latin typeface="Aptos" panose="020B0004020202020204" pitchFamily="34" charset="0"/>
              </a:rPr>
              <a:t>kapasitas</a:t>
            </a:r>
            <a:r>
              <a:rPr lang="en-ID" dirty="0">
                <a:latin typeface="Aptos" panose="020B0004020202020204" pitchFamily="34" charset="0"/>
              </a:rPr>
              <a:t> SDM </a:t>
            </a:r>
            <a:r>
              <a:rPr lang="en-ID" dirty="0" err="1">
                <a:latin typeface="Aptos" panose="020B0004020202020204" pitchFamily="34" charset="0"/>
              </a:rPr>
              <a:t>bidang</a:t>
            </a:r>
            <a:r>
              <a:rPr lang="en-ID" dirty="0">
                <a:latin typeface="Aptos" panose="020B0004020202020204" pitchFamily="34" charset="0"/>
              </a:rPr>
              <a:t> </a:t>
            </a:r>
            <a:r>
              <a:rPr lang="en-ID" dirty="0" err="1">
                <a:latin typeface="Aptos" panose="020B0004020202020204" pitchFamily="34" charset="0"/>
              </a:rPr>
              <a:t>regulasi</a:t>
            </a:r>
            <a:r>
              <a:rPr lang="en-ID" dirty="0">
                <a:latin typeface="Aptos" panose="020B0004020202020204" pitchFamily="34" charset="0"/>
              </a:rPr>
              <a:t>.</a:t>
            </a:r>
          </a:p>
        </p:txBody>
      </p:sp>
      <p:sp>
        <p:nvSpPr>
          <p:cNvPr id="11" name="TextBox 10">
            <a:extLst>
              <a:ext uri="{FF2B5EF4-FFF2-40B4-BE49-F238E27FC236}">
                <a16:creationId xmlns:a16="http://schemas.microsoft.com/office/drawing/2014/main" id="{92E3141B-AAE1-722B-81F7-22E6E2E93506}"/>
              </a:ext>
            </a:extLst>
          </p:cNvPr>
          <p:cNvSpPr txBox="1"/>
          <p:nvPr/>
        </p:nvSpPr>
        <p:spPr>
          <a:xfrm>
            <a:off x="5734050" y="1623028"/>
            <a:ext cx="6155871" cy="5016758"/>
          </a:xfrm>
          <a:prstGeom prst="rect">
            <a:avLst/>
          </a:prstGeom>
          <a:noFill/>
        </p:spPr>
        <p:txBody>
          <a:bodyPr wrap="square">
            <a:spAutoFit/>
          </a:bodyPr>
          <a:lstStyle/>
          <a:p>
            <a:pPr algn="just"/>
            <a:r>
              <a:rPr lang="en-ID" sz="1600" b="1" dirty="0">
                <a:latin typeface="Aptos" panose="020B0004020202020204" pitchFamily="34" charset="0"/>
              </a:rPr>
              <a:t>Pembangunan </a:t>
            </a:r>
            <a:r>
              <a:rPr lang="en-ID" sz="1600" b="1" dirty="0" err="1">
                <a:latin typeface="Aptos" panose="020B0004020202020204" pitchFamily="34" charset="0"/>
              </a:rPr>
              <a:t>bidang</a:t>
            </a:r>
            <a:r>
              <a:rPr lang="en-ID" sz="1600" b="1" dirty="0">
                <a:latin typeface="Aptos" panose="020B0004020202020204" pitchFamily="34" charset="0"/>
              </a:rPr>
              <a:t> </a:t>
            </a:r>
            <a:r>
              <a:rPr lang="en-ID" sz="1600" b="1" dirty="0" err="1">
                <a:latin typeface="Aptos" panose="020B0004020202020204" pitchFamily="34" charset="0"/>
              </a:rPr>
              <a:t>pelayanan</a:t>
            </a:r>
            <a:r>
              <a:rPr lang="en-ID" sz="1600" b="1" dirty="0">
                <a:latin typeface="Aptos" panose="020B0004020202020204" pitchFamily="34" charset="0"/>
              </a:rPr>
              <a:t> </a:t>
            </a:r>
            <a:r>
              <a:rPr lang="en-ID" sz="1600" b="1" dirty="0" err="1">
                <a:latin typeface="Aptos" panose="020B0004020202020204" pitchFamily="34" charset="0"/>
              </a:rPr>
              <a:t>publik</a:t>
            </a:r>
            <a:r>
              <a:rPr lang="en-ID" sz="1600" b="1" dirty="0">
                <a:latin typeface="Aptos" panose="020B0004020202020204" pitchFamily="34" charset="0"/>
              </a:rPr>
              <a:t> </a:t>
            </a:r>
            <a:r>
              <a:rPr lang="en-ID" sz="1600" dirty="0" err="1">
                <a:latin typeface="Aptos" panose="020B0004020202020204" pitchFamily="34" charset="0"/>
              </a:rPr>
              <a:t>berfokus</a:t>
            </a:r>
            <a:r>
              <a:rPr lang="en-ID" sz="1600" dirty="0">
                <a:latin typeface="Aptos" panose="020B0004020202020204" pitchFamily="34" charset="0"/>
              </a:rPr>
              <a:t> pada </a:t>
            </a:r>
            <a:r>
              <a:rPr lang="en-ID" sz="1600" dirty="0" err="1">
                <a:latin typeface="Aptos" panose="020B0004020202020204" pitchFamily="34" charset="0"/>
              </a:rPr>
              <a:t>transformasi</a:t>
            </a:r>
            <a:r>
              <a:rPr lang="en-ID" sz="1600" dirty="0">
                <a:latin typeface="Aptos" panose="020B0004020202020204" pitchFamily="34" charset="0"/>
              </a:rPr>
              <a:t> dan </a:t>
            </a:r>
            <a:r>
              <a:rPr lang="en-ID" sz="1600" dirty="0" err="1">
                <a:latin typeface="Aptos" panose="020B0004020202020204" pitchFamily="34" charset="0"/>
              </a:rPr>
              <a:t>digitalisasi</a:t>
            </a:r>
            <a:r>
              <a:rPr lang="en-ID" sz="1600" dirty="0">
                <a:latin typeface="Aptos" panose="020B0004020202020204" pitchFamily="34" charset="0"/>
              </a:rPr>
              <a:t> </a:t>
            </a:r>
            <a:r>
              <a:rPr lang="en-ID" sz="1600" dirty="0" err="1">
                <a:latin typeface="Aptos" panose="020B0004020202020204" pitchFamily="34" charset="0"/>
              </a:rPr>
              <a:t>pelayanan</a:t>
            </a:r>
            <a:r>
              <a:rPr lang="en-ID" sz="1600" dirty="0">
                <a:latin typeface="Aptos" panose="020B0004020202020204" pitchFamily="34" charset="0"/>
              </a:rPr>
              <a:t> </a:t>
            </a:r>
            <a:r>
              <a:rPr lang="en-ID" sz="1600" dirty="0" err="1">
                <a:latin typeface="Aptos" panose="020B0004020202020204" pitchFamily="34" charset="0"/>
              </a:rPr>
              <a:t>publik</a:t>
            </a:r>
            <a:r>
              <a:rPr lang="en-ID" sz="1600" dirty="0">
                <a:latin typeface="Aptos" panose="020B0004020202020204" pitchFamily="34" charset="0"/>
              </a:rPr>
              <a:t> </a:t>
            </a:r>
            <a:r>
              <a:rPr lang="en-ID" sz="1600" dirty="0" err="1">
                <a:latin typeface="Aptos" panose="020B0004020202020204" pitchFamily="34" charset="0"/>
              </a:rPr>
              <a:t>untuk</a:t>
            </a:r>
            <a:r>
              <a:rPr lang="en-ID" sz="1600" dirty="0">
                <a:latin typeface="Aptos" panose="020B0004020202020204" pitchFamily="34" charset="0"/>
              </a:rPr>
              <a:t> </a:t>
            </a:r>
            <a:r>
              <a:rPr lang="en-ID" sz="1600" dirty="0" err="1">
                <a:latin typeface="Aptos" panose="020B0004020202020204" pitchFamily="34" charset="0"/>
              </a:rPr>
              <a:t>mewujudkan</a:t>
            </a:r>
            <a:r>
              <a:rPr lang="en-ID" sz="1600" dirty="0">
                <a:latin typeface="Aptos" panose="020B0004020202020204" pitchFamily="34" charset="0"/>
              </a:rPr>
              <a:t> </a:t>
            </a:r>
            <a:r>
              <a:rPr lang="en-ID" sz="1600" dirty="0" err="1">
                <a:latin typeface="Aptos" panose="020B0004020202020204" pitchFamily="34" charset="0"/>
              </a:rPr>
              <a:t>pelayanan</a:t>
            </a:r>
            <a:r>
              <a:rPr lang="en-ID" sz="1600" dirty="0">
                <a:latin typeface="Aptos" panose="020B0004020202020204" pitchFamily="34" charset="0"/>
              </a:rPr>
              <a:t> </a:t>
            </a:r>
            <a:r>
              <a:rPr lang="en-ID" sz="1600" dirty="0" err="1">
                <a:latin typeface="Aptos" panose="020B0004020202020204" pitchFamily="34" charset="0"/>
              </a:rPr>
              <a:t>publik</a:t>
            </a:r>
            <a:r>
              <a:rPr lang="en-ID" sz="1600" dirty="0">
                <a:latin typeface="Aptos" panose="020B0004020202020204" pitchFamily="34" charset="0"/>
              </a:rPr>
              <a:t> yang </a:t>
            </a:r>
            <a:r>
              <a:rPr lang="en-ID" sz="1600" dirty="0" err="1">
                <a:latin typeface="Aptos" panose="020B0004020202020204" pitchFamily="34" charset="0"/>
              </a:rPr>
              <a:t>berkualitas</a:t>
            </a:r>
            <a:r>
              <a:rPr lang="en-ID" sz="1600" dirty="0">
                <a:latin typeface="Aptos" panose="020B0004020202020204" pitchFamily="34" charset="0"/>
              </a:rPr>
              <a:t> dan </a:t>
            </a:r>
            <a:r>
              <a:rPr lang="en-ID" sz="1600" dirty="0" err="1">
                <a:latin typeface="Aptos" panose="020B0004020202020204" pitchFamily="34" charset="0"/>
              </a:rPr>
              <a:t>inklusif</a:t>
            </a:r>
            <a:r>
              <a:rPr lang="en-ID" sz="1600" dirty="0">
                <a:latin typeface="Aptos" panose="020B0004020202020204" pitchFamily="34" charset="0"/>
              </a:rPr>
              <a:t>. </a:t>
            </a:r>
            <a:r>
              <a:rPr lang="en-ID" sz="1600" dirty="0" err="1">
                <a:latin typeface="Aptos" panose="020B0004020202020204" pitchFamily="34" charset="0"/>
              </a:rPr>
              <a:t>Arah</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meliputi</a:t>
            </a:r>
            <a:r>
              <a:rPr lang="en-ID" sz="1600" dirty="0">
                <a:latin typeface="Aptos" panose="020B0004020202020204" pitchFamily="34" charset="0"/>
              </a:rPr>
              <a:t>:</a:t>
            </a:r>
          </a:p>
          <a:p>
            <a:endParaRPr lang="en-ID" sz="1600" dirty="0">
              <a:latin typeface="Aptos" panose="020B0004020202020204" pitchFamily="34" charset="0"/>
            </a:endParaRPr>
          </a:p>
          <a:p>
            <a:pPr marL="342900" indent="-342900" algn="just">
              <a:buFont typeface="+mj-lt"/>
              <a:buAutoNum type="arabicPeriod"/>
            </a:pPr>
            <a:r>
              <a:rPr lang="en-ID" sz="1600" dirty="0" err="1">
                <a:latin typeface="Aptos" panose="020B0004020202020204" pitchFamily="34" charset="0"/>
              </a:rPr>
              <a:t>Digitalisasi</a:t>
            </a:r>
            <a:r>
              <a:rPr lang="en-ID" sz="1600" dirty="0">
                <a:latin typeface="Aptos" panose="020B0004020202020204" pitchFamily="34" charset="0"/>
              </a:rPr>
              <a:t> </a:t>
            </a:r>
            <a:r>
              <a:rPr lang="en-ID" sz="1600" dirty="0" err="1">
                <a:latin typeface="Aptos" panose="020B0004020202020204" pitchFamily="34" charset="0"/>
              </a:rPr>
              <a:t>pelayanan</a:t>
            </a:r>
            <a:r>
              <a:rPr lang="en-ID" sz="1600" dirty="0">
                <a:latin typeface="Aptos" panose="020B0004020202020204" pitchFamily="34" charset="0"/>
              </a:rPr>
              <a:t> </a:t>
            </a:r>
            <a:r>
              <a:rPr lang="en-ID" sz="1600" dirty="0" err="1">
                <a:latin typeface="Aptos" panose="020B0004020202020204" pitchFamily="34" charset="0"/>
              </a:rPr>
              <a:t>publik</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Pembangunan </a:t>
            </a:r>
            <a:r>
              <a:rPr lang="en-ID" sz="1600" dirty="0" err="1">
                <a:latin typeface="Aptos" panose="020B0004020202020204" pitchFamily="34" charset="0"/>
              </a:rPr>
              <a:t>aplikasi</a:t>
            </a:r>
            <a:r>
              <a:rPr lang="en-ID" sz="1600" dirty="0">
                <a:latin typeface="Aptos" panose="020B0004020202020204" pitchFamily="34" charset="0"/>
              </a:rPr>
              <a:t> </a:t>
            </a:r>
            <a:r>
              <a:rPr lang="en-ID" sz="1600" dirty="0" err="1">
                <a:latin typeface="Aptos" panose="020B0004020202020204" pitchFamily="34" charset="0"/>
              </a:rPr>
              <a:t>penyelenggaraan</a:t>
            </a:r>
            <a:r>
              <a:rPr lang="en-ID" sz="1600" dirty="0">
                <a:latin typeface="Aptos" panose="020B0004020202020204" pitchFamily="34" charset="0"/>
              </a:rPr>
              <a:t> </a:t>
            </a:r>
            <a:r>
              <a:rPr lang="en-ID" sz="1600" dirty="0" err="1">
                <a:latin typeface="Aptos" panose="020B0004020202020204" pitchFamily="34" charset="0"/>
              </a:rPr>
              <a:t>layanan</a:t>
            </a:r>
            <a:r>
              <a:rPr lang="en-ID" sz="1600" dirty="0">
                <a:latin typeface="Aptos" panose="020B0004020202020204" pitchFamily="34" charset="0"/>
              </a:rPr>
              <a:t> </a:t>
            </a:r>
            <a:r>
              <a:rPr lang="en-ID" sz="1600" dirty="0" err="1">
                <a:latin typeface="Aptos" panose="020B0004020202020204" pitchFamily="34" charset="0"/>
              </a:rPr>
              <a:t>prioritas</a:t>
            </a:r>
            <a:r>
              <a:rPr lang="en-ID" sz="1600" dirty="0">
                <a:latin typeface="Aptos" panose="020B0004020202020204" pitchFamily="34" charset="0"/>
              </a:rPr>
              <a:t> </a:t>
            </a:r>
            <a:r>
              <a:rPr lang="en-ID" sz="1600" dirty="0" err="1">
                <a:latin typeface="Aptos" panose="020B0004020202020204" pitchFamily="34" charset="0"/>
              </a:rPr>
              <a:t>terintegrasi</a:t>
            </a:r>
            <a:r>
              <a:rPr lang="en-ID" sz="1600" dirty="0">
                <a:latin typeface="Aptos" panose="020B0004020202020204" pitchFamily="34" charset="0"/>
              </a:rPr>
              <a:t>, </a:t>
            </a:r>
            <a:r>
              <a:rPr lang="en-ID" sz="1600" dirty="0" err="1">
                <a:latin typeface="Aptos" panose="020B0004020202020204" pitchFamily="34" charset="0"/>
              </a:rPr>
              <a:t>penerapan</a:t>
            </a:r>
            <a:r>
              <a:rPr lang="en-ID" sz="1600" dirty="0">
                <a:latin typeface="Aptos" panose="020B0004020202020204" pitchFamily="34" charset="0"/>
              </a:rPr>
              <a:t> SNI </a:t>
            </a:r>
            <a:r>
              <a:rPr lang="en-ID" sz="1600" dirty="0" err="1">
                <a:latin typeface="Aptos" panose="020B0004020202020204" pitchFamily="34" charset="0"/>
              </a:rPr>
              <a:t>keamanan</a:t>
            </a:r>
            <a:r>
              <a:rPr lang="en-ID" sz="1600" dirty="0">
                <a:latin typeface="Aptos" panose="020B0004020202020204" pitchFamily="34" charset="0"/>
              </a:rPr>
              <a:t> </a:t>
            </a:r>
            <a:r>
              <a:rPr lang="en-ID" sz="1600" dirty="0" err="1">
                <a:latin typeface="Aptos" panose="020B0004020202020204" pitchFamily="34" charset="0"/>
              </a:rPr>
              <a:t>siber</a:t>
            </a:r>
            <a:r>
              <a:rPr lang="en-ID" sz="1600" dirty="0">
                <a:latin typeface="Aptos" panose="020B0004020202020204" pitchFamily="34" charset="0"/>
              </a:rPr>
              <a:t>, dan </a:t>
            </a:r>
            <a:r>
              <a:rPr lang="en-ID" sz="1600" dirty="0" err="1">
                <a:latin typeface="Aptos" panose="020B0004020202020204" pitchFamily="34" charset="0"/>
              </a:rPr>
              <a:t>percepatan</a:t>
            </a:r>
            <a:r>
              <a:rPr lang="en-ID" sz="1600" dirty="0">
                <a:latin typeface="Aptos" panose="020B0004020202020204" pitchFamily="34" charset="0"/>
              </a:rPr>
              <a:t> </a:t>
            </a:r>
            <a:r>
              <a:rPr lang="en-ID" sz="1600" dirty="0" err="1">
                <a:latin typeface="Aptos" panose="020B0004020202020204" pitchFamily="34" charset="0"/>
              </a:rPr>
              <a:t>perluasan</a:t>
            </a:r>
            <a:r>
              <a:rPr lang="en-ID" sz="1600" dirty="0">
                <a:latin typeface="Aptos" panose="020B0004020202020204" pitchFamily="34" charset="0"/>
              </a:rPr>
              <a:t> </a:t>
            </a:r>
            <a:r>
              <a:rPr lang="en-ID" sz="1600" dirty="0" err="1">
                <a:latin typeface="Aptos" panose="020B0004020202020204" pitchFamily="34" charset="0"/>
              </a:rPr>
              <a:t>digitalisasi</a:t>
            </a:r>
            <a:r>
              <a:rPr lang="en-ID" sz="1600" dirty="0">
                <a:latin typeface="Aptos" panose="020B0004020202020204" pitchFamily="34" charset="0"/>
              </a:rPr>
              <a:t> </a:t>
            </a:r>
            <a:r>
              <a:rPr lang="en-ID" sz="1600" dirty="0" err="1">
                <a:latin typeface="Aptos" panose="020B0004020202020204" pitchFamily="34" charset="0"/>
              </a:rPr>
              <a:t>keuangan</a:t>
            </a:r>
            <a:r>
              <a:rPr lang="en-ID" sz="1600" dirty="0">
                <a:latin typeface="Aptos" panose="020B0004020202020204" pitchFamily="34" charset="0"/>
              </a:rPr>
              <a:t> di </a:t>
            </a:r>
            <a:r>
              <a:rPr lang="en-ID" sz="1600" dirty="0" err="1">
                <a:latin typeface="Aptos" panose="020B0004020202020204" pitchFamily="34" charset="0"/>
              </a:rPr>
              <a:t>daerah</a:t>
            </a:r>
            <a:r>
              <a:rPr lang="en-ID" sz="1600" dirty="0">
                <a:latin typeface="Aptos" panose="020B0004020202020204" pitchFamily="34" charset="0"/>
              </a:rPr>
              <a:t>;</a:t>
            </a:r>
          </a:p>
          <a:p>
            <a:pPr marL="342900" indent="-342900" algn="just">
              <a:buFont typeface="+mj-lt"/>
              <a:buAutoNum type="arabicPeriod"/>
            </a:pPr>
            <a:r>
              <a:rPr lang="en-ID" sz="1600" b="0" i="0" u="none" strike="noStrike" baseline="0" dirty="0" err="1">
                <a:latin typeface="Aptos" panose="020B0004020202020204" pitchFamily="34" charset="0"/>
              </a:rPr>
              <a:t>Pengembangan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talenta</a:t>
            </a:r>
            <a:r>
              <a:rPr lang="en-ID" sz="1600" b="0" i="0" u="none" strike="noStrike" baseline="0" dirty="0">
                <a:latin typeface="Aptos" panose="020B0004020202020204" pitchFamily="34" charset="0"/>
              </a:rPr>
              <a:t> digital </a:t>
            </a:r>
            <a:r>
              <a:rPr lang="en-ID" sz="1600" b="0" i="0" u="none" strike="noStrike" baseline="0" dirty="0" err="1">
                <a:latin typeface="Aptos" panose="020B0004020202020204" pitchFamily="34" charset="0"/>
              </a:rPr>
              <a:t>pelayanan</a:t>
            </a:r>
            <a:r>
              <a:rPr lang="en-ID" sz="1600" b="0" i="0" u="none" strike="noStrike" baseline="0" dirty="0">
                <a:latin typeface="Aptos" panose="020B0004020202020204" pitchFamily="34" charset="0"/>
              </a:rPr>
              <a:t> public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penyusunan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kebijakan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pemenuhan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kebutuhan</a:t>
            </a:r>
            <a:r>
              <a:rPr lang="en-ID" sz="1600" b="0" i="0" u="none" strike="noStrike" baseline="0" dirty="0">
                <a:latin typeface="Aptos" panose="020B0004020202020204" pitchFamily="34" charset="0"/>
              </a:rPr>
              <a:t> SDM </a:t>
            </a:r>
            <a:r>
              <a:rPr lang="en-ID" sz="1600" b="0" i="0" u="none" strike="noStrike" baseline="0" dirty="0" err="1">
                <a:latin typeface="Aptos" panose="020B0004020202020204" pitchFamily="34" charset="0"/>
              </a:rPr>
              <a:t>pelayanan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publik</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rekrutmen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talenta</a:t>
            </a:r>
            <a:r>
              <a:rPr lang="en-ID" sz="1600" b="0" i="0" u="none" strike="noStrike" baseline="0" dirty="0">
                <a:latin typeface="Aptos" panose="020B0004020202020204" pitchFamily="34" charset="0"/>
              </a:rPr>
              <a:t> digital dan </a:t>
            </a:r>
            <a:r>
              <a:rPr lang="en-ID" sz="1600" b="0" i="0" u="none" strike="noStrike" baseline="0" dirty="0" err="1">
                <a:latin typeface="Aptos" panose="020B0004020202020204" pitchFamily="34" charset="0"/>
              </a:rPr>
              <a:t>pemetaan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profil</a:t>
            </a:r>
            <a:r>
              <a:rPr lang="en-ID" sz="1600" b="0" i="0" u="none" strike="noStrike" baseline="0" dirty="0">
                <a:latin typeface="Aptos" panose="020B0004020202020204" pitchFamily="34" charset="0"/>
              </a:rPr>
              <a:t> ASN </a:t>
            </a:r>
            <a:r>
              <a:rPr lang="en-ID" sz="1600" b="0" i="0" u="none" strike="noStrike" baseline="0" dirty="0" err="1">
                <a:latin typeface="Aptos" panose="020B0004020202020204" pitchFamily="34" charset="0"/>
              </a:rPr>
              <a:t>talenta</a:t>
            </a:r>
            <a:r>
              <a:rPr lang="en-ID" sz="1600" b="0" i="0" u="none" strike="noStrike" baseline="0" dirty="0">
                <a:latin typeface="Aptos" panose="020B0004020202020204" pitchFamily="34" charset="0"/>
              </a:rPr>
              <a:t> digital;</a:t>
            </a:r>
          </a:p>
          <a:p>
            <a:pPr marL="342900" indent="-342900" algn="just">
              <a:buFont typeface="+mj-lt"/>
              <a:buAutoNum type="arabicPeriod"/>
            </a:pP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ekosistem</a:t>
            </a:r>
            <a:r>
              <a:rPr lang="en-ID" sz="1600" b="0" i="0" u="none" strike="noStrike" baseline="0" dirty="0">
                <a:latin typeface="Aptos" panose="020B0004020202020204" pitchFamily="34" charset="0"/>
              </a:rPr>
              <a:t> digital </a:t>
            </a:r>
            <a:r>
              <a:rPr lang="en-ID" sz="1600" b="0" i="0" u="none" strike="noStrike" baseline="0" dirty="0" err="1">
                <a:latin typeface="Aptos" panose="020B0004020202020204" pitchFamily="34" charset="0"/>
              </a:rPr>
              <a:t>pelayanan</a:t>
            </a:r>
            <a:r>
              <a:rPr lang="en-ID" sz="1600" b="0" i="0" u="none" strike="noStrike" baseline="0" dirty="0">
                <a:latin typeface="Aptos" panose="020B0004020202020204" pitchFamily="34" charset="0"/>
              </a:rPr>
              <a:t> public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penyusunan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kebijakan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ekosistem</a:t>
            </a:r>
            <a:r>
              <a:rPr lang="en-ID" sz="1600" b="0" i="0" u="none" strike="noStrike" baseline="0" dirty="0">
                <a:latin typeface="Aptos" panose="020B0004020202020204" pitchFamily="34" charset="0"/>
              </a:rPr>
              <a:t> digital </a:t>
            </a:r>
            <a:r>
              <a:rPr lang="nn-NO" sz="1600" b="0" i="0" u="none" strike="noStrike" baseline="0" dirty="0">
                <a:latin typeface="Aptos" panose="020B0004020202020204" pitchFamily="34" charset="0"/>
              </a:rPr>
              <a:t>pelayanan publik, pemutakhiran data sektor </a:t>
            </a:r>
            <a:r>
              <a:rPr lang="it-IT" sz="1600" b="0" i="0" u="none" strike="noStrike" baseline="0" dirty="0">
                <a:latin typeface="Aptos" panose="020B0004020202020204" pitchFamily="34" charset="0"/>
              </a:rPr>
              <a:t>prioritas, dan standarisasi data statistik;</a:t>
            </a:r>
          </a:p>
          <a:p>
            <a:pPr marL="342900" indent="-342900" algn="just">
              <a:buFont typeface="+mj-lt"/>
              <a:buAutoNum type="arabicPeriod"/>
            </a:pPr>
            <a:r>
              <a:rPr lang="fi-FI" sz="1600" b="0" i="0" u="none" strike="noStrike" baseline="0" dirty="0">
                <a:latin typeface="Aptos" panose="020B0004020202020204" pitchFamily="34" charset="0"/>
              </a:rPr>
              <a:t>Perluasan akses pelayanan publik melalui penyusunan kebijakan tentang tata kelola MPP, </a:t>
            </a:r>
            <a:r>
              <a:rPr lang="en-ID" sz="1600" b="0" i="0" u="none" strike="noStrike" baseline="0" dirty="0" err="1">
                <a:latin typeface="Aptos" panose="020B0004020202020204" pitchFamily="34" charset="0"/>
              </a:rPr>
              <a:t>pembangunan</a:t>
            </a:r>
            <a:r>
              <a:rPr lang="en-ID" sz="1600" b="0" i="0" u="none" strike="noStrike" baseline="0" dirty="0">
                <a:latin typeface="Aptos" panose="020B0004020202020204" pitchFamily="34" charset="0"/>
              </a:rPr>
              <a:t> MPP di wilayah </a:t>
            </a:r>
            <a:r>
              <a:rPr lang="en-ID" sz="1600" b="0" i="0" u="none" strike="noStrike" baseline="0" dirty="0" err="1">
                <a:latin typeface="Aptos" panose="020B0004020202020204" pitchFamily="34" charset="0"/>
              </a:rPr>
              <a:t>prioritas</a:t>
            </a:r>
            <a:r>
              <a:rPr lang="en-ID" sz="1600" b="0" i="0" u="none" strike="noStrike" baseline="0" dirty="0">
                <a:latin typeface="Aptos" panose="020B0004020202020204" pitchFamily="34" charset="0"/>
              </a:rPr>
              <a:t>, dan </a:t>
            </a:r>
            <a:r>
              <a:rPr lang="nn-NO" sz="1600" b="0" i="0" u="none" strike="noStrike" baseline="0" dirty="0">
                <a:latin typeface="Aptos" panose="020B0004020202020204" pitchFamily="34" charset="0"/>
              </a:rPr>
              <a:t>perluasan hub pelayanan publik di daerah</a:t>
            </a:r>
            <a:endParaRPr lang="en-ID" sz="1600" dirty="0">
              <a:latin typeface="Aptos" panose="020B0004020202020204" pitchFamily="34" charset="0"/>
            </a:endParaRPr>
          </a:p>
        </p:txBody>
      </p:sp>
    </p:spTree>
    <p:extLst>
      <p:ext uri="{BB962C8B-B14F-4D97-AF65-F5344CB8AC3E}">
        <p14:creationId xmlns:p14="http://schemas.microsoft.com/office/powerpoint/2010/main" val="7685517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sp>
        <p:nvSpPr>
          <p:cNvPr id="8" name="TextBox 7">
            <a:extLst>
              <a:ext uri="{FF2B5EF4-FFF2-40B4-BE49-F238E27FC236}">
                <a16:creationId xmlns:a16="http://schemas.microsoft.com/office/drawing/2014/main" id="{BE2B5268-297F-109C-C643-5176EAF82E7A}"/>
              </a:ext>
            </a:extLst>
          </p:cNvPr>
          <p:cNvSpPr txBox="1"/>
          <p:nvPr/>
        </p:nvSpPr>
        <p:spPr>
          <a:xfrm>
            <a:off x="446316" y="1677458"/>
            <a:ext cx="5529942" cy="5016758"/>
          </a:xfrm>
          <a:prstGeom prst="rect">
            <a:avLst/>
          </a:prstGeom>
          <a:noFill/>
        </p:spPr>
        <p:txBody>
          <a:bodyPr wrap="square">
            <a:spAutoFit/>
          </a:bodyPr>
          <a:lstStyle/>
          <a:p>
            <a:pPr algn="just"/>
            <a:r>
              <a:rPr lang="en-ID" sz="1600" b="1" dirty="0">
                <a:latin typeface="Aptos" panose="020B0004020202020204" pitchFamily="34" charset="0"/>
              </a:rPr>
              <a:t>Pembangunan </a:t>
            </a:r>
            <a:r>
              <a:rPr lang="en-ID" sz="1600" b="1" dirty="0" err="1">
                <a:latin typeface="Aptos" panose="020B0004020202020204" pitchFamily="34" charset="0"/>
              </a:rPr>
              <a:t>bidang</a:t>
            </a:r>
            <a:r>
              <a:rPr lang="en-ID" sz="1600" b="1" dirty="0">
                <a:latin typeface="Aptos" panose="020B0004020202020204" pitchFamily="34" charset="0"/>
              </a:rPr>
              <a:t> proses </a:t>
            </a:r>
            <a:r>
              <a:rPr lang="en-ID" sz="1600" b="1" dirty="0" err="1">
                <a:latin typeface="Aptos" panose="020B0004020202020204" pitchFamily="34" charset="0"/>
              </a:rPr>
              <a:t>bisnis</a:t>
            </a:r>
            <a:r>
              <a:rPr lang="en-ID" sz="1600" b="1" dirty="0">
                <a:latin typeface="Aptos" panose="020B0004020202020204" pitchFamily="34" charset="0"/>
              </a:rPr>
              <a:t> dan </a:t>
            </a:r>
            <a:r>
              <a:rPr lang="en-ID" sz="1600" b="1" dirty="0" err="1">
                <a:latin typeface="Aptos" panose="020B0004020202020204" pitchFamily="34" charset="0"/>
              </a:rPr>
              <a:t>kelembagaan</a:t>
            </a:r>
            <a:r>
              <a:rPr lang="en-ID" sz="1600" b="1" dirty="0">
                <a:latin typeface="Aptos" panose="020B0004020202020204" pitchFamily="34" charset="0"/>
              </a:rPr>
              <a:t> </a:t>
            </a:r>
            <a:r>
              <a:rPr lang="en-ID" sz="1600" dirty="0" err="1">
                <a:latin typeface="Aptos" panose="020B0004020202020204" pitchFamily="34" charset="0"/>
              </a:rPr>
              <a:t>berfokus</a:t>
            </a:r>
            <a:r>
              <a:rPr lang="en-ID" sz="1600" dirty="0">
                <a:latin typeface="Aptos" panose="020B0004020202020204" pitchFamily="34" charset="0"/>
              </a:rPr>
              <a:t> pada </a:t>
            </a:r>
            <a:r>
              <a:rPr lang="en-ID" sz="1600" dirty="0" err="1">
                <a:latin typeface="Aptos" panose="020B0004020202020204" pitchFamily="34" charset="0"/>
              </a:rPr>
              <a:t>penataan</a:t>
            </a:r>
            <a:r>
              <a:rPr lang="en-ID" sz="1600" dirty="0">
                <a:latin typeface="Aptos" panose="020B0004020202020204" pitchFamily="34" charset="0"/>
              </a:rPr>
              <a:t> proses </a:t>
            </a:r>
            <a:r>
              <a:rPr lang="en-ID" sz="1600" dirty="0" err="1">
                <a:latin typeface="Aptos" panose="020B0004020202020204" pitchFamily="34" charset="0"/>
              </a:rPr>
              <a:t>bisnis</a:t>
            </a:r>
            <a:r>
              <a:rPr lang="en-ID" sz="1600" dirty="0">
                <a:latin typeface="Aptos" panose="020B0004020202020204" pitchFamily="34" charset="0"/>
              </a:rPr>
              <a:t> dan </a:t>
            </a:r>
            <a:r>
              <a:rPr lang="en-ID" sz="1600" dirty="0" err="1">
                <a:latin typeface="Aptos" panose="020B0004020202020204" pitchFamily="34" charset="0"/>
              </a:rPr>
              <a:t>kelembagaan</a:t>
            </a:r>
            <a:r>
              <a:rPr lang="en-ID" sz="1600" dirty="0">
                <a:latin typeface="Aptos" panose="020B0004020202020204" pitchFamily="34" charset="0"/>
              </a:rPr>
              <a:t> </a:t>
            </a:r>
            <a:r>
              <a:rPr lang="en-ID" sz="1600" dirty="0" err="1">
                <a:latin typeface="Aptos" panose="020B0004020202020204" pitchFamily="34" charset="0"/>
              </a:rPr>
              <a:t>pembangunan</a:t>
            </a:r>
            <a:r>
              <a:rPr lang="en-ID" sz="1600" dirty="0">
                <a:latin typeface="Aptos" panose="020B0004020202020204" pitchFamily="34" charset="0"/>
              </a:rPr>
              <a:t> </a:t>
            </a:r>
            <a:r>
              <a:rPr lang="en-ID" sz="1600" dirty="0" err="1">
                <a:latin typeface="Aptos" panose="020B0004020202020204" pitchFamily="34" charset="0"/>
              </a:rPr>
              <a:t>untuk</a:t>
            </a:r>
            <a:r>
              <a:rPr lang="en-ID" sz="1600" dirty="0">
                <a:latin typeface="Aptos" panose="020B0004020202020204" pitchFamily="34" charset="0"/>
              </a:rPr>
              <a:t> </a:t>
            </a:r>
            <a:r>
              <a:rPr lang="en-ID" sz="1600" dirty="0" err="1">
                <a:latin typeface="Aptos" panose="020B0004020202020204" pitchFamily="34" charset="0"/>
              </a:rPr>
              <a:t>mewujudkan</a:t>
            </a:r>
            <a:r>
              <a:rPr lang="en-ID" sz="1600" dirty="0">
                <a:latin typeface="Aptos" panose="020B0004020202020204" pitchFamily="34" charset="0"/>
              </a:rPr>
              <a:t> </a:t>
            </a:r>
            <a:r>
              <a:rPr lang="en-ID" sz="1600" dirty="0" err="1">
                <a:latin typeface="Aptos" panose="020B0004020202020204" pitchFamily="34" charset="0"/>
              </a:rPr>
              <a:t>struktur</a:t>
            </a:r>
            <a:r>
              <a:rPr lang="en-ID" sz="1600" dirty="0">
                <a:latin typeface="Aptos" panose="020B0004020202020204" pitchFamily="34" charset="0"/>
              </a:rPr>
              <a:t> dan proses </a:t>
            </a:r>
            <a:r>
              <a:rPr lang="en-ID" sz="1600" dirty="0" err="1">
                <a:latin typeface="Aptos" panose="020B0004020202020204" pitchFamily="34" charset="0"/>
              </a:rPr>
              <a:t>bisnis</a:t>
            </a:r>
            <a:r>
              <a:rPr lang="en-ID" sz="1600" dirty="0">
                <a:latin typeface="Aptos" panose="020B0004020202020204" pitchFamily="34" charset="0"/>
              </a:rPr>
              <a:t> yang </a:t>
            </a:r>
            <a:r>
              <a:rPr lang="en-ID" sz="1600" dirty="0" err="1">
                <a:latin typeface="Aptos" panose="020B0004020202020204" pitchFamily="34" charset="0"/>
              </a:rPr>
              <a:t>efektif</a:t>
            </a:r>
            <a:r>
              <a:rPr lang="en-ID" sz="1600" dirty="0">
                <a:latin typeface="Aptos" panose="020B0004020202020204" pitchFamily="34" charset="0"/>
              </a:rPr>
              <a:t> dan </a:t>
            </a:r>
            <a:r>
              <a:rPr lang="en-ID" sz="1600" dirty="0" err="1">
                <a:latin typeface="Aptos" panose="020B0004020202020204" pitchFamily="34" charset="0"/>
              </a:rPr>
              <a:t>efisien</a:t>
            </a:r>
            <a:r>
              <a:rPr lang="en-ID" sz="1600" dirty="0">
                <a:latin typeface="Aptos" panose="020B0004020202020204" pitchFamily="34" charset="0"/>
              </a:rPr>
              <a:t>. </a:t>
            </a:r>
            <a:r>
              <a:rPr lang="en-ID" sz="1600" dirty="0" err="1">
                <a:latin typeface="Aptos" panose="020B0004020202020204" pitchFamily="34" charset="0"/>
              </a:rPr>
              <a:t>Arah</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meliputi</a:t>
            </a:r>
            <a:r>
              <a:rPr lang="en-ID" sz="1600" dirty="0">
                <a:latin typeface="Aptos" panose="020B0004020202020204" pitchFamily="34" charset="0"/>
              </a:rPr>
              <a:t>:</a:t>
            </a:r>
          </a:p>
          <a:p>
            <a:endParaRPr lang="en-ID" sz="1600" dirty="0">
              <a:latin typeface="Aptos" panose="020B0004020202020204" pitchFamily="34" charset="0"/>
            </a:endParaRPr>
          </a:p>
          <a:p>
            <a:pPr marL="342900" indent="-342900">
              <a:buFont typeface="+mj-lt"/>
              <a:buAutoNum type="arabicPeriod"/>
            </a:pPr>
            <a:r>
              <a:rPr lang="en-ID" sz="1600" dirty="0" err="1">
                <a:latin typeface="Aptos" panose="020B0004020202020204" pitchFamily="34" charset="0"/>
              </a:rPr>
              <a:t>Penyederhanaan</a:t>
            </a:r>
            <a:r>
              <a:rPr lang="en-ID" sz="1600" dirty="0">
                <a:latin typeface="Aptos" panose="020B0004020202020204" pitchFamily="34" charset="0"/>
              </a:rPr>
              <a:t> dan </a:t>
            </a:r>
            <a:r>
              <a:rPr lang="en-ID" sz="1600" dirty="0" err="1">
                <a:latin typeface="Aptos" panose="020B0004020202020204" pitchFamily="34" charset="0"/>
              </a:rPr>
              <a:t>penguatan</a:t>
            </a:r>
            <a:r>
              <a:rPr lang="en-ID" sz="1600" dirty="0">
                <a:latin typeface="Aptos" panose="020B0004020202020204" pitchFamily="34" charset="0"/>
              </a:rPr>
              <a:t> proses </a:t>
            </a:r>
            <a:r>
              <a:rPr lang="en-ID" sz="1600" dirty="0" err="1">
                <a:latin typeface="Aptos" panose="020B0004020202020204" pitchFamily="34" charset="0"/>
              </a:rPr>
              <a:t>bisnis</a:t>
            </a:r>
            <a:r>
              <a:rPr lang="en-ID" sz="1600" dirty="0">
                <a:latin typeface="Aptos" panose="020B0004020202020204" pitchFamily="34" charset="0"/>
              </a:rPr>
              <a:t> </a:t>
            </a:r>
            <a:r>
              <a:rPr lang="en-ID" sz="1600" dirty="0" err="1">
                <a:latin typeface="Aptos" panose="020B0004020202020204" pitchFamily="34" charset="0"/>
              </a:rPr>
              <a:t>pemerintah</a:t>
            </a:r>
            <a:r>
              <a:rPr lang="en-ID" sz="1600" dirty="0">
                <a:latin typeface="Aptos" panose="020B0004020202020204" pitchFamily="34" charset="0"/>
              </a:rPr>
              <a:t> </a:t>
            </a:r>
            <a:r>
              <a:rPr lang="en-ID" sz="1600" dirty="0" err="1">
                <a:latin typeface="Aptos" panose="020B0004020202020204" pitchFamily="34" charset="0"/>
              </a:rPr>
              <a:t>layanan</a:t>
            </a:r>
            <a:r>
              <a:rPr lang="en-ID" sz="1600" dirty="0">
                <a:latin typeface="Aptos" panose="020B0004020202020204" pitchFamily="34" charset="0"/>
              </a:rPr>
              <a:t> </a:t>
            </a:r>
            <a:r>
              <a:rPr lang="en-ID" sz="1600" dirty="0" err="1">
                <a:latin typeface="Aptos" panose="020B0004020202020204" pitchFamily="34" charset="0"/>
              </a:rPr>
              <a:t>prioritas</a:t>
            </a:r>
            <a:r>
              <a:rPr lang="en-ID" sz="1600" dirty="0">
                <a:latin typeface="Aptos" panose="020B0004020202020204" pitchFamily="34" charset="0"/>
              </a:rPr>
              <a:t>, </a:t>
            </a:r>
            <a:r>
              <a:rPr lang="en-ID" sz="1600" dirty="0" err="1">
                <a:latin typeface="Aptos" panose="020B0004020202020204" pitchFamily="34" charset="0"/>
              </a:rPr>
              <a:t>serta</a:t>
            </a:r>
            <a:r>
              <a:rPr lang="en-ID" sz="1600" dirty="0">
                <a:latin typeface="Aptos" panose="020B0004020202020204" pitchFamily="34" charset="0"/>
              </a:rPr>
              <a:t> </a:t>
            </a:r>
            <a:r>
              <a:rPr lang="en-ID" sz="1600" dirty="0" err="1">
                <a:latin typeface="Aptos" panose="020B0004020202020204" pitchFamily="34" charset="0"/>
              </a:rPr>
              <a:t>penyusunan</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arsitektur</a:t>
            </a:r>
            <a:r>
              <a:rPr lang="en-ID" sz="1600" dirty="0">
                <a:latin typeface="Aptos" panose="020B0004020202020204" pitchFamily="34" charset="0"/>
              </a:rPr>
              <a:t> SPBE dan </a:t>
            </a:r>
            <a:r>
              <a:rPr lang="en-ID" sz="1600" dirty="0" err="1">
                <a:latin typeface="Aptos" panose="020B0004020202020204" pitchFamily="34" charset="0"/>
              </a:rPr>
              <a:t>peta</a:t>
            </a:r>
            <a:r>
              <a:rPr lang="en-ID" sz="1600" dirty="0">
                <a:latin typeface="Aptos" panose="020B0004020202020204" pitchFamily="34" charset="0"/>
              </a:rPr>
              <a:t> </a:t>
            </a:r>
            <a:r>
              <a:rPr lang="en-ID" sz="1600" dirty="0" err="1">
                <a:latin typeface="Aptos" panose="020B0004020202020204" pitchFamily="34" charset="0"/>
              </a:rPr>
              <a:t>rencana</a:t>
            </a:r>
            <a:r>
              <a:rPr lang="en-ID" sz="1600" dirty="0">
                <a:latin typeface="Aptos" panose="020B0004020202020204" pitchFamily="34" charset="0"/>
              </a:rPr>
              <a:t> </a:t>
            </a:r>
            <a:r>
              <a:rPr lang="en-ID" sz="1600" dirty="0" err="1">
                <a:latin typeface="Aptos" panose="020B0004020202020204" pitchFamily="34" charset="0"/>
              </a:rPr>
              <a:t>nasional</a:t>
            </a:r>
            <a:r>
              <a:rPr lang="en-ID" sz="1600" dirty="0">
                <a:latin typeface="Aptos" panose="020B0004020202020204" pitchFamily="34" charset="0"/>
              </a:rPr>
              <a:t> 2025- 2029, dan </a:t>
            </a:r>
            <a:r>
              <a:rPr lang="en-ID" sz="1600" dirty="0" err="1">
                <a:latin typeface="Aptos" panose="020B0004020202020204" pitchFamily="34" charset="0"/>
              </a:rPr>
              <a:t>penyusunan</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digital;</a:t>
            </a:r>
          </a:p>
          <a:p>
            <a:pPr marL="342900" indent="-342900">
              <a:buFont typeface="+mj-lt"/>
              <a:buAutoNum type="arabicPeriod"/>
            </a:pPr>
            <a:r>
              <a:rPr lang="en-ID" sz="1600" dirty="0" err="1">
                <a:latin typeface="Aptos" panose="020B0004020202020204" pitchFamily="34" charset="0"/>
              </a:rPr>
              <a:t>Penataan</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program Pembangunan dan </a:t>
            </a:r>
            <a:r>
              <a:rPr lang="en-ID" sz="1600" dirty="0" err="1">
                <a:latin typeface="Aptos" panose="020B0004020202020204" pitchFamily="34" charset="0"/>
              </a:rPr>
              <a:t>prioritas</a:t>
            </a:r>
            <a:r>
              <a:rPr lang="en-ID" sz="1600" dirty="0">
                <a:latin typeface="Aptos" panose="020B0004020202020204" pitchFamily="34" charset="0"/>
              </a:rPr>
              <a:t> </a:t>
            </a:r>
            <a:r>
              <a:rPr lang="en-ID" sz="1600" dirty="0" err="1">
                <a:latin typeface="Aptos" panose="020B0004020202020204" pitchFamily="34" charset="0"/>
              </a:rPr>
              <a:t>nasional</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a:t>
            </a:r>
            <a:r>
              <a:rPr lang="en-ID" sz="1600" dirty="0" err="1">
                <a:latin typeface="Aptos" panose="020B0004020202020204" pitchFamily="34" charset="0"/>
              </a:rPr>
              <a:t>penerimaan</a:t>
            </a:r>
            <a:r>
              <a:rPr lang="en-ID" sz="1600" dirty="0">
                <a:latin typeface="Aptos" panose="020B0004020202020204" pitchFamily="34" charset="0"/>
              </a:rPr>
              <a:t> negara, </a:t>
            </a:r>
            <a:r>
              <a:rPr lang="en-ID" sz="1600" dirty="0" err="1">
                <a:latin typeface="Aptos" panose="020B0004020202020204" pitchFamily="34" charset="0"/>
              </a:rPr>
              <a:t>integrasi</a:t>
            </a:r>
            <a:r>
              <a:rPr lang="en-ID" sz="1600" dirty="0">
                <a:latin typeface="Aptos" panose="020B0004020202020204" pitchFamily="34" charset="0"/>
              </a:rPr>
              <a:t> dan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a:t>
            </a:r>
            <a:r>
              <a:rPr lang="en-ID" sz="1600" dirty="0" err="1">
                <a:latin typeface="Aptos" panose="020B0004020202020204" pitchFamily="34" charset="0"/>
              </a:rPr>
              <a:t>perencanaan</a:t>
            </a:r>
            <a:r>
              <a:rPr lang="en-ID" sz="1600" dirty="0">
                <a:latin typeface="Aptos" panose="020B0004020202020204" pitchFamily="34" charset="0"/>
              </a:rPr>
              <a:t> dan </a:t>
            </a:r>
            <a:r>
              <a:rPr lang="en-ID" sz="1600" dirty="0" err="1">
                <a:latin typeface="Aptos" panose="020B0004020202020204" pitchFamily="34" charset="0"/>
              </a:rPr>
              <a:t>penganggaran</a:t>
            </a:r>
            <a:r>
              <a:rPr lang="en-ID" sz="1600" dirty="0">
                <a:latin typeface="Aptos" panose="020B0004020202020204" pitchFamily="34" charset="0"/>
              </a:rPr>
              <a:t>, dan </a:t>
            </a:r>
            <a:r>
              <a:rPr lang="en-ID" sz="1600" dirty="0" err="1">
                <a:latin typeface="Aptos" panose="020B0004020202020204" pitchFamily="34" charset="0"/>
              </a:rPr>
              <a:t>penyusunan</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organisasi</a:t>
            </a:r>
            <a:r>
              <a:rPr lang="en-ID" sz="1600" dirty="0">
                <a:latin typeface="Aptos" panose="020B0004020202020204" pitchFamily="34" charset="0"/>
              </a:rPr>
              <a:t> </a:t>
            </a:r>
            <a:r>
              <a:rPr lang="en-ID" sz="1600" dirty="0" err="1">
                <a:latin typeface="Aptos" panose="020B0004020202020204" pitchFamily="34" charset="0"/>
              </a:rPr>
              <a:t>kementerian</a:t>
            </a:r>
            <a:r>
              <a:rPr lang="en-ID" sz="1600" dirty="0">
                <a:latin typeface="Aptos" panose="020B0004020202020204" pitchFamily="34" charset="0"/>
              </a:rPr>
              <a:t> negara;</a:t>
            </a:r>
          </a:p>
          <a:p>
            <a:pPr marL="342900" indent="-342900">
              <a:buFont typeface="+mj-lt"/>
              <a:buAutoNum type="arabicPeriod"/>
            </a:pPr>
            <a:r>
              <a:rPr lang="en-ID" sz="1600" dirty="0" err="1">
                <a:latin typeface="Aptos" panose="020B0004020202020204" pitchFamily="34" charset="0"/>
              </a:rPr>
              <a:t>Harmonisasi</a:t>
            </a:r>
            <a:r>
              <a:rPr lang="en-ID" sz="1600" dirty="0">
                <a:latin typeface="Aptos" panose="020B0004020202020204" pitchFamily="34" charset="0"/>
              </a:rPr>
              <a:t> dan </a:t>
            </a:r>
            <a:r>
              <a:rPr lang="en-ID" sz="1600" dirty="0" err="1">
                <a:latin typeface="Aptos" panose="020B0004020202020204" pitchFamily="34" charset="0"/>
              </a:rPr>
              <a:t>kolaborasi</a:t>
            </a:r>
            <a:r>
              <a:rPr lang="en-ID" sz="1600" dirty="0">
                <a:latin typeface="Aptos" panose="020B0004020202020204" pitchFamily="34" charset="0"/>
              </a:rPr>
              <a:t> </a:t>
            </a:r>
            <a:r>
              <a:rPr lang="en-ID" sz="1600" dirty="0" err="1">
                <a:latin typeface="Aptos" panose="020B0004020202020204" pitchFamily="34" charset="0"/>
              </a:rPr>
              <a:t>kewenangan</a:t>
            </a:r>
            <a:r>
              <a:rPr lang="en-ID" sz="1600" dirty="0">
                <a:latin typeface="Aptos" panose="020B0004020202020204" pitchFamily="34" charset="0"/>
              </a:rPr>
              <a:t> dan </a:t>
            </a:r>
            <a:r>
              <a:rPr lang="en-ID" sz="1600" dirty="0" err="1">
                <a:latin typeface="Aptos" panose="020B0004020202020204" pitchFamily="34" charset="0"/>
              </a:rPr>
              <a:t>keuangan</a:t>
            </a:r>
            <a:r>
              <a:rPr lang="en-ID" sz="1600" dirty="0">
                <a:latin typeface="Aptos" panose="020B0004020202020204" pitchFamily="34" charset="0"/>
              </a:rPr>
              <a:t> </a:t>
            </a:r>
            <a:r>
              <a:rPr lang="en-ID" sz="1600" dirty="0" err="1">
                <a:latin typeface="Aptos" panose="020B0004020202020204" pitchFamily="34" charset="0"/>
              </a:rPr>
              <a:t>pusat</a:t>
            </a:r>
            <a:r>
              <a:rPr lang="en-ID" sz="1600" dirty="0">
                <a:latin typeface="Aptos" panose="020B0004020202020204" pitchFamily="34" charset="0"/>
              </a:rPr>
              <a:t> dan </a:t>
            </a:r>
            <a:r>
              <a:rPr lang="en-ID" sz="1600" dirty="0" err="1">
                <a:latin typeface="Aptos" panose="020B0004020202020204" pitchFamily="34" charset="0"/>
              </a:rPr>
              <a:t>daerah</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penataan</a:t>
            </a:r>
            <a:r>
              <a:rPr lang="en-ID" sz="1600" dirty="0">
                <a:latin typeface="Aptos" panose="020B0004020202020204" pitchFamily="34" charset="0"/>
              </a:rPr>
              <a:t> </a:t>
            </a:r>
            <a:r>
              <a:rPr lang="en-ID" sz="1600" dirty="0" err="1">
                <a:latin typeface="Aptos" panose="020B0004020202020204" pitchFamily="34" charset="0"/>
              </a:rPr>
              <a:t>otonomi</a:t>
            </a:r>
            <a:r>
              <a:rPr lang="en-ID" sz="1600" dirty="0">
                <a:latin typeface="Aptos" panose="020B0004020202020204" pitchFamily="34" charset="0"/>
              </a:rPr>
              <a:t> </a:t>
            </a:r>
            <a:r>
              <a:rPr lang="en-ID" sz="1600" dirty="0" err="1">
                <a:latin typeface="Aptos" panose="020B0004020202020204" pitchFamily="34" charset="0"/>
              </a:rPr>
              <a:t>daerah</a:t>
            </a:r>
            <a:r>
              <a:rPr lang="en-ID" sz="1600" dirty="0">
                <a:latin typeface="Aptos" panose="020B0004020202020204" pitchFamily="34" charset="0"/>
              </a:rPr>
              <a:t> dan </a:t>
            </a:r>
            <a:r>
              <a:rPr lang="en-ID" sz="1600" dirty="0" err="1">
                <a:latin typeface="Aptos" panose="020B0004020202020204" pitchFamily="34" charset="0"/>
              </a:rPr>
              <a:t>optimalisasi</a:t>
            </a:r>
            <a:r>
              <a:rPr lang="en-ID" sz="1600" dirty="0">
                <a:latin typeface="Aptos" panose="020B0004020202020204" pitchFamily="34" charset="0"/>
              </a:rPr>
              <a:t> </a:t>
            </a:r>
            <a:r>
              <a:rPr lang="en-ID" sz="1600" dirty="0" err="1">
                <a:latin typeface="Aptos" panose="020B0004020202020204" pitchFamily="34" charset="0"/>
              </a:rPr>
              <a:t>penerapan</a:t>
            </a:r>
            <a:r>
              <a:rPr lang="en-ID" sz="1600" dirty="0">
                <a:latin typeface="Aptos" panose="020B0004020202020204" pitchFamily="34" charset="0"/>
              </a:rPr>
              <a:t> </a:t>
            </a:r>
            <a:r>
              <a:rPr lang="en-ID" sz="1600" dirty="0" err="1">
                <a:latin typeface="Aptos" panose="020B0004020202020204" pitchFamily="34" charset="0"/>
              </a:rPr>
              <a:t>desentralisasi</a:t>
            </a:r>
            <a:r>
              <a:rPr lang="en-ID" sz="1600" dirty="0">
                <a:latin typeface="Aptos" panose="020B0004020202020204" pitchFamily="34" charset="0"/>
              </a:rPr>
              <a:t> </a:t>
            </a:r>
            <a:r>
              <a:rPr lang="en-ID" sz="1600" dirty="0" err="1">
                <a:latin typeface="Aptos" panose="020B0004020202020204" pitchFamily="34" charset="0"/>
              </a:rPr>
              <a:t>asimetris</a:t>
            </a:r>
            <a:r>
              <a:rPr lang="en-ID" sz="1600" dirty="0">
                <a:latin typeface="Aptos" panose="020B0004020202020204" pitchFamily="34" charset="0"/>
              </a:rPr>
              <a:t> </a:t>
            </a:r>
            <a:r>
              <a:rPr lang="en-ID" sz="1600" dirty="0" err="1">
                <a:latin typeface="Aptos" panose="020B0004020202020204" pitchFamily="34" charset="0"/>
              </a:rPr>
              <a:t>dengan</a:t>
            </a:r>
            <a:r>
              <a:rPr lang="en-ID" sz="1600" dirty="0">
                <a:latin typeface="Aptos" panose="020B0004020202020204" pitchFamily="34" charset="0"/>
              </a:rPr>
              <a:t> </a:t>
            </a:r>
            <a:r>
              <a:rPr lang="en-ID" sz="1600" dirty="0" err="1">
                <a:latin typeface="Aptos" panose="020B0004020202020204" pitchFamily="34" charset="0"/>
              </a:rPr>
              <a:t>memperhatikan</a:t>
            </a:r>
            <a:r>
              <a:rPr lang="en-ID" sz="1600" dirty="0">
                <a:latin typeface="Aptos" panose="020B0004020202020204" pitchFamily="34" charset="0"/>
              </a:rPr>
              <a:t> </a:t>
            </a:r>
            <a:r>
              <a:rPr lang="en-ID" sz="1600" dirty="0" err="1">
                <a:latin typeface="Aptos" panose="020B0004020202020204" pitchFamily="34" charset="0"/>
              </a:rPr>
              <a:t>tipologi</a:t>
            </a:r>
            <a:r>
              <a:rPr lang="en-ID" sz="1600" dirty="0">
                <a:latin typeface="Aptos" panose="020B0004020202020204" pitchFamily="34" charset="0"/>
              </a:rPr>
              <a:t> wilayah (</a:t>
            </a:r>
            <a:r>
              <a:rPr lang="en-ID" sz="1600" dirty="0" err="1">
                <a:latin typeface="Aptos" panose="020B0004020202020204" pitchFamily="34" charset="0"/>
              </a:rPr>
              <a:t>geografis</a:t>
            </a:r>
            <a:r>
              <a:rPr lang="en-ID" sz="1600" dirty="0">
                <a:latin typeface="Aptos" panose="020B0004020202020204" pitchFamily="34" charset="0"/>
              </a:rPr>
              <a:t>, </a:t>
            </a:r>
            <a:r>
              <a:rPr lang="en-ID" sz="1600" dirty="0" err="1">
                <a:latin typeface="Aptos" panose="020B0004020202020204" pitchFamily="34" charset="0"/>
              </a:rPr>
              <a:t>kapasitas</a:t>
            </a:r>
            <a:r>
              <a:rPr lang="en-ID" sz="1600" dirty="0">
                <a:latin typeface="Aptos" panose="020B0004020202020204" pitchFamily="34" charset="0"/>
              </a:rPr>
              <a:t> dan </a:t>
            </a:r>
            <a:r>
              <a:rPr lang="en-ID" sz="1600" dirty="0" err="1">
                <a:latin typeface="Aptos" panose="020B0004020202020204" pitchFamily="34" charset="0"/>
              </a:rPr>
              <a:t>kinerja</a:t>
            </a:r>
            <a:r>
              <a:rPr lang="en-ID" sz="1600" dirty="0">
                <a:latin typeface="Aptos" panose="020B0004020202020204" pitchFamily="34" charset="0"/>
              </a:rPr>
              <a:t> </a:t>
            </a:r>
            <a:r>
              <a:rPr lang="en-ID" sz="1600" dirty="0" err="1">
                <a:latin typeface="Aptos" panose="020B0004020202020204" pitchFamily="34" charset="0"/>
              </a:rPr>
              <a:t>daerah</a:t>
            </a:r>
            <a:r>
              <a:rPr lang="en-ID" sz="1600" dirty="0">
                <a:latin typeface="Aptos" panose="020B0004020202020204" pitchFamily="34" charset="0"/>
              </a:rPr>
              <a:t>).</a:t>
            </a:r>
          </a:p>
        </p:txBody>
      </p:sp>
      <p:sp>
        <p:nvSpPr>
          <p:cNvPr id="9" name="TextBox 8">
            <a:extLst>
              <a:ext uri="{FF2B5EF4-FFF2-40B4-BE49-F238E27FC236}">
                <a16:creationId xmlns:a16="http://schemas.microsoft.com/office/drawing/2014/main" id="{8D0F3CD0-ADA5-AA36-D948-EB04F5B4FA89}"/>
              </a:ext>
            </a:extLst>
          </p:cNvPr>
          <p:cNvSpPr txBox="1"/>
          <p:nvPr/>
        </p:nvSpPr>
        <p:spPr>
          <a:xfrm>
            <a:off x="261255" y="1151458"/>
            <a:ext cx="8302940" cy="461665"/>
          </a:xfrm>
          <a:prstGeom prst="rect">
            <a:avLst/>
          </a:prstGeom>
          <a:noFill/>
        </p:spPr>
        <p:txBody>
          <a:bodyPr wrap="square" rtlCol="0">
            <a:spAutoFit/>
          </a:bodyPr>
          <a:lstStyle/>
          <a:p>
            <a:r>
              <a:rPr lang="en-US" sz="2400" b="1" dirty="0"/>
              <a:t>C. ARAH KEBIJAKAN TRANSFORMASI TATA KELOLA</a:t>
            </a:r>
            <a:endParaRPr lang="en-ID" sz="2400" b="1" dirty="0"/>
          </a:p>
        </p:txBody>
      </p:sp>
      <p:sp>
        <p:nvSpPr>
          <p:cNvPr id="11" name="TextBox 10">
            <a:extLst>
              <a:ext uri="{FF2B5EF4-FFF2-40B4-BE49-F238E27FC236}">
                <a16:creationId xmlns:a16="http://schemas.microsoft.com/office/drawing/2014/main" id="{953C4A10-0076-AE16-7693-F0D2B65C6321}"/>
              </a:ext>
            </a:extLst>
          </p:cNvPr>
          <p:cNvSpPr txBox="1"/>
          <p:nvPr/>
        </p:nvSpPr>
        <p:spPr>
          <a:xfrm>
            <a:off x="6128656" y="1498330"/>
            <a:ext cx="5802089" cy="5047536"/>
          </a:xfrm>
          <a:prstGeom prst="rect">
            <a:avLst/>
          </a:prstGeom>
          <a:noFill/>
        </p:spPr>
        <p:txBody>
          <a:bodyPr wrap="square">
            <a:spAutoFit/>
          </a:bodyPr>
          <a:lstStyle/>
          <a:p>
            <a:pPr algn="just"/>
            <a:r>
              <a:rPr lang="en-ID" sz="1400" b="1" dirty="0">
                <a:latin typeface="Aptos" panose="020B0004020202020204" pitchFamily="34" charset="0"/>
              </a:rPr>
              <a:t>Pembangunan </a:t>
            </a:r>
            <a:r>
              <a:rPr lang="en-ID" sz="1400" b="1" dirty="0" err="1">
                <a:latin typeface="Aptos" panose="020B0004020202020204" pitchFamily="34" charset="0"/>
              </a:rPr>
              <a:t>bidang</a:t>
            </a:r>
            <a:r>
              <a:rPr lang="en-ID" sz="1400" b="1" dirty="0">
                <a:latin typeface="Aptos" panose="020B0004020202020204" pitchFamily="34" charset="0"/>
              </a:rPr>
              <a:t> </a:t>
            </a:r>
            <a:r>
              <a:rPr lang="en-ID" sz="1400" b="1" dirty="0" err="1">
                <a:latin typeface="Aptos" panose="020B0004020202020204" pitchFamily="34" charset="0"/>
              </a:rPr>
              <a:t>manajemen</a:t>
            </a:r>
            <a:r>
              <a:rPr lang="en-ID" sz="1400" b="1" dirty="0">
                <a:latin typeface="Aptos" panose="020B0004020202020204" pitchFamily="34" charset="0"/>
              </a:rPr>
              <a:t> ASN </a:t>
            </a:r>
            <a:r>
              <a:rPr lang="en-ID" sz="1400" dirty="0" err="1">
                <a:latin typeface="Aptos" panose="020B0004020202020204" pitchFamily="34" charset="0"/>
              </a:rPr>
              <a:t>berfokus</a:t>
            </a:r>
            <a:r>
              <a:rPr lang="en-ID" sz="1400" dirty="0">
                <a:latin typeface="Aptos" panose="020B0004020202020204" pitchFamily="34" charset="0"/>
              </a:rPr>
              <a:t> pada </a:t>
            </a:r>
            <a:r>
              <a:rPr lang="en-ID" sz="1400" dirty="0" err="1">
                <a:latin typeface="Aptos" panose="020B0004020202020204" pitchFamily="34" charset="0"/>
              </a:rPr>
              <a:t>penataan</a:t>
            </a:r>
            <a:r>
              <a:rPr lang="en-ID" sz="1400" dirty="0">
                <a:latin typeface="Aptos" panose="020B0004020202020204" pitchFamily="34" charset="0"/>
              </a:rPr>
              <a:t> </a:t>
            </a:r>
            <a:r>
              <a:rPr lang="en-ID" sz="1400" dirty="0" err="1">
                <a:latin typeface="Aptos" panose="020B0004020202020204" pitchFamily="34" charset="0"/>
              </a:rPr>
              <a:t>kelembagaan</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ASN, </a:t>
            </a:r>
            <a:r>
              <a:rPr lang="en-ID" sz="1400" dirty="0" err="1">
                <a:latin typeface="Aptos" panose="020B0004020202020204" pitchFamily="34" charset="0"/>
              </a:rPr>
              <a:t>penguatan</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t>
            </a:r>
            <a:r>
              <a:rPr lang="en-ID" sz="1400" dirty="0" err="1">
                <a:latin typeface="Aptos" panose="020B0004020202020204" pitchFamily="34" charset="0"/>
              </a:rPr>
              <a:t>talenta</a:t>
            </a:r>
            <a:r>
              <a:rPr lang="en-ID" sz="1400" dirty="0">
                <a:latin typeface="Aptos" panose="020B0004020202020204" pitchFamily="34" charset="0"/>
              </a:rPr>
              <a:t> ASN, </a:t>
            </a:r>
            <a:r>
              <a:rPr lang="en-ID" sz="1400" dirty="0" err="1">
                <a:latin typeface="Aptos" panose="020B0004020202020204" pitchFamily="34" charset="0"/>
              </a:rPr>
              <a:t>peningkatan</a:t>
            </a:r>
            <a:r>
              <a:rPr lang="en-ID" sz="1400" dirty="0">
                <a:latin typeface="Aptos" panose="020B0004020202020204" pitchFamily="34" charset="0"/>
              </a:rPr>
              <a:t> </a:t>
            </a:r>
            <a:r>
              <a:rPr lang="en-ID" sz="1400" dirty="0" err="1">
                <a:latin typeface="Aptos" panose="020B0004020202020204" pitchFamily="34" charset="0"/>
              </a:rPr>
              <a:t>kesejahteraan</a:t>
            </a:r>
            <a:r>
              <a:rPr lang="en-ID" sz="1400" dirty="0">
                <a:latin typeface="Aptos" panose="020B0004020202020204" pitchFamily="34" charset="0"/>
              </a:rPr>
              <a:t> dan </a:t>
            </a:r>
            <a:r>
              <a:rPr lang="en-ID" sz="1400" dirty="0" err="1">
                <a:latin typeface="Aptos" panose="020B0004020202020204" pitchFamily="34" charset="0"/>
              </a:rPr>
              <a:t>implementasi</a:t>
            </a:r>
            <a:r>
              <a:rPr lang="en-ID" sz="1400" dirty="0">
                <a:latin typeface="Aptos" panose="020B0004020202020204" pitchFamily="34" charset="0"/>
              </a:rPr>
              <a:t> </a:t>
            </a:r>
            <a:r>
              <a:rPr lang="en-ID" sz="1400" dirty="0" err="1">
                <a:latin typeface="Aptos" panose="020B0004020202020204" pitchFamily="34" charset="0"/>
              </a:rPr>
              <a:t>sistem</a:t>
            </a:r>
            <a:r>
              <a:rPr lang="en-ID" sz="1400" dirty="0">
                <a:latin typeface="Aptos" panose="020B0004020202020204" pitchFamily="34" charset="0"/>
              </a:rPr>
              <a:t> </a:t>
            </a:r>
            <a:r>
              <a:rPr lang="en-ID" sz="1400" dirty="0" err="1">
                <a:latin typeface="Aptos" panose="020B0004020202020204" pitchFamily="34" charset="0"/>
              </a:rPr>
              <a:t>penggajian</a:t>
            </a:r>
            <a:r>
              <a:rPr lang="en-ID" sz="1400" dirty="0">
                <a:latin typeface="Aptos" panose="020B0004020202020204" pitchFamily="34" charset="0"/>
              </a:rPr>
              <a:t> </a:t>
            </a:r>
            <a:r>
              <a:rPr lang="en-ID" sz="1400" dirty="0" err="1">
                <a:latin typeface="Aptos" panose="020B0004020202020204" pitchFamily="34" charset="0"/>
              </a:rPr>
              <a:t>tunggal</a:t>
            </a:r>
            <a:r>
              <a:rPr lang="en-ID" sz="1400" dirty="0">
                <a:latin typeface="Aptos" panose="020B0004020202020204" pitchFamily="34" charset="0"/>
              </a:rPr>
              <a:t> ASN </a:t>
            </a:r>
            <a:r>
              <a:rPr lang="en-ID" sz="1400" dirty="0" err="1">
                <a:latin typeface="Aptos" panose="020B0004020202020204" pitchFamily="34" charset="0"/>
              </a:rPr>
              <a:t>untuk</a:t>
            </a:r>
            <a:r>
              <a:rPr lang="en-ID" sz="1400" dirty="0">
                <a:latin typeface="Aptos" panose="020B0004020202020204" pitchFamily="34" charset="0"/>
              </a:rPr>
              <a:t> </a:t>
            </a:r>
            <a:r>
              <a:rPr lang="en-ID" sz="1400" dirty="0" err="1">
                <a:latin typeface="Aptos" panose="020B0004020202020204" pitchFamily="34" charset="0"/>
              </a:rPr>
              <a:t>mewujudkan</a:t>
            </a:r>
            <a:r>
              <a:rPr lang="en-ID" sz="1400" dirty="0">
                <a:latin typeface="Aptos" panose="020B0004020202020204" pitchFamily="34" charset="0"/>
              </a:rPr>
              <a:t> </a:t>
            </a:r>
            <a:r>
              <a:rPr lang="en-ID" sz="1400" dirty="0" err="1">
                <a:latin typeface="Aptos" panose="020B0004020202020204" pitchFamily="34" charset="0"/>
              </a:rPr>
              <a:t>pengelolaan</a:t>
            </a:r>
            <a:r>
              <a:rPr lang="en-ID" sz="1400" dirty="0">
                <a:latin typeface="Aptos" panose="020B0004020202020204" pitchFamily="34" charset="0"/>
              </a:rPr>
              <a:t> ASN </a:t>
            </a:r>
            <a:r>
              <a:rPr lang="en-ID" sz="1400" dirty="0" err="1">
                <a:latin typeface="Aptos" panose="020B0004020202020204" pitchFamily="34" charset="0"/>
              </a:rPr>
              <a:t>berbasis</a:t>
            </a:r>
            <a:r>
              <a:rPr lang="en-ID" sz="1400" dirty="0">
                <a:latin typeface="Aptos" panose="020B0004020202020204" pitchFamily="34" charset="0"/>
              </a:rPr>
              <a:t> merit yang </a:t>
            </a:r>
            <a:r>
              <a:rPr lang="en-ID" sz="1400" dirty="0" err="1">
                <a:latin typeface="Aptos" panose="020B0004020202020204" pitchFamily="34" charset="0"/>
              </a:rPr>
              <a:t>profesional</a:t>
            </a:r>
            <a:r>
              <a:rPr lang="en-ID" sz="1400" dirty="0">
                <a:latin typeface="Aptos" panose="020B0004020202020204" pitchFamily="34" charset="0"/>
              </a:rPr>
              <a:t> dan </a:t>
            </a:r>
            <a:r>
              <a:rPr lang="en-ID" sz="1400" dirty="0" err="1">
                <a:latin typeface="Aptos" panose="020B0004020202020204" pitchFamily="34" charset="0"/>
              </a:rPr>
              <a:t>sejahtera</a:t>
            </a:r>
            <a:r>
              <a:rPr lang="en-ID" sz="1400" dirty="0">
                <a:latin typeface="Aptos" panose="020B0004020202020204" pitchFamily="34" charset="0"/>
              </a:rPr>
              <a:t>. </a:t>
            </a:r>
            <a:r>
              <a:rPr lang="en-ID" sz="1400" dirty="0" err="1">
                <a:latin typeface="Aptos" panose="020B0004020202020204" pitchFamily="34" charset="0"/>
              </a:rPr>
              <a:t>Arah</a:t>
            </a:r>
            <a:r>
              <a:rPr lang="en-ID" sz="1400" dirty="0">
                <a:latin typeface="Aptos" panose="020B0004020202020204" pitchFamily="34" charset="0"/>
              </a:rPr>
              <a:t> </a:t>
            </a:r>
            <a:r>
              <a:rPr lang="en-ID" sz="1400" dirty="0" err="1">
                <a:latin typeface="Aptos" panose="020B0004020202020204" pitchFamily="34" charset="0"/>
              </a:rPr>
              <a:t>kebijakan</a:t>
            </a:r>
            <a:r>
              <a:rPr lang="en-ID" sz="1400" dirty="0">
                <a:latin typeface="Aptos" panose="020B0004020202020204" pitchFamily="34" charset="0"/>
              </a:rPr>
              <a:t> </a:t>
            </a:r>
            <a:r>
              <a:rPr lang="en-ID" sz="1400" dirty="0" err="1">
                <a:latin typeface="Aptos" panose="020B0004020202020204" pitchFamily="34" charset="0"/>
              </a:rPr>
              <a:t>meliputi</a:t>
            </a:r>
            <a:r>
              <a:rPr lang="en-ID" sz="1400" dirty="0">
                <a:latin typeface="Aptos" panose="020B0004020202020204" pitchFamily="34" charset="0"/>
              </a:rPr>
              <a:t>:</a:t>
            </a:r>
          </a:p>
          <a:p>
            <a:pPr marL="228600" indent="-228600" algn="just">
              <a:buFont typeface="+mj-lt"/>
              <a:buAutoNum type="arabicPeriod"/>
            </a:pPr>
            <a:r>
              <a:rPr lang="en-ID" sz="1400" dirty="0" err="1">
                <a:latin typeface="Aptos" panose="020B0004020202020204" pitchFamily="34" charset="0"/>
              </a:rPr>
              <a:t>Transformasi</a:t>
            </a:r>
            <a:r>
              <a:rPr lang="en-ID" sz="1400" dirty="0">
                <a:latin typeface="Aptos" panose="020B0004020202020204" pitchFamily="34" charset="0"/>
              </a:rPr>
              <a:t> </a:t>
            </a:r>
            <a:r>
              <a:rPr lang="en-ID" sz="1400" dirty="0" err="1">
                <a:latin typeface="Aptos" panose="020B0004020202020204" pitchFamily="34" charset="0"/>
              </a:rPr>
              <a:t>budaya</a:t>
            </a:r>
            <a:r>
              <a:rPr lang="en-ID" sz="1400" dirty="0">
                <a:latin typeface="Aptos" panose="020B0004020202020204" pitchFamily="34" charset="0"/>
              </a:rPr>
              <a:t> </a:t>
            </a:r>
            <a:r>
              <a:rPr lang="en-ID" sz="1400" dirty="0" err="1">
                <a:latin typeface="Aptos" panose="020B0004020202020204" pitchFamily="34" charset="0"/>
              </a:rPr>
              <a:t>kerja</a:t>
            </a:r>
            <a:r>
              <a:rPr lang="en-ID" sz="1400" dirty="0">
                <a:latin typeface="Aptos" panose="020B0004020202020204" pitchFamily="34" charset="0"/>
              </a:rPr>
              <a:t> dan </a:t>
            </a:r>
            <a:r>
              <a:rPr lang="en-ID" sz="1400" dirty="0" err="1">
                <a:latin typeface="Aptos" panose="020B0004020202020204" pitchFamily="34" charset="0"/>
              </a:rPr>
              <a:t>kelembagaan</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ASN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penyusunan</a:t>
            </a:r>
            <a:r>
              <a:rPr lang="en-ID" sz="1400" dirty="0">
                <a:latin typeface="Aptos" panose="020B0004020202020204" pitchFamily="34" charset="0"/>
              </a:rPr>
              <a:t> </a:t>
            </a:r>
            <a:r>
              <a:rPr lang="en-ID" sz="1400" dirty="0" err="1">
                <a:latin typeface="Aptos" panose="020B0004020202020204" pitchFamily="34" charset="0"/>
              </a:rPr>
              <a:t>kebijakan</a:t>
            </a:r>
            <a:r>
              <a:rPr lang="en-ID" sz="1400" dirty="0">
                <a:latin typeface="Aptos" panose="020B0004020202020204" pitchFamily="34" charset="0"/>
              </a:rPr>
              <a:t> </a:t>
            </a:r>
            <a:r>
              <a:rPr lang="en-ID" sz="1400" dirty="0" err="1">
                <a:latin typeface="Aptos" panose="020B0004020202020204" pitchFamily="34" charset="0"/>
              </a:rPr>
              <a:t>pelaksanaan</a:t>
            </a:r>
            <a:r>
              <a:rPr lang="en-ID" sz="1400" dirty="0">
                <a:latin typeface="Aptos" panose="020B0004020202020204" pitchFamily="34" charset="0"/>
              </a:rPr>
              <a:t> </a:t>
            </a:r>
            <a:r>
              <a:rPr lang="en-ID" sz="1400" dirty="0" err="1">
                <a:latin typeface="Aptos" panose="020B0004020202020204" pitchFamily="34" charset="0"/>
              </a:rPr>
              <a:t>tugas</a:t>
            </a:r>
            <a:r>
              <a:rPr lang="en-ID" sz="1400" dirty="0">
                <a:latin typeface="Aptos" panose="020B0004020202020204" pitchFamily="34" charset="0"/>
              </a:rPr>
              <a:t> dan </a:t>
            </a:r>
            <a:r>
              <a:rPr lang="en-ID" sz="1400" dirty="0" err="1">
                <a:latin typeface="Aptos" panose="020B0004020202020204" pitchFamily="34" charset="0"/>
              </a:rPr>
              <a:t>fungsi</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ASN, </a:t>
            </a:r>
            <a:r>
              <a:rPr lang="en-ID" sz="1400" dirty="0" err="1">
                <a:latin typeface="Aptos" panose="020B0004020202020204" pitchFamily="34" charset="0"/>
              </a:rPr>
              <a:t>serta</a:t>
            </a:r>
            <a:r>
              <a:rPr lang="en-ID" sz="1400" dirty="0">
                <a:latin typeface="Aptos" panose="020B0004020202020204" pitchFamily="34" charset="0"/>
              </a:rPr>
              <a:t> </a:t>
            </a:r>
            <a:r>
              <a:rPr lang="en-ID" sz="1400" dirty="0" err="1">
                <a:latin typeface="Aptos" panose="020B0004020202020204" pitchFamily="34" charset="0"/>
              </a:rPr>
              <a:t>penguatan</a:t>
            </a:r>
            <a:r>
              <a:rPr lang="en-ID" sz="1400" dirty="0">
                <a:latin typeface="Aptos" panose="020B0004020202020204" pitchFamily="34" charset="0"/>
              </a:rPr>
              <a:t> </a:t>
            </a:r>
            <a:r>
              <a:rPr lang="en-ID" sz="1400" dirty="0" err="1">
                <a:latin typeface="Aptos" panose="020B0004020202020204" pitchFamily="34" charset="0"/>
              </a:rPr>
              <a:t>budaya</a:t>
            </a:r>
            <a:r>
              <a:rPr lang="en-ID" sz="1400" dirty="0">
                <a:latin typeface="Aptos" panose="020B0004020202020204" pitchFamily="34" charset="0"/>
              </a:rPr>
              <a:t> </a:t>
            </a:r>
            <a:r>
              <a:rPr lang="en-ID" sz="1400" dirty="0" err="1">
                <a:latin typeface="Aptos" panose="020B0004020202020204" pitchFamily="34" charset="0"/>
              </a:rPr>
              <a:t>kerja</a:t>
            </a:r>
            <a:r>
              <a:rPr lang="en-ID" sz="1400" dirty="0">
                <a:latin typeface="Aptos" panose="020B0004020202020204" pitchFamily="34" charset="0"/>
              </a:rPr>
              <a:t> </a:t>
            </a:r>
            <a:r>
              <a:rPr lang="en-ID" sz="1400" dirty="0" err="1">
                <a:latin typeface="Aptos" panose="020B0004020202020204" pitchFamily="34" charset="0"/>
              </a:rPr>
              <a:t>pegawai</a:t>
            </a:r>
            <a:r>
              <a:rPr lang="en-ID" sz="1400" dirty="0">
                <a:latin typeface="Aptos" panose="020B0004020202020204" pitchFamily="34" charset="0"/>
              </a:rPr>
              <a:t> ASN dan </a:t>
            </a:r>
            <a:r>
              <a:rPr lang="en-ID" sz="1400" dirty="0" err="1">
                <a:latin typeface="Aptos" panose="020B0004020202020204" pitchFamily="34" charset="0"/>
              </a:rPr>
              <a:t>peningkatan</a:t>
            </a:r>
            <a:r>
              <a:rPr lang="en-ID" sz="1400" dirty="0">
                <a:latin typeface="Aptos" panose="020B0004020202020204" pitchFamily="34" charset="0"/>
              </a:rPr>
              <a:t> </a:t>
            </a:r>
            <a:r>
              <a:rPr lang="en-ID" sz="1400" dirty="0" err="1">
                <a:latin typeface="Aptos" panose="020B0004020202020204" pitchFamily="34" charset="0"/>
              </a:rPr>
              <a:t>citra</a:t>
            </a:r>
            <a:r>
              <a:rPr lang="en-ID" sz="1400" dirty="0">
                <a:latin typeface="Aptos" panose="020B0004020202020204" pitchFamily="34" charset="0"/>
              </a:rPr>
              <a:t> </a:t>
            </a:r>
            <a:r>
              <a:rPr lang="en-ID" sz="1400" dirty="0" err="1">
                <a:latin typeface="Aptos" panose="020B0004020202020204" pitchFamily="34" charset="0"/>
              </a:rPr>
              <a:t>institusi</a:t>
            </a:r>
            <a:r>
              <a:rPr lang="en-ID" sz="1400" dirty="0">
                <a:latin typeface="Aptos" panose="020B0004020202020204" pitchFamily="34" charset="0"/>
              </a:rPr>
              <a:t> ASN.</a:t>
            </a:r>
          </a:p>
          <a:p>
            <a:pPr marL="228600" indent="-228600" algn="just">
              <a:buFont typeface="+mj-lt"/>
              <a:buAutoNum type="arabicPeriod"/>
            </a:pPr>
            <a:r>
              <a:rPr lang="en-ID" sz="1400" dirty="0" err="1">
                <a:latin typeface="Aptos" panose="020B0004020202020204" pitchFamily="34" charset="0"/>
              </a:rPr>
              <a:t>Penguatan</a:t>
            </a:r>
            <a:r>
              <a:rPr lang="en-ID" sz="1400" dirty="0">
                <a:latin typeface="Aptos" panose="020B0004020202020204" pitchFamily="34" charset="0"/>
              </a:rPr>
              <a:t> tata </a:t>
            </a:r>
            <a:r>
              <a:rPr lang="en-ID" sz="1400" dirty="0" err="1">
                <a:latin typeface="Aptos" panose="020B0004020202020204" pitchFamily="34" charset="0"/>
              </a:rPr>
              <a:t>kelola</a:t>
            </a:r>
            <a:r>
              <a:rPr lang="en-ID" sz="1400" dirty="0">
                <a:latin typeface="Aptos" panose="020B0004020202020204" pitchFamily="34" charset="0"/>
              </a:rPr>
              <a:t> ASN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penerapan</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t>
            </a:r>
            <a:r>
              <a:rPr lang="en-ID" sz="1400" dirty="0" err="1">
                <a:latin typeface="Aptos" panose="020B0004020202020204" pitchFamily="34" charset="0"/>
              </a:rPr>
              <a:t>talenta</a:t>
            </a:r>
            <a:r>
              <a:rPr lang="en-ID" sz="1400" dirty="0">
                <a:latin typeface="Aptos" panose="020B0004020202020204" pitchFamily="34" charset="0"/>
              </a:rPr>
              <a:t> dan </a:t>
            </a:r>
            <a:r>
              <a:rPr lang="en-ID" sz="1400" dirty="0" err="1">
                <a:latin typeface="Aptos" panose="020B0004020202020204" pitchFamily="34" charset="0"/>
              </a:rPr>
              <a:t>karir</a:t>
            </a:r>
            <a:r>
              <a:rPr lang="en-ID" sz="1400" dirty="0">
                <a:latin typeface="Aptos" panose="020B0004020202020204" pitchFamily="34" charset="0"/>
              </a:rPr>
              <a:t> ASN, </a:t>
            </a:r>
            <a:r>
              <a:rPr lang="en-ID" sz="1400" dirty="0" err="1">
                <a:latin typeface="Aptos" panose="020B0004020202020204" pitchFamily="34" charset="0"/>
              </a:rPr>
              <a:t>pemberian</a:t>
            </a:r>
            <a:r>
              <a:rPr lang="en-ID" sz="1400" dirty="0">
                <a:latin typeface="Aptos" panose="020B0004020202020204" pitchFamily="34" charset="0"/>
              </a:rPr>
              <a:t> </a:t>
            </a:r>
            <a:r>
              <a:rPr lang="en-ID" sz="1400" dirty="0" err="1">
                <a:latin typeface="Aptos" panose="020B0004020202020204" pitchFamily="34" charset="0"/>
              </a:rPr>
              <a:t>beasiswa</a:t>
            </a:r>
            <a:r>
              <a:rPr lang="en-ID" sz="1400" dirty="0">
                <a:latin typeface="Aptos" panose="020B0004020202020204" pitchFamily="34" charset="0"/>
              </a:rPr>
              <a:t> </a:t>
            </a:r>
            <a:r>
              <a:rPr lang="en-ID" sz="1400" dirty="0" err="1">
                <a:latin typeface="Aptos" panose="020B0004020202020204" pitchFamily="34" charset="0"/>
              </a:rPr>
              <a:t>pendidikan</a:t>
            </a:r>
            <a:r>
              <a:rPr lang="en-ID" sz="1400" dirty="0">
                <a:latin typeface="Aptos" panose="020B0004020202020204" pitchFamily="34" charset="0"/>
              </a:rPr>
              <a:t> </a:t>
            </a:r>
            <a:r>
              <a:rPr lang="en-ID" sz="1400" dirty="0" err="1">
                <a:latin typeface="Aptos" panose="020B0004020202020204" pitchFamily="34" charset="0"/>
              </a:rPr>
              <a:t>gelar</a:t>
            </a:r>
            <a:r>
              <a:rPr lang="en-ID" sz="1400" dirty="0">
                <a:latin typeface="Aptos" panose="020B0004020202020204" pitchFamily="34" charset="0"/>
              </a:rPr>
              <a:t> </a:t>
            </a:r>
            <a:r>
              <a:rPr lang="en-ID" sz="1400" dirty="0" err="1">
                <a:latin typeface="Aptos" panose="020B0004020202020204" pitchFamily="34" charset="0"/>
              </a:rPr>
              <a:t>bagi</a:t>
            </a:r>
            <a:r>
              <a:rPr lang="en-ID" sz="1400" dirty="0">
                <a:latin typeface="Aptos" panose="020B0004020202020204" pitchFamily="34" charset="0"/>
              </a:rPr>
              <a:t> ASN, dan </a:t>
            </a:r>
            <a:r>
              <a:rPr lang="en-ID" sz="1400" dirty="0" err="1">
                <a:latin typeface="Aptos" panose="020B0004020202020204" pitchFamily="34" charset="0"/>
              </a:rPr>
              <a:t>pengembangan</a:t>
            </a:r>
            <a:r>
              <a:rPr lang="en-ID" sz="1400" dirty="0">
                <a:latin typeface="Aptos" panose="020B0004020202020204" pitchFamily="34" charset="0"/>
              </a:rPr>
              <a:t> platform digital </a:t>
            </a:r>
            <a:r>
              <a:rPr lang="en-ID" sz="1400" dirty="0" err="1">
                <a:latin typeface="Aptos" panose="020B0004020202020204" pitchFamily="34" charset="0"/>
              </a:rPr>
              <a:t>manajemen</a:t>
            </a:r>
            <a:r>
              <a:rPr lang="en-ID" sz="1400" dirty="0">
                <a:latin typeface="Aptos" panose="020B0004020202020204" pitchFamily="34" charset="0"/>
              </a:rPr>
              <a:t> ASN.</a:t>
            </a:r>
          </a:p>
          <a:p>
            <a:pPr marL="228600" indent="-228600" algn="just">
              <a:buFont typeface="+mj-lt"/>
              <a:buAutoNum type="arabicPeriod"/>
            </a:pPr>
            <a:r>
              <a:rPr lang="en-ID" sz="1400" dirty="0" err="1">
                <a:latin typeface="Aptos" panose="020B0004020202020204" pitchFamily="34" charset="0"/>
              </a:rPr>
              <a:t>Penggajian</a:t>
            </a:r>
            <a:r>
              <a:rPr lang="en-ID" sz="1400" dirty="0">
                <a:latin typeface="Aptos" panose="020B0004020202020204" pitchFamily="34" charset="0"/>
              </a:rPr>
              <a:t> Tunggal ASN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penyusunan</a:t>
            </a:r>
            <a:r>
              <a:rPr lang="en-ID" sz="1400" dirty="0">
                <a:latin typeface="Aptos" panose="020B0004020202020204" pitchFamily="34" charset="0"/>
              </a:rPr>
              <a:t> </a:t>
            </a:r>
            <a:r>
              <a:rPr lang="en-ID" sz="1400" dirty="0" err="1">
                <a:latin typeface="Aptos" panose="020B0004020202020204" pitchFamily="34" charset="0"/>
              </a:rPr>
              <a:t>kebijakan</a:t>
            </a:r>
            <a:r>
              <a:rPr lang="en-ID" sz="1400" dirty="0">
                <a:latin typeface="Aptos" panose="020B0004020202020204" pitchFamily="34" charset="0"/>
              </a:rPr>
              <a:t> </a:t>
            </a:r>
            <a:r>
              <a:rPr lang="en-ID" sz="1400" dirty="0" err="1">
                <a:latin typeface="Aptos" panose="020B0004020202020204" pitchFamily="34" charset="0"/>
              </a:rPr>
              <a:t>tentang</a:t>
            </a:r>
            <a:r>
              <a:rPr lang="en-ID" sz="1400" dirty="0">
                <a:latin typeface="Aptos" panose="020B0004020202020204" pitchFamily="34" charset="0"/>
              </a:rPr>
              <a:t> </a:t>
            </a:r>
            <a:r>
              <a:rPr lang="en-ID" sz="1400" dirty="0" err="1">
                <a:latin typeface="Aptos" panose="020B0004020202020204" pitchFamily="34" charset="0"/>
              </a:rPr>
              <a:t>kesejahteraan</a:t>
            </a:r>
            <a:r>
              <a:rPr lang="en-ID" sz="1400" dirty="0">
                <a:latin typeface="Aptos" panose="020B0004020202020204" pitchFamily="34" charset="0"/>
              </a:rPr>
              <a:t> SDM </a:t>
            </a:r>
            <a:r>
              <a:rPr lang="en-ID" sz="1400" dirty="0" err="1">
                <a:latin typeface="Aptos" panose="020B0004020202020204" pitchFamily="34" charset="0"/>
              </a:rPr>
              <a:t>aparatur</a:t>
            </a:r>
            <a:r>
              <a:rPr lang="en-ID" sz="1400" dirty="0">
                <a:latin typeface="Aptos" panose="020B0004020202020204" pitchFamily="34" charset="0"/>
              </a:rPr>
              <a:t>, dan </a:t>
            </a:r>
            <a:r>
              <a:rPr lang="en-ID" sz="1400" dirty="0" err="1">
                <a:latin typeface="Aptos" panose="020B0004020202020204" pitchFamily="34" charset="0"/>
              </a:rPr>
              <a:t>penyusunan</a:t>
            </a:r>
            <a:r>
              <a:rPr lang="en-ID" sz="1400" dirty="0">
                <a:latin typeface="Aptos" panose="020B0004020202020204" pitchFamily="34" charset="0"/>
              </a:rPr>
              <a:t> roadmap </a:t>
            </a:r>
            <a:r>
              <a:rPr lang="en-ID" sz="1400" dirty="0" err="1">
                <a:latin typeface="Aptos" panose="020B0004020202020204" pitchFamily="34" charset="0"/>
              </a:rPr>
              <a:t>penerapan</a:t>
            </a:r>
            <a:r>
              <a:rPr lang="en-ID" sz="1400" dirty="0">
                <a:latin typeface="Aptos" panose="020B0004020202020204" pitchFamily="34" charset="0"/>
              </a:rPr>
              <a:t> </a:t>
            </a:r>
            <a:r>
              <a:rPr lang="en-ID" sz="1400" dirty="0" err="1">
                <a:latin typeface="Aptos" panose="020B0004020202020204" pitchFamily="34" charset="0"/>
              </a:rPr>
              <a:t>penggajian</a:t>
            </a:r>
            <a:r>
              <a:rPr lang="en-ID" sz="1400" dirty="0">
                <a:latin typeface="Aptos" panose="020B0004020202020204" pitchFamily="34" charset="0"/>
              </a:rPr>
              <a:t> </a:t>
            </a:r>
            <a:r>
              <a:rPr lang="en-ID" sz="1400" dirty="0" err="1">
                <a:latin typeface="Aptos" panose="020B0004020202020204" pitchFamily="34" charset="0"/>
              </a:rPr>
              <a:t>tunggal</a:t>
            </a:r>
            <a:r>
              <a:rPr lang="en-ID" sz="1400" dirty="0">
                <a:latin typeface="Aptos" panose="020B0004020202020204" pitchFamily="34" charset="0"/>
              </a:rPr>
              <a:t> ASN;</a:t>
            </a:r>
          </a:p>
          <a:p>
            <a:pPr marL="228600" indent="-228600" algn="just">
              <a:buFont typeface="+mj-lt"/>
              <a:buAutoNum type="arabicPeriod"/>
            </a:pPr>
            <a:r>
              <a:rPr lang="en-ID" sz="1400" dirty="0">
                <a:latin typeface="Aptos" panose="020B0004020202020204" pitchFamily="34" charset="0"/>
              </a:rPr>
              <a:t>Reformasi </a:t>
            </a:r>
            <a:r>
              <a:rPr lang="en-ID" sz="1400" dirty="0" err="1">
                <a:latin typeface="Aptos" panose="020B0004020202020204" pitchFamily="34" charset="0"/>
              </a:rPr>
              <a:t>sistem</a:t>
            </a:r>
            <a:r>
              <a:rPr lang="en-ID" sz="1400" dirty="0">
                <a:latin typeface="Aptos" panose="020B0004020202020204" pitchFamily="34" charset="0"/>
              </a:rPr>
              <a:t> </a:t>
            </a:r>
            <a:r>
              <a:rPr lang="en-ID" sz="1400" dirty="0" err="1">
                <a:latin typeface="Aptos" panose="020B0004020202020204" pitchFamily="34" charset="0"/>
              </a:rPr>
              <a:t>pensiun</a:t>
            </a:r>
            <a:r>
              <a:rPr lang="en-ID" sz="1400" dirty="0">
                <a:latin typeface="Aptos" panose="020B0004020202020204" pitchFamily="34" charset="0"/>
              </a:rPr>
              <a:t> ASN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penyusunan</a:t>
            </a:r>
            <a:r>
              <a:rPr lang="en-ID" sz="1400" dirty="0">
                <a:latin typeface="Aptos" panose="020B0004020202020204" pitchFamily="34" charset="0"/>
              </a:rPr>
              <a:t> </a:t>
            </a:r>
            <a:r>
              <a:rPr lang="en-ID" sz="1400" dirty="0" err="1">
                <a:latin typeface="Aptos" panose="020B0004020202020204" pitchFamily="34" charset="0"/>
              </a:rPr>
              <a:t>kebijakan</a:t>
            </a:r>
            <a:r>
              <a:rPr lang="en-ID" sz="1400" dirty="0">
                <a:latin typeface="Aptos" panose="020B0004020202020204" pitchFamily="34" charset="0"/>
              </a:rPr>
              <a:t> </a:t>
            </a:r>
            <a:r>
              <a:rPr lang="en-ID" sz="1400" dirty="0" err="1">
                <a:latin typeface="Aptos" panose="020B0004020202020204" pitchFamily="34" charset="0"/>
              </a:rPr>
              <a:t>manajamen</a:t>
            </a:r>
            <a:r>
              <a:rPr lang="en-ID" sz="1400" dirty="0">
                <a:latin typeface="Aptos" panose="020B0004020202020204" pitchFamily="34" charset="0"/>
              </a:rPr>
              <a:t> </a:t>
            </a:r>
            <a:r>
              <a:rPr lang="en-ID" sz="1400" dirty="0" err="1">
                <a:latin typeface="Aptos" panose="020B0004020202020204" pitchFamily="34" charset="0"/>
              </a:rPr>
              <a:t>pensiun</a:t>
            </a:r>
            <a:r>
              <a:rPr lang="en-ID" sz="1400" dirty="0">
                <a:latin typeface="Aptos" panose="020B0004020202020204" pitchFamily="34" charset="0"/>
              </a:rPr>
              <a:t> SDM </a:t>
            </a:r>
            <a:r>
              <a:rPr lang="en-ID" sz="1400" dirty="0" err="1">
                <a:latin typeface="Aptos" panose="020B0004020202020204" pitchFamily="34" charset="0"/>
              </a:rPr>
              <a:t>aparatur</a:t>
            </a:r>
            <a:r>
              <a:rPr lang="en-ID" sz="1400" dirty="0">
                <a:latin typeface="Aptos" panose="020B0004020202020204" pitchFamily="34" charset="0"/>
              </a:rPr>
              <a:t>, </a:t>
            </a:r>
            <a:r>
              <a:rPr lang="en-ID" sz="1400" dirty="0" err="1">
                <a:latin typeface="Aptos" panose="020B0004020202020204" pitchFamily="34" charset="0"/>
              </a:rPr>
              <a:t>penyusunan</a:t>
            </a:r>
            <a:r>
              <a:rPr lang="en-ID" sz="1400" dirty="0">
                <a:latin typeface="Aptos" panose="020B0004020202020204" pitchFamily="34" charset="0"/>
              </a:rPr>
              <a:t> roadmap </a:t>
            </a:r>
            <a:r>
              <a:rPr lang="en-ID" sz="1400" dirty="0" err="1">
                <a:latin typeface="Aptos" panose="020B0004020202020204" pitchFamily="34" charset="0"/>
              </a:rPr>
              <a:t>penerapan</a:t>
            </a:r>
            <a:r>
              <a:rPr lang="en-ID" sz="1400" dirty="0">
                <a:latin typeface="Aptos" panose="020B0004020202020204" pitchFamily="34" charset="0"/>
              </a:rPr>
              <a:t> </a:t>
            </a:r>
            <a:r>
              <a:rPr lang="en-ID" sz="1400" dirty="0" err="1">
                <a:latin typeface="Aptos" panose="020B0004020202020204" pitchFamily="34" charset="0"/>
              </a:rPr>
              <a:t>manajemen</a:t>
            </a:r>
            <a:r>
              <a:rPr lang="en-ID" sz="1400" dirty="0">
                <a:latin typeface="Aptos" panose="020B0004020202020204" pitchFamily="34" charset="0"/>
              </a:rPr>
              <a:t> </a:t>
            </a:r>
            <a:r>
              <a:rPr lang="en-ID" sz="1400" dirty="0" err="1">
                <a:latin typeface="Aptos" panose="020B0004020202020204" pitchFamily="34" charset="0"/>
              </a:rPr>
              <a:t>pensiun</a:t>
            </a:r>
            <a:r>
              <a:rPr lang="en-ID" sz="1400" dirty="0">
                <a:latin typeface="Aptos" panose="020B0004020202020204" pitchFamily="34" charset="0"/>
              </a:rPr>
              <a:t> ASN, dan </a:t>
            </a:r>
            <a:r>
              <a:rPr lang="en-ID" sz="1400" dirty="0" err="1">
                <a:latin typeface="Aptos" panose="020B0004020202020204" pitchFamily="34" charset="0"/>
              </a:rPr>
              <a:t>penataan</a:t>
            </a:r>
            <a:r>
              <a:rPr lang="en-ID" sz="1400" dirty="0">
                <a:latin typeface="Aptos" panose="020B0004020202020204" pitchFamily="34" charset="0"/>
              </a:rPr>
              <a:t> </a:t>
            </a:r>
            <a:r>
              <a:rPr lang="en-ID" sz="1400" dirty="0" err="1">
                <a:latin typeface="Aptos" panose="020B0004020202020204" pitchFamily="34" charset="0"/>
              </a:rPr>
              <a:t>kelembagaan</a:t>
            </a:r>
            <a:r>
              <a:rPr lang="en-ID" sz="1400" dirty="0">
                <a:latin typeface="Aptos" panose="020B0004020202020204" pitchFamily="34" charset="0"/>
              </a:rPr>
              <a:t> </a:t>
            </a:r>
            <a:r>
              <a:rPr lang="en-ID" sz="1400" dirty="0" err="1">
                <a:latin typeface="Aptos" panose="020B0004020202020204" pitchFamily="34" charset="0"/>
              </a:rPr>
              <a:t>pengelola</a:t>
            </a:r>
            <a:r>
              <a:rPr lang="en-ID" sz="1400" dirty="0">
                <a:latin typeface="Aptos" panose="020B0004020202020204" pitchFamily="34" charset="0"/>
              </a:rPr>
              <a:t> dana </a:t>
            </a:r>
            <a:r>
              <a:rPr lang="en-ID" sz="1400" dirty="0" err="1">
                <a:latin typeface="Aptos" panose="020B0004020202020204" pitchFamily="34" charset="0"/>
              </a:rPr>
              <a:t>pensiun</a:t>
            </a:r>
            <a:r>
              <a:rPr lang="en-ID" sz="1400" dirty="0">
                <a:latin typeface="Aptos" panose="020B0004020202020204" pitchFamily="34" charset="0"/>
              </a:rPr>
              <a:t> ASN;</a:t>
            </a:r>
          </a:p>
          <a:p>
            <a:pPr marL="228600" indent="-228600" algn="just">
              <a:buFont typeface="+mj-lt"/>
              <a:buAutoNum type="arabicPeriod"/>
            </a:pPr>
            <a:r>
              <a:rPr lang="en-ID" sz="1400" dirty="0" err="1">
                <a:latin typeface="Aptos" panose="020B0004020202020204" pitchFamily="34" charset="0"/>
              </a:rPr>
              <a:t>Pemberian</a:t>
            </a:r>
            <a:r>
              <a:rPr lang="en-ID" sz="1400" dirty="0">
                <a:latin typeface="Aptos" panose="020B0004020202020204" pitchFamily="34" charset="0"/>
              </a:rPr>
              <a:t> </a:t>
            </a:r>
            <a:r>
              <a:rPr lang="en-ID" sz="1400" dirty="0" err="1">
                <a:latin typeface="Aptos" panose="020B0004020202020204" pitchFamily="34" charset="0"/>
              </a:rPr>
              <a:t>penghargaan</a:t>
            </a:r>
            <a:r>
              <a:rPr lang="en-ID" sz="1400" dirty="0">
                <a:latin typeface="Aptos" panose="020B0004020202020204" pitchFamily="34" charset="0"/>
              </a:rPr>
              <a:t> dan </a:t>
            </a:r>
            <a:r>
              <a:rPr lang="en-ID" sz="1400" dirty="0" err="1">
                <a:latin typeface="Aptos" panose="020B0004020202020204" pitchFamily="34" charset="0"/>
              </a:rPr>
              <a:t>pengakuan</a:t>
            </a:r>
            <a:r>
              <a:rPr lang="en-ID" sz="1400" dirty="0">
                <a:latin typeface="Aptos" panose="020B0004020202020204" pitchFamily="34" charset="0"/>
              </a:rPr>
              <a:t> non materiel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pemberian</a:t>
            </a:r>
            <a:r>
              <a:rPr lang="en-ID" sz="1400" dirty="0">
                <a:latin typeface="Aptos" panose="020B0004020202020204" pitchFamily="34" charset="0"/>
              </a:rPr>
              <a:t> </a:t>
            </a:r>
            <a:r>
              <a:rPr lang="en-ID" sz="1400" dirty="0" err="1">
                <a:latin typeface="Aptos" panose="020B0004020202020204" pitchFamily="34" charset="0"/>
              </a:rPr>
              <a:t>bantuan</a:t>
            </a:r>
            <a:r>
              <a:rPr lang="en-ID" sz="1400" dirty="0">
                <a:latin typeface="Aptos" panose="020B0004020202020204" pitchFamily="34" charset="0"/>
              </a:rPr>
              <a:t> </a:t>
            </a:r>
            <a:r>
              <a:rPr lang="en-ID" sz="1400" dirty="0" err="1">
                <a:latin typeface="Aptos" panose="020B0004020202020204" pitchFamily="34" charset="0"/>
              </a:rPr>
              <a:t>hukum</a:t>
            </a:r>
            <a:r>
              <a:rPr lang="en-ID" sz="1400" dirty="0">
                <a:latin typeface="Aptos" panose="020B0004020202020204" pitchFamily="34" charset="0"/>
              </a:rPr>
              <a:t>, </a:t>
            </a:r>
            <a:r>
              <a:rPr lang="en-ID" sz="1400" dirty="0" err="1">
                <a:latin typeface="Aptos" panose="020B0004020202020204" pitchFamily="34" charset="0"/>
              </a:rPr>
              <a:t>jaminan</a:t>
            </a:r>
            <a:r>
              <a:rPr lang="en-ID" sz="1400" dirty="0">
                <a:latin typeface="Aptos" panose="020B0004020202020204" pitchFamily="34" charset="0"/>
              </a:rPr>
              <a:t> </a:t>
            </a:r>
            <a:r>
              <a:rPr lang="en-ID" sz="1400" dirty="0" err="1">
                <a:latin typeface="Aptos" panose="020B0004020202020204" pitchFamily="34" charset="0"/>
              </a:rPr>
              <a:t>kesehatan</a:t>
            </a:r>
            <a:r>
              <a:rPr lang="en-ID" sz="1400" dirty="0">
                <a:latin typeface="Aptos" panose="020B0004020202020204" pitchFamily="34" charset="0"/>
              </a:rPr>
              <a:t>, </a:t>
            </a:r>
            <a:r>
              <a:rPr lang="en-ID" sz="1400" dirty="0" err="1">
                <a:latin typeface="Aptos" panose="020B0004020202020204" pitchFamily="34" charset="0"/>
              </a:rPr>
              <a:t>jaminan</a:t>
            </a:r>
            <a:r>
              <a:rPr lang="en-ID" sz="1400" dirty="0">
                <a:latin typeface="Aptos" panose="020B0004020202020204" pitchFamily="34" charset="0"/>
              </a:rPr>
              <a:t> </a:t>
            </a:r>
            <a:r>
              <a:rPr lang="en-ID" sz="1400" dirty="0" err="1">
                <a:latin typeface="Aptos" panose="020B0004020202020204" pitchFamily="34" charset="0"/>
              </a:rPr>
              <a:t>kecelakaan</a:t>
            </a:r>
            <a:r>
              <a:rPr lang="en-ID" sz="1400" dirty="0">
                <a:latin typeface="Aptos" panose="020B0004020202020204" pitchFamily="34" charset="0"/>
              </a:rPr>
              <a:t> </a:t>
            </a:r>
            <a:r>
              <a:rPr lang="en-ID" sz="1400" dirty="0" err="1">
                <a:latin typeface="Aptos" panose="020B0004020202020204" pitchFamily="34" charset="0"/>
              </a:rPr>
              <a:t>kerja</a:t>
            </a:r>
            <a:r>
              <a:rPr lang="en-ID" sz="1400" dirty="0">
                <a:latin typeface="Aptos" panose="020B0004020202020204" pitchFamily="34" charset="0"/>
              </a:rPr>
              <a:t> dan </a:t>
            </a:r>
            <a:r>
              <a:rPr lang="en-ID" sz="1400" dirty="0" err="1">
                <a:latin typeface="Aptos" panose="020B0004020202020204" pitchFamily="34" charset="0"/>
              </a:rPr>
              <a:t>kematian</a:t>
            </a:r>
            <a:r>
              <a:rPr lang="en-ID" sz="1400" dirty="0">
                <a:latin typeface="Aptos" panose="020B0004020202020204" pitchFamily="34" charset="0"/>
              </a:rPr>
              <a:t>, dan </a:t>
            </a:r>
            <a:r>
              <a:rPr lang="en-ID" sz="1400" dirty="0" err="1">
                <a:latin typeface="Aptos" panose="020B0004020202020204" pitchFamily="34" charset="0"/>
              </a:rPr>
              <a:t>pemberian</a:t>
            </a:r>
            <a:r>
              <a:rPr lang="en-ID" sz="1400" dirty="0">
                <a:latin typeface="Aptos" panose="020B0004020202020204" pitchFamily="34" charset="0"/>
              </a:rPr>
              <a:t> </a:t>
            </a:r>
            <a:r>
              <a:rPr lang="en-ID" sz="1400" dirty="0" err="1">
                <a:latin typeface="Aptos" panose="020B0004020202020204" pitchFamily="34" charset="0"/>
              </a:rPr>
              <a:t>penghargaan</a:t>
            </a:r>
            <a:r>
              <a:rPr lang="en-ID" sz="1400" dirty="0">
                <a:latin typeface="Aptos" panose="020B0004020202020204" pitchFamily="34" charset="0"/>
              </a:rPr>
              <a:t> </a:t>
            </a:r>
            <a:r>
              <a:rPr lang="en-ID" sz="1400" dirty="0" err="1">
                <a:latin typeface="Aptos" panose="020B0004020202020204" pitchFamily="34" charset="0"/>
              </a:rPr>
              <a:t>bagi</a:t>
            </a:r>
            <a:r>
              <a:rPr lang="en-ID" sz="1400" dirty="0">
                <a:latin typeface="Aptos" panose="020B0004020202020204" pitchFamily="34" charset="0"/>
              </a:rPr>
              <a:t> ASN yang </a:t>
            </a:r>
            <a:r>
              <a:rPr lang="en-ID" sz="1400" dirty="0" err="1">
                <a:latin typeface="Aptos" panose="020B0004020202020204" pitchFamily="34" charset="0"/>
              </a:rPr>
              <a:t>bekerja</a:t>
            </a:r>
            <a:r>
              <a:rPr lang="en-ID" sz="1400" dirty="0">
                <a:latin typeface="Aptos" panose="020B0004020202020204" pitchFamily="34" charset="0"/>
              </a:rPr>
              <a:t> di </a:t>
            </a:r>
            <a:r>
              <a:rPr lang="en-ID" sz="1400" dirty="0" err="1">
                <a:latin typeface="Aptos" panose="020B0004020202020204" pitchFamily="34" charset="0"/>
              </a:rPr>
              <a:t>daerah</a:t>
            </a:r>
            <a:r>
              <a:rPr lang="en-ID" sz="1400" dirty="0">
                <a:latin typeface="Aptos" panose="020B0004020202020204" pitchFamily="34" charset="0"/>
              </a:rPr>
              <a:t> 3T.</a:t>
            </a:r>
          </a:p>
        </p:txBody>
      </p:sp>
    </p:spTree>
    <p:extLst>
      <p:ext uri="{BB962C8B-B14F-4D97-AF65-F5344CB8AC3E}">
        <p14:creationId xmlns:p14="http://schemas.microsoft.com/office/powerpoint/2010/main" val="30220478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sp>
        <p:nvSpPr>
          <p:cNvPr id="9" name="TextBox 8">
            <a:extLst>
              <a:ext uri="{FF2B5EF4-FFF2-40B4-BE49-F238E27FC236}">
                <a16:creationId xmlns:a16="http://schemas.microsoft.com/office/drawing/2014/main" id="{8D0F3CD0-ADA5-AA36-D948-EB04F5B4FA89}"/>
              </a:ext>
            </a:extLst>
          </p:cNvPr>
          <p:cNvSpPr txBox="1"/>
          <p:nvPr/>
        </p:nvSpPr>
        <p:spPr>
          <a:xfrm>
            <a:off x="261255" y="1151458"/>
            <a:ext cx="8302940" cy="461665"/>
          </a:xfrm>
          <a:prstGeom prst="rect">
            <a:avLst/>
          </a:prstGeom>
          <a:noFill/>
        </p:spPr>
        <p:txBody>
          <a:bodyPr wrap="square" rtlCol="0">
            <a:spAutoFit/>
          </a:bodyPr>
          <a:lstStyle/>
          <a:p>
            <a:r>
              <a:rPr lang="en-US" sz="2400" b="1" dirty="0"/>
              <a:t>C. ARAH KEBIJAKAN TRANSFORMASI TATA KELOLA</a:t>
            </a:r>
            <a:endParaRPr lang="en-ID" sz="2400" b="1" dirty="0"/>
          </a:p>
        </p:txBody>
      </p:sp>
      <p:sp>
        <p:nvSpPr>
          <p:cNvPr id="10" name="TextBox 9">
            <a:extLst>
              <a:ext uri="{FF2B5EF4-FFF2-40B4-BE49-F238E27FC236}">
                <a16:creationId xmlns:a16="http://schemas.microsoft.com/office/drawing/2014/main" id="{9F0C1265-7C4B-0707-D8CB-C5F9EEA1C80A}"/>
              </a:ext>
            </a:extLst>
          </p:cNvPr>
          <p:cNvSpPr txBox="1"/>
          <p:nvPr/>
        </p:nvSpPr>
        <p:spPr>
          <a:xfrm>
            <a:off x="391886" y="1611455"/>
            <a:ext cx="5704114" cy="5047536"/>
          </a:xfrm>
          <a:prstGeom prst="rect">
            <a:avLst/>
          </a:prstGeom>
          <a:noFill/>
        </p:spPr>
        <p:txBody>
          <a:bodyPr wrap="square">
            <a:spAutoFit/>
          </a:bodyPr>
          <a:lstStyle/>
          <a:p>
            <a:pPr algn="just"/>
            <a:r>
              <a:rPr lang="en-ID" sz="1400" b="1" dirty="0">
                <a:latin typeface="Aptos" panose="020B0004020202020204" pitchFamily="34" charset="0"/>
              </a:rPr>
              <a:t>Pembangunan </a:t>
            </a:r>
            <a:r>
              <a:rPr lang="en-ID" sz="1400" b="1" dirty="0" err="1">
                <a:latin typeface="Aptos" panose="020B0004020202020204" pitchFamily="34" charset="0"/>
              </a:rPr>
              <a:t>bidang</a:t>
            </a:r>
            <a:r>
              <a:rPr lang="en-ID" sz="1400" b="1" dirty="0">
                <a:latin typeface="Aptos" panose="020B0004020202020204" pitchFamily="34" charset="0"/>
              </a:rPr>
              <a:t> </a:t>
            </a:r>
            <a:r>
              <a:rPr lang="en-ID" sz="1400" b="1" dirty="0" err="1">
                <a:latin typeface="Aptos" panose="020B0004020202020204" pitchFamily="34" charset="0"/>
              </a:rPr>
              <a:t>Pengawasan</a:t>
            </a:r>
            <a:r>
              <a:rPr lang="en-ID" sz="1400" b="1" dirty="0">
                <a:latin typeface="Aptos" panose="020B0004020202020204" pitchFamily="34" charset="0"/>
              </a:rPr>
              <a:t> Pembangunan </a:t>
            </a:r>
            <a:r>
              <a:rPr lang="en-ID" sz="1400" dirty="0" err="1">
                <a:latin typeface="Aptos" panose="020B0004020202020204" pitchFamily="34" charset="0"/>
              </a:rPr>
              <a:t>bertujuan</a:t>
            </a:r>
            <a:r>
              <a:rPr lang="en-ID" sz="1400" dirty="0">
                <a:latin typeface="Aptos" panose="020B0004020202020204" pitchFamily="34" charset="0"/>
              </a:rPr>
              <a:t> </a:t>
            </a:r>
            <a:r>
              <a:rPr lang="en-ID" sz="1400" dirty="0" err="1">
                <a:latin typeface="Aptos" panose="020B0004020202020204" pitchFamily="34" charset="0"/>
              </a:rPr>
              <a:t>untuk</a:t>
            </a:r>
            <a:r>
              <a:rPr lang="en-ID" sz="1400" dirty="0">
                <a:latin typeface="Aptos" panose="020B0004020202020204" pitchFamily="34" charset="0"/>
              </a:rPr>
              <a:t> </a:t>
            </a:r>
            <a:r>
              <a:rPr lang="en-ID" sz="1400" dirty="0" err="1">
                <a:latin typeface="Aptos" panose="020B0004020202020204" pitchFamily="34" charset="0"/>
              </a:rPr>
              <a:t>mewujudkan</a:t>
            </a:r>
            <a:r>
              <a:rPr lang="en-ID" sz="1400" dirty="0">
                <a:latin typeface="Aptos" panose="020B0004020202020204" pitchFamily="34" charset="0"/>
              </a:rPr>
              <a:t> </a:t>
            </a:r>
            <a:r>
              <a:rPr lang="en-ID" sz="1400" dirty="0" err="1">
                <a:latin typeface="Aptos" panose="020B0004020202020204" pitchFamily="34" charset="0"/>
              </a:rPr>
              <a:t>penguatan</a:t>
            </a:r>
            <a:r>
              <a:rPr lang="en-ID" sz="1400" dirty="0">
                <a:latin typeface="Aptos" panose="020B0004020202020204" pitchFamily="34" charset="0"/>
              </a:rPr>
              <a:t> </a:t>
            </a:r>
            <a:r>
              <a:rPr lang="en-ID" sz="1400" dirty="0" err="1">
                <a:latin typeface="Aptos" panose="020B0004020202020204" pitchFamily="34" charset="0"/>
              </a:rPr>
              <a:t>kerangka</a:t>
            </a:r>
            <a:r>
              <a:rPr lang="en-ID" sz="1400" dirty="0">
                <a:latin typeface="Aptos" panose="020B0004020202020204" pitchFamily="34" charset="0"/>
              </a:rPr>
              <a:t> </a:t>
            </a:r>
            <a:r>
              <a:rPr lang="en-ID" sz="1400" dirty="0" err="1">
                <a:latin typeface="Aptos" panose="020B0004020202020204" pitchFamily="34" charset="0"/>
              </a:rPr>
              <a:t>hukum</a:t>
            </a:r>
            <a:r>
              <a:rPr lang="en-ID" sz="1400" dirty="0">
                <a:latin typeface="Aptos" panose="020B0004020202020204" pitchFamily="34" charset="0"/>
              </a:rPr>
              <a:t> dan </a:t>
            </a:r>
            <a:r>
              <a:rPr lang="en-ID" sz="1400" dirty="0" err="1">
                <a:latin typeface="Aptos" panose="020B0004020202020204" pitchFamily="34" charset="0"/>
              </a:rPr>
              <a:t>sistem</a:t>
            </a:r>
            <a:r>
              <a:rPr lang="en-ID" sz="1400" dirty="0">
                <a:latin typeface="Aptos" panose="020B0004020202020204" pitchFamily="34" charset="0"/>
              </a:rPr>
              <a:t> </a:t>
            </a:r>
            <a:r>
              <a:rPr lang="en-ID" sz="1400" dirty="0" err="1">
                <a:latin typeface="Aptos" panose="020B0004020202020204" pitchFamily="34" charset="0"/>
              </a:rPr>
              <a:t>pemberantasan</a:t>
            </a:r>
            <a:r>
              <a:rPr lang="en-ID" sz="1400" dirty="0">
                <a:latin typeface="Aptos" panose="020B0004020202020204" pitchFamily="34" charset="0"/>
              </a:rPr>
              <a:t> </a:t>
            </a:r>
            <a:r>
              <a:rPr lang="en-ID" sz="1400" dirty="0" err="1">
                <a:latin typeface="Aptos" panose="020B0004020202020204" pitchFamily="34" charset="0"/>
              </a:rPr>
              <a:t>korupsi</a:t>
            </a:r>
            <a:r>
              <a:rPr lang="en-ID" sz="1400" dirty="0">
                <a:latin typeface="Aptos" panose="020B0004020202020204" pitchFamily="34" charset="0"/>
              </a:rPr>
              <a:t>, </a:t>
            </a:r>
            <a:r>
              <a:rPr lang="en-ID" sz="1400" dirty="0" err="1">
                <a:latin typeface="Aptos" panose="020B0004020202020204" pitchFamily="34" charset="0"/>
              </a:rPr>
              <a:t>serta</a:t>
            </a:r>
            <a:r>
              <a:rPr lang="en-ID" sz="1400" dirty="0">
                <a:latin typeface="Aptos" panose="020B0004020202020204" pitchFamily="34" charset="0"/>
              </a:rPr>
              <a:t> tata </a:t>
            </a:r>
            <a:r>
              <a:rPr lang="en-ID" sz="1400" dirty="0" err="1">
                <a:latin typeface="Aptos" panose="020B0004020202020204" pitchFamily="34" charset="0"/>
              </a:rPr>
              <a:t>kelola</a:t>
            </a:r>
            <a:r>
              <a:rPr lang="en-ID" sz="1400" dirty="0">
                <a:latin typeface="Aptos" panose="020B0004020202020204" pitchFamily="34" charset="0"/>
              </a:rPr>
              <a:t> </a:t>
            </a:r>
            <a:r>
              <a:rPr lang="en-ID" sz="1400" dirty="0" err="1">
                <a:latin typeface="Aptos" panose="020B0004020202020204" pitchFamily="34" charset="0"/>
              </a:rPr>
              <a:t>pengawasan</a:t>
            </a:r>
            <a:r>
              <a:rPr lang="en-ID" sz="1400" dirty="0">
                <a:latin typeface="Aptos" panose="020B0004020202020204" pitchFamily="34" charset="0"/>
              </a:rPr>
              <a:t> dan </a:t>
            </a:r>
            <a:r>
              <a:rPr lang="en-ID" sz="1400" dirty="0" err="1">
                <a:latin typeface="Aptos" panose="020B0004020202020204" pitchFamily="34" charset="0"/>
              </a:rPr>
              <a:t>akuntabilitas</a:t>
            </a:r>
            <a:r>
              <a:rPr lang="en-ID" sz="1400" dirty="0">
                <a:latin typeface="Aptos" panose="020B0004020202020204" pitchFamily="34" charset="0"/>
              </a:rPr>
              <a:t> yang </a:t>
            </a:r>
            <a:r>
              <a:rPr lang="en-ID" sz="1400" dirty="0" err="1">
                <a:latin typeface="Aptos" panose="020B0004020202020204" pitchFamily="34" charset="0"/>
              </a:rPr>
              <a:t>efektif</a:t>
            </a:r>
            <a:r>
              <a:rPr lang="en-ID" sz="1400" dirty="0">
                <a:latin typeface="Aptos" panose="020B0004020202020204" pitchFamily="34" charset="0"/>
              </a:rPr>
              <a:t> dan </a:t>
            </a:r>
            <a:r>
              <a:rPr lang="en-ID" sz="1400" dirty="0" err="1">
                <a:latin typeface="Aptos" panose="020B0004020202020204" pitchFamily="34" charset="0"/>
              </a:rPr>
              <a:t>efisien</a:t>
            </a:r>
            <a:r>
              <a:rPr lang="en-ID" sz="1400" dirty="0">
                <a:latin typeface="Aptos" panose="020B0004020202020204" pitchFamily="34" charset="0"/>
              </a:rPr>
              <a:t>. </a:t>
            </a:r>
            <a:r>
              <a:rPr lang="en-ID" sz="1400" dirty="0" err="1">
                <a:latin typeface="Aptos" panose="020B0004020202020204" pitchFamily="34" charset="0"/>
              </a:rPr>
              <a:t>Arah</a:t>
            </a:r>
            <a:r>
              <a:rPr lang="en-ID" sz="1400" dirty="0">
                <a:latin typeface="Aptos" panose="020B0004020202020204" pitchFamily="34" charset="0"/>
              </a:rPr>
              <a:t> </a:t>
            </a:r>
            <a:r>
              <a:rPr lang="en-ID" sz="1400" dirty="0" err="1">
                <a:latin typeface="Aptos" panose="020B0004020202020204" pitchFamily="34" charset="0"/>
              </a:rPr>
              <a:t>kebijakan</a:t>
            </a:r>
            <a:r>
              <a:rPr lang="en-ID" sz="1400" dirty="0">
                <a:latin typeface="Aptos" panose="020B0004020202020204" pitchFamily="34" charset="0"/>
              </a:rPr>
              <a:t> </a:t>
            </a:r>
            <a:r>
              <a:rPr lang="en-ID" sz="1400" dirty="0" err="1">
                <a:latin typeface="Aptos" panose="020B0004020202020204" pitchFamily="34" charset="0"/>
              </a:rPr>
              <a:t>meliputi</a:t>
            </a:r>
            <a:r>
              <a:rPr lang="en-ID" sz="1400" dirty="0">
                <a:latin typeface="Aptos" panose="020B0004020202020204" pitchFamily="34" charset="0"/>
              </a:rPr>
              <a:t>:</a:t>
            </a:r>
          </a:p>
          <a:p>
            <a:pPr marL="228600" indent="-228600" algn="just">
              <a:buFont typeface="+mj-lt"/>
              <a:buAutoNum type="arabicPeriod"/>
            </a:pPr>
            <a:r>
              <a:rPr lang="en-ID" sz="1400" dirty="0" err="1">
                <a:latin typeface="Aptos" panose="020B0004020202020204" pitchFamily="34" charset="0"/>
              </a:rPr>
              <a:t>Pelaksanaan</a:t>
            </a:r>
            <a:r>
              <a:rPr lang="en-ID" sz="1400" dirty="0">
                <a:latin typeface="Aptos" panose="020B0004020202020204" pitchFamily="34" charset="0"/>
              </a:rPr>
              <a:t> </a:t>
            </a:r>
            <a:r>
              <a:rPr lang="en-ID" sz="1400" dirty="0" err="1">
                <a:latin typeface="Aptos" panose="020B0004020202020204" pitchFamily="34" charset="0"/>
              </a:rPr>
              <a:t>budaya</a:t>
            </a:r>
            <a:r>
              <a:rPr lang="en-ID" sz="1400" dirty="0">
                <a:latin typeface="Aptos" panose="020B0004020202020204" pitchFamily="34" charset="0"/>
              </a:rPr>
              <a:t> </a:t>
            </a:r>
            <a:r>
              <a:rPr lang="en-ID" sz="1400" dirty="0" err="1">
                <a:latin typeface="Aptos" panose="020B0004020202020204" pitchFamily="34" charset="0"/>
              </a:rPr>
              <a:t>antikorupsi</a:t>
            </a:r>
            <a:r>
              <a:rPr lang="en-ID" sz="1400" dirty="0">
                <a:latin typeface="Aptos" panose="020B0004020202020204" pitchFamily="34" charset="0"/>
              </a:rPr>
              <a:t> </a:t>
            </a:r>
            <a:r>
              <a:rPr lang="en-ID" sz="1400" dirty="0" err="1">
                <a:latin typeface="Aptos" panose="020B0004020202020204" pitchFamily="34" charset="0"/>
              </a:rPr>
              <a:t>melalui</a:t>
            </a:r>
            <a:r>
              <a:rPr lang="en-ID" sz="1400" dirty="0">
                <a:latin typeface="Aptos" panose="020B0004020202020204" pitchFamily="34" charset="0"/>
              </a:rPr>
              <a:t> </a:t>
            </a:r>
            <a:r>
              <a:rPr lang="en-ID" sz="1400" dirty="0" err="1">
                <a:latin typeface="Aptos" panose="020B0004020202020204" pitchFamily="34" charset="0"/>
              </a:rPr>
              <a:t>penyusunan</a:t>
            </a:r>
            <a:r>
              <a:rPr lang="en-ID" sz="1400" dirty="0">
                <a:latin typeface="Aptos" panose="020B0004020202020204" pitchFamily="34" charset="0"/>
              </a:rPr>
              <a:t> strategi mainstreaming </a:t>
            </a:r>
            <a:r>
              <a:rPr lang="en-ID" sz="1400" dirty="0" err="1">
                <a:latin typeface="Aptos" panose="020B0004020202020204" pitchFamily="34" charset="0"/>
              </a:rPr>
              <a:t>antikorupsi</a:t>
            </a:r>
            <a:r>
              <a:rPr lang="en-ID" sz="1400" dirty="0">
                <a:latin typeface="Aptos" panose="020B0004020202020204" pitchFamily="34" charset="0"/>
              </a:rPr>
              <a:t> di </a:t>
            </a:r>
            <a:r>
              <a:rPr lang="en-ID" sz="1400" dirty="0" err="1">
                <a:latin typeface="Aptos" panose="020B0004020202020204" pitchFamily="34" charset="0"/>
              </a:rPr>
              <a:t>sektor</a:t>
            </a:r>
            <a:r>
              <a:rPr lang="en-ID" sz="1400" dirty="0">
                <a:latin typeface="Aptos" panose="020B0004020202020204" pitchFamily="34" charset="0"/>
              </a:rPr>
              <a:t> </a:t>
            </a:r>
            <a:r>
              <a:rPr lang="en-ID" sz="1400" dirty="0" err="1">
                <a:latin typeface="Aptos" panose="020B0004020202020204" pitchFamily="34" charset="0"/>
              </a:rPr>
              <a:t>pendidikan</a:t>
            </a:r>
            <a:r>
              <a:rPr lang="en-ID" sz="1400" dirty="0">
                <a:latin typeface="Aptos" panose="020B0004020202020204" pitchFamily="34" charset="0"/>
              </a:rPr>
              <a:t>, dan </a:t>
            </a:r>
            <a:r>
              <a:rPr lang="en-ID" sz="1400" dirty="0" err="1">
                <a:latin typeface="Aptos" panose="020B0004020202020204" pitchFamily="34" charset="0"/>
              </a:rPr>
              <a:t>penyelenggaraan</a:t>
            </a:r>
            <a:r>
              <a:rPr lang="en-ID" sz="1400" dirty="0">
                <a:latin typeface="Aptos" panose="020B0004020202020204" pitchFamily="34" charset="0"/>
              </a:rPr>
              <a:t> </a:t>
            </a:r>
            <a:r>
              <a:rPr lang="en-ID" sz="1400" dirty="0" err="1">
                <a:latin typeface="Aptos" panose="020B0004020202020204" pitchFamily="34" charset="0"/>
              </a:rPr>
              <a:t>pendidikan</a:t>
            </a:r>
            <a:r>
              <a:rPr lang="en-ID" sz="1400" dirty="0">
                <a:latin typeface="Aptos" panose="020B0004020202020204" pitchFamily="34" charset="0"/>
              </a:rPr>
              <a:t> dan </a:t>
            </a:r>
            <a:r>
              <a:rPr lang="en-ID" sz="1400" dirty="0" err="1">
                <a:latin typeface="Aptos" panose="020B0004020202020204" pitchFamily="34" charset="0"/>
              </a:rPr>
              <a:t>pelatihan</a:t>
            </a:r>
            <a:r>
              <a:rPr lang="en-ID" sz="1400" dirty="0">
                <a:latin typeface="Aptos" panose="020B0004020202020204" pitchFamily="34" charset="0"/>
              </a:rPr>
              <a:t> </a:t>
            </a:r>
            <a:r>
              <a:rPr lang="en-ID" sz="1400" dirty="0" err="1">
                <a:latin typeface="Aptos" panose="020B0004020202020204" pitchFamily="34" charset="0"/>
              </a:rPr>
              <a:t>antikorupsi</a:t>
            </a:r>
            <a:r>
              <a:rPr lang="en-ID" sz="1400" dirty="0">
                <a:latin typeface="Aptos" panose="020B0004020202020204" pitchFamily="34" charset="0"/>
              </a:rPr>
              <a:t>;</a:t>
            </a:r>
          </a:p>
          <a:p>
            <a:pPr marL="228600" indent="-228600" algn="just">
              <a:buFont typeface="+mj-lt"/>
              <a:buAutoNum type="arabicPeriod"/>
            </a:pPr>
            <a:r>
              <a:rPr lang="fi-FI" sz="1400" b="0" i="0" u="none" strike="noStrike" baseline="0" dirty="0">
                <a:latin typeface="Aptos" panose="020B0004020202020204" pitchFamily="34" charset="0"/>
              </a:rPr>
              <a:t>Pencegahan tindak pidana korupsi melalui </a:t>
            </a:r>
            <a:r>
              <a:rPr lang="en-ID" sz="1400" b="0" i="0" u="none" strike="noStrike" baseline="0" dirty="0" err="1">
                <a:latin typeface="Aptos" panose="020B0004020202020204" pitchFamily="34" charset="0"/>
              </a:rPr>
              <a:t>penyusunan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kebijakan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tentang</a:t>
            </a:r>
            <a:r>
              <a:rPr lang="en-ID" sz="1400" b="0" i="0" u="none" strike="noStrike" baseline="0" dirty="0">
                <a:latin typeface="Aptos" panose="020B0004020202020204" pitchFamily="34" charset="0"/>
              </a:rPr>
              <a:t> strategi </a:t>
            </a:r>
            <a:r>
              <a:rPr lang="en-ID" sz="1400" b="0" i="0" u="none" strike="noStrike" baseline="0" dirty="0" err="1">
                <a:latin typeface="Aptos" panose="020B0004020202020204" pitchFamily="34" charset="0"/>
              </a:rPr>
              <a:t>nasional</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pencegahan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korupsi</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penyusunan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kebijakan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Undang-Undang</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benturan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kepentingan</a:t>
            </a:r>
            <a:r>
              <a:rPr lang="en-ID" sz="1400" b="0" i="0" u="none" strike="noStrike" baseline="0" dirty="0">
                <a:latin typeface="Aptos" panose="020B0004020202020204" pitchFamily="34" charset="0"/>
              </a:rPr>
              <a:t>;</a:t>
            </a:r>
          </a:p>
          <a:p>
            <a:pPr marL="228600" indent="-228600" algn="just">
              <a:buFont typeface="+mj-lt"/>
              <a:buAutoNum type="arabicPeriod"/>
            </a:pPr>
            <a:r>
              <a:rPr lang="en-ID" sz="1400" b="0" i="0" u="none" strike="noStrike" baseline="0" dirty="0" err="1">
                <a:latin typeface="Aptos" panose="020B0004020202020204" pitchFamily="34" charset="0"/>
              </a:rPr>
              <a:t>Penguatan</a:t>
            </a:r>
            <a:r>
              <a:rPr lang="en-ID" sz="1400" b="0" i="0" u="none" strike="noStrike" baseline="0" dirty="0">
                <a:latin typeface="Aptos" panose="020B0004020202020204" pitchFamily="34" charset="0"/>
              </a:rPr>
              <a:t> tata </a:t>
            </a:r>
            <a:r>
              <a:rPr lang="en-ID" sz="1400" b="0" i="0" u="none" strike="noStrike" baseline="0" dirty="0" err="1">
                <a:latin typeface="Aptos" panose="020B0004020202020204" pitchFamily="34" charset="0"/>
              </a:rPr>
              <a:t>kelola</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Pengadaan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Barang</a:t>
            </a:r>
            <a:r>
              <a:rPr lang="en-ID" sz="1400" b="0" i="0" u="none" strike="noStrike" baseline="0" dirty="0">
                <a:latin typeface="Aptos" panose="020B0004020202020204" pitchFamily="34" charset="0"/>
              </a:rPr>
              <a:t>/Jasa (PBJ) </a:t>
            </a:r>
            <a:r>
              <a:rPr lang="en-ID" sz="1400" b="0" i="0" u="none" strike="noStrike" baseline="0" dirty="0" err="1">
                <a:latin typeface="Aptos" panose="020B0004020202020204" pitchFamily="34" charset="0"/>
              </a:rPr>
              <a:t>pemerintah</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melalui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pembangunan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sistem</a:t>
            </a:r>
            <a:r>
              <a:rPr lang="en-ID" sz="1400" b="0" i="0" u="none" strike="noStrike" baseline="0" dirty="0">
                <a:latin typeface="Aptos" panose="020B0004020202020204" pitchFamily="34" charset="0"/>
              </a:rPr>
              <a:t> </a:t>
            </a:r>
            <a:r>
              <a:rPr lang="sv-SE" sz="1400" b="0" i="0" u="none" strike="noStrike" baseline="0" dirty="0">
                <a:latin typeface="Aptos" panose="020B0004020202020204" pitchFamily="34" charset="0"/>
              </a:rPr>
              <a:t>pengadaan barang/jasa terintegrasi, pencegahan </a:t>
            </a:r>
            <a:r>
              <a:rPr lang="en-ID" sz="1400" b="0" i="0" u="none" strike="noStrike" baseline="0" dirty="0" err="1">
                <a:latin typeface="Aptos" panose="020B0004020202020204" pitchFamily="34" charset="0"/>
              </a:rPr>
              <a:t>korupsi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dalam</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pengadaan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seluruh</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instansi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pemerintah</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pelatihan</a:t>
            </a:r>
            <a:r>
              <a:rPr lang="en-ID" sz="1400" b="0" i="0" u="none" strike="noStrike" baseline="0" dirty="0">
                <a:latin typeface="Aptos" panose="020B0004020202020204" pitchFamily="34" charset="0"/>
              </a:rPr>
              <a:t> anti </a:t>
            </a:r>
            <a:r>
              <a:rPr lang="en-ID" sz="1400" b="0" i="0" u="none" strike="noStrike" baseline="0" dirty="0" err="1">
                <a:latin typeface="Aptos" panose="020B0004020202020204" pitchFamily="34" charset="0"/>
              </a:rPr>
              <a:t>korupsi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bagi</a:t>
            </a:r>
            <a:r>
              <a:rPr lang="en-ID" sz="1400" b="0" i="0" u="none" strike="noStrike" baseline="0" dirty="0">
                <a:latin typeface="Aptos" panose="020B0004020202020204" pitchFamily="34" charset="0"/>
              </a:rPr>
              <a:t> SDM PBJ;</a:t>
            </a:r>
          </a:p>
          <a:p>
            <a:pPr marL="228600" indent="-228600" algn="just">
              <a:buFont typeface="+mj-lt"/>
              <a:buAutoNum type="arabicPeriod"/>
            </a:pPr>
            <a:r>
              <a:rPr lang="sv-SE" sz="1400" b="0" i="0" u="none" strike="noStrike" baseline="0" dirty="0">
                <a:latin typeface="Aptos" panose="020B0004020202020204" pitchFamily="34" charset="0"/>
              </a:rPr>
              <a:t>Penguatan Sistem Akuntabilitas Kinerja Pemerintah </a:t>
            </a:r>
            <a:r>
              <a:rPr lang="en-ID" sz="1400" b="0" i="0" u="none" strike="noStrike" baseline="0" dirty="0">
                <a:latin typeface="Aptos" panose="020B0004020202020204" pitchFamily="34" charset="0"/>
              </a:rPr>
              <a:t>(SAKP), </a:t>
            </a:r>
            <a:r>
              <a:rPr lang="en-ID" sz="1400" b="0" i="0" u="none" strike="noStrike" baseline="0" dirty="0" err="1">
                <a:latin typeface="Aptos" panose="020B0004020202020204" pitchFamily="34" charset="0"/>
              </a:rPr>
              <a:t>Sistem</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Pengendalian</a:t>
            </a:r>
            <a:r>
              <a:rPr lang="en-ID" sz="1400" b="0" i="0" u="none" strike="noStrike" baseline="0" dirty="0">
                <a:latin typeface="Aptos" panose="020B0004020202020204" pitchFamily="34" charset="0"/>
              </a:rPr>
              <a:t> Intern </a:t>
            </a:r>
            <a:r>
              <a:rPr lang="en-ID" sz="1400" b="0" i="0" u="none" strike="noStrike" baseline="0" dirty="0" err="1">
                <a:latin typeface="Aptos" panose="020B0004020202020204" pitchFamily="34" charset="0"/>
              </a:rPr>
              <a:t>Pemerintah</a:t>
            </a:r>
            <a:r>
              <a:rPr lang="en-ID" sz="1400" b="0" i="0" u="none" strike="noStrike" baseline="0" dirty="0">
                <a:latin typeface="Aptos" panose="020B0004020202020204" pitchFamily="34" charset="0"/>
              </a:rPr>
              <a:t> (SPIP) dan </a:t>
            </a:r>
            <a:r>
              <a:rPr lang="en-ID" sz="1400" b="0" i="0" u="none" strike="noStrike" baseline="0" dirty="0" err="1">
                <a:latin typeface="Aptos" panose="020B0004020202020204" pitchFamily="34" charset="0"/>
              </a:rPr>
              <a:t>Independensi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Aparat</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Pengawasan</a:t>
            </a:r>
            <a:r>
              <a:rPr lang="en-ID" sz="1400" b="0" i="0" u="none" strike="noStrike" baseline="0" dirty="0">
                <a:latin typeface="Aptos" panose="020B0004020202020204" pitchFamily="34" charset="0"/>
              </a:rPr>
              <a:t> Intern </a:t>
            </a:r>
            <a:r>
              <a:rPr lang="en-ID" sz="1400" b="0" i="0" u="none" strike="noStrike" baseline="0" dirty="0" err="1">
                <a:latin typeface="Aptos" panose="020B0004020202020204" pitchFamily="34" charset="0"/>
              </a:rPr>
              <a:t>Pemerintah</a:t>
            </a:r>
            <a:r>
              <a:rPr lang="en-ID" sz="1400" b="0" i="0" u="none" strike="noStrike" baseline="0" dirty="0">
                <a:latin typeface="Aptos" panose="020B0004020202020204" pitchFamily="34" charset="0"/>
              </a:rPr>
              <a:t> (APIP) </a:t>
            </a:r>
            <a:r>
              <a:rPr lang="en-ID" sz="1400" b="0" i="0" u="none" strike="noStrike" baseline="0" dirty="0" err="1">
                <a:latin typeface="Aptos" panose="020B0004020202020204" pitchFamily="34" charset="0"/>
              </a:rPr>
              <a:t>melalui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penerapan</a:t>
            </a:r>
            <a:r>
              <a:rPr lang="en-ID" sz="1400" b="0" i="0" u="none" strike="noStrike" baseline="0" dirty="0">
                <a:latin typeface="Aptos" panose="020B0004020202020204" pitchFamily="34" charset="0"/>
              </a:rPr>
              <a:t> SAKP di </a:t>
            </a:r>
            <a:r>
              <a:rPr lang="en-ID" sz="1400" b="0" i="0" u="none" strike="noStrike" baseline="0" dirty="0" err="1">
                <a:latin typeface="Aptos" panose="020B0004020202020204" pitchFamily="34" charset="0"/>
              </a:rPr>
              <a:t>intansi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pusat</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daerah</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penyusunan</a:t>
            </a:r>
            <a:r>
              <a:rPr lang="en-ID" sz="1400" b="0" i="0" u="none" strike="noStrike" baseline="0" dirty="0">
                <a:latin typeface="Aptos" panose="020B0004020202020204" pitchFamily="34" charset="0"/>
              </a:rPr>
              <a:t> grand </a:t>
            </a:r>
            <a:r>
              <a:rPr lang="it-IT" sz="1400" b="0" i="0" u="none" strike="noStrike" baseline="0" dirty="0">
                <a:latin typeface="Aptos" panose="020B0004020202020204" pitchFamily="34" charset="0"/>
              </a:rPr>
              <a:t>design transformasi tata kelola, dan internalisasi </a:t>
            </a:r>
            <a:r>
              <a:rPr lang="en-ID" sz="1400" b="0" i="0" u="none" strike="noStrike" baseline="0" dirty="0" err="1">
                <a:latin typeface="Aptos" panose="020B0004020202020204" pitchFamily="34" charset="0"/>
              </a:rPr>
              <a:t>kebijakan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konflik</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kepentingan</a:t>
            </a:r>
            <a:r>
              <a:rPr lang="en-ID" sz="1400" b="0" i="0" u="none" strike="noStrike" baseline="0" dirty="0">
                <a:latin typeface="Aptos" panose="020B0004020202020204" pitchFamily="34" charset="0"/>
              </a:rPr>
              <a:t>;</a:t>
            </a:r>
          </a:p>
          <a:p>
            <a:pPr marL="228600" indent="-228600" algn="just">
              <a:buFont typeface="+mj-lt"/>
              <a:buAutoNum type="arabicPeriod"/>
            </a:pPr>
            <a:r>
              <a:rPr lang="en-ID" sz="1400" b="0" i="0" u="none" strike="noStrike" baseline="0" dirty="0" err="1">
                <a:latin typeface="Aptos" panose="020B0004020202020204" pitchFamily="34" charset="0"/>
              </a:rPr>
              <a:t>Penguatan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pengawasan</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pendampingan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pelaksanaan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pembangunan</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pelayanan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publik</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melalui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pengukuran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opini</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pengawasan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penyelenggaraan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pelayanan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publik</a:t>
            </a:r>
            <a:r>
              <a:rPr lang="en-ID" sz="1400" b="0" i="0" u="none" strike="noStrike" baseline="0" dirty="0">
                <a:latin typeface="Aptos" panose="020B0004020202020204" pitchFamily="34" charset="0"/>
              </a:rPr>
              <a:t>, dan </a:t>
            </a:r>
            <a:r>
              <a:rPr lang="en-ID" sz="1400" b="0" i="0" u="none" strike="noStrike" baseline="0" dirty="0" err="1">
                <a:latin typeface="Aptos" panose="020B0004020202020204" pitchFamily="34" charset="0"/>
              </a:rPr>
              <a:t>penyelesaian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laporan</a:t>
            </a:r>
            <a:r>
              <a:rPr lang="en-ID" sz="1400" b="0" i="0" u="none" strike="noStrike" baseline="0" dirty="0">
                <a:latin typeface="Aptos" panose="020B0004020202020204" pitchFamily="34" charset="0"/>
              </a:rPr>
              <a:t>/</a:t>
            </a:r>
            <a:r>
              <a:rPr lang="en-ID" sz="1400" b="0" i="0" u="none" strike="noStrike" baseline="0" dirty="0" err="1">
                <a:latin typeface="Aptos" panose="020B0004020202020204" pitchFamily="34" charset="0"/>
              </a:rPr>
              <a:t>pengaduan</a:t>
            </a:r>
            <a:r>
              <a:rPr lang="en-ID" sz="1400" b="0" i="0" u="none" strike="noStrike" baseline="0" dirty="0">
                <a:latin typeface="Aptos" panose="020B0004020202020204" pitchFamily="34" charset="0"/>
              </a:rPr>
              <a:t> </a:t>
            </a:r>
            <a:r>
              <a:rPr lang="en-ID" sz="1400" b="0" i="0" u="none" strike="noStrike" baseline="0" dirty="0" err="1">
                <a:latin typeface="Aptos" panose="020B0004020202020204" pitchFamily="34" charset="0"/>
              </a:rPr>
              <a:t>masyarakat</a:t>
            </a:r>
            <a:r>
              <a:rPr lang="en-ID" sz="1400" b="0" i="0" u="none" strike="noStrike" baseline="0" dirty="0">
                <a:latin typeface="Aptos" panose="020B0004020202020204" pitchFamily="34" charset="0"/>
              </a:rPr>
              <a:t>.</a:t>
            </a:r>
            <a:endParaRPr lang="en-ID" sz="1400" dirty="0">
              <a:latin typeface="Aptos" panose="020B0004020202020204" pitchFamily="34" charset="0"/>
            </a:endParaRPr>
          </a:p>
        </p:txBody>
      </p:sp>
      <p:sp>
        <p:nvSpPr>
          <p:cNvPr id="14" name="TextBox 13">
            <a:extLst>
              <a:ext uri="{FF2B5EF4-FFF2-40B4-BE49-F238E27FC236}">
                <a16:creationId xmlns:a16="http://schemas.microsoft.com/office/drawing/2014/main" id="{46836558-D5F9-32AA-CCF8-4A26BC51E5FB}"/>
              </a:ext>
            </a:extLst>
          </p:cNvPr>
          <p:cNvSpPr txBox="1"/>
          <p:nvPr/>
        </p:nvSpPr>
        <p:spPr>
          <a:xfrm>
            <a:off x="6291944" y="1670059"/>
            <a:ext cx="5627913" cy="4801314"/>
          </a:xfrm>
          <a:prstGeom prst="rect">
            <a:avLst/>
          </a:prstGeom>
          <a:noFill/>
        </p:spPr>
        <p:txBody>
          <a:bodyPr wrap="square">
            <a:spAutoFit/>
          </a:bodyPr>
          <a:lstStyle/>
          <a:p>
            <a:pPr algn="just"/>
            <a:r>
              <a:rPr lang="en-ID" b="1" dirty="0">
                <a:latin typeface="Aptos" panose="020B0004020202020204" pitchFamily="34" charset="0"/>
              </a:rPr>
              <a:t>Pembangunan </a:t>
            </a:r>
            <a:r>
              <a:rPr lang="en-ID" b="1" dirty="0" err="1">
                <a:latin typeface="Aptos" panose="020B0004020202020204" pitchFamily="34" charset="0"/>
              </a:rPr>
              <a:t>bidang</a:t>
            </a:r>
            <a:r>
              <a:rPr lang="en-ID" b="1" dirty="0">
                <a:latin typeface="Aptos" panose="020B0004020202020204" pitchFamily="34" charset="0"/>
              </a:rPr>
              <a:t> </a:t>
            </a:r>
            <a:r>
              <a:rPr lang="en-ID" b="1" dirty="0" err="1">
                <a:latin typeface="Aptos" panose="020B0004020202020204" pitchFamily="34" charset="0"/>
              </a:rPr>
              <a:t>partai</a:t>
            </a:r>
            <a:r>
              <a:rPr lang="en-ID" b="1" dirty="0">
                <a:latin typeface="Aptos" panose="020B0004020202020204" pitchFamily="34" charset="0"/>
              </a:rPr>
              <a:t> </a:t>
            </a:r>
            <a:r>
              <a:rPr lang="en-ID" b="1" dirty="0" err="1">
                <a:latin typeface="Aptos" panose="020B0004020202020204" pitchFamily="34" charset="0"/>
              </a:rPr>
              <a:t>politik</a:t>
            </a:r>
            <a:r>
              <a:rPr lang="en-ID" b="1" dirty="0">
                <a:latin typeface="Aptos" panose="020B0004020202020204" pitchFamily="34" charset="0"/>
              </a:rPr>
              <a:t> </a:t>
            </a:r>
            <a:r>
              <a:rPr lang="en-ID" dirty="0" err="1">
                <a:latin typeface="Aptos" panose="020B0004020202020204" pitchFamily="34" charset="0"/>
              </a:rPr>
              <a:t>berfokus</a:t>
            </a:r>
            <a:r>
              <a:rPr lang="en-ID" dirty="0">
                <a:latin typeface="Aptos" panose="020B0004020202020204" pitchFamily="34" charset="0"/>
              </a:rPr>
              <a:t> pada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integritas</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 yang </a:t>
            </a:r>
            <a:r>
              <a:rPr lang="en-ID" dirty="0" err="1">
                <a:latin typeface="Aptos" panose="020B0004020202020204" pitchFamily="34" charset="0"/>
              </a:rPr>
              <a:t>bertujuan</a:t>
            </a:r>
            <a:r>
              <a:rPr lang="en-ID" dirty="0">
                <a:latin typeface="Aptos" panose="020B0004020202020204" pitchFamily="34" charset="0"/>
              </a:rPr>
              <a:t> </a:t>
            </a:r>
            <a:r>
              <a:rPr lang="en-ID" dirty="0" err="1">
                <a:latin typeface="Aptos" panose="020B0004020202020204" pitchFamily="34" charset="0"/>
              </a:rPr>
              <a:t>untuk</a:t>
            </a:r>
            <a:r>
              <a:rPr lang="en-ID" dirty="0">
                <a:latin typeface="Aptos" panose="020B0004020202020204" pitchFamily="34" charset="0"/>
              </a:rPr>
              <a:t> </a:t>
            </a:r>
            <a:r>
              <a:rPr lang="en-ID" dirty="0" err="1">
                <a:latin typeface="Aptos" panose="020B0004020202020204" pitchFamily="34" charset="0"/>
              </a:rPr>
              <a:t>mewujudkan</a:t>
            </a:r>
            <a:r>
              <a:rPr lang="en-ID" dirty="0">
                <a:latin typeface="Aptos" panose="020B0004020202020204" pitchFamily="34" charset="0"/>
              </a:rPr>
              <a:t> tata </a:t>
            </a:r>
            <a:r>
              <a:rPr lang="en-ID" dirty="0" err="1">
                <a:latin typeface="Aptos" panose="020B0004020202020204" pitchFamily="34" charset="0"/>
              </a:rPr>
              <a:t>kelola</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 yang </a:t>
            </a:r>
            <a:r>
              <a:rPr lang="en-ID" dirty="0" err="1">
                <a:latin typeface="Aptos" panose="020B0004020202020204" pitchFamily="34" charset="0"/>
              </a:rPr>
              <a:t>berintegritas</a:t>
            </a:r>
            <a:r>
              <a:rPr lang="en-ID" dirty="0">
                <a:latin typeface="Aptos" panose="020B0004020202020204" pitchFamily="34" charset="0"/>
              </a:rPr>
              <a:t> </a:t>
            </a:r>
            <a:r>
              <a:rPr lang="en-ID" dirty="0" err="1">
                <a:latin typeface="Aptos" panose="020B0004020202020204" pitchFamily="34" charset="0"/>
              </a:rPr>
              <a:t>sehingga</a:t>
            </a:r>
            <a:r>
              <a:rPr lang="en-ID" dirty="0">
                <a:latin typeface="Aptos" panose="020B0004020202020204" pitchFamily="34" charset="0"/>
              </a:rPr>
              <a:t> </a:t>
            </a:r>
            <a:r>
              <a:rPr lang="en-ID" dirty="0" err="1">
                <a:latin typeface="Aptos" panose="020B0004020202020204" pitchFamily="34" charset="0"/>
              </a:rPr>
              <a:t>mendukung</a:t>
            </a:r>
            <a:r>
              <a:rPr lang="en-ID" dirty="0">
                <a:latin typeface="Aptos" panose="020B0004020202020204" pitchFamily="34" charset="0"/>
              </a:rPr>
              <a:t> </a:t>
            </a:r>
            <a:r>
              <a:rPr lang="en-ID" dirty="0" err="1">
                <a:latin typeface="Aptos" panose="020B0004020202020204" pitchFamily="34" charset="0"/>
              </a:rPr>
              <a:t>terwujudnya</a:t>
            </a:r>
            <a:r>
              <a:rPr lang="en-ID" dirty="0">
                <a:latin typeface="Aptos" panose="020B0004020202020204" pitchFamily="34" charset="0"/>
              </a:rPr>
              <a:t> </a:t>
            </a:r>
            <a:r>
              <a:rPr lang="en-ID" dirty="0" err="1">
                <a:latin typeface="Aptos" panose="020B0004020202020204" pitchFamily="34" charset="0"/>
              </a:rPr>
              <a:t>demokrasi</a:t>
            </a:r>
            <a:r>
              <a:rPr lang="en-ID" dirty="0">
                <a:latin typeface="Aptos" panose="020B0004020202020204" pitchFamily="34" charset="0"/>
              </a:rPr>
              <a:t> </a:t>
            </a:r>
            <a:r>
              <a:rPr lang="en-ID" dirty="0" err="1">
                <a:latin typeface="Aptos" panose="020B0004020202020204" pitchFamily="34" charset="0"/>
              </a:rPr>
              <a:t>substansial</a:t>
            </a:r>
            <a:r>
              <a:rPr lang="en-ID" dirty="0">
                <a:latin typeface="Aptos" panose="020B0004020202020204" pitchFamily="34" charset="0"/>
              </a:rPr>
              <a:t>. </a:t>
            </a:r>
            <a:r>
              <a:rPr lang="en-ID" dirty="0" err="1">
                <a:latin typeface="Aptos" panose="020B0004020202020204" pitchFamily="34" charset="0"/>
              </a:rPr>
              <a:t>Arah</a:t>
            </a:r>
            <a:r>
              <a:rPr lang="en-ID" dirty="0">
                <a:latin typeface="Aptos" panose="020B0004020202020204" pitchFamily="34" charset="0"/>
              </a:rPr>
              <a:t> </a:t>
            </a:r>
            <a:r>
              <a:rPr lang="en-ID" dirty="0" err="1">
                <a:latin typeface="Aptos" panose="020B0004020202020204" pitchFamily="34" charset="0"/>
              </a:rPr>
              <a:t>kebijakan</a:t>
            </a:r>
            <a:r>
              <a:rPr lang="en-ID" dirty="0">
                <a:latin typeface="Aptos" panose="020B0004020202020204" pitchFamily="34" charset="0"/>
              </a:rPr>
              <a:t> </a:t>
            </a:r>
            <a:r>
              <a:rPr lang="en-ID" dirty="0" err="1">
                <a:latin typeface="Aptos" panose="020B0004020202020204" pitchFamily="34" charset="0"/>
              </a:rPr>
              <a:t>meliputi</a:t>
            </a:r>
            <a:r>
              <a:rPr lang="en-ID" dirty="0">
                <a:latin typeface="Aptos" panose="020B0004020202020204" pitchFamily="34" charset="0"/>
              </a:rPr>
              <a:t>:</a:t>
            </a:r>
          </a:p>
          <a:p>
            <a:pPr algn="just"/>
            <a:endParaRPr lang="en-ID" dirty="0">
              <a:latin typeface="Aptos" panose="020B0004020202020204" pitchFamily="34" charset="0"/>
            </a:endParaRPr>
          </a:p>
          <a:p>
            <a:pPr marL="342900" indent="-342900" algn="just">
              <a:buFont typeface="+mj-lt"/>
              <a:buAutoNum type="arabicPeriod"/>
            </a:pPr>
            <a:r>
              <a:rPr lang="en-ID" dirty="0" err="1">
                <a:latin typeface="Aptos" panose="020B0004020202020204" pitchFamily="34" charset="0"/>
              </a:rPr>
              <a:t>Penerapan</a:t>
            </a:r>
            <a:r>
              <a:rPr lang="en-ID" dirty="0">
                <a:latin typeface="Aptos" panose="020B0004020202020204" pitchFamily="34" charset="0"/>
              </a:rPr>
              <a:t> </a:t>
            </a:r>
            <a:r>
              <a:rPr lang="en-ID" dirty="0" err="1">
                <a:latin typeface="Aptos" panose="020B0004020202020204" pitchFamily="34" charset="0"/>
              </a:rPr>
              <a:t>kode</a:t>
            </a:r>
            <a:r>
              <a:rPr lang="en-ID" dirty="0">
                <a:latin typeface="Aptos" panose="020B0004020202020204" pitchFamily="34" charset="0"/>
              </a:rPr>
              <a:t> </a:t>
            </a:r>
            <a:r>
              <a:rPr lang="en-ID" dirty="0" err="1">
                <a:latin typeface="Aptos" panose="020B0004020202020204" pitchFamily="34" charset="0"/>
              </a:rPr>
              <a:t>etik</a:t>
            </a:r>
            <a:r>
              <a:rPr lang="en-ID" dirty="0">
                <a:latin typeface="Aptos" panose="020B0004020202020204" pitchFamily="34" charset="0"/>
              </a:rPr>
              <a:t>, </a:t>
            </a:r>
            <a:r>
              <a:rPr lang="en-ID" dirty="0" err="1">
                <a:latin typeface="Aptos" panose="020B0004020202020204" pitchFamily="34" charset="0"/>
              </a:rPr>
              <a:t>demokrasi</a:t>
            </a:r>
            <a:r>
              <a:rPr lang="en-ID" dirty="0">
                <a:latin typeface="Aptos" panose="020B0004020202020204" pitchFamily="34" charset="0"/>
              </a:rPr>
              <a:t> internal, </a:t>
            </a:r>
            <a:r>
              <a:rPr lang="en-ID" dirty="0" err="1">
                <a:latin typeface="Aptos" panose="020B0004020202020204" pitchFamily="34" charset="0"/>
              </a:rPr>
              <a:t>sistem</a:t>
            </a:r>
            <a:r>
              <a:rPr lang="en-ID" dirty="0">
                <a:latin typeface="Aptos" panose="020B0004020202020204" pitchFamily="34" charset="0"/>
              </a:rPr>
              <a:t> </a:t>
            </a:r>
            <a:r>
              <a:rPr lang="en-ID" dirty="0" err="1">
                <a:latin typeface="Aptos" panose="020B0004020202020204" pitchFamily="34" charset="0"/>
              </a:rPr>
              <a:t>kaderisasi</a:t>
            </a:r>
            <a:r>
              <a:rPr lang="en-ID" dirty="0">
                <a:latin typeface="Aptos" panose="020B0004020202020204" pitchFamily="34" charset="0"/>
              </a:rPr>
              <a:t>, dan </a:t>
            </a:r>
            <a:r>
              <a:rPr lang="en-ID" dirty="0" err="1">
                <a:latin typeface="Aptos" panose="020B0004020202020204" pitchFamily="34" charset="0"/>
              </a:rPr>
              <a:t>sistem</a:t>
            </a:r>
            <a:r>
              <a:rPr lang="en-ID" dirty="0">
                <a:latin typeface="Aptos" panose="020B0004020202020204" pitchFamily="34" charset="0"/>
              </a:rPr>
              <a:t> </a:t>
            </a:r>
            <a:r>
              <a:rPr lang="en-ID" dirty="0" err="1">
                <a:latin typeface="Aptos" panose="020B0004020202020204" pitchFamily="34" charset="0"/>
              </a:rPr>
              <a:t>rekrutmen</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a:t>
            </a:r>
            <a:r>
              <a:rPr lang="en-ID" dirty="0" err="1">
                <a:latin typeface="Aptos" panose="020B0004020202020204" pitchFamily="34" charset="0"/>
              </a:rPr>
              <a:t>pembangunan</a:t>
            </a:r>
            <a:r>
              <a:rPr lang="en-ID" dirty="0">
                <a:latin typeface="Aptos" panose="020B0004020202020204" pitchFamily="34" charset="0"/>
              </a:rPr>
              <a:t> </a:t>
            </a:r>
            <a:r>
              <a:rPr lang="en-ID" dirty="0" err="1">
                <a:latin typeface="Aptos" panose="020B0004020202020204" pitchFamily="34" charset="0"/>
              </a:rPr>
              <a:t>sistem</a:t>
            </a:r>
            <a:r>
              <a:rPr lang="en-ID" dirty="0">
                <a:latin typeface="Aptos" panose="020B0004020202020204" pitchFamily="34" charset="0"/>
              </a:rPr>
              <a:t> </a:t>
            </a:r>
            <a:r>
              <a:rPr lang="en-ID" dirty="0" err="1">
                <a:latin typeface="Aptos" panose="020B0004020202020204" pitchFamily="34" charset="0"/>
              </a:rPr>
              <a:t>informasi</a:t>
            </a:r>
            <a:r>
              <a:rPr lang="en-ID" dirty="0">
                <a:latin typeface="Aptos" panose="020B0004020202020204" pitchFamily="34" charset="0"/>
              </a:rPr>
              <a:t> </a:t>
            </a:r>
            <a:r>
              <a:rPr lang="en-ID" dirty="0" err="1">
                <a:latin typeface="Aptos" panose="020B0004020202020204" pitchFamily="34" charset="0"/>
              </a:rPr>
              <a:t>serta</a:t>
            </a:r>
            <a:r>
              <a:rPr lang="en-ID" dirty="0">
                <a:latin typeface="Aptos" panose="020B0004020202020204" pitchFamily="34" charset="0"/>
              </a:rPr>
              <a:t> </a:t>
            </a:r>
            <a:r>
              <a:rPr lang="en-ID" dirty="0" err="1">
                <a:latin typeface="Aptos" panose="020B0004020202020204" pitchFamily="34" charset="0"/>
              </a:rPr>
              <a:t>pelaksanaan</a:t>
            </a:r>
            <a:r>
              <a:rPr lang="en-ID" dirty="0">
                <a:latin typeface="Aptos" panose="020B0004020202020204" pitchFamily="34" charset="0"/>
              </a:rPr>
              <a:t> </a:t>
            </a:r>
            <a:r>
              <a:rPr lang="en-ID" dirty="0" err="1">
                <a:latin typeface="Aptos" panose="020B0004020202020204" pitchFamily="34" charset="0"/>
              </a:rPr>
              <a:t>komunikasi</a:t>
            </a:r>
            <a:r>
              <a:rPr lang="en-ID" dirty="0">
                <a:latin typeface="Aptos" panose="020B0004020202020204" pitchFamily="34" charset="0"/>
              </a:rPr>
              <a:t>, </a:t>
            </a:r>
            <a:r>
              <a:rPr lang="en-ID" dirty="0" err="1">
                <a:latin typeface="Aptos" panose="020B0004020202020204" pitchFamily="34" charset="0"/>
              </a:rPr>
              <a:t>informasi</a:t>
            </a:r>
            <a:r>
              <a:rPr lang="en-ID" dirty="0">
                <a:latin typeface="Aptos" panose="020B0004020202020204" pitchFamily="34" charset="0"/>
              </a:rPr>
              <a:t> dan </a:t>
            </a:r>
            <a:r>
              <a:rPr lang="en-ID" dirty="0" err="1">
                <a:latin typeface="Aptos" panose="020B0004020202020204" pitchFamily="34" charset="0"/>
              </a:rPr>
              <a:t>edukasi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 </a:t>
            </a:r>
            <a:r>
              <a:rPr lang="en-ID" dirty="0" err="1">
                <a:latin typeface="Aptos" panose="020B0004020202020204" pitchFamily="34" charset="0"/>
              </a:rPr>
              <a:t>untuk</a:t>
            </a:r>
            <a:r>
              <a:rPr lang="en-ID" dirty="0">
                <a:latin typeface="Aptos" panose="020B0004020202020204" pitchFamily="34" charset="0"/>
              </a:rPr>
              <a:t> </a:t>
            </a:r>
            <a:r>
              <a:rPr lang="en-ID" dirty="0" err="1">
                <a:latin typeface="Aptos" panose="020B0004020202020204" pitchFamily="34" charset="0"/>
              </a:rPr>
              <a:t>kader</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a:t>
            </a:r>
            <a:r>
              <a:rPr lang="en-ID" dirty="0" err="1">
                <a:latin typeface="Aptos" panose="020B0004020202020204" pitchFamily="34" charset="0"/>
              </a:rPr>
              <a:t>komunitas</a:t>
            </a:r>
            <a:r>
              <a:rPr lang="en-ID" dirty="0">
                <a:latin typeface="Aptos" panose="020B0004020202020204" pitchFamily="34" charset="0"/>
              </a:rPr>
              <a:t>/</a:t>
            </a:r>
            <a:r>
              <a:rPr lang="en-ID" dirty="0" err="1">
                <a:latin typeface="Aptos" panose="020B0004020202020204" pitchFamily="34" charset="0"/>
              </a:rPr>
              <a:t>kelompok</a:t>
            </a:r>
            <a:r>
              <a:rPr lang="en-ID" dirty="0">
                <a:latin typeface="Aptos" panose="020B0004020202020204" pitchFamily="34" charset="0"/>
              </a:rPr>
              <a:t> </a:t>
            </a:r>
            <a:r>
              <a:rPr lang="en-ID" dirty="0" err="1">
                <a:latin typeface="Aptos" panose="020B0004020202020204" pitchFamily="34" charset="0"/>
              </a:rPr>
              <a:t>masyarakat</a:t>
            </a:r>
            <a:r>
              <a:rPr lang="en-ID" dirty="0">
                <a:latin typeface="Aptos" panose="020B0004020202020204" pitchFamily="34" charset="0"/>
              </a:rPr>
              <a:t>/</a:t>
            </a:r>
            <a:r>
              <a:rPr lang="en-ID" dirty="0" err="1">
                <a:latin typeface="Aptos" panose="020B0004020202020204" pitchFamily="34" charset="0"/>
              </a:rPr>
              <a:t>organisasi</a:t>
            </a:r>
            <a:r>
              <a:rPr lang="en-ID" dirty="0">
                <a:latin typeface="Aptos" panose="020B0004020202020204" pitchFamily="34" charset="0"/>
              </a:rPr>
              <a:t> </a:t>
            </a:r>
            <a:r>
              <a:rPr lang="en-ID" dirty="0" err="1">
                <a:latin typeface="Aptos" panose="020B0004020202020204" pitchFamily="34" charset="0"/>
              </a:rPr>
              <a:t>kemasyarakatan</a:t>
            </a:r>
            <a:r>
              <a:rPr lang="en-ID" dirty="0">
                <a:latin typeface="Aptos" panose="020B0004020202020204" pitchFamily="34" charset="0"/>
              </a:rPr>
              <a:t>;</a:t>
            </a:r>
          </a:p>
          <a:p>
            <a:pPr marL="342900" indent="-342900" algn="just">
              <a:buFont typeface="+mj-lt"/>
              <a:buAutoNum type="arabicPeriod"/>
            </a:pPr>
            <a:r>
              <a:rPr lang="en-ID" dirty="0" err="1">
                <a:latin typeface="Aptos" panose="020B0004020202020204" pitchFamily="34" charset="0"/>
              </a:rPr>
              <a:t>Pengelolaan</a:t>
            </a:r>
            <a:r>
              <a:rPr lang="en-ID" dirty="0">
                <a:latin typeface="Aptos" panose="020B0004020202020204" pitchFamily="34" charset="0"/>
              </a:rPr>
              <a:t> dan audit </a:t>
            </a:r>
            <a:r>
              <a:rPr lang="en-ID" dirty="0" err="1">
                <a:latin typeface="Aptos" panose="020B0004020202020204" pitchFamily="34" charset="0"/>
              </a:rPr>
              <a:t>keuangan</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a:t>
            </a:r>
            <a:r>
              <a:rPr lang="en-ID" dirty="0" err="1">
                <a:latin typeface="Aptos" panose="020B0004020202020204" pitchFamily="34" charset="0"/>
              </a:rPr>
              <a:t>pelatihan</a:t>
            </a:r>
            <a:r>
              <a:rPr lang="en-ID" dirty="0">
                <a:latin typeface="Aptos" panose="020B0004020202020204" pitchFamily="34" charset="0"/>
              </a:rPr>
              <a:t> tata </a:t>
            </a:r>
            <a:r>
              <a:rPr lang="en-ID" dirty="0" err="1">
                <a:latin typeface="Aptos" panose="020B0004020202020204" pitchFamily="34" charset="0"/>
              </a:rPr>
              <a:t>kelola</a:t>
            </a:r>
            <a:r>
              <a:rPr lang="en-ID" dirty="0">
                <a:latin typeface="Aptos" panose="020B0004020202020204" pitchFamily="34" charset="0"/>
              </a:rPr>
              <a:t> </a:t>
            </a:r>
            <a:r>
              <a:rPr lang="en-ID" dirty="0" err="1">
                <a:latin typeface="Aptos" panose="020B0004020202020204" pitchFamily="34" charset="0"/>
              </a:rPr>
              <a:t>bantuan</a:t>
            </a:r>
            <a:r>
              <a:rPr lang="en-ID" dirty="0">
                <a:latin typeface="Aptos" panose="020B0004020202020204" pitchFamily="34" charset="0"/>
              </a:rPr>
              <a:t> </a:t>
            </a:r>
            <a:r>
              <a:rPr lang="en-ID" dirty="0" err="1">
                <a:latin typeface="Aptos" panose="020B0004020202020204" pitchFamily="34" charset="0"/>
              </a:rPr>
              <a:t>keuangan</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 </a:t>
            </a:r>
            <a:r>
              <a:rPr lang="en-ID" dirty="0" err="1">
                <a:latin typeface="Aptos" panose="020B0004020202020204" pitchFamily="34" charset="0"/>
              </a:rPr>
              <a:t>serta</a:t>
            </a:r>
            <a:r>
              <a:rPr lang="en-ID" dirty="0">
                <a:latin typeface="Aptos" panose="020B0004020202020204" pitchFamily="34" charset="0"/>
              </a:rPr>
              <a:t> </a:t>
            </a:r>
            <a:r>
              <a:rPr lang="en-ID" dirty="0" err="1">
                <a:latin typeface="Aptos" panose="020B0004020202020204" pitchFamily="34" charset="0"/>
              </a:rPr>
              <a:t>penyusunan</a:t>
            </a:r>
            <a:r>
              <a:rPr lang="en-ID" dirty="0">
                <a:latin typeface="Aptos" panose="020B0004020202020204" pitchFamily="34" charset="0"/>
              </a:rPr>
              <a:t> </a:t>
            </a:r>
            <a:r>
              <a:rPr lang="en-ID" dirty="0" err="1">
                <a:latin typeface="Aptos" panose="020B0004020202020204" pitchFamily="34" charset="0"/>
              </a:rPr>
              <a:t>laporan</a:t>
            </a:r>
            <a:r>
              <a:rPr lang="en-ID" dirty="0">
                <a:latin typeface="Aptos" panose="020B0004020202020204" pitchFamily="34" charset="0"/>
              </a:rPr>
              <a:t> </a:t>
            </a:r>
            <a:r>
              <a:rPr lang="en-ID" dirty="0" err="1">
                <a:latin typeface="Aptos" panose="020B0004020202020204" pitchFamily="34" charset="0"/>
              </a:rPr>
              <a:t>verifikasi</a:t>
            </a:r>
            <a:r>
              <a:rPr lang="en-ID" dirty="0">
                <a:latin typeface="Aptos" panose="020B0004020202020204" pitchFamily="34" charset="0"/>
              </a:rPr>
              <a:t>, </a:t>
            </a:r>
            <a:r>
              <a:rPr lang="en-ID" dirty="0" err="1">
                <a:latin typeface="Aptos" panose="020B0004020202020204" pitchFamily="34" charset="0"/>
              </a:rPr>
              <a:t>publikasi</a:t>
            </a:r>
            <a:r>
              <a:rPr lang="en-ID" dirty="0">
                <a:latin typeface="Aptos" panose="020B0004020202020204" pitchFamily="34" charset="0"/>
              </a:rPr>
              <a:t> dan audit </a:t>
            </a:r>
            <a:r>
              <a:rPr lang="en-ID" dirty="0" err="1">
                <a:latin typeface="Aptos" panose="020B0004020202020204" pitchFamily="34" charset="0"/>
              </a:rPr>
              <a:t>penggunaan</a:t>
            </a:r>
            <a:r>
              <a:rPr lang="en-ID" dirty="0">
                <a:latin typeface="Aptos" panose="020B0004020202020204" pitchFamily="34" charset="0"/>
              </a:rPr>
              <a:t> </a:t>
            </a:r>
            <a:r>
              <a:rPr lang="en-ID" dirty="0" err="1">
                <a:latin typeface="Aptos" panose="020B0004020202020204" pitchFamily="34" charset="0"/>
              </a:rPr>
              <a:t>bantuan</a:t>
            </a:r>
            <a:r>
              <a:rPr lang="en-ID" dirty="0">
                <a:latin typeface="Aptos" panose="020B0004020202020204" pitchFamily="34" charset="0"/>
              </a:rPr>
              <a:t> </a:t>
            </a:r>
            <a:r>
              <a:rPr lang="en-ID" dirty="0" err="1">
                <a:latin typeface="Aptos" panose="020B0004020202020204" pitchFamily="34" charset="0"/>
              </a:rPr>
              <a:t>keuangan</a:t>
            </a:r>
            <a:r>
              <a:rPr lang="en-ID" dirty="0">
                <a:latin typeface="Aptos" panose="020B0004020202020204" pitchFamily="34" charset="0"/>
              </a:rPr>
              <a:t> dan </a:t>
            </a:r>
            <a:r>
              <a:rPr lang="en-ID" dirty="0" err="1">
                <a:latin typeface="Aptos" panose="020B0004020202020204" pitchFamily="34" charset="0"/>
              </a:rPr>
              <a:t>keuangan</a:t>
            </a:r>
            <a:r>
              <a:rPr lang="en-ID" dirty="0">
                <a:latin typeface="Aptos" panose="020B0004020202020204" pitchFamily="34" charset="0"/>
              </a:rPr>
              <a:t> </a:t>
            </a:r>
            <a:r>
              <a:rPr lang="en-ID" dirty="0" err="1">
                <a:latin typeface="Aptos" panose="020B0004020202020204" pitchFamily="34" charset="0"/>
              </a:rPr>
              <a:t>partai</a:t>
            </a:r>
            <a:r>
              <a:rPr lang="en-ID" dirty="0">
                <a:latin typeface="Aptos" panose="020B0004020202020204" pitchFamily="34" charset="0"/>
              </a:rPr>
              <a:t> </a:t>
            </a:r>
            <a:r>
              <a:rPr lang="en-ID" dirty="0" err="1">
                <a:latin typeface="Aptos" panose="020B0004020202020204" pitchFamily="34" charset="0"/>
              </a:rPr>
              <a:t>politik</a:t>
            </a:r>
            <a:r>
              <a:rPr lang="en-ID" dirty="0">
                <a:latin typeface="Aptos" panose="020B0004020202020204" pitchFamily="34" charset="0"/>
              </a:rPr>
              <a:t>.</a:t>
            </a:r>
          </a:p>
        </p:txBody>
      </p:sp>
    </p:spTree>
    <p:extLst>
      <p:ext uri="{BB962C8B-B14F-4D97-AF65-F5344CB8AC3E}">
        <p14:creationId xmlns:p14="http://schemas.microsoft.com/office/powerpoint/2010/main" val="42852489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59266"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306395" y="246026"/>
            <a:ext cx="5257800" cy="584775"/>
          </a:xfrm>
          <a:prstGeom prst="rect">
            <a:avLst/>
          </a:prstGeom>
          <a:solidFill>
            <a:srgbClr val="002060"/>
          </a:solidFill>
        </p:spPr>
        <p:txBody>
          <a:bodyPr wrap="square" rtlCol="0">
            <a:spAutoFit/>
          </a:bodyPr>
          <a:lstStyle/>
          <a:p>
            <a:pPr algn="ctr"/>
            <a:r>
              <a:rPr lang="en-US" sz="3200" b="1" dirty="0">
                <a:solidFill>
                  <a:schemeClr val="bg1"/>
                </a:solidFill>
              </a:rPr>
              <a:t>TRANSFORMASI TATA KELOLA</a:t>
            </a:r>
            <a:endParaRPr lang="en-ID" sz="3200" b="1" dirty="0">
              <a:solidFill>
                <a:schemeClr val="bg1"/>
              </a:solidFill>
            </a:endParaRPr>
          </a:p>
        </p:txBody>
      </p:sp>
      <p:pic>
        <p:nvPicPr>
          <p:cNvPr id="8" name="Picture 7">
            <a:extLst>
              <a:ext uri="{FF2B5EF4-FFF2-40B4-BE49-F238E27FC236}">
                <a16:creationId xmlns:a16="http://schemas.microsoft.com/office/drawing/2014/main" id="{71951256-220F-C069-2DC7-961F36CB36B6}"/>
              </a:ext>
            </a:extLst>
          </p:cNvPr>
          <p:cNvPicPr>
            <a:picLocks noChangeAspect="1"/>
          </p:cNvPicPr>
          <p:nvPr/>
        </p:nvPicPr>
        <p:blipFill>
          <a:blip r:embed="rId5"/>
          <a:stretch>
            <a:fillRect/>
          </a:stretch>
        </p:blipFill>
        <p:spPr>
          <a:xfrm>
            <a:off x="558964" y="1579116"/>
            <a:ext cx="5257799" cy="4179427"/>
          </a:xfrm>
          <a:prstGeom prst="rect">
            <a:avLst/>
          </a:prstGeom>
        </p:spPr>
      </p:pic>
      <p:pic>
        <p:nvPicPr>
          <p:cNvPr id="10" name="Picture 9">
            <a:extLst>
              <a:ext uri="{FF2B5EF4-FFF2-40B4-BE49-F238E27FC236}">
                <a16:creationId xmlns:a16="http://schemas.microsoft.com/office/drawing/2014/main" id="{ECE38C80-273C-87DC-17D5-F6769DAA83EC}"/>
              </a:ext>
            </a:extLst>
          </p:cNvPr>
          <p:cNvPicPr>
            <a:picLocks noChangeAspect="1"/>
          </p:cNvPicPr>
          <p:nvPr/>
        </p:nvPicPr>
        <p:blipFill>
          <a:blip r:embed="rId6"/>
          <a:stretch>
            <a:fillRect/>
          </a:stretch>
        </p:blipFill>
        <p:spPr>
          <a:xfrm>
            <a:off x="6248400" y="1478741"/>
            <a:ext cx="5475514" cy="4179423"/>
          </a:xfrm>
          <a:prstGeom prst="rect">
            <a:avLst/>
          </a:prstGeom>
        </p:spPr>
      </p:pic>
    </p:spTree>
    <p:extLst>
      <p:ext uri="{BB962C8B-B14F-4D97-AF65-F5344CB8AC3E}">
        <p14:creationId xmlns:p14="http://schemas.microsoft.com/office/powerpoint/2010/main" val="32899157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830997"/>
          </a:xfrm>
          <a:prstGeom prst="rect">
            <a:avLst/>
          </a:prstGeom>
          <a:noFill/>
        </p:spPr>
        <p:txBody>
          <a:bodyPr wrap="square" rtlCol="0">
            <a:spAutoFit/>
          </a:bodyPr>
          <a:lstStyle/>
          <a:p>
            <a:r>
              <a:rPr lang="en-US" sz="2400" b="1" dirty="0">
                <a:latin typeface="Aptos" panose="020B0004020202020204" pitchFamily="34" charset="0"/>
              </a:rPr>
              <a:t>A. </a:t>
            </a:r>
            <a:r>
              <a:rPr lang="en-US" sz="2400" b="1" dirty="0" err="1">
                <a:latin typeface="Aptos" panose="020B0004020202020204" pitchFamily="34" charset="0"/>
              </a:rPr>
              <a:t>Isu</a:t>
            </a:r>
            <a:r>
              <a:rPr lang="en-US" sz="2400" b="1" dirty="0">
                <a:latin typeface="Aptos" panose="020B0004020202020204" pitchFamily="34" charset="0"/>
              </a:rPr>
              <a:t> </a:t>
            </a:r>
            <a:r>
              <a:rPr lang="en-US" sz="2400" b="1" dirty="0" err="1">
                <a:latin typeface="Aptos" panose="020B0004020202020204" pitchFamily="34" charset="0"/>
              </a:rPr>
              <a:t>Strategis</a:t>
            </a:r>
            <a:r>
              <a:rPr lang="en-US" sz="2400" b="1" dirty="0">
                <a:latin typeface="Aptos" panose="020B0004020202020204" pitchFamily="34" charset="0"/>
              </a:rPr>
              <a:t> </a:t>
            </a:r>
            <a:r>
              <a:rPr lang="en-ID" sz="2400" b="1" i="0" u="none" strike="noStrike" baseline="0" dirty="0" err="1">
                <a:latin typeface="Aptos" panose="020B0004020202020204" pitchFamily="34" charset="0"/>
              </a:rPr>
              <a:t>Supremasi</a:t>
            </a:r>
            <a:r>
              <a:rPr lang="en-ID" sz="2400" b="1" i="0" u="none" strike="noStrike" baseline="0" dirty="0">
                <a:latin typeface="Aptos" panose="020B0004020202020204" pitchFamily="34" charset="0"/>
              </a:rPr>
              <a:t> Hukum, </a:t>
            </a:r>
            <a:r>
              <a:rPr lang="en-ID" sz="2400" b="1" i="0" u="none" strike="noStrike" baseline="0" dirty="0" err="1">
                <a:latin typeface="Aptos" panose="020B0004020202020204" pitchFamily="34" charset="0"/>
              </a:rPr>
              <a:t>Stabilitas</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Kepemimpinan</a:t>
            </a:r>
            <a:r>
              <a:rPr lang="en-ID" sz="2400" b="1" i="0" u="none" strike="noStrike" baseline="0" dirty="0">
                <a:latin typeface="Aptos" panose="020B0004020202020204" pitchFamily="34" charset="0"/>
              </a:rPr>
              <a:t> Indonesia</a:t>
            </a:r>
            <a:endParaRPr lang="en-ID" sz="2400" b="1" dirty="0">
              <a:latin typeface="Aptos" panose="020B0004020202020204" pitchFamily="34" charset="0"/>
            </a:endParaRPr>
          </a:p>
          <a:p>
            <a:endParaRPr lang="en-ID" sz="2400" b="1" dirty="0">
              <a:latin typeface="Aptos" panose="020B0004020202020204" pitchFamily="34" charset="0"/>
            </a:endParaRPr>
          </a:p>
        </p:txBody>
      </p:sp>
      <p:pic>
        <p:nvPicPr>
          <p:cNvPr id="9" name="Picture 8">
            <a:extLst>
              <a:ext uri="{FF2B5EF4-FFF2-40B4-BE49-F238E27FC236}">
                <a16:creationId xmlns:a16="http://schemas.microsoft.com/office/drawing/2014/main" id="{1090028B-2AF6-2521-071D-D29B1CEA5E8B}"/>
              </a:ext>
            </a:extLst>
          </p:cNvPr>
          <p:cNvPicPr>
            <a:picLocks noChangeAspect="1"/>
          </p:cNvPicPr>
          <p:nvPr/>
        </p:nvPicPr>
        <p:blipFill>
          <a:blip r:embed="rId5"/>
          <a:stretch>
            <a:fillRect/>
          </a:stretch>
        </p:blipFill>
        <p:spPr>
          <a:xfrm>
            <a:off x="2193472" y="1675393"/>
            <a:ext cx="8109856" cy="4781796"/>
          </a:xfrm>
          <a:prstGeom prst="rect">
            <a:avLst/>
          </a:prstGeom>
        </p:spPr>
      </p:pic>
    </p:spTree>
    <p:extLst>
      <p:ext uri="{BB962C8B-B14F-4D97-AF65-F5344CB8AC3E}">
        <p14:creationId xmlns:p14="http://schemas.microsoft.com/office/powerpoint/2010/main" val="34104668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15498"/>
          </a:xfrm>
          <a:prstGeom prst="rect">
            <a:avLst/>
          </a:prstGeom>
          <a:noFill/>
        </p:spPr>
        <p:txBody>
          <a:bodyPr wrap="square" rtlCol="0">
            <a:spAutoFit/>
          </a:bodyPr>
          <a:lstStyle/>
          <a:p>
            <a:r>
              <a:rPr lang="en-US" sz="2100" b="1" dirty="0">
                <a:latin typeface="Aptos" panose="020B0004020202020204" pitchFamily="34" charset="0"/>
              </a:rPr>
              <a:t>B. </a:t>
            </a:r>
            <a:r>
              <a:rPr lang="en-US" sz="2100" b="1" dirty="0" err="1">
                <a:latin typeface="Aptos" panose="020B0004020202020204" pitchFamily="34" charset="0"/>
              </a:rPr>
              <a:t>Sasaran</a:t>
            </a:r>
            <a:r>
              <a:rPr lang="en-US" sz="2100" b="1" dirty="0">
                <a:latin typeface="Aptos" panose="020B0004020202020204" pitchFamily="34" charset="0"/>
              </a:rPr>
              <a:t> Pembangunan </a:t>
            </a:r>
            <a:r>
              <a:rPr lang="en-ID" sz="2100" b="1" i="0" u="none" strike="noStrike" baseline="0" dirty="0" err="1">
                <a:latin typeface="Aptos" panose="020B0004020202020204" pitchFamily="34" charset="0"/>
              </a:rPr>
              <a:t>Supremasi</a:t>
            </a:r>
            <a:r>
              <a:rPr lang="en-ID" sz="2100" b="1" i="0" u="none" strike="noStrike" baseline="0" dirty="0">
                <a:latin typeface="Aptos" panose="020B0004020202020204" pitchFamily="34" charset="0"/>
              </a:rPr>
              <a:t> Hukum, </a:t>
            </a:r>
            <a:r>
              <a:rPr lang="en-ID" sz="2100" b="1" i="0" u="none" strike="noStrike" baseline="0" dirty="0" err="1">
                <a:latin typeface="Aptos" panose="020B0004020202020204" pitchFamily="34" charset="0"/>
              </a:rPr>
              <a:t>Stabilitas</a:t>
            </a:r>
            <a:r>
              <a:rPr lang="en-ID" sz="2100" b="1" i="0" u="none" strike="noStrike" baseline="0" dirty="0">
                <a:latin typeface="Aptos" panose="020B0004020202020204" pitchFamily="34" charset="0"/>
              </a:rPr>
              <a:t> dan </a:t>
            </a:r>
            <a:r>
              <a:rPr lang="en-ID" sz="2100" b="1" i="0" u="none" strike="noStrike" baseline="0" dirty="0" err="1">
                <a:latin typeface="Aptos" panose="020B0004020202020204" pitchFamily="34" charset="0"/>
              </a:rPr>
              <a:t>Kepemimpinan</a:t>
            </a:r>
            <a:r>
              <a:rPr lang="en-ID" sz="2100" b="1" i="0" u="none" strike="noStrike" baseline="0" dirty="0">
                <a:latin typeface="Aptos" panose="020B0004020202020204" pitchFamily="34" charset="0"/>
              </a:rPr>
              <a:t> Indonesia</a:t>
            </a:r>
            <a:endParaRPr lang="en-ID" sz="2100" b="1" dirty="0">
              <a:latin typeface="Aptos" panose="020B0004020202020204" pitchFamily="34" charset="0"/>
            </a:endParaRPr>
          </a:p>
        </p:txBody>
      </p:sp>
      <p:pic>
        <p:nvPicPr>
          <p:cNvPr id="9" name="Picture 8">
            <a:extLst>
              <a:ext uri="{FF2B5EF4-FFF2-40B4-BE49-F238E27FC236}">
                <a16:creationId xmlns:a16="http://schemas.microsoft.com/office/drawing/2014/main" id="{DA573862-3802-7934-B7FB-09CF112B8A63}"/>
              </a:ext>
            </a:extLst>
          </p:cNvPr>
          <p:cNvPicPr>
            <a:picLocks noChangeAspect="1"/>
          </p:cNvPicPr>
          <p:nvPr/>
        </p:nvPicPr>
        <p:blipFill>
          <a:blip r:embed="rId5"/>
          <a:stretch>
            <a:fillRect/>
          </a:stretch>
        </p:blipFill>
        <p:spPr>
          <a:xfrm>
            <a:off x="2547257" y="1618996"/>
            <a:ext cx="7358743" cy="4934204"/>
          </a:xfrm>
          <a:prstGeom prst="rect">
            <a:avLst/>
          </a:prstGeom>
        </p:spPr>
      </p:pic>
    </p:spTree>
    <p:extLst>
      <p:ext uri="{BB962C8B-B14F-4D97-AF65-F5344CB8AC3E}">
        <p14:creationId xmlns:p14="http://schemas.microsoft.com/office/powerpoint/2010/main" val="40343771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45720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4" y="1151458"/>
            <a:ext cx="11386459" cy="830997"/>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Supremasi</a:t>
            </a:r>
            <a:r>
              <a:rPr lang="en-ID" sz="2400" b="1" i="0" u="none" strike="noStrike" baseline="0" dirty="0">
                <a:latin typeface="Aptos" panose="020B0004020202020204" pitchFamily="34" charset="0"/>
              </a:rPr>
              <a:t> Hukum, </a:t>
            </a:r>
            <a:r>
              <a:rPr lang="en-ID" sz="2400" b="1" i="0" u="none" strike="noStrike" baseline="0" dirty="0" err="1">
                <a:latin typeface="Aptos" panose="020B0004020202020204" pitchFamily="34" charset="0"/>
              </a:rPr>
              <a:t>Stabilitas</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Kepemimpinan</a:t>
            </a:r>
            <a:r>
              <a:rPr lang="en-ID" sz="2400" b="1" i="0" u="none" strike="noStrike" baseline="0" dirty="0">
                <a:latin typeface="Aptos" panose="020B0004020202020204" pitchFamily="34" charset="0"/>
              </a:rPr>
              <a:t> Indonesia</a:t>
            </a:r>
            <a:endParaRPr lang="en-ID" sz="2400" b="1" dirty="0">
              <a:latin typeface="Aptos" panose="020B0004020202020204" pitchFamily="34" charset="0"/>
            </a:endParaRPr>
          </a:p>
          <a:p>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339E7954-1F13-A6A3-AFB5-2DBA0440600F}"/>
              </a:ext>
            </a:extLst>
          </p:cNvPr>
          <p:cNvSpPr txBox="1"/>
          <p:nvPr/>
        </p:nvSpPr>
        <p:spPr>
          <a:xfrm>
            <a:off x="424543" y="1659290"/>
            <a:ext cx="8164285" cy="369332"/>
          </a:xfrm>
          <a:prstGeom prst="rect">
            <a:avLst/>
          </a:prstGeom>
          <a:noFill/>
        </p:spPr>
        <p:txBody>
          <a:bodyPr wrap="square">
            <a:spAutoFit/>
          </a:bodyPr>
          <a:lstStyle/>
          <a:p>
            <a:r>
              <a:rPr lang="nn-NO" dirty="0">
                <a:latin typeface="Aptos" panose="020B0004020202020204" pitchFamily="34" charset="0"/>
              </a:rPr>
              <a:t>1. Hukum Berkeadilan, Keamanan Nasional Tangguh, dan Demokrasi Substansial</a:t>
            </a:r>
            <a:endParaRPr lang="en-ID" dirty="0">
              <a:latin typeface="Aptos" panose="020B0004020202020204" pitchFamily="34" charset="0"/>
            </a:endParaRPr>
          </a:p>
        </p:txBody>
      </p:sp>
      <p:sp>
        <p:nvSpPr>
          <p:cNvPr id="11" name="TextBox 10">
            <a:extLst>
              <a:ext uri="{FF2B5EF4-FFF2-40B4-BE49-F238E27FC236}">
                <a16:creationId xmlns:a16="http://schemas.microsoft.com/office/drawing/2014/main" id="{230BAD93-DA0D-63ED-C83B-173B07758D09}"/>
              </a:ext>
            </a:extLst>
          </p:cNvPr>
          <p:cNvSpPr txBox="1"/>
          <p:nvPr/>
        </p:nvSpPr>
        <p:spPr>
          <a:xfrm>
            <a:off x="696686" y="2036259"/>
            <a:ext cx="11103427" cy="1323439"/>
          </a:xfrm>
          <a:prstGeom prst="rect">
            <a:avLst/>
          </a:prstGeom>
          <a:noFill/>
        </p:spPr>
        <p:txBody>
          <a:bodyPr wrap="square">
            <a:spAutoFit/>
          </a:bodyPr>
          <a:lstStyle/>
          <a:p>
            <a:pPr algn="just"/>
            <a:r>
              <a:rPr lang="en-ID" sz="1600" b="1" dirty="0">
                <a:latin typeface="Aptos" panose="020B0004020202020204" pitchFamily="34" charset="0"/>
              </a:rPr>
              <a:t>Pembangunan </a:t>
            </a:r>
            <a:r>
              <a:rPr lang="en-ID" sz="1600" b="1" dirty="0" err="1">
                <a:latin typeface="Aptos" panose="020B0004020202020204" pitchFamily="34" charset="0"/>
              </a:rPr>
              <a:t>bidang</a:t>
            </a:r>
            <a:r>
              <a:rPr lang="en-ID" sz="1600" b="1" dirty="0">
                <a:latin typeface="Aptos" panose="020B0004020202020204" pitchFamily="34" charset="0"/>
              </a:rPr>
              <a:t> </a:t>
            </a:r>
            <a:r>
              <a:rPr lang="en-ID" sz="1600" b="1" dirty="0" err="1">
                <a:latin typeface="Aptos" panose="020B0004020202020204" pitchFamily="34" charset="0"/>
              </a:rPr>
              <a:t>hukum</a:t>
            </a:r>
            <a:r>
              <a:rPr lang="en-ID" sz="1600" b="1" dirty="0">
                <a:latin typeface="Aptos" panose="020B0004020202020204" pitchFamily="34" charset="0"/>
              </a:rPr>
              <a:t> </a:t>
            </a:r>
            <a:r>
              <a:rPr lang="en-ID" sz="1600" dirty="0" err="1">
                <a:latin typeface="Aptos" panose="020B0004020202020204" pitchFamily="34" charset="0"/>
              </a:rPr>
              <a:t>berfokus</a:t>
            </a:r>
            <a:r>
              <a:rPr lang="en-ID" sz="1600" dirty="0">
                <a:latin typeface="Aptos" panose="020B0004020202020204" pitchFamily="34" charset="0"/>
              </a:rPr>
              <a:t> pada </a:t>
            </a:r>
            <a:r>
              <a:rPr lang="en-ID" sz="1600" dirty="0" err="1">
                <a:latin typeface="Aptos" panose="020B0004020202020204" pitchFamily="34" charset="0"/>
              </a:rPr>
              <a:t>penguatan</a:t>
            </a:r>
            <a:r>
              <a:rPr lang="en-ID" sz="1600" dirty="0">
                <a:latin typeface="Aptos" panose="020B0004020202020204" pitchFamily="34" charset="0"/>
              </a:rPr>
              <a:t> </a:t>
            </a:r>
            <a:r>
              <a:rPr lang="en-ID" sz="1600" dirty="0" err="1">
                <a:latin typeface="Aptos" panose="020B0004020202020204" pitchFamily="34" charset="0"/>
              </a:rPr>
              <a:t>fondasi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pembaharuan</a:t>
            </a:r>
            <a:r>
              <a:rPr lang="en-ID" sz="1600" dirty="0">
                <a:latin typeface="Aptos" panose="020B0004020202020204" pitchFamily="34" charset="0"/>
              </a:rPr>
              <a:t> </a:t>
            </a:r>
            <a:r>
              <a:rPr lang="en-ID" sz="1600" dirty="0" err="1">
                <a:latin typeface="Aptos" panose="020B0004020202020204" pitchFamily="34" charset="0"/>
              </a:rPr>
              <a:t>substansi</a:t>
            </a:r>
            <a:r>
              <a:rPr lang="en-ID" sz="1600" dirty="0">
                <a:latin typeface="Aptos" panose="020B0004020202020204" pitchFamily="34" charset="0"/>
              </a:rPr>
              <a:t> dan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a:t>
            </a:r>
            <a:r>
              <a:rPr lang="en-ID" sz="1600" dirty="0" err="1">
                <a:latin typeface="Aptos" panose="020B0004020202020204" pitchFamily="34" charset="0"/>
              </a:rPr>
              <a:t>hukum</a:t>
            </a:r>
            <a:r>
              <a:rPr lang="en-ID" sz="1600" dirty="0">
                <a:latin typeface="Aptos" panose="020B0004020202020204" pitchFamily="34" charset="0"/>
              </a:rPr>
              <a:t> pada </a:t>
            </a:r>
            <a:r>
              <a:rPr lang="en-ID" sz="1600" dirty="0" err="1">
                <a:latin typeface="Aptos" panose="020B0004020202020204" pitchFamily="34" charset="0"/>
              </a:rPr>
              <a:t>isu-isu</a:t>
            </a:r>
            <a:r>
              <a:rPr lang="en-ID" sz="1600" dirty="0">
                <a:latin typeface="Aptos" panose="020B0004020202020204" pitchFamily="34" charset="0"/>
              </a:rPr>
              <a:t> </a:t>
            </a:r>
            <a:r>
              <a:rPr lang="en-ID" sz="1600" dirty="0" err="1">
                <a:latin typeface="Aptos" panose="020B0004020202020204" pitchFamily="34" charset="0"/>
              </a:rPr>
              <a:t>strategis</a:t>
            </a:r>
            <a:r>
              <a:rPr lang="en-ID" sz="1600" dirty="0">
                <a:latin typeface="Aptos" panose="020B0004020202020204" pitchFamily="34" charset="0"/>
              </a:rPr>
              <a:t> </a:t>
            </a:r>
            <a:r>
              <a:rPr lang="en-ID" sz="1600" dirty="0" err="1">
                <a:latin typeface="Aptos" panose="020B0004020202020204" pitchFamily="34" charset="0"/>
              </a:rPr>
              <a:t>seperti</a:t>
            </a:r>
            <a:r>
              <a:rPr lang="en-ID" sz="1600" dirty="0">
                <a:latin typeface="Aptos" panose="020B0004020202020204" pitchFamily="34" charset="0"/>
              </a:rPr>
              <a:t> </a:t>
            </a:r>
            <a:r>
              <a:rPr lang="en-ID" sz="1600" dirty="0" err="1">
                <a:latin typeface="Aptos" panose="020B0004020202020204" pitchFamily="34" charset="0"/>
              </a:rPr>
              <a:t>sistem</a:t>
            </a:r>
            <a:r>
              <a:rPr lang="en-ID" sz="1600" dirty="0">
                <a:latin typeface="Aptos" panose="020B0004020202020204" pitchFamily="34" charset="0"/>
              </a:rPr>
              <a:t> </a:t>
            </a:r>
            <a:r>
              <a:rPr lang="en-ID" sz="1600" dirty="0" err="1">
                <a:latin typeface="Aptos" panose="020B0004020202020204" pitchFamily="34" charset="0"/>
              </a:rPr>
              <a:t>penegakan</a:t>
            </a:r>
            <a:r>
              <a:rPr lang="en-ID" sz="1600" dirty="0">
                <a:latin typeface="Aptos" panose="020B0004020202020204" pitchFamily="34" charset="0"/>
              </a:rPr>
              <a:t> </a:t>
            </a:r>
            <a:r>
              <a:rPr lang="en-ID" sz="1600" dirty="0" err="1">
                <a:latin typeface="Aptos" panose="020B0004020202020204" pitchFamily="34" charset="0"/>
              </a:rPr>
              <a:t>hukum</a:t>
            </a:r>
            <a:r>
              <a:rPr lang="en-ID" sz="1600" dirty="0">
                <a:latin typeface="Aptos" panose="020B0004020202020204" pitchFamily="34" charset="0"/>
              </a:rPr>
              <a:t>, </a:t>
            </a:r>
            <a:r>
              <a:rPr lang="en-ID" sz="1600" dirty="0" err="1">
                <a:latin typeface="Aptos" panose="020B0004020202020204" pitchFamily="34" charset="0"/>
              </a:rPr>
              <a:t>pemberantasan</a:t>
            </a:r>
            <a:r>
              <a:rPr lang="en-ID" sz="1600" dirty="0">
                <a:latin typeface="Aptos" panose="020B0004020202020204" pitchFamily="34" charset="0"/>
              </a:rPr>
              <a:t> </a:t>
            </a:r>
            <a:r>
              <a:rPr lang="en-ID" sz="1600" dirty="0" err="1">
                <a:latin typeface="Aptos" panose="020B0004020202020204" pitchFamily="34" charset="0"/>
              </a:rPr>
              <a:t>korupsi</a:t>
            </a:r>
            <a:r>
              <a:rPr lang="en-ID" sz="1600" dirty="0">
                <a:latin typeface="Aptos" panose="020B0004020202020204" pitchFamily="34" charset="0"/>
              </a:rPr>
              <a:t>, HAM, </a:t>
            </a:r>
            <a:r>
              <a:rPr lang="en-ID" sz="1600" dirty="0" err="1">
                <a:latin typeface="Aptos" panose="020B0004020202020204" pitchFamily="34" charset="0"/>
              </a:rPr>
              <a:t>serta</a:t>
            </a:r>
            <a:r>
              <a:rPr lang="en-ID" sz="1600" dirty="0">
                <a:latin typeface="Aptos" panose="020B0004020202020204" pitchFamily="34" charset="0"/>
              </a:rPr>
              <a:t> </a:t>
            </a:r>
            <a:r>
              <a:rPr lang="en-ID" sz="1600" dirty="0" err="1">
                <a:latin typeface="Aptos" panose="020B0004020202020204" pitchFamily="34" charset="0"/>
              </a:rPr>
              <a:t>budaya</a:t>
            </a:r>
            <a:r>
              <a:rPr lang="en-ID" sz="1600" dirty="0">
                <a:latin typeface="Aptos" panose="020B0004020202020204" pitchFamily="34" charset="0"/>
              </a:rPr>
              <a:t> </a:t>
            </a:r>
            <a:r>
              <a:rPr lang="en-ID" sz="1600" dirty="0" err="1">
                <a:latin typeface="Aptos" panose="020B0004020202020204" pitchFamily="34" charset="0"/>
              </a:rPr>
              <a:t>hukum</a:t>
            </a:r>
            <a:r>
              <a:rPr lang="en-ID" sz="1600" dirty="0">
                <a:latin typeface="Aptos" panose="020B0004020202020204" pitchFamily="34" charset="0"/>
              </a:rPr>
              <a:t>. </a:t>
            </a:r>
            <a:r>
              <a:rPr lang="en-ID" sz="1600" b="1" dirty="0" err="1">
                <a:latin typeface="Aptos" panose="020B0004020202020204" pitchFamily="34" charset="0"/>
              </a:rPr>
              <a:t>Arah</a:t>
            </a:r>
            <a:r>
              <a:rPr lang="en-ID" sz="1600" b="1" dirty="0">
                <a:latin typeface="Aptos" panose="020B0004020202020204" pitchFamily="34" charset="0"/>
              </a:rPr>
              <a:t> </a:t>
            </a:r>
            <a:r>
              <a:rPr lang="en-ID" sz="1600" b="1" dirty="0" err="1">
                <a:latin typeface="Aptos" panose="020B0004020202020204" pitchFamily="34" charset="0"/>
              </a:rPr>
              <a:t>kebijakan</a:t>
            </a:r>
            <a:r>
              <a:rPr lang="en-ID" sz="1600" b="1" dirty="0">
                <a:latin typeface="Aptos" panose="020B0004020202020204" pitchFamily="34" charset="0"/>
              </a:rPr>
              <a:t> </a:t>
            </a:r>
            <a:r>
              <a:rPr lang="en-ID" sz="1600" dirty="0" err="1">
                <a:latin typeface="Aptos" panose="020B0004020202020204" pitchFamily="34" charset="0"/>
              </a:rPr>
              <a:t>meliputi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Sistem</a:t>
            </a:r>
            <a:r>
              <a:rPr lang="en-ID" sz="1600" dirty="0">
                <a:latin typeface="Aptos" panose="020B0004020202020204" pitchFamily="34" charset="0"/>
              </a:rPr>
              <a:t> </a:t>
            </a:r>
            <a:r>
              <a:rPr lang="en-ID" sz="1600" dirty="0" err="1">
                <a:latin typeface="Aptos" panose="020B0004020202020204" pitchFamily="34" charset="0"/>
              </a:rPr>
              <a:t>Penuntutan</a:t>
            </a:r>
            <a:r>
              <a:rPr lang="en-ID" sz="1600" dirty="0">
                <a:latin typeface="Aptos" panose="020B0004020202020204" pitchFamily="34" charset="0"/>
              </a:rPr>
              <a:t> dan Advocaat </a:t>
            </a:r>
            <a:r>
              <a:rPr lang="en-ID" sz="1600" dirty="0" err="1">
                <a:latin typeface="Aptos" panose="020B0004020202020204" pitchFamily="34" charset="0"/>
              </a:rPr>
              <a:t>Generaal</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penguatan</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dan </a:t>
            </a:r>
            <a:r>
              <a:rPr lang="en-ID" sz="1600" dirty="0" err="1">
                <a:latin typeface="Aptos" panose="020B0004020202020204" pitchFamily="34" charset="0"/>
              </a:rPr>
              <a:t>fungsi</a:t>
            </a:r>
            <a:r>
              <a:rPr lang="en-ID" sz="1600" dirty="0">
                <a:latin typeface="Aptos" panose="020B0004020202020204" pitchFamily="34" charset="0"/>
              </a:rPr>
              <a:t> </a:t>
            </a:r>
            <a:r>
              <a:rPr lang="en-ID" sz="1600" dirty="0" err="1">
                <a:latin typeface="Aptos" panose="020B0004020202020204" pitchFamily="34" charset="0"/>
              </a:rPr>
              <a:t>penuntut</a:t>
            </a:r>
            <a:r>
              <a:rPr lang="en-ID" sz="1600" dirty="0">
                <a:latin typeface="Aptos" panose="020B0004020202020204" pitchFamily="34" charset="0"/>
              </a:rPr>
              <a:t> </a:t>
            </a:r>
            <a:r>
              <a:rPr lang="en-ID" sz="1600" dirty="0" err="1">
                <a:latin typeface="Aptos" panose="020B0004020202020204" pitchFamily="34" charset="0"/>
              </a:rPr>
              <a:t>umum</a:t>
            </a:r>
            <a:r>
              <a:rPr lang="en-ID" sz="1600" dirty="0">
                <a:latin typeface="Aptos" panose="020B0004020202020204" pitchFamily="34" charset="0"/>
              </a:rPr>
              <a:t> </a:t>
            </a:r>
            <a:r>
              <a:rPr lang="en-ID" sz="1600" dirty="0" err="1">
                <a:latin typeface="Aptos" panose="020B0004020202020204" pitchFamily="34" charset="0"/>
              </a:rPr>
              <a:t>sebagai</a:t>
            </a:r>
            <a:r>
              <a:rPr lang="en-ID" sz="1600" dirty="0">
                <a:latin typeface="Aptos" panose="020B0004020202020204" pitchFamily="34" charset="0"/>
              </a:rPr>
              <a:t> </a:t>
            </a:r>
            <a:r>
              <a:rPr lang="en-ID" sz="1600" dirty="0" err="1">
                <a:latin typeface="Aptos" panose="020B0004020202020204" pitchFamily="34" charset="0"/>
              </a:rPr>
              <a:t>pengendali</a:t>
            </a:r>
            <a:r>
              <a:rPr lang="en-ID" sz="1600" dirty="0">
                <a:latin typeface="Aptos" panose="020B0004020202020204" pitchFamily="34" charset="0"/>
              </a:rPr>
              <a:t> </a:t>
            </a:r>
            <a:r>
              <a:rPr lang="en-ID" sz="1600" dirty="0" err="1">
                <a:latin typeface="Aptos" panose="020B0004020202020204" pitchFamily="34" charset="0"/>
              </a:rPr>
              <a:t>perkara</a:t>
            </a:r>
            <a:r>
              <a:rPr lang="en-ID" sz="1600" dirty="0">
                <a:latin typeface="Aptos" panose="020B0004020202020204" pitchFamily="34" charset="0"/>
              </a:rPr>
              <a:t>; </a:t>
            </a:r>
            <a:r>
              <a:rPr lang="en-ID" sz="1600" dirty="0" err="1">
                <a:latin typeface="Aptos" panose="020B0004020202020204" pitchFamily="34" charset="0"/>
              </a:rPr>
              <a:t>serta</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upaya</a:t>
            </a:r>
            <a:r>
              <a:rPr lang="en-ID" sz="1600" dirty="0">
                <a:latin typeface="Aptos" panose="020B0004020202020204" pitchFamily="34" charset="0"/>
              </a:rPr>
              <a:t> </a:t>
            </a:r>
            <a:r>
              <a:rPr lang="en-ID" sz="1600" dirty="0" err="1">
                <a:latin typeface="Aptos" panose="020B0004020202020204" pitchFamily="34" charset="0"/>
              </a:rPr>
              <a:t>peningkatan</a:t>
            </a:r>
            <a:r>
              <a:rPr lang="en-ID" sz="1600" dirty="0">
                <a:latin typeface="Aptos" panose="020B0004020202020204" pitchFamily="34" charset="0"/>
              </a:rPr>
              <a:t> </a:t>
            </a:r>
            <a:r>
              <a:rPr lang="en-ID" sz="1600" dirty="0" err="1">
                <a:latin typeface="Aptos" panose="020B0004020202020204" pitchFamily="34" charset="0"/>
              </a:rPr>
              <a:t>jumlah</a:t>
            </a:r>
            <a:r>
              <a:rPr lang="en-ID" sz="1600" dirty="0">
                <a:latin typeface="Aptos" panose="020B0004020202020204" pitchFamily="34" charset="0"/>
              </a:rPr>
              <a:t>, </a:t>
            </a:r>
            <a:r>
              <a:rPr lang="en-ID" sz="1600" dirty="0" err="1">
                <a:latin typeface="Aptos" panose="020B0004020202020204" pitchFamily="34" charset="0"/>
              </a:rPr>
              <a:t>profesionalisme</a:t>
            </a:r>
            <a:r>
              <a:rPr lang="en-ID" sz="1600" dirty="0">
                <a:latin typeface="Aptos" panose="020B0004020202020204" pitchFamily="34" charset="0"/>
              </a:rPr>
              <a:t> dan </a:t>
            </a:r>
            <a:r>
              <a:rPr lang="en-ID" sz="1600" dirty="0" err="1">
                <a:latin typeface="Aptos" panose="020B0004020202020204" pitchFamily="34" charset="0"/>
              </a:rPr>
              <a:t>kesejahteraan</a:t>
            </a:r>
            <a:r>
              <a:rPr lang="en-ID" sz="1600" dirty="0">
                <a:latin typeface="Aptos" panose="020B0004020202020204" pitchFamily="34" charset="0"/>
              </a:rPr>
              <a:t> </a:t>
            </a:r>
            <a:r>
              <a:rPr lang="en-ID" sz="1600" dirty="0" err="1">
                <a:latin typeface="Aptos" panose="020B0004020202020204" pitchFamily="34" charset="0"/>
              </a:rPr>
              <a:t>jaksa</a:t>
            </a:r>
            <a:endParaRPr lang="en-ID" sz="1600" dirty="0">
              <a:latin typeface="Aptos" panose="020B0004020202020204" pitchFamily="34" charset="0"/>
            </a:endParaRPr>
          </a:p>
        </p:txBody>
      </p:sp>
      <p:sp>
        <p:nvSpPr>
          <p:cNvPr id="14" name="TextBox 13">
            <a:extLst>
              <a:ext uri="{FF2B5EF4-FFF2-40B4-BE49-F238E27FC236}">
                <a16:creationId xmlns:a16="http://schemas.microsoft.com/office/drawing/2014/main" id="{2391A68E-DAE0-A49C-0699-BAD20827C16E}"/>
              </a:ext>
            </a:extLst>
          </p:cNvPr>
          <p:cNvSpPr txBox="1"/>
          <p:nvPr/>
        </p:nvSpPr>
        <p:spPr>
          <a:xfrm>
            <a:off x="696686" y="3425111"/>
            <a:ext cx="11103426" cy="1815882"/>
          </a:xfrm>
          <a:prstGeom prst="rect">
            <a:avLst/>
          </a:prstGeom>
          <a:noFill/>
        </p:spPr>
        <p:txBody>
          <a:bodyPr wrap="square">
            <a:spAutoFit/>
          </a:bodyPr>
          <a:lstStyle/>
          <a:p>
            <a:pPr algn="just"/>
            <a:r>
              <a:rPr lang="en-ID" sz="1600" b="1" dirty="0">
                <a:latin typeface="Aptos" panose="020B0004020202020204" pitchFamily="34" charset="0"/>
              </a:rPr>
              <a:t>Pembangunan </a:t>
            </a:r>
            <a:r>
              <a:rPr lang="en-ID" sz="1600" b="1" dirty="0" err="1">
                <a:latin typeface="Aptos" panose="020B0004020202020204" pitchFamily="34" charset="0"/>
              </a:rPr>
              <a:t>bidang</a:t>
            </a:r>
            <a:r>
              <a:rPr lang="en-ID" sz="1600" b="1" dirty="0">
                <a:latin typeface="Aptos" panose="020B0004020202020204" pitchFamily="34" charset="0"/>
              </a:rPr>
              <a:t> </a:t>
            </a:r>
            <a:r>
              <a:rPr lang="en-ID" sz="1600" b="1" dirty="0" err="1">
                <a:latin typeface="Aptos" panose="020B0004020202020204" pitchFamily="34" charset="0"/>
              </a:rPr>
              <a:t>keamanan</a:t>
            </a:r>
            <a:r>
              <a:rPr lang="en-ID" sz="1600" b="1" dirty="0">
                <a:latin typeface="Aptos" panose="020B0004020202020204" pitchFamily="34" charset="0"/>
              </a:rPr>
              <a:t> </a:t>
            </a:r>
            <a:r>
              <a:rPr lang="en-ID" sz="1600" dirty="0" err="1">
                <a:latin typeface="Aptos" panose="020B0004020202020204" pitchFamily="34" charset="0"/>
              </a:rPr>
              <a:t>diarahkan</a:t>
            </a:r>
            <a:r>
              <a:rPr lang="en-ID" sz="1600" dirty="0">
                <a:latin typeface="Aptos" panose="020B0004020202020204" pitchFamily="34" charset="0"/>
              </a:rPr>
              <a:t> </a:t>
            </a:r>
            <a:r>
              <a:rPr lang="en-ID" sz="1600" dirty="0" err="1">
                <a:latin typeface="Aptos" panose="020B0004020202020204" pitchFamily="34" charset="0"/>
              </a:rPr>
              <a:t>untuk</a:t>
            </a:r>
            <a:r>
              <a:rPr lang="en-ID" sz="1600" dirty="0">
                <a:latin typeface="Aptos" panose="020B0004020202020204" pitchFamily="34" charset="0"/>
              </a:rPr>
              <a:t> </a:t>
            </a:r>
            <a:r>
              <a:rPr lang="en-ID" sz="1600" dirty="0" err="1">
                <a:latin typeface="Aptos" panose="020B0004020202020204" pitchFamily="34" charset="0"/>
              </a:rPr>
              <a:t>penguatan</a:t>
            </a:r>
            <a:r>
              <a:rPr lang="en-ID" sz="1600" dirty="0">
                <a:latin typeface="Aptos" panose="020B0004020202020204" pitchFamily="34" charset="0"/>
              </a:rPr>
              <a:t> </a:t>
            </a:r>
            <a:r>
              <a:rPr lang="en-ID" sz="1600" dirty="0" err="1">
                <a:latin typeface="Aptos" panose="020B0004020202020204" pitchFamily="34" charset="0"/>
              </a:rPr>
              <a:t>fondasi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yaitu</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tata Kelola </a:t>
            </a:r>
            <a:r>
              <a:rPr lang="en-ID" sz="1600" dirty="0" err="1">
                <a:latin typeface="Aptos" panose="020B0004020202020204" pitchFamily="34" charset="0"/>
              </a:rPr>
              <a:t>keamanan</a:t>
            </a:r>
            <a:r>
              <a:rPr lang="en-ID" sz="1600" dirty="0">
                <a:latin typeface="Aptos" panose="020B0004020202020204" pitchFamily="34" charset="0"/>
              </a:rPr>
              <a:t> </a:t>
            </a:r>
            <a:r>
              <a:rPr lang="en-ID" sz="1600" dirty="0" err="1">
                <a:latin typeface="Aptos" panose="020B0004020202020204" pitchFamily="34" charset="0"/>
              </a:rPr>
              <a:t>dalam</a:t>
            </a:r>
            <a:r>
              <a:rPr lang="en-ID" sz="1600" dirty="0">
                <a:latin typeface="Aptos" panose="020B0004020202020204" pitchFamily="34" charset="0"/>
              </a:rPr>
              <a:t> negeri, </a:t>
            </a:r>
            <a:r>
              <a:rPr lang="en-ID" sz="1600" dirty="0" err="1">
                <a:latin typeface="Aptos" panose="020B0004020202020204" pitchFamily="34" charset="0"/>
              </a:rPr>
              <a:t>keamanan</a:t>
            </a:r>
            <a:r>
              <a:rPr lang="en-ID" sz="1600" dirty="0">
                <a:latin typeface="Aptos" panose="020B0004020202020204" pitchFamily="34" charset="0"/>
              </a:rPr>
              <a:t> </a:t>
            </a:r>
            <a:r>
              <a:rPr lang="en-ID" sz="1600" dirty="0" err="1">
                <a:latin typeface="Aptos" panose="020B0004020202020204" pitchFamily="34" charset="0"/>
              </a:rPr>
              <a:t>laut</a:t>
            </a:r>
            <a:r>
              <a:rPr lang="en-ID" sz="1600" dirty="0">
                <a:latin typeface="Aptos" panose="020B0004020202020204" pitchFamily="34" charset="0"/>
              </a:rPr>
              <a:t>, </a:t>
            </a:r>
            <a:r>
              <a:rPr lang="en-ID" sz="1600" dirty="0" err="1">
                <a:latin typeface="Aptos" panose="020B0004020202020204" pitchFamily="34" charset="0"/>
              </a:rPr>
              <a:t>keamanan</a:t>
            </a:r>
            <a:r>
              <a:rPr lang="en-ID" sz="1600" dirty="0">
                <a:latin typeface="Aptos" panose="020B0004020202020204" pitchFamily="34" charset="0"/>
              </a:rPr>
              <a:t> dan </a:t>
            </a:r>
            <a:r>
              <a:rPr lang="en-ID" sz="1600" dirty="0" err="1">
                <a:latin typeface="Aptos" panose="020B0004020202020204" pitchFamily="34" charset="0"/>
              </a:rPr>
              <a:t>ketertiban</a:t>
            </a:r>
            <a:r>
              <a:rPr lang="en-ID" sz="1600" dirty="0">
                <a:latin typeface="Aptos" panose="020B0004020202020204" pitchFamily="34" charset="0"/>
              </a:rPr>
              <a:t> </a:t>
            </a:r>
            <a:r>
              <a:rPr lang="en-ID" sz="1600" dirty="0" err="1">
                <a:latin typeface="Aptos" panose="020B0004020202020204" pitchFamily="34" charset="0"/>
              </a:rPr>
              <a:t>masyarakat</a:t>
            </a:r>
            <a:r>
              <a:rPr lang="en-ID" sz="1600" dirty="0">
                <a:latin typeface="Aptos" panose="020B0004020202020204" pitchFamily="34" charset="0"/>
              </a:rPr>
              <a:t>, </a:t>
            </a:r>
            <a:r>
              <a:rPr lang="en-ID" sz="1600" dirty="0" err="1">
                <a:latin typeface="Aptos" panose="020B0004020202020204" pitchFamily="34" charset="0"/>
              </a:rPr>
              <a:t>keamanan</a:t>
            </a:r>
            <a:r>
              <a:rPr lang="en-ID" sz="1600" dirty="0">
                <a:latin typeface="Aptos" panose="020B0004020202020204" pitchFamily="34" charset="0"/>
              </a:rPr>
              <a:t> </a:t>
            </a:r>
            <a:r>
              <a:rPr lang="en-ID" sz="1600" b="0" i="0" u="none" strike="noStrike" baseline="0" dirty="0" err="1">
                <a:latin typeface="Aptos" panose="020B0004020202020204" pitchFamily="34" charset="0"/>
              </a:rPr>
              <a:t>insani</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keamanan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siber</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sebagai</a:t>
            </a:r>
            <a:r>
              <a:rPr lang="en-ID" sz="1600" b="0" i="0" u="none" strike="noStrike" baseline="0" dirty="0">
                <a:latin typeface="Aptos" panose="020B0004020202020204" pitchFamily="34" charset="0"/>
              </a:rPr>
              <a:t> pilar-pilar </a:t>
            </a:r>
            <a:r>
              <a:rPr lang="fi-FI" sz="1600" b="0" i="0" u="none" strike="noStrike" baseline="0" dirty="0">
                <a:latin typeface="Aptos" panose="020B0004020202020204" pitchFamily="34" charset="0"/>
              </a:rPr>
              <a:t>keamanan nasional; serta pembangunan kekuatan pertahanan berorientasi kepulauan dan maritim yang </a:t>
            </a:r>
            <a:r>
              <a:rPr lang="en-ID" sz="1600" b="0" i="0" u="none" strike="noStrike" baseline="0" dirty="0" err="1">
                <a:latin typeface="Aptos" panose="020B0004020202020204" pitchFamily="34" charset="0"/>
              </a:rPr>
              <a:t>didukung</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industri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pertahanan</a:t>
            </a:r>
            <a:r>
              <a:rPr lang="en-ID" sz="1600" b="0" i="0" u="none" strike="noStrike" baseline="0" dirty="0">
                <a:latin typeface="Aptos" panose="020B0004020202020204" pitchFamily="34" charset="0"/>
              </a:rPr>
              <a:t> yang </a:t>
            </a:r>
            <a:r>
              <a:rPr lang="en-ID" sz="1600" b="0" i="0" u="none" strike="noStrike" baseline="0" dirty="0" err="1">
                <a:latin typeface="Aptos" panose="020B0004020202020204" pitchFamily="34" charset="0"/>
              </a:rPr>
              <a:t>sehat</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kuat</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mandiri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Arah</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kebijakan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meliputi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Keamanan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Dalam</a:t>
            </a:r>
            <a:r>
              <a:rPr lang="en-ID" sz="1600" b="0" i="0" u="none" strike="noStrike" baseline="0" dirty="0">
                <a:latin typeface="Aptos" panose="020B0004020202020204" pitchFamily="34" charset="0"/>
              </a:rPr>
              <a:t> Negeri, </a:t>
            </a: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Intelijen</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Penanggulangan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Terorisme</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intelijen</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kontra</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intelijen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pencegahan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penanganan</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deradikalisasi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terorisme</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penanganan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insurgensi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penanganan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konflik</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sosial</a:t>
            </a:r>
            <a:r>
              <a:rPr lang="en-ID" sz="1600" b="0" i="0" u="none" strike="noStrike" baseline="0" dirty="0">
                <a:latin typeface="Aptos" panose="020B0004020202020204" pitchFamily="34" charset="0"/>
              </a:rPr>
              <a:t>; </a:t>
            </a:r>
            <a:r>
              <a:rPr lang="fi-FI" sz="1600" b="0" i="0" u="none" strike="noStrike" baseline="0" dirty="0">
                <a:latin typeface="Aptos" panose="020B0004020202020204" pitchFamily="34" charset="0"/>
              </a:rPr>
              <a:t>penguatan kedaulatan, kesejahteraan, dan kehadiran </a:t>
            </a:r>
            <a:r>
              <a:rPr lang="it-IT" sz="1600" b="0" i="0" u="none" strike="noStrike" baseline="0" dirty="0">
                <a:latin typeface="Aptos" panose="020B0004020202020204" pitchFamily="34" charset="0"/>
              </a:rPr>
              <a:t>negara di wilayah perbatasan dan 3T.</a:t>
            </a:r>
            <a:endParaRPr lang="en-ID" sz="1600" dirty="0">
              <a:latin typeface="Aptos" panose="020B0004020202020204" pitchFamily="34" charset="0"/>
            </a:endParaRPr>
          </a:p>
        </p:txBody>
      </p:sp>
      <p:sp>
        <p:nvSpPr>
          <p:cNvPr id="16" name="TextBox 15">
            <a:extLst>
              <a:ext uri="{FF2B5EF4-FFF2-40B4-BE49-F238E27FC236}">
                <a16:creationId xmlns:a16="http://schemas.microsoft.com/office/drawing/2014/main" id="{353AF127-EBCB-011C-893D-5DAE15C325DC}"/>
              </a:ext>
            </a:extLst>
          </p:cNvPr>
          <p:cNvSpPr txBox="1"/>
          <p:nvPr/>
        </p:nvSpPr>
        <p:spPr>
          <a:xfrm>
            <a:off x="696686" y="5307956"/>
            <a:ext cx="11103425" cy="1569660"/>
          </a:xfrm>
          <a:prstGeom prst="rect">
            <a:avLst/>
          </a:prstGeom>
          <a:noFill/>
        </p:spPr>
        <p:txBody>
          <a:bodyPr wrap="square">
            <a:spAutoFit/>
          </a:bodyPr>
          <a:lstStyle/>
          <a:p>
            <a:pPr algn="just"/>
            <a:r>
              <a:rPr lang="en-ID" sz="1600" b="1" dirty="0">
                <a:latin typeface="Aptos" panose="020B0004020202020204" pitchFamily="34" charset="0"/>
              </a:rPr>
              <a:t>Pembangunan </a:t>
            </a:r>
            <a:r>
              <a:rPr lang="en-ID" sz="1600" b="1" dirty="0" err="1">
                <a:latin typeface="Aptos" panose="020B0004020202020204" pitchFamily="34" charset="0"/>
              </a:rPr>
              <a:t>bidang</a:t>
            </a:r>
            <a:r>
              <a:rPr lang="en-ID" sz="1600" b="1" dirty="0">
                <a:latin typeface="Aptos" panose="020B0004020202020204" pitchFamily="34" charset="0"/>
              </a:rPr>
              <a:t> </a:t>
            </a:r>
            <a:r>
              <a:rPr lang="en-ID" sz="1600" b="1" dirty="0" err="1">
                <a:latin typeface="Aptos" panose="020B0004020202020204" pitchFamily="34" charset="0"/>
              </a:rPr>
              <a:t>demokrasi</a:t>
            </a:r>
            <a:r>
              <a:rPr lang="en-ID" sz="1600" b="1" dirty="0">
                <a:latin typeface="Aptos" panose="020B0004020202020204" pitchFamily="34" charset="0"/>
              </a:rPr>
              <a:t> </a:t>
            </a:r>
            <a:r>
              <a:rPr lang="en-ID" sz="1600" dirty="0" err="1">
                <a:latin typeface="Aptos" panose="020B0004020202020204" pitchFamily="34" charset="0"/>
              </a:rPr>
              <a:t>difokuskan</a:t>
            </a:r>
            <a:r>
              <a:rPr lang="en-ID" sz="1600" dirty="0">
                <a:latin typeface="Aptos" panose="020B0004020202020204" pitchFamily="34" charset="0"/>
              </a:rPr>
              <a:t> pada </a:t>
            </a:r>
            <a:r>
              <a:rPr lang="en-ID" sz="1600" dirty="0" err="1">
                <a:latin typeface="Aptos" panose="020B0004020202020204" pitchFamily="34" charset="0"/>
              </a:rPr>
              <a:t>tiga</a:t>
            </a:r>
            <a:r>
              <a:rPr lang="en-ID" sz="1600" dirty="0">
                <a:latin typeface="Aptos" panose="020B0004020202020204" pitchFamily="34" charset="0"/>
              </a:rPr>
              <a:t> </a:t>
            </a:r>
            <a:r>
              <a:rPr lang="en-ID" sz="1600" dirty="0" err="1">
                <a:latin typeface="Aptos" panose="020B0004020202020204" pitchFamily="34" charset="0"/>
              </a:rPr>
              <a:t>ranah</a:t>
            </a:r>
            <a:r>
              <a:rPr lang="en-ID" sz="1600" dirty="0">
                <a:latin typeface="Aptos" panose="020B0004020202020204" pitchFamily="34" charset="0"/>
              </a:rPr>
              <a:t> </a:t>
            </a:r>
            <a:r>
              <a:rPr lang="en-ID" sz="1600" dirty="0" err="1">
                <a:latin typeface="Aptos" panose="020B0004020202020204" pitchFamily="34" charset="0"/>
              </a:rPr>
              <a:t>meliputi</a:t>
            </a:r>
            <a:r>
              <a:rPr lang="en-ID" sz="1600" dirty="0">
                <a:latin typeface="Aptos" panose="020B0004020202020204" pitchFamily="34" charset="0"/>
              </a:rPr>
              <a:t> </a:t>
            </a:r>
            <a:r>
              <a:rPr lang="en-ID" sz="1600" dirty="0" err="1">
                <a:latin typeface="Aptos" panose="020B0004020202020204" pitchFamily="34" charset="0"/>
              </a:rPr>
              <a:t>masyarakat</a:t>
            </a:r>
            <a:r>
              <a:rPr lang="en-ID" sz="1600" dirty="0">
                <a:latin typeface="Aptos" panose="020B0004020202020204" pitchFamily="34" charset="0"/>
              </a:rPr>
              <a:t> </a:t>
            </a:r>
            <a:r>
              <a:rPr lang="en-ID" sz="1600" dirty="0" err="1">
                <a:latin typeface="Aptos" panose="020B0004020202020204" pitchFamily="34" charset="0"/>
              </a:rPr>
              <a:t>sipil</a:t>
            </a:r>
            <a:r>
              <a:rPr lang="en-ID" sz="1600" dirty="0">
                <a:latin typeface="Aptos" panose="020B0004020202020204" pitchFamily="34" charset="0"/>
              </a:rPr>
              <a:t>, </a:t>
            </a:r>
            <a:r>
              <a:rPr lang="en-ID" sz="1600" dirty="0" err="1">
                <a:latin typeface="Aptos" panose="020B0004020202020204" pitchFamily="34" charset="0"/>
              </a:rPr>
              <a:t>komunikasi</a:t>
            </a:r>
            <a:r>
              <a:rPr lang="en-ID" sz="1600" dirty="0">
                <a:latin typeface="Aptos" panose="020B0004020202020204" pitchFamily="34" charset="0"/>
              </a:rPr>
              <a:t> </a:t>
            </a:r>
            <a:r>
              <a:rPr lang="en-ID" sz="1600" dirty="0" err="1">
                <a:latin typeface="Aptos" panose="020B0004020202020204" pitchFamily="34" charset="0"/>
              </a:rPr>
              <a:t>publik</a:t>
            </a:r>
            <a:r>
              <a:rPr lang="en-ID" sz="1600" dirty="0">
                <a:latin typeface="Aptos" panose="020B0004020202020204" pitchFamily="34" charset="0"/>
              </a:rPr>
              <a:t>, dan </a:t>
            </a:r>
            <a:r>
              <a:rPr lang="en-ID" sz="1600" dirty="0" err="1">
                <a:latin typeface="Aptos" panose="020B0004020202020204" pitchFamily="34" charset="0"/>
              </a:rPr>
              <a:t>lembaga</a:t>
            </a:r>
            <a:r>
              <a:rPr lang="en-ID" sz="1600" dirty="0">
                <a:latin typeface="Aptos" panose="020B0004020202020204" pitchFamily="34" charset="0"/>
              </a:rPr>
              <a:t> </a:t>
            </a:r>
            <a:r>
              <a:rPr lang="en-ID" sz="1600" dirty="0" err="1">
                <a:latin typeface="Aptos" panose="020B0004020202020204" pitchFamily="34" charset="0"/>
              </a:rPr>
              <a:t>demokrasi</a:t>
            </a:r>
            <a:r>
              <a:rPr lang="en-ID" sz="1600" dirty="0">
                <a:latin typeface="Aptos" panose="020B0004020202020204" pitchFamily="34" charset="0"/>
              </a:rPr>
              <a:t> </a:t>
            </a:r>
            <a:r>
              <a:rPr lang="en-ID" sz="1600" dirty="0" err="1">
                <a:latin typeface="Aptos" panose="020B0004020202020204" pitchFamily="34" charset="0"/>
              </a:rPr>
              <a:t>dengan</a:t>
            </a:r>
            <a:r>
              <a:rPr lang="en-ID" sz="1600" dirty="0">
                <a:latin typeface="Aptos" panose="020B0004020202020204" pitchFamily="34" charset="0"/>
              </a:rPr>
              <a:t> </a:t>
            </a:r>
            <a:r>
              <a:rPr lang="en-ID" sz="1600" dirty="0" err="1">
                <a:latin typeface="Aptos" panose="020B0004020202020204" pitchFamily="34" charset="0"/>
              </a:rPr>
              <a:t>tujuan</a:t>
            </a:r>
            <a:r>
              <a:rPr lang="en-ID" sz="1600" dirty="0">
                <a:latin typeface="Aptos" panose="020B0004020202020204" pitchFamily="34" charset="0"/>
              </a:rPr>
              <a:t> </a:t>
            </a:r>
            <a:r>
              <a:rPr lang="en-ID" sz="1600" dirty="0" err="1">
                <a:latin typeface="Aptos" panose="020B0004020202020204" pitchFamily="34" charset="0"/>
              </a:rPr>
              <a:t>mewujudkan</a:t>
            </a:r>
            <a:r>
              <a:rPr lang="en-ID" sz="1600" dirty="0">
                <a:latin typeface="Aptos" panose="020B0004020202020204" pitchFamily="34" charset="0"/>
              </a:rPr>
              <a:t> </a:t>
            </a:r>
            <a:r>
              <a:rPr lang="en-ID" sz="1600" dirty="0" err="1">
                <a:latin typeface="Aptos" panose="020B0004020202020204" pitchFamily="34" charset="0"/>
              </a:rPr>
              <a:t>lembaga</a:t>
            </a:r>
            <a:r>
              <a:rPr lang="en-ID" sz="1600" dirty="0">
                <a:latin typeface="Aptos" panose="020B0004020202020204" pitchFamily="34" charset="0"/>
              </a:rPr>
              <a:t> </a:t>
            </a:r>
            <a:r>
              <a:rPr lang="en-ID" sz="1600" dirty="0" err="1">
                <a:latin typeface="Aptos" panose="020B0004020202020204" pitchFamily="34" charset="0"/>
              </a:rPr>
              <a:t>demokrasi</a:t>
            </a:r>
            <a:r>
              <a:rPr lang="en-ID" sz="1600" dirty="0">
                <a:latin typeface="Aptos" panose="020B0004020202020204" pitchFamily="34" charset="0"/>
              </a:rPr>
              <a:t> yang </a:t>
            </a:r>
            <a:r>
              <a:rPr lang="en-ID" sz="1600" dirty="0" err="1">
                <a:latin typeface="Aptos" panose="020B0004020202020204" pitchFamily="34" charset="0"/>
              </a:rPr>
              <a:t>kuat</a:t>
            </a:r>
            <a:r>
              <a:rPr lang="en-ID" sz="1600" dirty="0">
                <a:latin typeface="Aptos" panose="020B0004020202020204" pitchFamily="34" charset="0"/>
              </a:rPr>
              <a:t>, </a:t>
            </a:r>
            <a:r>
              <a:rPr lang="en-ID" sz="1600" dirty="0" err="1">
                <a:latin typeface="Aptos" panose="020B0004020202020204" pitchFamily="34" charset="0"/>
              </a:rPr>
              <a:t>akuntabel</a:t>
            </a:r>
            <a:r>
              <a:rPr lang="en-ID" sz="1600" dirty="0">
                <a:latin typeface="Aptos" panose="020B0004020202020204" pitchFamily="34" charset="0"/>
              </a:rPr>
              <a:t> </a:t>
            </a:r>
            <a:r>
              <a:rPr lang="en-ID" sz="1600" dirty="0" err="1">
                <a:latin typeface="Aptos" panose="020B0004020202020204" pitchFamily="34" charset="0"/>
              </a:rPr>
              <a:t>berbasis</a:t>
            </a:r>
            <a:r>
              <a:rPr lang="en-ID" sz="1600" dirty="0">
                <a:latin typeface="Aptos" panose="020B0004020202020204" pitchFamily="34" charset="0"/>
              </a:rPr>
              <a:t> digital, </a:t>
            </a:r>
            <a:r>
              <a:rPr lang="en-ID" sz="1600" dirty="0" err="1">
                <a:latin typeface="Aptos" panose="020B0004020202020204" pitchFamily="34" charset="0"/>
              </a:rPr>
              <a:t>parlemen</a:t>
            </a:r>
            <a:r>
              <a:rPr lang="en-ID" sz="1600" dirty="0">
                <a:latin typeface="Aptos" panose="020B0004020202020204" pitchFamily="34" charset="0"/>
              </a:rPr>
              <a:t> modern, </a:t>
            </a:r>
            <a:r>
              <a:rPr lang="en-ID" sz="1600" dirty="0" err="1">
                <a:latin typeface="Aptos" panose="020B0004020202020204" pitchFamily="34" charset="0"/>
              </a:rPr>
              <a:t>partai</a:t>
            </a:r>
            <a:r>
              <a:rPr lang="en-ID" sz="1600" dirty="0">
                <a:latin typeface="Aptos" panose="020B0004020202020204" pitchFamily="34" charset="0"/>
              </a:rPr>
              <a:t> </a:t>
            </a:r>
            <a:r>
              <a:rPr lang="en-ID" sz="1600" dirty="0" err="1">
                <a:latin typeface="Aptos" panose="020B0004020202020204" pitchFamily="34" charset="0"/>
              </a:rPr>
              <a:t>berbasis</a:t>
            </a:r>
            <a:r>
              <a:rPr lang="en-ID" sz="1600" dirty="0">
                <a:latin typeface="Aptos" panose="020B0004020202020204" pitchFamily="34" charset="0"/>
              </a:rPr>
              <a:t> </a:t>
            </a:r>
            <a:r>
              <a:rPr lang="en-ID" sz="1600" dirty="0" err="1">
                <a:latin typeface="Aptos" panose="020B0004020202020204" pitchFamily="34" charset="0"/>
              </a:rPr>
              <a:t>nilai</a:t>
            </a:r>
            <a:r>
              <a:rPr lang="en-ID" sz="1600" dirty="0">
                <a:latin typeface="Aptos" panose="020B0004020202020204" pitchFamily="34" charset="0"/>
              </a:rPr>
              <a:t>. </a:t>
            </a:r>
            <a:r>
              <a:rPr lang="en-ID" sz="1600" dirty="0" err="1">
                <a:latin typeface="Aptos" panose="020B0004020202020204" pitchFamily="34" charset="0"/>
              </a:rPr>
              <a:t>Arah</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meliputi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dan Tata Kelola </a:t>
            </a:r>
            <a:r>
              <a:rPr lang="en-ID" sz="1600" dirty="0" err="1">
                <a:latin typeface="Aptos" panose="020B0004020202020204" pitchFamily="34" charset="0"/>
              </a:rPr>
              <a:t>Ideologi</a:t>
            </a:r>
            <a:r>
              <a:rPr lang="en-ID" sz="1600" dirty="0">
                <a:latin typeface="Aptos" panose="020B0004020202020204" pitchFamily="34" charset="0"/>
              </a:rPr>
              <a:t>, </a:t>
            </a:r>
            <a:r>
              <a:rPr lang="en-ID" sz="1600" dirty="0" err="1">
                <a:latin typeface="Aptos" panose="020B0004020202020204" pitchFamily="34" charset="0"/>
              </a:rPr>
              <a:t>Politik</a:t>
            </a:r>
            <a:r>
              <a:rPr lang="en-ID" sz="1600" dirty="0">
                <a:latin typeface="Aptos" panose="020B0004020202020204" pitchFamily="34" charset="0"/>
              </a:rPr>
              <a:t>, Hukum, dan </a:t>
            </a:r>
            <a:r>
              <a:rPr lang="en-ID" sz="1600" dirty="0" err="1">
                <a:latin typeface="Aptos" panose="020B0004020202020204" pitchFamily="34" charset="0"/>
              </a:rPr>
              <a:t>Keamanan</a:t>
            </a:r>
            <a:r>
              <a:rPr lang="en-ID" sz="1600" dirty="0">
                <a:latin typeface="Aptos" panose="020B0004020202020204" pitchFamily="34" charset="0"/>
              </a:rPr>
              <a:t> Nasional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pembentukan</a:t>
            </a:r>
            <a:r>
              <a:rPr lang="en-ID" sz="1600" dirty="0">
                <a:latin typeface="Aptos" panose="020B0004020202020204" pitchFamily="34" charset="0"/>
              </a:rPr>
              <a:t> Dewan </a:t>
            </a:r>
            <a:r>
              <a:rPr lang="en-ID" sz="1600" dirty="0" err="1">
                <a:latin typeface="Aptos" panose="020B0004020202020204" pitchFamily="34" charset="0"/>
              </a:rPr>
              <a:t>Keamanan</a:t>
            </a:r>
            <a:r>
              <a:rPr lang="en-ID" sz="1600" dirty="0">
                <a:latin typeface="Aptos" panose="020B0004020202020204" pitchFamily="34" charset="0"/>
              </a:rPr>
              <a:t> Nasional;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a:t>
            </a:r>
            <a:r>
              <a:rPr lang="en-ID" sz="1600" dirty="0" err="1">
                <a:latin typeface="Aptos" panose="020B0004020202020204" pitchFamily="34" charset="0"/>
              </a:rPr>
              <a:t>demokrasi</a:t>
            </a:r>
            <a:r>
              <a:rPr lang="en-ID" sz="1600" dirty="0">
                <a:latin typeface="Aptos" panose="020B0004020202020204" pitchFamily="34" charset="0"/>
              </a:rPr>
              <a:t>; </a:t>
            </a:r>
            <a:r>
              <a:rPr lang="en-ID" sz="1600" dirty="0" err="1">
                <a:latin typeface="Aptos" panose="020B0004020202020204" pitchFamily="34" charset="0"/>
              </a:rPr>
              <a:t>internalisasi</a:t>
            </a:r>
            <a:r>
              <a:rPr lang="en-ID" sz="1600" dirty="0">
                <a:latin typeface="Aptos" panose="020B0004020202020204" pitchFamily="34" charset="0"/>
              </a:rPr>
              <a:t> </a:t>
            </a:r>
            <a:r>
              <a:rPr lang="en-ID" sz="1600" dirty="0" err="1">
                <a:latin typeface="Aptos" panose="020B0004020202020204" pitchFamily="34" charset="0"/>
              </a:rPr>
              <a:t>Ideologi</a:t>
            </a:r>
            <a:r>
              <a:rPr lang="en-ID" sz="1600" dirty="0">
                <a:latin typeface="Aptos" panose="020B0004020202020204" pitchFamily="34" charset="0"/>
              </a:rPr>
              <a:t> Pancasila dan </a:t>
            </a:r>
            <a:r>
              <a:rPr lang="en-ID" sz="1600" dirty="0" err="1">
                <a:latin typeface="Aptos" panose="020B0004020202020204" pitchFamily="34" charset="0"/>
              </a:rPr>
              <a:t>Konstitusi</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dan tata </a:t>
            </a:r>
            <a:r>
              <a:rPr lang="en-ID" sz="1600" dirty="0" err="1">
                <a:latin typeface="Aptos" panose="020B0004020202020204" pitchFamily="34" charset="0"/>
              </a:rPr>
              <a:t>kelola</a:t>
            </a:r>
            <a:r>
              <a:rPr lang="en-ID" sz="1600" dirty="0">
                <a:latin typeface="Aptos" panose="020B0004020202020204" pitchFamily="34" charset="0"/>
              </a:rPr>
              <a:t> </a:t>
            </a:r>
            <a:r>
              <a:rPr lang="en-ID" sz="1600" dirty="0" err="1">
                <a:latin typeface="Aptos" panose="020B0004020202020204" pitchFamily="34" charset="0"/>
              </a:rPr>
              <a:t>keamanan</a:t>
            </a:r>
            <a:r>
              <a:rPr lang="en-ID" sz="1600" dirty="0">
                <a:latin typeface="Aptos" panose="020B0004020202020204" pitchFamily="34" charset="0"/>
              </a:rPr>
              <a:t> </a:t>
            </a:r>
            <a:r>
              <a:rPr lang="en-ID" sz="1600" dirty="0" err="1">
                <a:latin typeface="Aptos" panose="020B0004020202020204" pitchFamily="34" charset="0"/>
              </a:rPr>
              <a:t>laut</a:t>
            </a:r>
            <a:r>
              <a:rPr lang="en-ID" sz="1600" dirty="0">
                <a:latin typeface="Aptos" panose="020B0004020202020204" pitchFamily="34" charset="0"/>
              </a:rPr>
              <a:t> </a:t>
            </a:r>
            <a:r>
              <a:rPr lang="en-ID" sz="1600" dirty="0" err="1">
                <a:latin typeface="Aptos" panose="020B0004020202020204" pitchFamily="34" charset="0"/>
              </a:rPr>
              <a:t>berdasarkan</a:t>
            </a:r>
            <a:r>
              <a:rPr lang="en-ID" sz="1600" dirty="0">
                <a:latin typeface="Aptos" panose="020B0004020202020204" pitchFamily="34" charset="0"/>
              </a:rPr>
              <a:t> </a:t>
            </a:r>
            <a:r>
              <a:rPr lang="en-ID" sz="1600" dirty="0" err="1">
                <a:latin typeface="Aptos" panose="020B0004020202020204" pitchFamily="34" charset="0"/>
              </a:rPr>
              <a:t>regulasi</a:t>
            </a:r>
            <a:r>
              <a:rPr lang="en-ID" sz="1600" dirty="0">
                <a:latin typeface="Aptos" panose="020B0004020202020204" pitchFamily="34" charset="0"/>
              </a:rPr>
              <a:t> </a:t>
            </a:r>
            <a:r>
              <a:rPr lang="en-ID" sz="1600" dirty="0" err="1">
                <a:latin typeface="Aptos" panose="020B0004020202020204" pitchFamily="34" charset="0"/>
              </a:rPr>
              <a:t>tunggal</a:t>
            </a:r>
            <a:r>
              <a:rPr lang="en-ID" sz="1600" dirty="0">
                <a:latin typeface="Aptos" panose="020B0004020202020204" pitchFamily="34" charset="0"/>
              </a:rPr>
              <a:t>; </a:t>
            </a:r>
            <a:r>
              <a:rPr lang="en-ID" sz="1600" dirty="0" err="1">
                <a:latin typeface="Aptos" panose="020B0004020202020204" pitchFamily="34" charset="0"/>
              </a:rPr>
              <a:t>serta</a:t>
            </a:r>
            <a:r>
              <a:rPr lang="en-ID" sz="1600" dirty="0">
                <a:latin typeface="Aptos" panose="020B0004020202020204" pitchFamily="34" charset="0"/>
              </a:rPr>
              <a:t> </a:t>
            </a:r>
            <a:r>
              <a:rPr lang="en-ID" sz="1600" dirty="0" err="1">
                <a:latin typeface="Aptos" panose="020B0004020202020204" pitchFamily="34" charset="0"/>
              </a:rPr>
              <a:t>transformasi</a:t>
            </a:r>
            <a:r>
              <a:rPr lang="en-ID" sz="1600" dirty="0">
                <a:latin typeface="Aptos" panose="020B0004020202020204" pitchFamily="34" charset="0"/>
              </a:rPr>
              <a:t> </a:t>
            </a:r>
            <a:r>
              <a:rPr lang="en-ID" sz="1600" dirty="0" err="1">
                <a:latin typeface="Aptos" panose="020B0004020202020204" pitchFamily="34" charset="0"/>
              </a:rPr>
              <a:t>kelembagaan</a:t>
            </a:r>
            <a:r>
              <a:rPr lang="en-ID" sz="1600" dirty="0">
                <a:latin typeface="Aptos" panose="020B0004020202020204" pitchFamily="34" charset="0"/>
              </a:rPr>
              <a:t> dan tata </a:t>
            </a:r>
            <a:r>
              <a:rPr lang="en-ID" sz="1600" dirty="0" err="1">
                <a:latin typeface="Aptos" panose="020B0004020202020204" pitchFamily="34" charset="0"/>
              </a:rPr>
              <a:t>kelola</a:t>
            </a:r>
            <a:r>
              <a:rPr lang="en-ID" sz="1600" dirty="0">
                <a:latin typeface="Aptos" panose="020B0004020202020204" pitchFamily="34" charset="0"/>
              </a:rPr>
              <a:t> </a:t>
            </a:r>
            <a:r>
              <a:rPr lang="en-ID" sz="1600" dirty="0" err="1">
                <a:latin typeface="Aptos" panose="020B0004020202020204" pitchFamily="34" charset="0"/>
              </a:rPr>
              <a:t>keamanan</a:t>
            </a:r>
            <a:r>
              <a:rPr lang="en-ID" sz="1600" dirty="0">
                <a:latin typeface="Aptos" panose="020B0004020202020204" pitchFamily="34" charset="0"/>
              </a:rPr>
              <a:t> </a:t>
            </a:r>
            <a:r>
              <a:rPr lang="en-ID" sz="1600" dirty="0" err="1">
                <a:latin typeface="Aptos" panose="020B0004020202020204" pitchFamily="34" charset="0"/>
              </a:rPr>
              <a:t>siber</a:t>
            </a:r>
            <a:r>
              <a:rPr lang="en-ID" sz="1600" dirty="0">
                <a:latin typeface="Aptos" panose="020B0004020202020204" pitchFamily="34" charset="0"/>
              </a:rPr>
              <a:t>. </a:t>
            </a:r>
          </a:p>
        </p:txBody>
      </p:sp>
    </p:spTree>
    <p:extLst>
      <p:ext uri="{BB962C8B-B14F-4D97-AF65-F5344CB8AC3E}">
        <p14:creationId xmlns:p14="http://schemas.microsoft.com/office/powerpoint/2010/main" val="30868742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523493"/>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4" y="1151458"/>
            <a:ext cx="11386459" cy="830997"/>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Supremasi</a:t>
            </a:r>
            <a:r>
              <a:rPr lang="en-ID" sz="2400" b="1" i="0" u="none" strike="noStrike" baseline="0" dirty="0">
                <a:latin typeface="Aptos" panose="020B0004020202020204" pitchFamily="34" charset="0"/>
              </a:rPr>
              <a:t> Hukum, </a:t>
            </a:r>
            <a:r>
              <a:rPr lang="en-ID" sz="2400" b="1" i="0" u="none" strike="noStrike" baseline="0" dirty="0" err="1">
                <a:latin typeface="Aptos" panose="020B0004020202020204" pitchFamily="34" charset="0"/>
              </a:rPr>
              <a:t>Stabilitas</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Kepemimpinan</a:t>
            </a:r>
            <a:r>
              <a:rPr lang="en-ID" sz="2400" b="1" i="0" u="none" strike="noStrike" baseline="0" dirty="0">
                <a:latin typeface="Aptos" panose="020B0004020202020204" pitchFamily="34" charset="0"/>
              </a:rPr>
              <a:t> Indonesia</a:t>
            </a:r>
            <a:endParaRPr lang="en-ID" sz="2400" b="1" dirty="0">
              <a:latin typeface="Aptos" panose="020B0004020202020204" pitchFamily="34" charset="0"/>
            </a:endParaRPr>
          </a:p>
          <a:p>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339E7954-1F13-A6A3-AFB5-2DBA0440600F}"/>
              </a:ext>
            </a:extLst>
          </p:cNvPr>
          <p:cNvSpPr txBox="1"/>
          <p:nvPr/>
        </p:nvSpPr>
        <p:spPr>
          <a:xfrm>
            <a:off x="424543" y="1659290"/>
            <a:ext cx="8164285" cy="369332"/>
          </a:xfrm>
          <a:prstGeom prst="rect">
            <a:avLst/>
          </a:prstGeom>
          <a:noFill/>
        </p:spPr>
        <p:txBody>
          <a:bodyPr wrap="square">
            <a:spAutoFit/>
          </a:bodyPr>
          <a:lstStyle/>
          <a:p>
            <a:r>
              <a:rPr lang="en-ID" sz="1800" b="0" i="0" u="none" strike="noStrike" baseline="0" dirty="0">
                <a:latin typeface="Aptos" panose="020B0004020202020204" pitchFamily="34" charset="0"/>
              </a:rPr>
              <a:t>2. </a:t>
            </a:r>
            <a:r>
              <a:rPr lang="en-ID" sz="1800" b="0" i="0" u="none" strike="noStrike" baseline="0" dirty="0" err="1">
                <a:latin typeface="Aptos" panose="020B0004020202020204" pitchFamily="34" charset="0"/>
              </a:rPr>
              <a:t>Stabilitas</a:t>
            </a:r>
            <a:r>
              <a:rPr lang="en-ID" sz="1800" b="0" i="0" u="none" strike="noStrike" baseline="0" dirty="0">
                <a:latin typeface="Aptos" panose="020B0004020202020204" pitchFamily="34" charset="0"/>
              </a:rPr>
              <a:t> Ekonomi Makro</a:t>
            </a:r>
            <a:endParaRPr lang="en-ID" dirty="0">
              <a:latin typeface="Aptos" panose="020B0004020202020204" pitchFamily="34" charset="0"/>
            </a:endParaRPr>
          </a:p>
        </p:txBody>
      </p:sp>
      <p:sp>
        <p:nvSpPr>
          <p:cNvPr id="11" name="TextBox 10">
            <a:extLst>
              <a:ext uri="{FF2B5EF4-FFF2-40B4-BE49-F238E27FC236}">
                <a16:creationId xmlns:a16="http://schemas.microsoft.com/office/drawing/2014/main" id="{230BAD93-DA0D-63ED-C83B-173B07758D09}"/>
              </a:ext>
            </a:extLst>
          </p:cNvPr>
          <p:cNvSpPr txBox="1"/>
          <p:nvPr/>
        </p:nvSpPr>
        <p:spPr>
          <a:xfrm>
            <a:off x="696686" y="2036259"/>
            <a:ext cx="11103427" cy="923330"/>
          </a:xfrm>
          <a:prstGeom prst="rect">
            <a:avLst/>
          </a:prstGeom>
          <a:noFill/>
        </p:spPr>
        <p:txBody>
          <a:bodyPr wrap="square">
            <a:spAutoFit/>
          </a:bodyPr>
          <a:lstStyle/>
          <a:p>
            <a:pPr algn="just"/>
            <a:r>
              <a:rPr lang="fi-FI" sz="1800" b="1" i="0" u="none" strike="noStrike" baseline="0" dirty="0">
                <a:latin typeface="FrutigerLTStd-Light"/>
              </a:rPr>
              <a:t>Kebijakan ekonomi makro 2025-2029 </a:t>
            </a:r>
            <a:r>
              <a:rPr lang="fi-FI" sz="1800" b="0" i="0" u="none" strike="noStrike" baseline="0" dirty="0">
                <a:latin typeface="FrutigerLTStd-Light"/>
              </a:rPr>
              <a:t>diarahkan </a:t>
            </a:r>
            <a:r>
              <a:rPr lang="en-ID" sz="1800" b="0" i="0" u="none" strike="noStrike" baseline="0" dirty="0" err="1">
                <a:latin typeface="FrutigerLTStd-Light"/>
              </a:rPr>
              <a:t>menjadi</a:t>
            </a:r>
            <a:r>
              <a:rPr lang="en-ID" sz="1800" b="0" i="0" u="none" strike="noStrike" baseline="0" dirty="0">
                <a:latin typeface="FrutigerLTStd-Light"/>
              </a:rPr>
              <a:t> </a:t>
            </a:r>
            <a:r>
              <a:rPr lang="en-ID" sz="1800" b="0" i="0" u="none" strike="noStrike" baseline="0" dirty="0" err="1">
                <a:latin typeface="FrutigerLTStd-Light"/>
              </a:rPr>
              <a:t>pemampu</a:t>
            </a:r>
            <a:r>
              <a:rPr lang="en-ID" sz="1800" b="0" i="0" u="none" strike="noStrike" baseline="0" dirty="0">
                <a:latin typeface="FrutigerLTStd-Light"/>
              </a:rPr>
              <a:t> </a:t>
            </a:r>
            <a:r>
              <a:rPr lang="en-ID" sz="1800" b="0" i="0" u="none" strike="noStrike" baseline="0" dirty="0" err="1">
                <a:latin typeface="FrutigerLTStd-Light"/>
              </a:rPr>
              <a:t>dalam</a:t>
            </a:r>
            <a:r>
              <a:rPr lang="en-ID" sz="1800" b="0" i="0" u="none" strike="noStrike" baseline="0" dirty="0">
                <a:latin typeface="FrutigerLTStd-Light"/>
              </a:rPr>
              <a:t> </a:t>
            </a:r>
            <a:r>
              <a:rPr lang="en-ID" sz="1800" b="0" i="0" u="none" strike="noStrike" baseline="0" dirty="0" err="1">
                <a:latin typeface="FrutigerLTStd-Light"/>
              </a:rPr>
              <a:t>rangka</a:t>
            </a:r>
            <a:r>
              <a:rPr lang="en-ID" sz="1800" b="0" i="0" u="none" strike="noStrike" baseline="0" dirty="0">
                <a:latin typeface="FrutigerLTStd-Light"/>
              </a:rPr>
              <a:t> </a:t>
            </a:r>
            <a:r>
              <a:rPr lang="en-ID" sz="1800" b="0" i="0" u="none" strike="noStrike" baseline="0" dirty="0" err="1">
                <a:latin typeface="FrutigerLTStd-Light"/>
              </a:rPr>
              <a:t>penguatan</a:t>
            </a:r>
            <a:r>
              <a:rPr lang="en-ID" sz="1800" b="0" i="0" u="none" strike="noStrike" baseline="0" dirty="0">
                <a:latin typeface="FrutigerLTStd-Light"/>
              </a:rPr>
              <a:t> </a:t>
            </a:r>
            <a:r>
              <a:rPr lang="en-ID" sz="1800" b="0" i="0" u="none" strike="noStrike" baseline="0" dirty="0" err="1">
                <a:latin typeface="FrutigerLTStd-Light"/>
              </a:rPr>
              <a:t>fondasi</a:t>
            </a:r>
            <a:r>
              <a:rPr lang="en-ID" sz="1800" b="0" i="0" u="none" strike="noStrike" baseline="0" dirty="0">
                <a:latin typeface="FrutigerLTStd-Light"/>
              </a:rPr>
              <a:t> </a:t>
            </a:r>
            <a:r>
              <a:rPr lang="en-ID" sz="1800" b="0" i="0" u="none" strike="noStrike" baseline="0" dirty="0" err="1">
                <a:latin typeface="FrutigerLTStd-Light"/>
              </a:rPr>
              <a:t>transformasi</a:t>
            </a:r>
            <a:r>
              <a:rPr lang="en-ID" sz="1800" b="0" i="0" u="none" strike="noStrike" baseline="0" dirty="0">
                <a:latin typeface="FrutigerLTStd-Light"/>
              </a:rPr>
              <a:t> </a:t>
            </a:r>
            <a:r>
              <a:rPr lang="en-ID" sz="1800" b="0" i="0" u="none" strike="noStrike" baseline="0" dirty="0" err="1">
                <a:latin typeface="FrutigerLTStd-Light"/>
              </a:rPr>
              <a:t>ekonomi</a:t>
            </a:r>
            <a:r>
              <a:rPr lang="en-ID" sz="1800" b="0" i="0" u="none" strike="noStrike" baseline="0" dirty="0">
                <a:latin typeface="FrutigerLTStd-Light"/>
              </a:rPr>
              <a:t> yang </a:t>
            </a:r>
            <a:r>
              <a:rPr lang="en-ID" sz="1800" b="0" i="0" u="none" strike="noStrike" baseline="0" dirty="0" err="1">
                <a:latin typeface="FrutigerLTStd-Light"/>
              </a:rPr>
              <a:t>mendukung</a:t>
            </a:r>
            <a:r>
              <a:rPr lang="en-ID" sz="1800" b="0" i="0" u="none" strike="noStrike" baseline="0" dirty="0">
                <a:latin typeface="FrutigerLTStd-Light"/>
              </a:rPr>
              <a:t> </a:t>
            </a:r>
            <a:r>
              <a:rPr lang="sv-SE" sz="1800" b="0" i="0" u="none" strike="noStrike" baseline="0" dirty="0">
                <a:latin typeface="FrutigerLTStd-Light"/>
              </a:rPr>
              <a:t>stabilitas dan mendorong pertumbuhan ekonomi </a:t>
            </a:r>
            <a:r>
              <a:rPr lang="en-ID" sz="1800" b="0" i="0" u="none" strike="noStrike" baseline="0" dirty="0">
                <a:latin typeface="FrutigerLTStd-Light"/>
              </a:rPr>
              <a:t>yang </a:t>
            </a:r>
            <a:r>
              <a:rPr lang="en-ID" sz="1800" b="0" i="0" u="none" strike="noStrike" baseline="0" dirty="0" err="1">
                <a:latin typeface="FrutigerLTStd-Light"/>
              </a:rPr>
              <a:t>inklusif</a:t>
            </a:r>
            <a:r>
              <a:rPr lang="en-ID" sz="1800" b="0" i="0" u="none" strike="noStrike" baseline="0" dirty="0">
                <a:latin typeface="FrutigerLTStd-Light"/>
              </a:rPr>
              <a:t> dan </a:t>
            </a:r>
            <a:r>
              <a:rPr lang="en-ID" sz="1800" b="0" i="0" u="none" strike="noStrike" baseline="0" dirty="0" err="1">
                <a:latin typeface="FrutigerLTStd-Light"/>
              </a:rPr>
              <a:t>berkelanjutan</a:t>
            </a:r>
            <a:r>
              <a:rPr lang="en-ID" sz="1800" b="0" i="0" u="none" strike="noStrike" baseline="0" dirty="0">
                <a:latin typeface="FrutigerLTStd-Light"/>
              </a:rPr>
              <a:t> </a:t>
            </a:r>
            <a:r>
              <a:rPr lang="en-ID" sz="1800" b="0" i="0" u="none" strike="noStrike" baseline="0" dirty="0" err="1">
                <a:latin typeface="FrutigerLTStd-Light"/>
              </a:rPr>
              <a:t>melalui</a:t>
            </a:r>
            <a:r>
              <a:rPr lang="en-ID" sz="1800" b="0" i="0" u="none" strike="noStrike" baseline="0" dirty="0">
                <a:latin typeface="FrutigerLTStd-Light"/>
              </a:rPr>
              <a:t> </a:t>
            </a:r>
            <a:r>
              <a:rPr lang="en-ID" sz="1800" b="0" i="0" u="none" strike="noStrike" baseline="0" dirty="0" err="1">
                <a:latin typeface="FrutigerLTStd-Light"/>
              </a:rPr>
              <a:t>bauran</a:t>
            </a:r>
            <a:r>
              <a:rPr lang="en-ID" sz="1800" b="0" i="0" u="none" strike="noStrike" baseline="0" dirty="0">
                <a:latin typeface="FrutigerLTStd-Light"/>
              </a:rPr>
              <a:t> </a:t>
            </a:r>
            <a:r>
              <a:rPr lang="nb-NO" sz="1800" b="0" i="0" u="none" strike="noStrike" baseline="0" dirty="0">
                <a:latin typeface="FrutigerLTStd-Light"/>
              </a:rPr>
              <a:t>kebijakan fiskal, moneter, makroprudensial, sistem </a:t>
            </a:r>
            <a:r>
              <a:rPr lang="en-ID" sz="1800" b="0" i="0" u="none" strike="noStrike" baseline="0" dirty="0" err="1">
                <a:latin typeface="FrutigerLTStd-Light"/>
              </a:rPr>
              <a:t>pembayaran</a:t>
            </a:r>
            <a:r>
              <a:rPr lang="en-ID" sz="1800" b="0" i="0" u="none" strike="noStrike" baseline="0" dirty="0">
                <a:latin typeface="FrutigerLTStd-Light"/>
              </a:rPr>
              <a:t>, dan </a:t>
            </a:r>
            <a:r>
              <a:rPr lang="en-ID" sz="1800" b="0" i="0" u="none" strike="noStrike" baseline="0" dirty="0" err="1">
                <a:latin typeface="FrutigerLTStd-Light"/>
              </a:rPr>
              <a:t>sektor</a:t>
            </a:r>
            <a:r>
              <a:rPr lang="en-ID" sz="1800" b="0" i="0" u="none" strike="noStrike" baseline="0" dirty="0">
                <a:latin typeface="FrutigerLTStd-Light"/>
              </a:rPr>
              <a:t> </a:t>
            </a:r>
            <a:r>
              <a:rPr lang="en-ID" sz="1800" b="0" i="0" u="none" strike="noStrike" baseline="0" dirty="0" err="1">
                <a:latin typeface="FrutigerLTStd-Light"/>
              </a:rPr>
              <a:t>keuangan</a:t>
            </a:r>
            <a:endParaRPr lang="en-ID" sz="1600" dirty="0">
              <a:latin typeface="Aptos" panose="020B0004020202020204" pitchFamily="34" charset="0"/>
            </a:endParaRPr>
          </a:p>
        </p:txBody>
      </p:sp>
      <p:sp>
        <p:nvSpPr>
          <p:cNvPr id="10" name="TextBox 9">
            <a:extLst>
              <a:ext uri="{FF2B5EF4-FFF2-40B4-BE49-F238E27FC236}">
                <a16:creationId xmlns:a16="http://schemas.microsoft.com/office/drawing/2014/main" id="{5931F17E-24E2-959D-2483-72BC4F957102}"/>
              </a:ext>
            </a:extLst>
          </p:cNvPr>
          <p:cNvSpPr txBox="1"/>
          <p:nvPr/>
        </p:nvSpPr>
        <p:spPr>
          <a:xfrm>
            <a:off x="424543" y="3330681"/>
            <a:ext cx="9339943" cy="369332"/>
          </a:xfrm>
          <a:prstGeom prst="rect">
            <a:avLst/>
          </a:prstGeom>
          <a:noFill/>
        </p:spPr>
        <p:txBody>
          <a:bodyPr wrap="square">
            <a:spAutoFit/>
          </a:bodyPr>
          <a:lstStyle/>
          <a:p>
            <a:pPr algn="l"/>
            <a:r>
              <a:rPr lang="fi-FI" sz="1800" b="0" i="0" u="none" strike="noStrike" baseline="0" dirty="0">
                <a:latin typeface="FrutigerLT-45Lt"/>
              </a:rPr>
              <a:t>3. Ketangguhan Diplomasi dan Pertahanan Berdaya </a:t>
            </a:r>
            <a:r>
              <a:rPr lang="en-ID" sz="1800" b="0" i="0" u="none" strike="noStrike" baseline="0" dirty="0" err="1">
                <a:latin typeface="FrutigerLT-45Lt"/>
              </a:rPr>
              <a:t>Gentar</a:t>
            </a:r>
            <a:r>
              <a:rPr lang="en-ID" sz="1800" b="0" i="0" u="none" strike="noStrike" baseline="0" dirty="0">
                <a:latin typeface="FrutigerLT-45Lt"/>
              </a:rPr>
              <a:t> Kawasan</a:t>
            </a:r>
            <a:endParaRPr lang="en-ID" dirty="0">
              <a:latin typeface="Aptos" panose="020B0004020202020204" pitchFamily="34" charset="0"/>
            </a:endParaRPr>
          </a:p>
        </p:txBody>
      </p:sp>
      <p:sp>
        <p:nvSpPr>
          <p:cNvPr id="13" name="TextBox 12">
            <a:extLst>
              <a:ext uri="{FF2B5EF4-FFF2-40B4-BE49-F238E27FC236}">
                <a16:creationId xmlns:a16="http://schemas.microsoft.com/office/drawing/2014/main" id="{95C37E0E-2C71-6DEF-DAC9-A1A24B1CBD30}"/>
              </a:ext>
            </a:extLst>
          </p:cNvPr>
          <p:cNvSpPr txBox="1"/>
          <p:nvPr/>
        </p:nvSpPr>
        <p:spPr>
          <a:xfrm>
            <a:off x="696686" y="3707650"/>
            <a:ext cx="11103427" cy="1661993"/>
          </a:xfrm>
          <a:prstGeom prst="rect">
            <a:avLst/>
          </a:prstGeom>
          <a:noFill/>
        </p:spPr>
        <p:txBody>
          <a:bodyPr wrap="square">
            <a:spAutoFit/>
          </a:bodyPr>
          <a:lstStyle/>
          <a:p>
            <a:pPr algn="l"/>
            <a:r>
              <a:rPr lang="it-IT" sz="1600" b="0" i="0" u="none" strike="noStrike" baseline="0" dirty="0">
                <a:latin typeface="Aptos" panose="020B0004020202020204" pitchFamily="34" charset="0"/>
              </a:rPr>
              <a:t>Sebagai tahapan pertama (Periode I) dari upaya </a:t>
            </a:r>
            <a:r>
              <a:rPr lang="en-ID" sz="1600" b="0" i="0" u="none" strike="noStrike" baseline="0" dirty="0" err="1">
                <a:latin typeface="Aptos" panose="020B0004020202020204" pitchFamily="34" charset="0"/>
              </a:rPr>
              <a:t>pencapaian</a:t>
            </a:r>
            <a:r>
              <a:rPr lang="en-ID" sz="1600" b="0" i="0" u="none" strike="noStrike" baseline="0" dirty="0">
                <a:latin typeface="Aptos" panose="020B0004020202020204" pitchFamily="34" charset="0"/>
              </a:rPr>
              <a:t> Indonesia </a:t>
            </a:r>
            <a:r>
              <a:rPr lang="en-ID" sz="1600" b="0" i="0" u="none" strike="noStrike" baseline="0" dirty="0" err="1">
                <a:latin typeface="Aptos" panose="020B0004020202020204" pitchFamily="34" charset="0"/>
              </a:rPr>
              <a:t>Emas</a:t>
            </a:r>
            <a:r>
              <a:rPr lang="en-ID" sz="1600" b="0" i="0" u="none" strike="noStrike" baseline="0" dirty="0">
                <a:latin typeface="Aptos" panose="020B0004020202020204" pitchFamily="34" charset="0"/>
              </a:rPr>
              <a:t> 2045, </a:t>
            </a:r>
            <a:r>
              <a:rPr lang="en-ID" sz="1600" b="0" i="0" u="none" strike="noStrike" baseline="0" dirty="0" err="1">
                <a:latin typeface="Aptos" panose="020B0004020202020204" pitchFamily="34" charset="0"/>
              </a:rPr>
              <a:t>penekanan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prioritas</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kebijakan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luar</a:t>
            </a:r>
            <a:r>
              <a:rPr lang="en-ID" sz="1600" b="0" i="0" u="none" strike="noStrike" baseline="0" dirty="0">
                <a:latin typeface="Aptos" panose="020B0004020202020204" pitchFamily="34" charset="0"/>
              </a:rPr>
              <a:t> negeri Indonesia </a:t>
            </a:r>
            <a:r>
              <a:rPr lang="en-ID" sz="1600" b="0" i="0" u="none" strike="noStrike" baseline="0" dirty="0" err="1">
                <a:latin typeface="Aptos" panose="020B0004020202020204" pitchFamily="34" charset="0"/>
              </a:rPr>
              <a:t>dalam</a:t>
            </a:r>
            <a:r>
              <a:rPr lang="en-ID" sz="1600" b="0" i="0" u="none" strike="noStrike" baseline="0" dirty="0">
                <a:latin typeface="Aptos" panose="020B0004020202020204" pitchFamily="34" charset="0"/>
              </a:rPr>
              <a:t> 5 </a:t>
            </a:r>
            <a:r>
              <a:rPr lang="en-ID" sz="1600" b="0" i="0" u="none" strike="noStrike" baseline="0" dirty="0" err="1">
                <a:latin typeface="Aptos" panose="020B0004020202020204" pitchFamily="34" charset="0"/>
              </a:rPr>
              <a:t>tahun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depan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diarahkan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untuk</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pondasi</a:t>
            </a:r>
            <a:r>
              <a:rPr lang="en-ID" sz="1600" b="0" i="0" u="none" strike="noStrike" baseline="0" dirty="0">
                <a:latin typeface="Aptos" panose="020B0004020202020204" pitchFamily="34" charset="0"/>
              </a:rPr>
              <a:t> </a:t>
            </a:r>
            <a:r>
              <a:rPr lang="es-ES" sz="1600" b="0" i="0" u="none" strike="noStrike" baseline="0" dirty="0">
                <a:latin typeface="Aptos" panose="020B0004020202020204" pitchFamily="34" charset="0"/>
              </a:rPr>
              <a:t>dan modalitas </a:t>
            </a:r>
            <a:r>
              <a:rPr lang="es-ES" sz="1600" b="0" i="0" u="none" strike="noStrike" baseline="0" dirty="0" err="1">
                <a:latin typeface="Aptos" panose="020B0004020202020204" pitchFamily="34" charset="0"/>
              </a:rPr>
              <a:t>diplomasi</a:t>
            </a:r>
            <a:r>
              <a:rPr lang="es-ES" sz="1600" b="0" i="0" u="none" strike="noStrike" baseline="0" dirty="0">
                <a:latin typeface="Aptos" panose="020B0004020202020204" pitchFamily="34" charset="0"/>
              </a:rPr>
              <a:t>, </a:t>
            </a:r>
            <a:r>
              <a:rPr lang="es-ES" sz="1600" b="0" i="0" u="none" strike="noStrike" baseline="0" dirty="0" err="1">
                <a:latin typeface="Aptos" panose="020B0004020202020204" pitchFamily="34" charset="0"/>
              </a:rPr>
              <a:t>termasuk</a:t>
            </a:r>
            <a:r>
              <a:rPr lang="es-ES" sz="1600" b="0" i="0" u="none" strike="noStrike" baseline="0" dirty="0">
                <a:latin typeface="Aptos" panose="020B0004020202020204" pitchFamily="34" charset="0"/>
              </a:rPr>
              <a:t> </a:t>
            </a:r>
            <a:r>
              <a:rPr lang="es-ES" sz="1600" b="0" i="0" u="none" strike="noStrike" baseline="0" dirty="0" err="1">
                <a:latin typeface="Aptos" panose="020B0004020202020204" pitchFamily="34" charset="0"/>
              </a:rPr>
              <a:t>penguatan</a:t>
            </a:r>
            <a:r>
              <a:rPr lang="es-ES"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infrastruktur</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diplomasi</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kelembagaan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konsolidasi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kebijakan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serta</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langkah-langkah</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untuk</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memperkuat</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sinergi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diplomasi</a:t>
            </a:r>
            <a:r>
              <a:rPr lang="en-ID" sz="1600" b="0" i="0" u="none" strike="noStrike" baseline="0" dirty="0">
                <a:latin typeface="Aptos" panose="020B0004020202020204" pitchFamily="34" charset="0"/>
              </a:rPr>
              <a:t> yang </a:t>
            </a:r>
            <a:r>
              <a:rPr lang="en-ID" sz="1600" b="0" i="0" u="none" strike="noStrike" baseline="0" dirty="0" err="1">
                <a:latin typeface="Aptos" panose="020B0004020202020204" pitchFamily="34" charset="0"/>
              </a:rPr>
              <a:t>didukung</a:t>
            </a:r>
            <a:r>
              <a:rPr lang="en-ID" sz="1600" b="0" i="0" u="none" strike="noStrike" baseline="0" dirty="0">
                <a:latin typeface="Aptos" panose="020B0004020202020204" pitchFamily="34" charset="0"/>
              </a:rPr>
              <a:t> </a:t>
            </a:r>
            <a:r>
              <a:rPr lang="en-ID" sz="1800" b="0" i="0" u="none" strike="noStrike" baseline="0" dirty="0">
                <a:latin typeface="Aptos" panose="020B0004020202020204" pitchFamily="34" charset="0"/>
              </a:rPr>
              <a:t>oleh </a:t>
            </a:r>
            <a:r>
              <a:rPr lang="en-ID" sz="1800" b="0" i="0" u="none" strike="noStrike" baseline="0" dirty="0" err="1">
                <a:latin typeface="Aptos" panose="020B0004020202020204" pitchFamily="34" charset="0"/>
              </a:rPr>
              <a:t>berbagai</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pemangku</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kepentingan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baik</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pemerintah</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pusat</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pemerintah</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daerah</a:t>
            </a:r>
            <a:r>
              <a:rPr lang="en-ID" sz="1800" b="0" i="0" u="none" strike="noStrike" baseline="0" dirty="0">
                <a:latin typeface="Aptos" panose="020B0004020202020204" pitchFamily="34" charset="0"/>
              </a:rPr>
              <a:t>, dan actor </a:t>
            </a:r>
            <a:r>
              <a:rPr lang="it-IT" sz="1800" b="0" i="0" u="none" strike="noStrike" baseline="0" dirty="0">
                <a:latin typeface="Aptos" panose="020B0004020202020204" pitchFamily="34" charset="0"/>
              </a:rPr>
              <a:t>non pemerintah. Implementasi kebijakan luar negeri </a:t>
            </a:r>
            <a:r>
              <a:rPr lang="en-ID" sz="1800" b="0" i="0" u="none" strike="noStrike" baseline="0" dirty="0" err="1">
                <a:latin typeface="Aptos" panose="020B0004020202020204" pitchFamily="34" charset="0"/>
              </a:rPr>
              <a:t>berdasarkan</a:t>
            </a:r>
            <a:r>
              <a:rPr lang="en-ID" sz="1800" b="0" i="0" u="none" strike="noStrike" baseline="0" dirty="0">
                <a:latin typeface="Aptos" panose="020B0004020202020204" pitchFamily="34" charset="0"/>
              </a:rPr>
              <a:t> </a:t>
            </a:r>
            <a:r>
              <a:rPr lang="en-ID" sz="1800" b="0" i="1" u="none" strike="noStrike" baseline="0" dirty="0">
                <a:latin typeface="Aptos" panose="020B0004020202020204" pitchFamily="34" charset="0"/>
              </a:rPr>
              <a:t>national power </a:t>
            </a:r>
            <a:r>
              <a:rPr lang="en-ID" sz="1800" b="0" i="0" u="none" strike="noStrike" baseline="0" dirty="0">
                <a:latin typeface="Aptos" panose="020B0004020202020204" pitchFamily="34" charset="0"/>
              </a:rPr>
              <a:t>dan </a:t>
            </a:r>
            <a:r>
              <a:rPr lang="en-ID" sz="1800" b="0" i="0" u="none" strike="noStrike" baseline="0" dirty="0" err="1">
                <a:latin typeface="Aptos" panose="020B0004020202020204" pitchFamily="34" charset="0"/>
              </a:rPr>
              <a:t>kerangka</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diplomasi</a:t>
            </a:r>
            <a:r>
              <a:rPr lang="en-ID" sz="1800" b="0" i="0" u="none" strike="noStrike" baseline="0" dirty="0">
                <a:latin typeface="Aptos" panose="020B0004020202020204" pitchFamily="34" charset="0"/>
              </a:rPr>
              <a:t> yang </a:t>
            </a:r>
            <a:r>
              <a:rPr lang="en-ID" sz="1800" b="0" i="0" u="none" strike="noStrike" baseline="0" dirty="0" err="1">
                <a:latin typeface="Aptos" panose="020B0004020202020204" pitchFamily="34" charset="0"/>
              </a:rPr>
              <a:t>responsif</a:t>
            </a:r>
            <a:r>
              <a:rPr lang="en-ID" sz="1800" b="0" i="0" u="none" strike="noStrike" baseline="0" dirty="0">
                <a:latin typeface="Aptos" panose="020B0004020202020204" pitchFamily="34" charset="0"/>
              </a:rPr>
              <a:t> dan </a:t>
            </a:r>
            <a:r>
              <a:rPr lang="en-ID" sz="1800" b="0" i="1" u="none" strike="noStrike" baseline="0" dirty="0">
                <a:latin typeface="Aptos" panose="020B0004020202020204" pitchFamily="34" charset="0"/>
              </a:rPr>
              <a:t>agile</a:t>
            </a:r>
            <a:endParaRPr lang="en-ID" sz="1600" dirty="0">
              <a:latin typeface="Aptos" panose="020B0004020202020204" pitchFamily="34" charset="0"/>
            </a:endParaRPr>
          </a:p>
        </p:txBody>
      </p:sp>
    </p:spTree>
    <p:extLst>
      <p:ext uri="{BB962C8B-B14F-4D97-AF65-F5344CB8AC3E}">
        <p14:creationId xmlns:p14="http://schemas.microsoft.com/office/powerpoint/2010/main" val="33366772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45720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4" y="1151458"/>
            <a:ext cx="11386459"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Supremasi</a:t>
            </a:r>
            <a:r>
              <a:rPr lang="en-ID" sz="2400" b="1" i="0" u="none" strike="noStrike" baseline="0" dirty="0">
                <a:latin typeface="Aptos" panose="020B0004020202020204" pitchFamily="34" charset="0"/>
              </a:rPr>
              <a:t> Hukum, </a:t>
            </a:r>
            <a:r>
              <a:rPr lang="en-ID" sz="2400" b="1" i="0" u="none" strike="noStrike" baseline="0" dirty="0" err="1">
                <a:latin typeface="Aptos" panose="020B0004020202020204" pitchFamily="34" charset="0"/>
              </a:rPr>
              <a:t>Stabilitas</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Kepemimpinan</a:t>
            </a:r>
            <a:r>
              <a:rPr lang="en-ID" sz="2400" b="1" i="0" u="none" strike="noStrike" baseline="0" dirty="0">
                <a:latin typeface="Aptos" panose="020B0004020202020204" pitchFamily="34" charset="0"/>
              </a:rPr>
              <a:t> Indonesia</a:t>
            </a:r>
            <a:endParaRPr lang="en-ID" sz="2400" b="1" dirty="0">
              <a:latin typeface="Aptos" panose="020B0004020202020204" pitchFamily="34" charset="0"/>
            </a:endParaRPr>
          </a:p>
        </p:txBody>
      </p:sp>
      <p:pic>
        <p:nvPicPr>
          <p:cNvPr id="10" name="Picture 9">
            <a:extLst>
              <a:ext uri="{FF2B5EF4-FFF2-40B4-BE49-F238E27FC236}">
                <a16:creationId xmlns:a16="http://schemas.microsoft.com/office/drawing/2014/main" id="{6174B7F4-B4DD-6CCC-5198-6171BE6A7A14}"/>
              </a:ext>
            </a:extLst>
          </p:cNvPr>
          <p:cNvPicPr>
            <a:picLocks noChangeAspect="1"/>
          </p:cNvPicPr>
          <p:nvPr/>
        </p:nvPicPr>
        <p:blipFill>
          <a:blip r:embed="rId5"/>
          <a:stretch>
            <a:fillRect/>
          </a:stretch>
        </p:blipFill>
        <p:spPr>
          <a:xfrm>
            <a:off x="2656114" y="1833736"/>
            <a:ext cx="6466115" cy="5258070"/>
          </a:xfrm>
          <a:prstGeom prst="rect">
            <a:avLst/>
          </a:prstGeom>
        </p:spPr>
      </p:pic>
    </p:spTree>
    <p:extLst>
      <p:ext uri="{BB962C8B-B14F-4D97-AF65-F5344CB8AC3E}">
        <p14:creationId xmlns:p14="http://schemas.microsoft.com/office/powerpoint/2010/main" val="155016868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31408" y="46440"/>
            <a:ext cx="8286891" cy="954107"/>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SUPREMASI HUKUM, STABILITAS DAN KEPEMIMPINAN INDONESIA</a:t>
            </a:r>
            <a:endParaRPr lang="en-ID" sz="2800" b="1" dirty="0">
              <a:solidFill>
                <a:schemeClr val="bg1"/>
              </a:solidFill>
            </a:endParaRPr>
          </a:p>
        </p:txBody>
      </p:sp>
      <p:sp>
        <p:nvSpPr>
          <p:cNvPr id="9" name="TextBox 8">
            <a:extLst>
              <a:ext uri="{FF2B5EF4-FFF2-40B4-BE49-F238E27FC236}">
                <a16:creationId xmlns:a16="http://schemas.microsoft.com/office/drawing/2014/main" id="{4783491A-B95D-D8B8-D3E3-8FB0C6D2C2F4}"/>
              </a:ext>
            </a:extLst>
          </p:cNvPr>
          <p:cNvSpPr txBox="1"/>
          <p:nvPr/>
        </p:nvSpPr>
        <p:spPr>
          <a:xfrm>
            <a:off x="304800" y="1152946"/>
            <a:ext cx="11495314" cy="369332"/>
          </a:xfrm>
          <a:prstGeom prst="rect">
            <a:avLst/>
          </a:prstGeom>
          <a:noFill/>
        </p:spPr>
        <p:txBody>
          <a:bodyPr wrap="square">
            <a:spAutoFit/>
          </a:bodyPr>
          <a:lstStyle/>
          <a:p>
            <a:r>
              <a:rPr lang="es-ES" dirty="0" err="1"/>
              <a:t>Kebutuhan</a:t>
            </a:r>
            <a:r>
              <a:rPr lang="es-ES" dirty="0"/>
              <a:t> </a:t>
            </a:r>
            <a:r>
              <a:rPr lang="es-ES" dirty="0" err="1"/>
              <a:t>Kelembagaan</a:t>
            </a:r>
            <a:r>
              <a:rPr lang="es-ES" dirty="0"/>
              <a:t> dan </a:t>
            </a:r>
            <a:r>
              <a:rPr lang="es-ES" dirty="0" err="1"/>
              <a:t>Regulasi</a:t>
            </a:r>
            <a:r>
              <a:rPr lang="es-ES" dirty="0"/>
              <a:t> </a:t>
            </a:r>
            <a:r>
              <a:rPr lang="es-ES" dirty="0" err="1"/>
              <a:t>Supremasi</a:t>
            </a:r>
            <a:r>
              <a:rPr lang="es-ES" dirty="0"/>
              <a:t> </a:t>
            </a:r>
            <a:r>
              <a:rPr lang="es-ES" dirty="0" err="1"/>
              <a:t>Hukum</a:t>
            </a:r>
            <a:r>
              <a:rPr lang="es-ES" dirty="0"/>
              <a:t>, </a:t>
            </a:r>
            <a:r>
              <a:rPr lang="es-ES" dirty="0" err="1"/>
              <a:t>Stabilitas</a:t>
            </a:r>
            <a:r>
              <a:rPr lang="es-ES" dirty="0"/>
              <a:t> dan </a:t>
            </a:r>
            <a:r>
              <a:rPr lang="es-ES" dirty="0" err="1"/>
              <a:t>Kepemimpinan</a:t>
            </a:r>
            <a:r>
              <a:rPr lang="es-ES" dirty="0"/>
              <a:t> Indonesia</a:t>
            </a:r>
            <a:endParaRPr lang="en-ID" dirty="0"/>
          </a:p>
        </p:txBody>
      </p:sp>
      <p:pic>
        <p:nvPicPr>
          <p:cNvPr id="11" name="Picture 10">
            <a:extLst>
              <a:ext uri="{FF2B5EF4-FFF2-40B4-BE49-F238E27FC236}">
                <a16:creationId xmlns:a16="http://schemas.microsoft.com/office/drawing/2014/main" id="{AF4F3A07-CE33-8416-A432-D58DB6296366}"/>
              </a:ext>
            </a:extLst>
          </p:cNvPr>
          <p:cNvPicPr>
            <a:picLocks noChangeAspect="1"/>
          </p:cNvPicPr>
          <p:nvPr/>
        </p:nvPicPr>
        <p:blipFill>
          <a:blip r:embed="rId5"/>
          <a:stretch>
            <a:fillRect/>
          </a:stretch>
        </p:blipFill>
        <p:spPr>
          <a:xfrm>
            <a:off x="3069772" y="1535633"/>
            <a:ext cx="5627914" cy="5017567"/>
          </a:xfrm>
          <a:prstGeom prst="rect">
            <a:avLst/>
          </a:prstGeom>
        </p:spPr>
      </p:pic>
    </p:spTree>
    <p:extLst>
      <p:ext uri="{BB962C8B-B14F-4D97-AF65-F5344CB8AC3E}">
        <p14:creationId xmlns:p14="http://schemas.microsoft.com/office/powerpoint/2010/main" val="9206894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A. </a:t>
            </a:r>
            <a:r>
              <a:rPr lang="en-US" sz="2400" b="1" dirty="0" err="1">
                <a:latin typeface="Aptos" panose="020B0004020202020204" pitchFamily="34" charset="0"/>
              </a:rPr>
              <a:t>Isu</a:t>
            </a:r>
            <a:r>
              <a:rPr lang="en-US" sz="2400" b="1" dirty="0">
                <a:latin typeface="Aptos" panose="020B0004020202020204" pitchFamily="34" charset="0"/>
              </a:rPr>
              <a:t> </a:t>
            </a:r>
            <a:r>
              <a:rPr lang="en-US" sz="2400" b="1" dirty="0" err="1">
                <a:latin typeface="Aptos" panose="020B0004020202020204" pitchFamily="34" charset="0"/>
              </a:rPr>
              <a:t>Strategis</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pic>
        <p:nvPicPr>
          <p:cNvPr id="9" name="Picture 8">
            <a:extLst>
              <a:ext uri="{FF2B5EF4-FFF2-40B4-BE49-F238E27FC236}">
                <a16:creationId xmlns:a16="http://schemas.microsoft.com/office/drawing/2014/main" id="{64C92D6F-181B-2196-C459-B7BEAAD70E3D}"/>
              </a:ext>
            </a:extLst>
          </p:cNvPr>
          <p:cNvPicPr>
            <a:picLocks noChangeAspect="1"/>
          </p:cNvPicPr>
          <p:nvPr/>
        </p:nvPicPr>
        <p:blipFill>
          <a:blip r:embed="rId5"/>
          <a:stretch>
            <a:fillRect/>
          </a:stretch>
        </p:blipFill>
        <p:spPr>
          <a:xfrm>
            <a:off x="961617" y="1893645"/>
            <a:ext cx="4648439" cy="4300325"/>
          </a:xfrm>
          <a:prstGeom prst="rect">
            <a:avLst/>
          </a:prstGeom>
        </p:spPr>
      </p:pic>
      <p:pic>
        <p:nvPicPr>
          <p:cNvPr id="11" name="Picture 10">
            <a:extLst>
              <a:ext uri="{FF2B5EF4-FFF2-40B4-BE49-F238E27FC236}">
                <a16:creationId xmlns:a16="http://schemas.microsoft.com/office/drawing/2014/main" id="{709BFC4C-8F12-0F9A-7364-57996840611C}"/>
              </a:ext>
            </a:extLst>
          </p:cNvPr>
          <p:cNvPicPr>
            <a:picLocks noChangeAspect="1"/>
          </p:cNvPicPr>
          <p:nvPr/>
        </p:nvPicPr>
        <p:blipFill>
          <a:blip r:embed="rId6"/>
          <a:stretch>
            <a:fillRect/>
          </a:stretch>
        </p:blipFill>
        <p:spPr>
          <a:xfrm>
            <a:off x="6096000" y="1966011"/>
            <a:ext cx="4794496" cy="4227959"/>
          </a:xfrm>
          <a:prstGeom prst="rect">
            <a:avLst/>
          </a:prstGeom>
        </p:spPr>
      </p:pic>
    </p:spTree>
    <p:extLst>
      <p:ext uri="{BB962C8B-B14F-4D97-AF65-F5344CB8AC3E}">
        <p14:creationId xmlns:p14="http://schemas.microsoft.com/office/powerpoint/2010/main" val="10032250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B. </a:t>
            </a:r>
            <a:r>
              <a:rPr lang="en-US" sz="2400" b="1" dirty="0" err="1">
                <a:latin typeface="Aptos" panose="020B0004020202020204" pitchFamily="34" charset="0"/>
              </a:rPr>
              <a:t>Sasaran</a:t>
            </a:r>
            <a:r>
              <a:rPr lang="en-US" sz="2400" b="1" dirty="0">
                <a:latin typeface="Aptos" panose="020B0004020202020204" pitchFamily="34" charset="0"/>
              </a:rPr>
              <a:t> Pembangunan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pic>
        <p:nvPicPr>
          <p:cNvPr id="10" name="Picture 9">
            <a:extLst>
              <a:ext uri="{FF2B5EF4-FFF2-40B4-BE49-F238E27FC236}">
                <a16:creationId xmlns:a16="http://schemas.microsoft.com/office/drawing/2014/main" id="{E75F36F7-580F-3624-F37B-0E1CD2EA7051}"/>
              </a:ext>
            </a:extLst>
          </p:cNvPr>
          <p:cNvPicPr>
            <a:picLocks noChangeAspect="1"/>
          </p:cNvPicPr>
          <p:nvPr/>
        </p:nvPicPr>
        <p:blipFill>
          <a:blip r:embed="rId5"/>
          <a:stretch>
            <a:fillRect/>
          </a:stretch>
        </p:blipFill>
        <p:spPr>
          <a:xfrm>
            <a:off x="401744" y="2090873"/>
            <a:ext cx="4661140" cy="3134269"/>
          </a:xfrm>
          <a:prstGeom prst="rect">
            <a:avLst/>
          </a:prstGeom>
        </p:spPr>
      </p:pic>
      <p:pic>
        <p:nvPicPr>
          <p:cNvPr id="14" name="Picture 13">
            <a:extLst>
              <a:ext uri="{FF2B5EF4-FFF2-40B4-BE49-F238E27FC236}">
                <a16:creationId xmlns:a16="http://schemas.microsoft.com/office/drawing/2014/main" id="{7AFDA3AC-FC14-C49E-127B-918C15EADFE7}"/>
              </a:ext>
            </a:extLst>
          </p:cNvPr>
          <p:cNvPicPr>
            <a:picLocks noChangeAspect="1"/>
          </p:cNvPicPr>
          <p:nvPr/>
        </p:nvPicPr>
        <p:blipFill>
          <a:blip r:embed="rId6"/>
          <a:stretch>
            <a:fillRect/>
          </a:stretch>
        </p:blipFill>
        <p:spPr>
          <a:xfrm>
            <a:off x="6096000" y="1657092"/>
            <a:ext cx="4730993" cy="4798138"/>
          </a:xfrm>
          <a:prstGeom prst="rect">
            <a:avLst/>
          </a:prstGeom>
        </p:spPr>
      </p:pic>
    </p:spTree>
    <p:extLst>
      <p:ext uri="{BB962C8B-B14F-4D97-AF65-F5344CB8AC3E}">
        <p14:creationId xmlns:p14="http://schemas.microsoft.com/office/powerpoint/2010/main" val="2000167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45720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B468A095-8632-A030-A3EC-28A4B8D73559}"/>
              </a:ext>
            </a:extLst>
          </p:cNvPr>
          <p:cNvSpPr txBox="1"/>
          <p:nvPr/>
        </p:nvSpPr>
        <p:spPr>
          <a:xfrm>
            <a:off x="446315" y="1626747"/>
            <a:ext cx="9035142" cy="369332"/>
          </a:xfrm>
          <a:prstGeom prst="rect">
            <a:avLst/>
          </a:prstGeom>
          <a:noFill/>
        </p:spPr>
        <p:txBody>
          <a:bodyPr wrap="square">
            <a:spAutoFit/>
          </a:bodyPr>
          <a:lstStyle/>
          <a:p>
            <a:r>
              <a:rPr lang="en-ID" dirty="0"/>
              <a:t>1. </a:t>
            </a:r>
            <a:r>
              <a:rPr lang="en-ID" dirty="0" err="1"/>
              <a:t>Beragama</a:t>
            </a:r>
            <a:r>
              <a:rPr lang="en-ID" dirty="0"/>
              <a:t> </a:t>
            </a:r>
            <a:r>
              <a:rPr lang="en-ID" dirty="0" err="1"/>
              <a:t>Maslahat</a:t>
            </a:r>
            <a:r>
              <a:rPr lang="en-ID" dirty="0"/>
              <a:t> dan </a:t>
            </a:r>
            <a:r>
              <a:rPr lang="en-ID" dirty="0" err="1"/>
              <a:t>Berkebudayaan</a:t>
            </a:r>
            <a:r>
              <a:rPr lang="en-ID" dirty="0"/>
              <a:t> </a:t>
            </a:r>
            <a:r>
              <a:rPr lang="en-ID" dirty="0" err="1"/>
              <a:t>Maju</a:t>
            </a:r>
            <a:r>
              <a:rPr lang="en-ID" dirty="0"/>
              <a:t>.</a:t>
            </a:r>
          </a:p>
        </p:txBody>
      </p:sp>
      <p:sp>
        <p:nvSpPr>
          <p:cNvPr id="13" name="TextBox 12">
            <a:extLst>
              <a:ext uri="{FF2B5EF4-FFF2-40B4-BE49-F238E27FC236}">
                <a16:creationId xmlns:a16="http://schemas.microsoft.com/office/drawing/2014/main" id="{A3931D1D-3C71-47BB-611D-1E664C3BC991}"/>
              </a:ext>
            </a:extLst>
          </p:cNvPr>
          <p:cNvSpPr txBox="1"/>
          <p:nvPr/>
        </p:nvSpPr>
        <p:spPr>
          <a:xfrm>
            <a:off x="674915" y="2041417"/>
            <a:ext cx="11005456" cy="2031325"/>
          </a:xfrm>
          <a:prstGeom prst="rect">
            <a:avLst/>
          </a:prstGeom>
          <a:noFill/>
        </p:spPr>
        <p:txBody>
          <a:bodyPr wrap="square">
            <a:spAutoFit/>
          </a:bodyPr>
          <a:lstStyle/>
          <a:p>
            <a:pPr algn="just"/>
            <a:r>
              <a:rPr lang="en-ID" dirty="0" err="1">
                <a:latin typeface="Aptos" panose="020B0004020202020204" pitchFamily="34" charset="0"/>
              </a:rPr>
              <a:t>Pencapaian</a:t>
            </a:r>
            <a:r>
              <a:rPr lang="en-ID" dirty="0">
                <a:latin typeface="Aptos" panose="020B0004020202020204" pitchFamily="34" charset="0"/>
              </a:rPr>
              <a:t> </a:t>
            </a:r>
            <a:r>
              <a:rPr lang="en-ID" dirty="0" err="1">
                <a:latin typeface="Aptos" panose="020B0004020202020204" pitchFamily="34" charset="0"/>
              </a:rPr>
              <a:t>indikatornya</a:t>
            </a:r>
            <a:r>
              <a:rPr lang="en-ID" dirty="0">
                <a:latin typeface="Aptos" panose="020B0004020202020204" pitchFamily="34" charset="0"/>
              </a:rPr>
              <a:t> </a:t>
            </a:r>
            <a:r>
              <a:rPr lang="en-ID" dirty="0" err="1">
                <a:latin typeface="Aptos" panose="020B0004020202020204" pitchFamily="34" charset="0"/>
              </a:rPr>
              <a:t>dilakukan</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beragama</a:t>
            </a:r>
            <a:r>
              <a:rPr lang="en-ID" dirty="0">
                <a:latin typeface="Aptos" panose="020B0004020202020204" pitchFamily="34" charset="0"/>
              </a:rPr>
              <a:t> </a:t>
            </a:r>
            <a:r>
              <a:rPr lang="en-ID" dirty="0" err="1">
                <a:latin typeface="Aptos" panose="020B0004020202020204" pitchFamily="34" charset="0"/>
              </a:rPr>
              <a:t>maslahat</a:t>
            </a:r>
            <a:r>
              <a:rPr lang="en-ID" dirty="0">
                <a:latin typeface="Aptos" panose="020B0004020202020204" pitchFamily="34" charset="0"/>
              </a:rPr>
              <a:t> dan </a:t>
            </a:r>
            <a:r>
              <a:rPr lang="en-ID" dirty="0" err="1">
                <a:latin typeface="Aptos" panose="020B0004020202020204" pitchFamily="34" charset="0"/>
              </a:rPr>
              <a:t>layanan</a:t>
            </a:r>
            <a:r>
              <a:rPr lang="en-ID" dirty="0">
                <a:latin typeface="Aptos" panose="020B0004020202020204" pitchFamily="34" charset="0"/>
              </a:rPr>
              <a:t> </a:t>
            </a:r>
            <a:r>
              <a:rPr lang="en-ID" dirty="0" err="1">
                <a:latin typeface="Aptos" panose="020B0004020202020204" pitchFamily="34" charset="0"/>
              </a:rPr>
              <a:t>keagamaan</a:t>
            </a:r>
            <a:r>
              <a:rPr lang="en-ID" dirty="0">
                <a:latin typeface="Aptos" panose="020B0004020202020204" pitchFamily="34" charset="0"/>
              </a:rPr>
              <a:t> </a:t>
            </a:r>
            <a:r>
              <a:rPr lang="en-ID" dirty="0" err="1">
                <a:latin typeface="Aptos" panose="020B0004020202020204" pitchFamily="34" charset="0"/>
              </a:rPr>
              <a:t>transformatif</a:t>
            </a:r>
            <a:r>
              <a:rPr lang="en-ID" dirty="0">
                <a:latin typeface="Aptos" panose="020B0004020202020204" pitchFamily="34" charset="0"/>
              </a:rPr>
              <a:t> yang </a:t>
            </a:r>
            <a:r>
              <a:rPr lang="en-ID" dirty="0" err="1">
                <a:latin typeface="Aptos" panose="020B0004020202020204" pitchFamily="34" charset="0"/>
              </a:rPr>
              <a:t>mencakup</a:t>
            </a:r>
            <a:r>
              <a:rPr lang="en-ID" dirty="0">
                <a:latin typeface="Aptos" panose="020B0004020202020204" pitchFamily="34" charset="0"/>
              </a:rPr>
              <a:t> (1)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moderasi</a:t>
            </a:r>
            <a:r>
              <a:rPr lang="en-ID" dirty="0">
                <a:latin typeface="Aptos" panose="020B0004020202020204" pitchFamily="34" charset="0"/>
              </a:rPr>
              <a:t> </a:t>
            </a:r>
            <a:r>
              <a:rPr lang="en-ID" dirty="0" err="1">
                <a:latin typeface="Aptos" panose="020B0004020202020204" pitchFamily="34" charset="0"/>
              </a:rPr>
              <a:t>beragama</a:t>
            </a:r>
            <a:r>
              <a:rPr lang="en-ID" dirty="0">
                <a:latin typeface="Aptos" panose="020B0004020202020204" pitchFamily="34" charset="0"/>
              </a:rPr>
              <a:t> dan </a:t>
            </a:r>
            <a:r>
              <a:rPr lang="en-ID" dirty="0" err="1">
                <a:latin typeface="Aptos" panose="020B0004020202020204" pitchFamily="34" charset="0"/>
              </a:rPr>
              <a:t>kualitas</a:t>
            </a:r>
            <a:r>
              <a:rPr lang="en-ID" dirty="0">
                <a:latin typeface="Aptos" panose="020B0004020202020204" pitchFamily="34" charset="0"/>
              </a:rPr>
              <a:t> </a:t>
            </a:r>
            <a:r>
              <a:rPr lang="en-ID" dirty="0" err="1">
                <a:latin typeface="Aptos" panose="020B0004020202020204" pitchFamily="34" charset="0"/>
              </a:rPr>
              <a:t>layanan</a:t>
            </a:r>
            <a:r>
              <a:rPr lang="en-ID" dirty="0">
                <a:latin typeface="Aptos" panose="020B0004020202020204" pitchFamily="34" charset="0"/>
              </a:rPr>
              <a:t> </a:t>
            </a:r>
            <a:r>
              <a:rPr lang="en-ID" dirty="0" err="1">
                <a:latin typeface="Aptos" panose="020B0004020202020204" pitchFamily="34" charset="0"/>
              </a:rPr>
              <a:t>bimbingan</a:t>
            </a:r>
            <a:r>
              <a:rPr lang="en-ID" dirty="0">
                <a:latin typeface="Aptos" panose="020B0004020202020204" pitchFamily="34" charset="0"/>
              </a:rPr>
              <a:t> </a:t>
            </a:r>
            <a:r>
              <a:rPr lang="en-ID" dirty="0" err="1">
                <a:latin typeface="Aptos" panose="020B0004020202020204" pitchFamily="34" charset="0"/>
              </a:rPr>
              <a:t>keagamaan</a:t>
            </a:r>
            <a:r>
              <a:rPr lang="en-ID" dirty="0">
                <a:latin typeface="Aptos" panose="020B0004020202020204" pitchFamily="34" charset="0"/>
              </a:rPr>
              <a:t>; (2) </a:t>
            </a:r>
            <a:r>
              <a:rPr lang="en-ID" dirty="0" err="1">
                <a:latin typeface="Aptos" panose="020B0004020202020204" pitchFamily="34" charset="0"/>
              </a:rPr>
              <a:t>peningkatan</a:t>
            </a:r>
            <a:r>
              <a:rPr lang="en-ID" dirty="0">
                <a:latin typeface="Aptos" panose="020B0004020202020204" pitchFamily="34" charset="0"/>
              </a:rPr>
              <a:t> </a:t>
            </a:r>
            <a:r>
              <a:rPr lang="en-ID" dirty="0" err="1">
                <a:latin typeface="Aptos" panose="020B0004020202020204" pitchFamily="34" charset="0"/>
              </a:rPr>
              <a:t>sarana</a:t>
            </a:r>
            <a:r>
              <a:rPr lang="en-ID" dirty="0">
                <a:latin typeface="Aptos" panose="020B0004020202020204" pitchFamily="34" charset="0"/>
              </a:rPr>
              <a:t> dan </a:t>
            </a:r>
            <a:r>
              <a:rPr lang="en-ID" dirty="0" err="1">
                <a:latin typeface="Aptos" panose="020B0004020202020204" pitchFamily="34" charset="0"/>
              </a:rPr>
              <a:t>prasarana</a:t>
            </a:r>
            <a:r>
              <a:rPr lang="en-ID" dirty="0">
                <a:latin typeface="Aptos" panose="020B0004020202020204" pitchFamily="34" charset="0"/>
              </a:rPr>
              <a:t> </a:t>
            </a:r>
            <a:r>
              <a:rPr lang="en-ID" dirty="0" err="1">
                <a:latin typeface="Aptos" panose="020B0004020202020204" pitchFamily="34" charset="0"/>
              </a:rPr>
              <a:t>peribadatan</a:t>
            </a:r>
            <a:r>
              <a:rPr lang="en-ID" dirty="0">
                <a:latin typeface="Aptos" panose="020B0004020202020204" pitchFamily="34" charset="0"/>
              </a:rPr>
              <a:t>; (3) </a:t>
            </a:r>
            <a:r>
              <a:rPr lang="en-ID" dirty="0" err="1">
                <a:latin typeface="Aptos" panose="020B0004020202020204" pitchFamily="34" charset="0"/>
              </a:rPr>
              <a:t>peningkatan</a:t>
            </a:r>
            <a:r>
              <a:rPr lang="en-ID" dirty="0">
                <a:latin typeface="Aptos" panose="020B0004020202020204" pitchFamily="34" charset="0"/>
              </a:rPr>
              <a:t> </a:t>
            </a:r>
            <a:r>
              <a:rPr lang="en-ID" dirty="0" err="1">
                <a:latin typeface="Aptos" panose="020B0004020202020204" pitchFamily="34" charset="0"/>
              </a:rPr>
              <a:t>peran</a:t>
            </a:r>
            <a:r>
              <a:rPr lang="en-ID" dirty="0">
                <a:latin typeface="Aptos" panose="020B0004020202020204" pitchFamily="34" charset="0"/>
              </a:rPr>
              <a:t> </a:t>
            </a:r>
            <a:r>
              <a:rPr lang="en-ID" dirty="0" err="1">
                <a:latin typeface="Aptos" panose="020B0004020202020204" pitchFamily="34" charset="0"/>
              </a:rPr>
              <a:t>tokoh</a:t>
            </a:r>
            <a:r>
              <a:rPr lang="en-ID" dirty="0">
                <a:latin typeface="Aptos" panose="020B0004020202020204" pitchFamily="34" charset="0"/>
              </a:rPr>
              <a:t> agama dan </a:t>
            </a:r>
            <a:r>
              <a:rPr lang="en-ID" dirty="0" err="1">
                <a:latin typeface="Aptos" panose="020B0004020202020204" pitchFamily="34" charset="0"/>
              </a:rPr>
              <a:t>lembaga</a:t>
            </a:r>
            <a:r>
              <a:rPr lang="en-ID" dirty="0">
                <a:latin typeface="Aptos" panose="020B0004020202020204" pitchFamily="34" charset="0"/>
              </a:rPr>
              <a:t> </a:t>
            </a:r>
            <a:r>
              <a:rPr lang="en-ID" dirty="0" err="1">
                <a:latin typeface="Aptos" panose="020B0004020202020204" pitchFamily="34" charset="0"/>
              </a:rPr>
              <a:t>sosial</a:t>
            </a:r>
            <a:r>
              <a:rPr lang="en-ID" dirty="0">
                <a:latin typeface="Aptos" panose="020B0004020202020204" pitchFamily="34" charset="0"/>
              </a:rPr>
              <a:t> </a:t>
            </a:r>
            <a:r>
              <a:rPr lang="en-ID" dirty="0" err="1">
                <a:latin typeface="Aptos" panose="020B0004020202020204" pitchFamily="34" charset="0"/>
              </a:rPr>
              <a:t>keagamaan</a:t>
            </a:r>
            <a:r>
              <a:rPr lang="en-ID" dirty="0">
                <a:latin typeface="Aptos" panose="020B0004020202020204" pitchFamily="34" charset="0"/>
              </a:rPr>
              <a:t>; (4)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jaminan</a:t>
            </a:r>
            <a:r>
              <a:rPr lang="en-ID" dirty="0">
                <a:latin typeface="Aptos" panose="020B0004020202020204" pitchFamily="34" charset="0"/>
              </a:rPr>
              <a:t> </a:t>
            </a:r>
            <a:r>
              <a:rPr lang="en-ID" dirty="0" err="1">
                <a:latin typeface="Aptos" panose="020B0004020202020204" pitchFamily="34" charset="0"/>
              </a:rPr>
              <a:t>hak</a:t>
            </a:r>
            <a:r>
              <a:rPr lang="en-ID" dirty="0">
                <a:latin typeface="Aptos" panose="020B0004020202020204" pitchFamily="34" charset="0"/>
              </a:rPr>
              <a:t> </a:t>
            </a:r>
            <a:r>
              <a:rPr lang="en-ID" dirty="0" err="1">
                <a:latin typeface="Aptos" panose="020B0004020202020204" pitchFamily="34" charset="0"/>
              </a:rPr>
              <a:t>beragama</a:t>
            </a:r>
            <a:r>
              <a:rPr lang="en-ID" dirty="0">
                <a:latin typeface="Aptos" panose="020B0004020202020204" pitchFamily="34" charset="0"/>
              </a:rPr>
              <a:t> dan </a:t>
            </a:r>
            <a:r>
              <a:rPr lang="en-ID" dirty="0" err="1">
                <a:latin typeface="Aptos" panose="020B0004020202020204" pitchFamily="34" charset="0"/>
              </a:rPr>
              <a:t>resolusi</a:t>
            </a:r>
            <a:r>
              <a:rPr lang="en-ID" dirty="0">
                <a:latin typeface="Aptos" panose="020B0004020202020204" pitchFamily="34" charset="0"/>
              </a:rPr>
              <a:t> </a:t>
            </a:r>
            <a:r>
              <a:rPr lang="en-ID" dirty="0" err="1">
                <a:latin typeface="Aptos" panose="020B0004020202020204" pitchFamily="34" charset="0"/>
              </a:rPr>
              <a:t>konflik</a:t>
            </a:r>
            <a:r>
              <a:rPr lang="en-ID" dirty="0">
                <a:latin typeface="Aptos" panose="020B0004020202020204" pitchFamily="34" charset="0"/>
              </a:rPr>
              <a:t> </a:t>
            </a:r>
            <a:r>
              <a:rPr lang="en-ID" dirty="0" err="1">
                <a:latin typeface="Aptos" panose="020B0004020202020204" pitchFamily="34" charset="0"/>
              </a:rPr>
              <a:t>sosial</a:t>
            </a:r>
            <a:r>
              <a:rPr lang="en-ID" dirty="0">
                <a:latin typeface="Aptos" panose="020B0004020202020204" pitchFamily="34" charset="0"/>
              </a:rPr>
              <a:t> </a:t>
            </a:r>
            <a:r>
              <a:rPr lang="en-ID" dirty="0" err="1">
                <a:latin typeface="Aptos" panose="020B0004020202020204" pitchFamily="34" charset="0"/>
              </a:rPr>
              <a:t>keagamaan</a:t>
            </a:r>
            <a:r>
              <a:rPr lang="en-ID" dirty="0">
                <a:latin typeface="Aptos" panose="020B0004020202020204" pitchFamily="34" charset="0"/>
              </a:rPr>
              <a:t>; (5) </a:t>
            </a:r>
            <a:r>
              <a:rPr lang="en-ID" dirty="0" err="1">
                <a:latin typeface="Aptos" panose="020B0004020202020204" pitchFamily="34" charset="0"/>
              </a:rPr>
              <a:t>transformasi</a:t>
            </a:r>
            <a:r>
              <a:rPr lang="en-ID" dirty="0">
                <a:latin typeface="Aptos" panose="020B0004020202020204" pitchFamily="34" charset="0"/>
              </a:rPr>
              <a:t> </a:t>
            </a:r>
            <a:r>
              <a:rPr lang="en-ID" dirty="0" err="1">
                <a:latin typeface="Aptos" panose="020B0004020202020204" pitchFamily="34" charset="0"/>
              </a:rPr>
              <a:t>layanan</a:t>
            </a:r>
            <a:r>
              <a:rPr lang="en-ID" dirty="0">
                <a:latin typeface="Aptos" panose="020B0004020202020204" pitchFamily="34" charset="0"/>
              </a:rPr>
              <a:t> KUA yang </a:t>
            </a:r>
            <a:r>
              <a:rPr lang="en-ID" dirty="0" err="1">
                <a:latin typeface="Aptos" panose="020B0004020202020204" pitchFamily="34" charset="0"/>
              </a:rPr>
              <a:t>berkualitas</a:t>
            </a:r>
            <a:r>
              <a:rPr lang="en-ID" dirty="0">
                <a:latin typeface="Aptos" panose="020B0004020202020204" pitchFamily="34" charset="0"/>
              </a:rPr>
              <a:t>, </a:t>
            </a:r>
            <a:r>
              <a:rPr lang="en-ID" dirty="0" err="1">
                <a:latin typeface="Aptos" panose="020B0004020202020204" pitchFamily="34" charset="0"/>
              </a:rPr>
              <a:t>merata</a:t>
            </a:r>
            <a:r>
              <a:rPr lang="en-ID" dirty="0">
                <a:latin typeface="Aptos" panose="020B0004020202020204" pitchFamily="34" charset="0"/>
              </a:rPr>
              <a:t>, dan </a:t>
            </a:r>
            <a:r>
              <a:rPr lang="en-ID" dirty="0" err="1">
                <a:latin typeface="Aptos" panose="020B0004020202020204" pitchFamily="34" charset="0"/>
              </a:rPr>
              <a:t>inklusif</a:t>
            </a:r>
            <a:r>
              <a:rPr lang="en-ID" dirty="0">
                <a:latin typeface="Aptos" panose="020B0004020202020204" pitchFamily="34" charset="0"/>
              </a:rPr>
              <a:t>; (6) </a:t>
            </a:r>
            <a:r>
              <a:rPr lang="en-ID" dirty="0" err="1">
                <a:latin typeface="Aptos" panose="020B0004020202020204" pitchFamily="34" charset="0"/>
              </a:rPr>
              <a:t>transformasi</a:t>
            </a:r>
            <a:r>
              <a:rPr lang="en-ID" dirty="0">
                <a:latin typeface="Aptos" panose="020B0004020202020204" pitchFamily="34" charset="0"/>
              </a:rPr>
              <a:t> </a:t>
            </a:r>
            <a:r>
              <a:rPr lang="en-ID" dirty="0" err="1">
                <a:latin typeface="Aptos" panose="020B0004020202020204" pitchFamily="34" charset="0"/>
              </a:rPr>
              <a:t>penyelenggaraan</a:t>
            </a:r>
            <a:r>
              <a:rPr lang="en-ID" dirty="0">
                <a:latin typeface="Aptos" panose="020B0004020202020204" pitchFamily="34" charset="0"/>
              </a:rPr>
              <a:t> haji dan umrah yang </a:t>
            </a:r>
            <a:r>
              <a:rPr lang="en-ID" dirty="0" err="1">
                <a:latin typeface="Aptos" panose="020B0004020202020204" pitchFamily="34" charset="0"/>
              </a:rPr>
              <a:t>transparan</a:t>
            </a:r>
            <a:r>
              <a:rPr lang="en-ID" dirty="0">
                <a:latin typeface="Aptos" panose="020B0004020202020204" pitchFamily="34" charset="0"/>
              </a:rPr>
              <a:t>, </a:t>
            </a:r>
            <a:r>
              <a:rPr lang="en-ID" dirty="0" err="1">
                <a:latin typeface="Aptos" panose="020B0004020202020204" pitchFamily="34" charset="0"/>
              </a:rPr>
              <a:t>akuntabel</a:t>
            </a:r>
            <a:r>
              <a:rPr lang="en-ID" dirty="0">
                <a:latin typeface="Aptos" panose="020B0004020202020204" pitchFamily="34" charset="0"/>
              </a:rPr>
              <a:t>, </a:t>
            </a:r>
            <a:r>
              <a:rPr lang="en-ID" dirty="0" err="1">
                <a:latin typeface="Aptos" panose="020B0004020202020204" pitchFamily="34" charset="0"/>
              </a:rPr>
              <a:t>aman</a:t>
            </a:r>
            <a:r>
              <a:rPr lang="en-ID" dirty="0">
                <a:latin typeface="Aptos" panose="020B0004020202020204" pitchFamily="34" charset="0"/>
              </a:rPr>
              <a:t>, dan </a:t>
            </a:r>
            <a:r>
              <a:rPr lang="en-ID" dirty="0" err="1">
                <a:latin typeface="Aptos" panose="020B0004020202020204" pitchFamily="34" charset="0"/>
              </a:rPr>
              <a:t>nyaman</a:t>
            </a:r>
            <a:r>
              <a:rPr lang="en-ID" dirty="0">
                <a:latin typeface="Aptos" panose="020B0004020202020204" pitchFamily="34" charset="0"/>
              </a:rPr>
              <a:t>; (7) </a:t>
            </a:r>
            <a:r>
              <a:rPr lang="en-ID" dirty="0" err="1">
                <a:latin typeface="Aptos" panose="020B0004020202020204" pitchFamily="34" charset="0"/>
              </a:rPr>
              <a:t>transformasi</a:t>
            </a:r>
            <a:r>
              <a:rPr lang="en-ID" dirty="0">
                <a:latin typeface="Aptos" panose="020B0004020202020204" pitchFamily="34" charset="0"/>
              </a:rPr>
              <a:t> </a:t>
            </a:r>
            <a:r>
              <a:rPr lang="en-ID" dirty="0" err="1">
                <a:latin typeface="Aptos" panose="020B0004020202020204" pitchFamily="34" charset="0"/>
              </a:rPr>
              <a:t>penyelenggaraan</a:t>
            </a:r>
            <a:r>
              <a:rPr lang="en-ID" dirty="0">
                <a:latin typeface="Aptos" panose="020B0004020202020204" pitchFamily="34" charset="0"/>
              </a:rPr>
              <a:t> </a:t>
            </a:r>
            <a:r>
              <a:rPr lang="en-ID" dirty="0" err="1">
                <a:latin typeface="Aptos" panose="020B0004020202020204" pitchFamily="34" charset="0"/>
              </a:rPr>
              <a:t>jaminan</a:t>
            </a:r>
            <a:r>
              <a:rPr lang="en-ID" dirty="0">
                <a:latin typeface="Aptos" panose="020B0004020202020204" pitchFamily="34" charset="0"/>
              </a:rPr>
              <a:t> </a:t>
            </a:r>
            <a:r>
              <a:rPr lang="en-ID" dirty="0" err="1">
                <a:latin typeface="Aptos" panose="020B0004020202020204" pitchFamily="34" charset="0"/>
              </a:rPr>
              <a:t>produk</a:t>
            </a:r>
            <a:r>
              <a:rPr lang="en-ID" dirty="0">
                <a:latin typeface="Aptos" panose="020B0004020202020204" pitchFamily="34" charset="0"/>
              </a:rPr>
              <a:t> halal; dan (8) </a:t>
            </a:r>
            <a:r>
              <a:rPr lang="en-ID" dirty="0" err="1">
                <a:latin typeface="Aptos" panose="020B0004020202020204" pitchFamily="34" charset="0"/>
              </a:rPr>
              <a:t>pengembangan</a:t>
            </a:r>
            <a:r>
              <a:rPr lang="en-ID" dirty="0">
                <a:latin typeface="Aptos" panose="020B0004020202020204" pitchFamily="34" charset="0"/>
              </a:rPr>
              <a:t> dana </a:t>
            </a:r>
            <a:r>
              <a:rPr lang="en-ID" dirty="0" err="1">
                <a:latin typeface="Aptos" panose="020B0004020202020204" pitchFamily="34" charset="0"/>
              </a:rPr>
              <a:t>sosial</a:t>
            </a:r>
            <a:r>
              <a:rPr lang="en-ID" dirty="0">
                <a:latin typeface="Aptos" panose="020B0004020202020204" pitchFamily="34" charset="0"/>
              </a:rPr>
              <a:t> </a:t>
            </a:r>
            <a:r>
              <a:rPr lang="en-ID" dirty="0" err="1">
                <a:latin typeface="Aptos" panose="020B0004020202020204" pitchFamily="34" charset="0"/>
              </a:rPr>
              <a:t>keagamaan</a:t>
            </a:r>
            <a:r>
              <a:rPr lang="en-ID" dirty="0">
                <a:latin typeface="Aptos" panose="020B0004020202020204" pitchFamily="34" charset="0"/>
              </a:rPr>
              <a:t> </a:t>
            </a:r>
            <a:r>
              <a:rPr lang="en-ID" dirty="0" err="1">
                <a:latin typeface="Aptos" panose="020B0004020202020204" pitchFamily="34" charset="0"/>
              </a:rPr>
              <a:t>produktif</a:t>
            </a:r>
            <a:r>
              <a:rPr lang="en-ID" dirty="0">
                <a:latin typeface="Aptos" panose="020B0004020202020204" pitchFamily="34" charset="0"/>
              </a:rPr>
              <a:t>.</a:t>
            </a:r>
          </a:p>
        </p:txBody>
      </p:sp>
      <p:sp>
        <p:nvSpPr>
          <p:cNvPr id="16" name="TextBox 15">
            <a:extLst>
              <a:ext uri="{FF2B5EF4-FFF2-40B4-BE49-F238E27FC236}">
                <a16:creationId xmlns:a16="http://schemas.microsoft.com/office/drawing/2014/main" id="{C67A7AA5-E647-7EE2-25D3-A20A092D6E9C}"/>
              </a:ext>
            </a:extLst>
          </p:cNvPr>
          <p:cNvSpPr txBox="1"/>
          <p:nvPr/>
        </p:nvSpPr>
        <p:spPr>
          <a:xfrm>
            <a:off x="674915" y="4225141"/>
            <a:ext cx="11005455" cy="2031325"/>
          </a:xfrm>
          <a:prstGeom prst="rect">
            <a:avLst/>
          </a:prstGeom>
          <a:noFill/>
        </p:spPr>
        <p:txBody>
          <a:bodyPr wrap="square">
            <a:spAutoFit/>
          </a:bodyPr>
          <a:lstStyle/>
          <a:p>
            <a:pPr algn="just"/>
            <a:r>
              <a:rPr lang="en-ID" dirty="0" err="1">
                <a:latin typeface="Aptos" panose="020B0004020202020204" pitchFamily="34" charset="0"/>
              </a:rPr>
              <a:t>Selanjutnya</a:t>
            </a:r>
            <a:r>
              <a:rPr lang="en-ID" dirty="0">
                <a:latin typeface="Aptos" panose="020B0004020202020204" pitchFamily="34" charset="0"/>
              </a:rPr>
              <a:t> </a:t>
            </a:r>
            <a:r>
              <a:rPr lang="en-ID" dirty="0" err="1">
                <a:latin typeface="Aptos" panose="020B0004020202020204" pitchFamily="34" charset="0"/>
              </a:rPr>
              <a:t>dicapai</a:t>
            </a:r>
            <a:r>
              <a:rPr lang="en-ID" dirty="0">
                <a:latin typeface="Aptos" panose="020B0004020202020204" pitchFamily="34" charset="0"/>
              </a:rPr>
              <a:t> </a:t>
            </a:r>
            <a:r>
              <a:rPr lang="en-ID" dirty="0" err="1">
                <a:latin typeface="Aptos" panose="020B0004020202020204" pitchFamily="34" charset="0"/>
              </a:rPr>
              <a:t>dengan</a:t>
            </a:r>
            <a:r>
              <a:rPr lang="en-ID" dirty="0">
                <a:latin typeface="Aptos" panose="020B0004020202020204" pitchFamily="34" charset="0"/>
              </a:rPr>
              <a:t>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karakter</a:t>
            </a:r>
            <a:r>
              <a:rPr lang="en-ID" dirty="0">
                <a:latin typeface="Aptos" panose="020B0004020202020204" pitchFamily="34" charset="0"/>
              </a:rPr>
              <a:t> </a:t>
            </a:r>
            <a:r>
              <a:rPr lang="en-ID" dirty="0" err="1">
                <a:latin typeface="Aptos" panose="020B0004020202020204" pitchFamily="34" charset="0"/>
              </a:rPr>
              <a:t>bangsa</a:t>
            </a:r>
            <a:r>
              <a:rPr lang="en-ID" dirty="0">
                <a:latin typeface="Aptos" panose="020B0004020202020204" pitchFamily="34" charset="0"/>
              </a:rPr>
              <a:t> dan </a:t>
            </a:r>
            <a:r>
              <a:rPr lang="en-ID" dirty="0" err="1">
                <a:latin typeface="Aptos" panose="020B0004020202020204" pitchFamily="34" charset="0"/>
              </a:rPr>
              <a:t>pemajuan</a:t>
            </a:r>
            <a:r>
              <a:rPr lang="en-ID" dirty="0">
                <a:latin typeface="Aptos" panose="020B0004020202020204" pitchFamily="34" charset="0"/>
              </a:rPr>
              <a:t> </a:t>
            </a:r>
            <a:r>
              <a:rPr lang="en-ID" dirty="0" err="1">
                <a:latin typeface="Aptos" panose="020B0004020202020204" pitchFamily="34" charset="0"/>
              </a:rPr>
              <a:t>kebudayaan</a:t>
            </a:r>
            <a:r>
              <a:rPr lang="en-ID" dirty="0">
                <a:latin typeface="Aptos" panose="020B0004020202020204" pitchFamily="34" charset="0"/>
              </a:rPr>
              <a:t> yang </a:t>
            </a:r>
            <a:r>
              <a:rPr lang="en-ID" dirty="0" err="1">
                <a:latin typeface="Aptos" panose="020B0004020202020204" pitchFamily="34" charset="0"/>
              </a:rPr>
              <a:t>mencakup</a:t>
            </a:r>
            <a:r>
              <a:rPr lang="en-ID" dirty="0">
                <a:latin typeface="Aptos" panose="020B0004020202020204" pitchFamily="34" charset="0"/>
              </a:rPr>
              <a:t> (1)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karakter</a:t>
            </a:r>
            <a:r>
              <a:rPr lang="en-ID" dirty="0">
                <a:latin typeface="Aptos" panose="020B0004020202020204" pitchFamily="34" charset="0"/>
              </a:rPr>
              <a:t> dan </a:t>
            </a:r>
            <a:r>
              <a:rPr lang="en-ID" dirty="0" err="1">
                <a:latin typeface="Aptos" panose="020B0004020202020204" pitchFamily="34" charset="0"/>
              </a:rPr>
              <a:t>jati</a:t>
            </a:r>
            <a:r>
              <a:rPr lang="en-ID" dirty="0">
                <a:latin typeface="Aptos" panose="020B0004020202020204" pitchFamily="34" charset="0"/>
              </a:rPr>
              <a:t> </a:t>
            </a:r>
            <a:r>
              <a:rPr lang="en-ID" dirty="0" err="1">
                <a:latin typeface="Aptos" panose="020B0004020202020204" pitchFamily="34" charset="0"/>
              </a:rPr>
              <a:t>diri</a:t>
            </a:r>
            <a:r>
              <a:rPr lang="en-ID" dirty="0">
                <a:latin typeface="Aptos" panose="020B0004020202020204" pitchFamily="34" charset="0"/>
              </a:rPr>
              <a:t> </a:t>
            </a:r>
            <a:r>
              <a:rPr lang="en-ID" dirty="0" err="1">
                <a:latin typeface="Aptos" panose="020B0004020202020204" pitchFamily="34" charset="0"/>
              </a:rPr>
              <a:t>bangsa</a:t>
            </a:r>
            <a:r>
              <a:rPr lang="en-ID" dirty="0">
                <a:latin typeface="Aptos" panose="020B0004020202020204" pitchFamily="34" charset="0"/>
              </a:rPr>
              <a:t> </a:t>
            </a:r>
            <a:r>
              <a:rPr lang="en-ID" dirty="0" err="1">
                <a:latin typeface="Aptos" panose="020B0004020202020204" pitchFamily="34" charset="0"/>
              </a:rPr>
              <a:t>berdasarkan</a:t>
            </a:r>
            <a:r>
              <a:rPr lang="en-ID" dirty="0">
                <a:latin typeface="Aptos" panose="020B0004020202020204" pitchFamily="34" charset="0"/>
              </a:rPr>
              <a:t> Pancasila; (2) </a:t>
            </a:r>
            <a:r>
              <a:rPr lang="en-ID" dirty="0" err="1">
                <a:latin typeface="Aptos" panose="020B0004020202020204" pitchFamily="34" charset="0"/>
              </a:rPr>
              <a:t>perlindungan</a:t>
            </a:r>
            <a:r>
              <a:rPr lang="en-ID" dirty="0">
                <a:latin typeface="Aptos" panose="020B0004020202020204" pitchFamily="34" charset="0"/>
              </a:rPr>
              <a:t> dan </a:t>
            </a:r>
            <a:r>
              <a:rPr lang="en-ID" dirty="0" err="1">
                <a:latin typeface="Aptos" panose="020B0004020202020204" pitchFamily="34" charset="0"/>
              </a:rPr>
              <a:t>pelestarian</a:t>
            </a:r>
            <a:r>
              <a:rPr lang="en-ID" dirty="0">
                <a:latin typeface="Aptos" panose="020B0004020202020204" pitchFamily="34" charset="0"/>
              </a:rPr>
              <a:t> </a:t>
            </a:r>
            <a:r>
              <a:rPr lang="en-ID" dirty="0" err="1">
                <a:latin typeface="Aptos" panose="020B0004020202020204" pitchFamily="34" charset="0"/>
              </a:rPr>
              <a:t>warisan</a:t>
            </a:r>
            <a:r>
              <a:rPr lang="en-ID" dirty="0">
                <a:latin typeface="Aptos" panose="020B0004020202020204" pitchFamily="34" charset="0"/>
              </a:rPr>
              <a:t> </a:t>
            </a:r>
            <a:r>
              <a:rPr lang="en-ID" dirty="0" err="1">
                <a:latin typeface="Aptos" panose="020B0004020202020204" pitchFamily="34" charset="0"/>
              </a:rPr>
              <a:t>budaya</a:t>
            </a:r>
            <a:r>
              <a:rPr lang="en-ID" dirty="0">
                <a:latin typeface="Aptos" panose="020B0004020202020204" pitchFamily="34" charset="0"/>
              </a:rPr>
              <a:t>; (3) </a:t>
            </a:r>
            <a:r>
              <a:rPr lang="en-ID" dirty="0" err="1">
                <a:latin typeface="Aptos" panose="020B0004020202020204" pitchFamily="34" charset="0"/>
              </a:rPr>
              <a:t>pengembangan</a:t>
            </a:r>
            <a:r>
              <a:rPr lang="en-ID" dirty="0">
                <a:latin typeface="Aptos" panose="020B0004020202020204" pitchFamily="34" charset="0"/>
              </a:rPr>
              <a:t> </a:t>
            </a:r>
            <a:r>
              <a:rPr lang="en-ID" dirty="0" err="1">
                <a:latin typeface="Aptos" panose="020B0004020202020204" pitchFamily="34" charset="0"/>
              </a:rPr>
              <a:t>kawasan</a:t>
            </a:r>
            <a:r>
              <a:rPr lang="en-ID" dirty="0">
                <a:latin typeface="Aptos" panose="020B0004020202020204" pitchFamily="34" charset="0"/>
              </a:rPr>
              <a:t> </a:t>
            </a:r>
            <a:r>
              <a:rPr lang="en-ID" dirty="0" err="1">
                <a:latin typeface="Aptos" panose="020B0004020202020204" pitchFamily="34" charset="0"/>
              </a:rPr>
              <a:t>pemajuan</a:t>
            </a:r>
            <a:r>
              <a:rPr lang="en-ID" dirty="0">
                <a:latin typeface="Aptos" panose="020B0004020202020204" pitchFamily="34" charset="0"/>
              </a:rPr>
              <a:t> </a:t>
            </a:r>
            <a:r>
              <a:rPr lang="en-ID" dirty="0" err="1">
                <a:latin typeface="Aptos" panose="020B0004020202020204" pitchFamily="34" charset="0"/>
              </a:rPr>
              <a:t>kebudayaan</a:t>
            </a:r>
            <a:r>
              <a:rPr lang="en-ID" dirty="0">
                <a:latin typeface="Aptos" panose="020B0004020202020204" pitchFamily="34" charset="0"/>
              </a:rPr>
              <a:t>; (4) </a:t>
            </a:r>
            <a:r>
              <a:rPr lang="en-ID" dirty="0" err="1">
                <a:latin typeface="Aptos" panose="020B0004020202020204" pitchFamily="34" charset="0"/>
              </a:rPr>
              <a:t>pengembangan</a:t>
            </a:r>
            <a:r>
              <a:rPr lang="en-ID" dirty="0">
                <a:latin typeface="Aptos" panose="020B0004020202020204" pitchFamily="34" charset="0"/>
              </a:rPr>
              <a:t> dan </a:t>
            </a:r>
            <a:r>
              <a:rPr lang="en-ID" dirty="0" err="1">
                <a:latin typeface="Aptos" panose="020B0004020202020204" pitchFamily="34" charset="0"/>
              </a:rPr>
              <a:t>pemanfaatan</a:t>
            </a:r>
            <a:r>
              <a:rPr lang="en-ID" dirty="0">
                <a:latin typeface="Aptos" panose="020B0004020202020204" pitchFamily="34" charset="0"/>
              </a:rPr>
              <a:t> </a:t>
            </a:r>
            <a:r>
              <a:rPr lang="en-ID" dirty="0" err="1">
                <a:latin typeface="Aptos" panose="020B0004020202020204" pitchFamily="34" charset="0"/>
              </a:rPr>
              <a:t>khazanah</a:t>
            </a:r>
            <a:r>
              <a:rPr lang="en-ID" dirty="0">
                <a:latin typeface="Aptos" panose="020B0004020202020204" pitchFamily="34" charset="0"/>
              </a:rPr>
              <a:t> </a:t>
            </a:r>
            <a:r>
              <a:rPr lang="en-ID" dirty="0" err="1">
                <a:latin typeface="Aptos" panose="020B0004020202020204" pitchFamily="34" charset="0"/>
              </a:rPr>
              <a:t>budaya</a:t>
            </a:r>
            <a:r>
              <a:rPr lang="en-ID" dirty="0">
                <a:latin typeface="Aptos" panose="020B0004020202020204" pitchFamily="34" charset="0"/>
              </a:rPr>
              <a:t> </a:t>
            </a:r>
            <a:r>
              <a:rPr lang="en-ID" dirty="0" err="1">
                <a:latin typeface="Aptos" panose="020B0004020202020204" pitchFamily="34" charset="0"/>
              </a:rPr>
              <a:t>bangsa</a:t>
            </a:r>
            <a:r>
              <a:rPr lang="en-ID" dirty="0">
                <a:latin typeface="Aptos" panose="020B0004020202020204" pitchFamily="34" charset="0"/>
              </a:rPr>
              <a:t> </a:t>
            </a:r>
            <a:r>
              <a:rPr lang="en-ID" dirty="0" err="1">
                <a:latin typeface="Aptos" panose="020B0004020202020204" pitchFamily="34" charset="0"/>
              </a:rPr>
              <a:t>sebagai</a:t>
            </a:r>
            <a:r>
              <a:rPr lang="en-ID" dirty="0">
                <a:latin typeface="Aptos" panose="020B0004020202020204" pitchFamily="34" charset="0"/>
              </a:rPr>
              <a:t> modal </a:t>
            </a:r>
            <a:r>
              <a:rPr lang="en-ID" dirty="0" err="1">
                <a:latin typeface="Aptos" panose="020B0004020202020204" pitchFamily="34" charset="0"/>
              </a:rPr>
              <a:t>pembangunan</a:t>
            </a:r>
            <a:r>
              <a:rPr lang="en-ID" dirty="0">
                <a:latin typeface="Aptos" panose="020B0004020202020204" pitchFamily="34" charset="0"/>
              </a:rPr>
              <a:t>; (5)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jaminan</a:t>
            </a:r>
            <a:r>
              <a:rPr lang="en-ID" dirty="0">
                <a:latin typeface="Aptos" panose="020B0004020202020204" pitchFamily="34" charset="0"/>
              </a:rPr>
              <a:t> </a:t>
            </a:r>
            <a:r>
              <a:rPr lang="en-ID" dirty="0" err="1">
                <a:latin typeface="Aptos" panose="020B0004020202020204" pitchFamily="34" charset="0"/>
              </a:rPr>
              <a:t>hak</a:t>
            </a:r>
            <a:r>
              <a:rPr lang="en-ID" dirty="0">
                <a:latin typeface="Aptos" panose="020B0004020202020204" pitchFamily="34" charset="0"/>
              </a:rPr>
              <a:t> </a:t>
            </a:r>
            <a:r>
              <a:rPr lang="en-ID" dirty="0" err="1">
                <a:latin typeface="Aptos" panose="020B0004020202020204" pitchFamily="34" charset="0"/>
              </a:rPr>
              <a:t>berkebudayaan</a:t>
            </a:r>
            <a:r>
              <a:rPr lang="en-ID" dirty="0">
                <a:latin typeface="Aptos" panose="020B0004020202020204" pitchFamily="34" charset="0"/>
              </a:rPr>
              <a:t> dan </a:t>
            </a:r>
            <a:r>
              <a:rPr lang="en-ID" dirty="0" err="1">
                <a:latin typeface="Aptos" panose="020B0004020202020204" pitchFamily="34" charset="0"/>
              </a:rPr>
              <a:t>pemberdayaan</a:t>
            </a:r>
            <a:r>
              <a:rPr lang="en-ID" dirty="0">
                <a:latin typeface="Aptos" panose="020B0004020202020204" pitchFamily="34" charset="0"/>
              </a:rPr>
              <a:t> </a:t>
            </a:r>
            <a:r>
              <a:rPr lang="en-ID" dirty="0" err="1">
                <a:latin typeface="Aptos" panose="020B0004020202020204" pitchFamily="34" charset="0"/>
              </a:rPr>
              <a:t>masyarakat</a:t>
            </a:r>
            <a:r>
              <a:rPr lang="en-ID" dirty="0">
                <a:latin typeface="Aptos" panose="020B0004020202020204" pitchFamily="34" charset="0"/>
              </a:rPr>
              <a:t> </a:t>
            </a:r>
            <a:r>
              <a:rPr lang="en-ID" dirty="0" err="1">
                <a:latin typeface="Aptos" panose="020B0004020202020204" pitchFamily="34" charset="0"/>
              </a:rPr>
              <a:t>hukum</a:t>
            </a:r>
            <a:r>
              <a:rPr lang="en-ID" dirty="0">
                <a:latin typeface="Aptos" panose="020B0004020202020204" pitchFamily="34" charset="0"/>
              </a:rPr>
              <a:t> </a:t>
            </a:r>
            <a:r>
              <a:rPr lang="en-ID" dirty="0" err="1">
                <a:latin typeface="Aptos" panose="020B0004020202020204" pitchFamily="34" charset="0"/>
              </a:rPr>
              <a:t>adat</a:t>
            </a:r>
            <a:r>
              <a:rPr lang="en-ID" dirty="0">
                <a:latin typeface="Aptos" panose="020B0004020202020204" pitchFamily="34" charset="0"/>
              </a:rPr>
              <a:t>; (6) </a:t>
            </a:r>
            <a:r>
              <a:rPr lang="en-ID" dirty="0" err="1">
                <a:latin typeface="Aptos" panose="020B0004020202020204" pitchFamily="34" charset="0"/>
              </a:rPr>
              <a:t>pengembangan</a:t>
            </a:r>
            <a:r>
              <a:rPr lang="en-ID" dirty="0">
                <a:latin typeface="Aptos" panose="020B0004020202020204" pitchFamily="34" charset="0"/>
              </a:rPr>
              <a:t> </a:t>
            </a:r>
            <a:r>
              <a:rPr lang="en-ID" dirty="0" err="1">
                <a:latin typeface="Aptos" panose="020B0004020202020204" pitchFamily="34" charset="0"/>
              </a:rPr>
              <a:t>budaya</a:t>
            </a:r>
            <a:r>
              <a:rPr lang="en-ID" dirty="0">
                <a:latin typeface="Aptos" panose="020B0004020202020204" pitchFamily="34" charset="0"/>
              </a:rPr>
              <a:t> </a:t>
            </a:r>
            <a:r>
              <a:rPr lang="en-ID" dirty="0" err="1">
                <a:latin typeface="Aptos" panose="020B0004020202020204" pitchFamily="34" charset="0"/>
              </a:rPr>
              <a:t>literasi</a:t>
            </a:r>
            <a:r>
              <a:rPr lang="en-ID" dirty="0">
                <a:latin typeface="Aptos" panose="020B0004020202020204" pitchFamily="34" charset="0"/>
              </a:rPr>
              <a:t> </a:t>
            </a:r>
            <a:r>
              <a:rPr lang="en-ID" dirty="0" err="1">
                <a:latin typeface="Aptos" panose="020B0004020202020204" pitchFamily="34" charset="0"/>
              </a:rPr>
              <a:t>untuk</a:t>
            </a:r>
            <a:r>
              <a:rPr lang="en-ID" dirty="0">
                <a:latin typeface="Aptos" panose="020B0004020202020204" pitchFamily="34" charset="0"/>
              </a:rPr>
              <a:t> </a:t>
            </a:r>
            <a:r>
              <a:rPr lang="en-ID" dirty="0" err="1">
                <a:latin typeface="Aptos" panose="020B0004020202020204" pitchFamily="34" charset="0"/>
              </a:rPr>
              <a:t>mendukung</a:t>
            </a:r>
            <a:r>
              <a:rPr lang="en-ID" dirty="0">
                <a:latin typeface="Aptos" panose="020B0004020202020204" pitchFamily="34" charset="0"/>
              </a:rPr>
              <a:t> </a:t>
            </a:r>
            <a:r>
              <a:rPr lang="en-ID" dirty="0" err="1">
                <a:latin typeface="Aptos" panose="020B0004020202020204" pitchFamily="34" charset="0"/>
              </a:rPr>
              <a:t>kreativitas</a:t>
            </a:r>
            <a:r>
              <a:rPr lang="en-ID" dirty="0">
                <a:latin typeface="Aptos" panose="020B0004020202020204" pitchFamily="34" charset="0"/>
              </a:rPr>
              <a:t> dan </a:t>
            </a:r>
            <a:r>
              <a:rPr lang="en-ID" dirty="0" err="1">
                <a:latin typeface="Aptos" panose="020B0004020202020204" pitchFamily="34" charset="0"/>
              </a:rPr>
              <a:t>inovasi</a:t>
            </a:r>
            <a:r>
              <a:rPr lang="en-ID" dirty="0">
                <a:latin typeface="Aptos" panose="020B0004020202020204" pitchFamily="34" charset="0"/>
              </a:rPr>
              <a:t>; (7) </a:t>
            </a:r>
            <a:r>
              <a:rPr lang="en-ID" dirty="0" err="1">
                <a:latin typeface="Aptos" panose="020B0004020202020204" pitchFamily="34" charset="0"/>
              </a:rPr>
              <a:t>pengembangan</a:t>
            </a:r>
            <a:r>
              <a:rPr lang="en-ID" dirty="0">
                <a:latin typeface="Aptos" panose="020B0004020202020204" pitchFamily="34" charset="0"/>
              </a:rPr>
              <a:t> Bahasa dan sastra Indonesia; </a:t>
            </a:r>
            <a:r>
              <a:rPr lang="en-ID" dirty="0" err="1">
                <a:latin typeface="Aptos" panose="020B0004020202020204" pitchFamily="34" charset="0"/>
              </a:rPr>
              <a:t>serta</a:t>
            </a:r>
            <a:r>
              <a:rPr lang="en-ID" dirty="0">
                <a:latin typeface="Aptos" panose="020B0004020202020204" pitchFamily="34" charset="0"/>
              </a:rPr>
              <a:t> (8) </a:t>
            </a:r>
            <a:r>
              <a:rPr lang="en-ID" dirty="0" err="1">
                <a:latin typeface="Aptos" panose="020B0004020202020204" pitchFamily="34" charset="0"/>
              </a:rPr>
              <a:t>pengembangan</a:t>
            </a:r>
            <a:r>
              <a:rPr lang="en-ID" dirty="0">
                <a:latin typeface="Aptos" panose="020B0004020202020204" pitchFamily="34" charset="0"/>
              </a:rPr>
              <a:t> </a:t>
            </a:r>
            <a:r>
              <a:rPr lang="en-ID" dirty="0" err="1">
                <a:latin typeface="Aptos" panose="020B0004020202020204" pitchFamily="34" charset="0"/>
              </a:rPr>
              <a:t>budaya</a:t>
            </a:r>
            <a:r>
              <a:rPr lang="en-ID" dirty="0">
                <a:latin typeface="Aptos" panose="020B0004020202020204" pitchFamily="34" charset="0"/>
              </a:rPr>
              <a:t> </a:t>
            </a:r>
            <a:r>
              <a:rPr lang="en-ID" dirty="0" err="1">
                <a:latin typeface="Aptos" panose="020B0004020202020204" pitchFamily="34" charset="0"/>
              </a:rPr>
              <a:t>bahari</a:t>
            </a:r>
            <a:r>
              <a:rPr lang="en-ID" dirty="0">
                <a:latin typeface="Aptos" panose="020B0004020202020204" pitchFamily="34" charset="0"/>
              </a:rPr>
              <a:t> dan </a:t>
            </a:r>
            <a:r>
              <a:rPr lang="en-ID" dirty="0" err="1">
                <a:latin typeface="Aptos" panose="020B0004020202020204" pitchFamily="34" charset="0"/>
              </a:rPr>
              <a:t>revitalisasi</a:t>
            </a:r>
            <a:r>
              <a:rPr lang="en-ID" dirty="0">
                <a:latin typeface="Aptos" panose="020B0004020202020204" pitchFamily="34" charset="0"/>
              </a:rPr>
              <a:t> </a:t>
            </a:r>
            <a:r>
              <a:rPr lang="en-ID" dirty="0" err="1">
                <a:latin typeface="Aptos" panose="020B0004020202020204" pitchFamily="34" charset="0"/>
              </a:rPr>
              <a:t>jalur</a:t>
            </a:r>
            <a:r>
              <a:rPr lang="en-ID" dirty="0">
                <a:latin typeface="Aptos" panose="020B0004020202020204" pitchFamily="34" charset="0"/>
              </a:rPr>
              <a:t> </a:t>
            </a:r>
            <a:r>
              <a:rPr lang="en-ID" dirty="0" err="1">
                <a:latin typeface="Aptos" panose="020B0004020202020204" pitchFamily="34" charset="0"/>
              </a:rPr>
              <a:t>rempah</a:t>
            </a:r>
            <a:endParaRPr lang="en-ID" dirty="0">
              <a:latin typeface="Aptos" panose="020B0004020202020204" pitchFamily="34" charset="0"/>
            </a:endParaRPr>
          </a:p>
        </p:txBody>
      </p:sp>
    </p:spTree>
    <p:extLst>
      <p:ext uri="{BB962C8B-B14F-4D97-AF65-F5344CB8AC3E}">
        <p14:creationId xmlns:p14="http://schemas.microsoft.com/office/powerpoint/2010/main" val="36521183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25687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3618D82F-3FED-05C2-579B-26F1C7954DA0}"/>
              </a:ext>
            </a:extLst>
          </p:cNvPr>
          <p:cNvSpPr txBox="1"/>
          <p:nvPr/>
        </p:nvSpPr>
        <p:spPr>
          <a:xfrm>
            <a:off x="446315" y="1626747"/>
            <a:ext cx="9252856" cy="369332"/>
          </a:xfrm>
          <a:prstGeom prst="rect">
            <a:avLst/>
          </a:prstGeom>
          <a:noFill/>
        </p:spPr>
        <p:txBody>
          <a:bodyPr wrap="square">
            <a:spAutoFit/>
          </a:bodyPr>
          <a:lstStyle/>
          <a:p>
            <a:r>
              <a:rPr lang="en-ID" dirty="0"/>
              <a:t>2. </a:t>
            </a:r>
            <a:r>
              <a:rPr lang="en-ID" dirty="0" err="1"/>
              <a:t>Peningkatan</a:t>
            </a:r>
            <a:r>
              <a:rPr lang="en-ID" dirty="0"/>
              <a:t> </a:t>
            </a:r>
            <a:r>
              <a:rPr lang="en-ID" dirty="0" err="1"/>
              <a:t>Keluarga</a:t>
            </a:r>
            <a:r>
              <a:rPr lang="en-ID" dirty="0"/>
              <a:t> </a:t>
            </a:r>
            <a:r>
              <a:rPr lang="en-ID" dirty="0" err="1"/>
              <a:t>Berkualitas</a:t>
            </a:r>
            <a:r>
              <a:rPr lang="en-ID" dirty="0"/>
              <a:t>, </a:t>
            </a:r>
            <a:r>
              <a:rPr lang="en-ID" dirty="0" err="1"/>
              <a:t>Kesetaraan</a:t>
            </a:r>
            <a:r>
              <a:rPr lang="en-ID" dirty="0"/>
              <a:t> Gender dan Masyarakat </a:t>
            </a:r>
            <a:r>
              <a:rPr lang="en-ID" dirty="0" err="1"/>
              <a:t>Inklusif</a:t>
            </a:r>
            <a:endParaRPr lang="en-ID" dirty="0"/>
          </a:p>
        </p:txBody>
      </p:sp>
      <p:sp>
        <p:nvSpPr>
          <p:cNvPr id="11" name="TextBox 10">
            <a:extLst>
              <a:ext uri="{FF2B5EF4-FFF2-40B4-BE49-F238E27FC236}">
                <a16:creationId xmlns:a16="http://schemas.microsoft.com/office/drawing/2014/main" id="{9F8AB62A-DEB0-73AC-396E-F4FFB64E6C0D}"/>
              </a:ext>
            </a:extLst>
          </p:cNvPr>
          <p:cNvSpPr txBox="1"/>
          <p:nvPr/>
        </p:nvSpPr>
        <p:spPr>
          <a:xfrm>
            <a:off x="642256" y="2032471"/>
            <a:ext cx="11277601" cy="2308324"/>
          </a:xfrm>
          <a:prstGeom prst="rect">
            <a:avLst/>
          </a:prstGeom>
          <a:noFill/>
        </p:spPr>
        <p:txBody>
          <a:bodyPr wrap="square">
            <a:spAutoFit/>
          </a:bodyPr>
          <a:lstStyle/>
          <a:p>
            <a:pPr algn="just"/>
            <a:r>
              <a:rPr lang="en-ID" dirty="0" err="1">
                <a:latin typeface="Aptos" panose="020B0004020202020204" pitchFamily="34" charset="0"/>
              </a:rPr>
              <a:t>Diarahkan</a:t>
            </a:r>
            <a:r>
              <a:rPr lang="en-ID" dirty="0">
                <a:latin typeface="Aptos" panose="020B0004020202020204" pitchFamily="34" charset="0"/>
              </a:rPr>
              <a:t> pada </a:t>
            </a:r>
            <a:r>
              <a:rPr lang="en-ID" dirty="0" err="1">
                <a:latin typeface="Aptos" panose="020B0004020202020204" pitchFamily="34" charset="0"/>
              </a:rPr>
              <a:t>peningkatanketangguhan</a:t>
            </a:r>
            <a:r>
              <a:rPr lang="en-ID" dirty="0">
                <a:latin typeface="Aptos" panose="020B0004020202020204" pitchFamily="34" charset="0"/>
              </a:rPr>
              <a:t> </a:t>
            </a:r>
            <a:r>
              <a:rPr lang="en-ID" dirty="0" err="1">
                <a:latin typeface="Aptos" panose="020B0004020202020204" pitchFamily="34" charset="0"/>
              </a:rPr>
              <a:t>individu</a:t>
            </a:r>
            <a:r>
              <a:rPr lang="en-ID" dirty="0">
                <a:latin typeface="Aptos" panose="020B0004020202020204" pitchFamily="34" charset="0"/>
              </a:rPr>
              <a:t>, </a:t>
            </a:r>
            <a:r>
              <a:rPr lang="en-ID" dirty="0" err="1">
                <a:latin typeface="Aptos" panose="020B0004020202020204" pitchFamily="34" charset="0"/>
              </a:rPr>
              <a:t>keluarga</a:t>
            </a:r>
            <a:r>
              <a:rPr lang="en-ID" dirty="0">
                <a:latin typeface="Aptos" panose="020B0004020202020204" pitchFamily="34" charset="0"/>
              </a:rPr>
              <a:t>, dan Masyarakat </a:t>
            </a:r>
            <a:r>
              <a:rPr lang="en-ID" dirty="0" err="1">
                <a:latin typeface="Aptos" panose="020B0004020202020204" pitchFamily="34" charset="0"/>
              </a:rPr>
              <a:t>serta</a:t>
            </a:r>
            <a:r>
              <a:rPr lang="en-ID" dirty="0">
                <a:latin typeface="Aptos" panose="020B0004020202020204" pitchFamily="34" charset="0"/>
              </a:rPr>
              <a:t> </a:t>
            </a:r>
            <a:r>
              <a:rPr lang="en-ID" dirty="0" err="1">
                <a:latin typeface="Aptos" panose="020B0004020202020204" pitchFamily="34" charset="0"/>
              </a:rPr>
              <a:t>memastikan</a:t>
            </a:r>
            <a:r>
              <a:rPr lang="en-ID" dirty="0">
                <a:latin typeface="Aptos" panose="020B0004020202020204" pitchFamily="34" charset="0"/>
              </a:rPr>
              <a:t> </a:t>
            </a:r>
            <a:r>
              <a:rPr lang="en-ID" dirty="0" err="1">
                <a:latin typeface="Aptos" panose="020B0004020202020204" pitchFamily="34" charset="0"/>
              </a:rPr>
              <a:t>terwujudnya</a:t>
            </a:r>
            <a:r>
              <a:rPr lang="en-ID" dirty="0">
                <a:latin typeface="Aptos" panose="020B0004020202020204" pitchFamily="34" charset="0"/>
              </a:rPr>
              <a:t> </a:t>
            </a:r>
            <a:r>
              <a:rPr lang="en-ID" dirty="0" err="1">
                <a:latin typeface="Aptos" panose="020B0004020202020204" pitchFamily="34" charset="0"/>
              </a:rPr>
              <a:t>kesetaraan</a:t>
            </a:r>
            <a:r>
              <a:rPr lang="en-ID" dirty="0">
                <a:latin typeface="Aptos" panose="020B0004020202020204" pitchFamily="34" charset="0"/>
              </a:rPr>
              <a:t> gender dan </a:t>
            </a:r>
            <a:r>
              <a:rPr lang="en-ID" dirty="0" err="1">
                <a:latin typeface="Aptos" panose="020B0004020202020204" pitchFamily="34" charset="0"/>
              </a:rPr>
              <a:t>pembangunan</a:t>
            </a:r>
            <a:r>
              <a:rPr lang="en-ID" dirty="0">
                <a:latin typeface="Aptos" panose="020B0004020202020204" pitchFamily="34" charset="0"/>
              </a:rPr>
              <a:t> yang </a:t>
            </a:r>
            <a:r>
              <a:rPr lang="en-ID" dirty="0" err="1">
                <a:latin typeface="Aptos" panose="020B0004020202020204" pitchFamily="34" charset="0"/>
              </a:rPr>
              <a:t>inklusif</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(1) </a:t>
            </a:r>
            <a:r>
              <a:rPr lang="en-ID" dirty="0" err="1">
                <a:latin typeface="Aptos" panose="020B0004020202020204" pitchFamily="34" charset="0"/>
              </a:rPr>
              <a:t>peningkatan</a:t>
            </a:r>
            <a:r>
              <a:rPr lang="en-ID" dirty="0">
                <a:latin typeface="Aptos" panose="020B0004020202020204" pitchFamily="34" charset="0"/>
              </a:rPr>
              <a:t> </a:t>
            </a:r>
            <a:r>
              <a:rPr lang="en-ID" dirty="0" err="1">
                <a:latin typeface="Aptos" panose="020B0004020202020204" pitchFamily="34" charset="0"/>
              </a:rPr>
              <a:t>ketahanan</a:t>
            </a:r>
            <a:r>
              <a:rPr lang="en-ID" dirty="0">
                <a:latin typeface="Aptos" panose="020B0004020202020204" pitchFamily="34" charset="0"/>
              </a:rPr>
              <a:t> </a:t>
            </a:r>
            <a:r>
              <a:rPr lang="en-ID" dirty="0" err="1">
                <a:latin typeface="Aptos" panose="020B0004020202020204" pitchFamily="34" charset="0"/>
              </a:rPr>
              <a:t>keluarga</a:t>
            </a:r>
            <a:r>
              <a:rPr lang="en-ID" dirty="0">
                <a:latin typeface="Aptos" panose="020B0004020202020204" pitchFamily="34" charset="0"/>
              </a:rPr>
              <a:t> </a:t>
            </a:r>
            <a:r>
              <a:rPr lang="en-ID" dirty="0" err="1">
                <a:latin typeface="Aptos" panose="020B0004020202020204" pitchFamily="34" charset="0"/>
              </a:rPr>
              <a:t>meliputi</a:t>
            </a:r>
            <a:r>
              <a:rPr lang="en-ID" dirty="0">
                <a:latin typeface="Aptos" panose="020B0004020202020204" pitchFamily="34" charset="0"/>
              </a:rPr>
              <a:t>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kebijakan</a:t>
            </a:r>
            <a:r>
              <a:rPr lang="en-ID" dirty="0">
                <a:latin typeface="Aptos" panose="020B0004020202020204" pitchFamily="34" charset="0"/>
              </a:rPr>
              <a:t> </a:t>
            </a:r>
            <a:r>
              <a:rPr lang="en-ID" dirty="0" err="1">
                <a:latin typeface="Aptos" panose="020B0004020202020204" pitchFamily="34" charset="0"/>
              </a:rPr>
              <a:t>ramah</a:t>
            </a:r>
            <a:r>
              <a:rPr lang="en-ID" dirty="0">
                <a:latin typeface="Aptos" panose="020B0004020202020204" pitchFamily="34" charset="0"/>
              </a:rPr>
              <a:t> </a:t>
            </a:r>
            <a:r>
              <a:rPr lang="en-ID" dirty="0" err="1">
                <a:latin typeface="Aptos" panose="020B0004020202020204" pitchFamily="34" charset="0"/>
              </a:rPr>
              <a:t>keluarga</a:t>
            </a:r>
            <a:r>
              <a:rPr lang="en-ID" dirty="0">
                <a:latin typeface="Aptos" panose="020B0004020202020204" pitchFamily="34" charset="0"/>
              </a:rPr>
              <a:t> dan </a:t>
            </a:r>
            <a:r>
              <a:rPr lang="en-ID" dirty="0" err="1">
                <a:latin typeface="Aptos" panose="020B0004020202020204" pitchFamily="34" charset="0"/>
              </a:rPr>
              <a:t>layanan</a:t>
            </a:r>
            <a:r>
              <a:rPr lang="en-ID" dirty="0">
                <a:latin typeface="Aptos" panose="020B0004020202020204" pitchFamily="34" charset="0"/>
              </a:rPr>
              <a:t> </a:t>
            </a:r>
            <a:r>
              <a:rPr lang="en-ID" dirty="0" err="1">
                <a:latin typeface="Aptos" panose="020B0004020202020204" pitchFamily="34" charset="0"/>
              </a:rPr>
              <a:t>dukungan</a:t>
            </a:r>
            <a:r>
              <a:rPr lang="en-ID" dirty="0">
                <a:latin typeface="Aptos" panose="020B0004020202020204" pitchFamily="34" charset="0"/>
              </a:rPr>
              <a:t> </a:t>
            </a:r>
            <a:r>
              <a:rPr lang="en-ID" dirty="0" err="1">
                <a:latin typeface="Aptos" panose="020B0004020202020204" pitchFamily="34" charset="0"/>
              </a:rPr>
              <a:t>keluarga</a:t>
            </a:r>
            <a:r>
              <a:rPr lang="en-ID" dirty="0">
                <a:latin typeface="Aptos" panose="020B0004020202020204" pitchFamily="34" charset="0"/>
              </a:rPr>
              <a:t>; (2) </a:t>
            </a:r>
            <a:r>
              <a:rPr lang="en-ID" dirty="0" err="1">
                <a:latin typeface="Aptos" panose="020B0004020202020204" pitchFamily="34" charset="0"/>
              </a:rPr>
              <a:t>pemenuhan</a:t>
            </a:r>
            <a:r>
              <a:rPr lang="en-ID" dirty="0">
                <a:latin typeface="Aptos" panose="020B0004020202020204" pitchFamily="34" charset="0"/>
              </a:rPr>
              <a:t> </a:t>
            </a:r>
            <a:r>
              <a:rPr lang="en-ID" dirty="0" err="1">
                <a:latin typeface="Aptos" panose="020B0004020202020204" pitchFamily="34" charset="0"/>
              </a:rPr>
              <a:t>hak</a:t>
            </a:r>
            <a:r>
              <a:rPr lang="en-ID" dirty="0">
                <a:latin typeface="Aptos" panose="020B0004020202020204" pitchFamily="34" charset="0"/>
              </a:rPr>
              <a:t> dan </a:t>
            </a:r>
            <a:r>
              <a:rPr lang="en-ID" dirty="0" err="1">
                <a:latin typeface="Aptos" panose="020B0004020202020204" pitchFamily="34" charset="0"/>
              </a:rPr>
              <a:t>perlindungan</a:t>
            </a:r>
            <a:r>
              <a:rPr lang="en-ID" dirty="0">
                <a:latin typeface="Aptos" panose="020B0004020202020204" pitchFamily="34" charset="0"/>
              </a:rPr>
              <a:t> </a:t>
            </a:r>
            <a:r>
              <a:rPr lang="en-ID" dirty="0" err="1">
                <a:latin typeface="Aptos" panose="020B0004020202020204" pitchFamily="34" charset="0"/>
              </a:rPr>
              <a:t>anak</a:t>
            </a:r>
            <a:r>
              <a:rPr lang="en-ID" dirty="0">
                <a:latin typeface="Aptos" panose="020B0004020202020204" pitchFamily="34" charset="0"/>
              </a:rPr>
              <a:t>, </a:t>
            </a:r>
            <a:r>
              <a:rPr lang="en-ID" dirty="0" err="1">
                <a:latin typeface="Aptos" panose="020B0004020202020204" pitchFamily="34" charset="0"/>
              </a:rPr>
              <a:t>perempuan</a:t>
            </a:r>
            <a:r>
              <a:rPr lang="en-ID" dirty="0">
                <a:latin typeface="Aptos" panose="020B0004020202020204" pitchFamily="34" charset="0"/>
              </a:rPr>
              <a:t>, pemuda, </a:t>
            </a:r>
            <a:r>
              <a:rPr lang="en-ID" dirty="0" err="1">
                <a:latin typeface="Aptos" panose="020B0004020202020204" pitchFamily="34" charset="0"/>
              </a:rPr>
              <a:t>penyandang</a:t>
            </a:r>
            <a:r>
              <a:rPr lang="en-ID" dirty="0">
                <a:latin typeface="Aptos" panose="020B0004020202020204" pitchFamily="34" charset="0"/>
              </a:rPr>
              <a:t> </a:t>
            </a:r>
            <a:r>
              <a:rPr lang="en-ID" dirty="0" err="1">
                <a:latin typeface="Aptos" panose="020B0004020202020204" pitchFamily="34" charset="0"/>
              </a:rPr>
              <a:t>disabilitas</a:t>
            </a:r>
            <a:r>
              <a:rPr lang="en-ID" dirty="0">
                <a:latin typeface="Aptos" panose="020B0004020202020204" pitchFamily="34" charset="0"/>
              </a:rPr>
              <a:t>, dan </a:t>
            </a:r>
            <a:r>
              <a:rPr lang="en-ID" dirty="0" err="1">
                <a:latin typeface="Aptos" panose="020B0004020202020204" pitchFamily="34" charset="0"/>
              </a:rPr>
              <a:t>lansia</a:t>
            </a:r>
            <a:r>
              <a:rPr lang="en-ID" dirty="0">
                <a:latin typeface="Aptos" panose="020B0004020202020204" pitchFamily="34" charset="0"/>
              </a:rPr>
              <a:t>, </a:t>
            </a:r>
            <a:r>
              <a:rPr lang="en-ID" dirty="0" err="1">
                <a:latin typeface="Aptos" panose="020B0004020202020204" pitchFamily="34" charset="0"/>
              </a:rPr>
              <a:t>dengan</a:t>
            </a:r>
            <a:r>
              <a:rPr lang="en-ID" dirty="0">
                <a:latin typeface="Aptos" panose="020B0004020202020204" pitchFamily="34" charset="0"/>
              </a:rPr>
              <a:t> </a:t>
            </a:r>
            <a:r>
              <a:rPr lang="en-ID" dirty="0" err="1">
                <a:latin typeface="Aptos" panose="020B0004020202020204" pitchFamily="34" charset="0"/>
              </a:rPr>
              <a:t>memperhatikan</a:t>
            </a:r>
            <a:r>
              <a:rPr lang="en-ID" dirty="0">
                <a:latin typeface="Aptos" panose="020B0004020202020204" pitchFamily="34" charset="0"/>
              </a:rPr>
              <a:t> </a:t>
            </a:r>
            <a:r>
              <a:rPr lang="en-ID" dirty="0" err="1">
                <a:latin typeface="Aptos" panose="020B0004020202020204" pitchFamily="34" charset="0"/>
              </a:rPr>
              <a:t>kebutuhan</a:t>
            </a:r>
            <a:r>
              <a:rPr lang="en-ID" dirty="0">
                <a:latin typeface="Aptos" panose="020B0004020202020204" pitchFamily="34" charset="0"/>
              </a:rPr>
              <a:t> </a:t>
            </a:r>
            <a:r>
              <a:rPr lang="en-ID" dirty="0" err="1">
                <a:latin typeface="Aptos" panose="020B0004020202020204" pitchFamily="34" charset="0"/>
              </a:rPr>
              <a:t>berdasarkan</a:t>
            </a:r>
            <a:r>
              <a:rPr lang="en-ID" dirty="0">
                <a:latin typeface="Aptos" panose="020B0004020202020204" pitchFamily="34" charset="0"/>
              </a:rPr>
              <a:t> </a:t>
            </a:r>
            <a:r>
              <a:rPr lang="en-ID" dirty="0" err="1">
                <a:latin typeface="Aptos" panose="020B0004020202020204" pitchFamily="34" charset="0"/>
              </a:rPr>
              <a:t>siklus</a:t>
            </a:r>
            <a:r>
              <a:rPr lang="en-ID" dirty="0">
                <a:latin typeface="Aptos" panose="020B0004020202020204" pitchFamily="34" charset="0"/>
              </a:rPr>
              <a:t> </a:t>
            </a:r>
            <a:r>
              <a:rPr lang="en-ID" dirty="0" err="1">
                <a:latin typeface="Aptos" panose="020B0004020202020204" pitchFamily="34" charset="0"/>
              </a:rPr>
              <a:t>hidup</a:t>
            </a:r>
            <a:r>
              <a:rPr lang="en-ID" dirty="0">
                <a:latin typeface="Aptos" panose="020B0004020202020204" pitchFamily="34" charset="0"/>
              </a:rPr>
              <a:t> dan </a:t>
            </a:r>
            <a:r>
              <a:rPr lang="en-ID" dirty="0" err="1">
                <a:latin typeface="Aptos" panose="020B0004020202020204" pitchFamily="34" charset="0"/>
              </a:rPr>
              <a:t>karakteristiknya</a:t>
            </a:r>
            <a:r>
              <a:rPr lang="en-ID" dirty="0">
                <a:latin typeface="Aptos" panose="020B0004020202020204" pitchFamily="34" charset="0"/>
              </a:rPr>
              <a:t> </a:t>
            </a:r>
            <a:r>
              <a:rPr lang="en-ID" sz="1800" b="0" i="0" u="none" strike="noStrike" baseline="0" dirty="0" err="1">
                <a:latin typeface="Aptos" panose="020B0004020202020204" pitchFamily="34" charset="0"/>
              </a:rPr>
              <a:t>termasuk</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perlindungan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dari</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kekerasan</a:t>
            </a:r>
            <a:r>
              <a:rPr lang="en-ID" sz="1800" b="0" i="0" u="none" strike="noStrike" baseline="0" dirty="0">
                <a:latin typeface="Aptos" panose="020B0004020202020204" pitchFamily="34" charset="0"/>
              </a:rPr>
              <a:t> dan </a:t>
            </a:r>
            <a:r>
              <a:rPr lang="en-ID" sz="1800" b="0" i="0" u="none" strike="noStrike" baseline="0" dirty="0" err="1">
                <a:latin typeface="Aptos" panose="020B0004020202020204" pitchFamily="34" charset="0"/>
              </a:rPr>
              <a:t>perlakuan</a:t>
            </a:r>
            <a:r>
              <a:rPr lang="en-ID" sz="1800" b="0" i="0" u="none" strike="noStrike" baseline="0" dirty="0">
                <a:latin typeface="Aptos" panose="020B0004020202020204" pitchFamily="34" charset="0"/>
              </a:rPr>
              <a:t> salah </a:t>
            </a:r>
            <a:r>
              <a:rPr lang="en-ID" sz="1800" b="0" i="0" u="none" strike="noStrike" baseline="0" dirty="0" err="1">
                <a:latin typeface="Aptos" panose="020B0004020202020204" pitchFamily="34" charset="0"/>
              </a:rPr>
              <a:t>lainnya</a:t>
            </a:r>
            <a:r>
              <a:rPr lang="en-ID" sz="1800" b="0" i="0" u="none" strike="noStrike" baseline="0" dirty="0">
                <a:latin typeface="Aptos" panose="020B0004020202020204" pitchFamily="34" charset="0"/>
              </a:rPr>
              <a:t>; (3) </a:t>
            </a:r>
            <a:r>
              <a:rPr lang="en-ID" sz="1800" b="0" i="0" u="none" strike="noStrike" baseline="0" dirty="0" err="1">
                <a:latin typeface="Aptos" panose="020B0004020202020204" pitchFamily="34" charset="0"/>
              </a:rPr>
              <a:t>pemberdayaan</a:t>
            </a:r>
            <a:r>
              <a:rPr lang="en-ID" sz="1800" b="0" i="0" u="none" strike="noStrike" baseline="0" dirty="0">
                <a:latin typeface="Aptos" panose="020B0004020202020204" pitchFamily="34" charset="0"/>
              </a:rPr>
              <a:t> </a:t>
            </a:r>
            <a:r>
              <a:rPr lang="es-ES" sz="1800" b="0" i="0" u="none" strike="noStrike" baseline="0" dirty="0" err="1">
                <a:latin typeface="Aptos" panose="020B0004020202020204" pitchFamily="34" charset="0"/>
              </a:rPr>
              <a:t>pemuda</a:t>
            </a:r>
            <a:r>
              <a:rPr lang="es-ES" sz="1800" b="0" i="0" u="none" strike="noStrike" baseline="0" dirty="0">
                <a:latin typeface="Aptos" panose="020B0004020202020204" pitchFamily="34" charset="0"/>
              </a:rPr>
              <a:t>, </a:t>
            </a:r>
            <a:r>
              <a:rPr lang="es-ES" sz="1800" b="0" i="0" u="none" strike="noStrike" baseline="0" dirty="0" err="1">
                <a:latin typeface="Aptos" panose="020B0004020202020204" pitchFamily="34" charset="0"/>
              </a:rPr>
              <a:t>perempuan</a:t>
            </a:r>
            <a:r>
              <a:rPr lang="es-ES" sz="1800" b="0" i="0" u="none" strike="noStrike" baseline="0" dirty="0">
                <a:latin typeface="Aptos" panose="020B0004020202020204" pitchFamily="34" charset="0"/>
              </a:rPr>
              <a:t>, </a:t>
            </a:r>
            <a:r>
              <a:rPr lang="es-ES" sz="1800" b="0" i="0" u="none" strike="noStrike" baseline="0" dirty="0" err="1">
                <a:latin typeface="Aptos" panose="020B0004020202020204" pitchFamily="34" charset="0"/>
              </a:rPr>
              <a:t>penyandang</a:t>
            </a:r>
            <a:r>
              <a:rPr lang="es-ES" sz="1800" b="0" i="0" u="none" strike="noStrike" baseline="0" dirty="0">
                <a:latin typeface="Aptos" panose="020B0004020202020204" pitchFamily="34" charset="0"/>
              </a:rPr>
              <a:t> </a:t>
            </a:r>
            <a:r>
              <a:rPr lang="es-ES" sz="1800" b="0" i="0" u="none" strike="noStrike" baseline="0" dirty="0" err="1">
                <a:latin typeface="Aptos" panose="020B0004020202020204" pitchFamily="34" charset="0"/>
              </a:rPr>
              <a:t>disabilitas</a:t>
            </a:r>
            <a:r>
              <a:rPr lang="es-ES" sz="1800" b="0" i="0" u="none" strike="noStrike" baseline="0" dirty="0">
                <a:latin typeface="Aptos" panose="020B0004020202020204" pitchFamily="34" charset="0"/>
              </a:rPr>
              <a:t>, dan </a:t>
            </a:r>
            <a:r>
              <a:rPr lang="fi-FI" sz="1800" b="0" i="0" u="none" strike="noStrike" baseline="0" dirty="0">
                <a:latin typeface="Aptos" panose="020B0004020202020204" pitchFamily="34" charset="0"/>
              </a:rPr>
              <a:t>lansia untuk memastikan partisipasinya secara </a:t>
            </a:r>
            <a:r>
              <a:rPr lang="en-ID" sz="1800" b="0" i="0" u="none" strike="noStrike" baseline="0" dirty="0" err="1">
                <a:latin typeface="Aptos" panose="020B0004020202020204" pitchFamily="34" charset="0"/>
              </a:rPr>
              <a:t>bermakna</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dalam</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berbagai</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sektor</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pembangunan</a:t>
            </a:r>
            <a:r>
              <a:rPr lang="en-ID" sz="1800" b="0" i="0" u="none" strike="noStrike" baseline="0" dirty="0">
                <a:latin typeface="Aptos" panose="020B0004020202020204" pitchFamily="34" charset="0"/>
              </a:rPr>
              <a:t>; (4) </a:t>
            </a:r>
            <a:r>
              <a:rPr lang="fi-FI" sz="1800" b="0" i="0" u="none" strike="noStrike" baseline="0" dirty="0">
                <a:latin typeface="Aptos" panose="020B0004020202020204" pitchFamily="34" charset="0"/>
              </a:rPr>
              <a:t>penguatan tata kelola penyelenggaraan PUG dan </a:t>
            </a:r>
            <a:r>
              <a:rPr lang="en-ID" sz="1800" b="0" i="0" u="none" strike="noStrike" baseline="0" dirty="0" err="1">
                <a:latin typeface="Aptos" panose="020B0004020202020204" pitchFamily="34" charset="0"/>
              </a:rPr>
              <a:t>inklusi</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sosial</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dalam</a:t>
            </a:r>
            <a:r>
              <a:rPr lang="en-ID" sz="1800" b="0" i="0" u="none" strike="noStrike" baseline="0" dirty="0">
                <a:latin typeface="Aptos" panose="020B0004020202020204" pitchFamily="34" charset="0"/>
              </a:rPr>
              <a:t> proses </a:t>
            </a:r>
            <a:r>
              <a:rPr lang="en-ID" sz="1800" b="0" i="0" u="none" strike="noStrike" baseline="0" dirty="0" err="1">
                <a:latin typeface="Aptos" panose="020B0004020202020204" pitchFamily="34" charset="0"/>
              </a:rPr>
              <a:t>pembangunan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serta</a:t>
            </a:r>
            <a:r>
              <a:rPr lang="en-ID" sz="1800" b="0" i="0" u="none" strike="noStrike" baseline="0" dirty="0">
                <a:latin typeface="Aptos" panose="020B0004020202020204" pitchFamily="34" charset="0"/>
              </a:rPr>
              <a:t> (5) </a:t>
            </a:r>
            <a:r>
              <a:rPr lang="en-ID" sz="1800" b="0" i="0" u="none" strike="noStrike" baseline="0" dirty="0" err="1">
                <a:latin typeface="Aptos" panose="020B0004020202020204" pitchFamily="34" charset="0"/>
              </a:rPr>
              <a:t>pemerataan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pemenuhan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akses</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layanan</a:t>
            </a:r>
            <a:r>
              <a:rPr lang="en-ID" sz="1800" b="0" i="0" u="none" strike="noStrike" baseline="0" dirty="0">
                <a:latin typeface="Aptos" panose="020B0004020202020204" pitchFamily="34" charset="0"/>
              </a:rPr>
              <a:t> </a:t>
            </a:r>
            <a:r>
              <a:rPr lang="en-ID" sz="1800" b="0" i="0" u="none" strike="noStrike" baseline="0" dirty="0" err="1">
                <a:latin typeface="Aptos" panose="020B0004020202020204" pitchFamily="34" charset="0"/>
              </a:rPr>
              <a:t>dasar</a:t>
            </a:r>
            <a:r>
              <a:rPr lang="en-ID" sz="1800" b="0" i="0" u="none" strike="noStrike" baseline="0" dirty="0">
                <a:latin typeface="Aptos" panose="020B0004020202020204" pitchFamily="34" charset="0"/>
              </a:rPr>
              <a:t> dan </a:t>
            </a:r>
            <a:r>
              <a:rPr lang="en-ID" sz="1800" b="0" i="0" u="none" strike="noStrike" baseline="0" dirty="0" err="1">
                <a:latin typeface="Aptos" panose="020B0004020202020204" pitchFamily="34" charset="0"/>
              </a:rPr>
              <a:t>peradilan</a:t>
            </a:r>
            <a:r>
              <a:rPr lang="en-ID" sz="1800" b="0" i="0" u="none" strike="noStrike" baseline="0" dirty="0">
                <a:latin typeface="Aptos" panose="020B0004020202020204" pitchFamily="34" charset="0"/>
              </a:rPr>
              <a:t>.</a:t>
            </a:r>
            <a:endParaRPr lang="en-ID" dirty="0">
              <a:latin typeface="Aptos" panose="020B0004020202020204" pitchFamily="34" charset="0"/>
            </a:endParaRPr>
          </a:p>
        </p:txBody>
      </p:sp>
      <p:sp>
        <p:nvSpPr>
          <p:cNvPr id="14" name="TextBox 13">
            <a:extLst>
              <a:ext uri="{FF2B5EF4-FFF2-40B4-BE49-F238E27FC236}">
                <a16:creationId xmlns:a16="http://schemas.microsoft.com/office/drawing/2014/main" id="{FE6E7757-448F-C70D-0A61-E0A868C50A99}"/>
              </a:ext>
            </a:extLst>
          </p:cNvPr>
          <p:cNvSpPr txBox="1"/>
          <p:nvPr/>
        </p:nvSpPr>
        <p:spPr>
          <a:xfrm>
            <a:off x="446315" y="4347291"/>
            <a:ext cx="6204856" cy="369332"/>
          </a:xfrm>
          <a:prstGeom prst="rect">
            <a:avLst/>
          </a:prstGeom>
          <a:noFill/>
        </p:spPr>
        <p:txBody>
          <a:bodyPr wrap="square">
            <a:spAutoFit/>
          </a:bodyPr>
          <a:lstStyle/>
          <a:p>
            <a:r>
              <a:rPr lang="en-ID" dirty="0"/>
              <a:t>3. </a:t>
            </a:r>
            <a:r>
              <a:rPr lang="en-ID" dirty="0" err="1"/>
              <a:t>Lingkungan</a:t>
            </a:r>
            <a:r>
              <a:rPr lang="en-ID" dirty="0"/>
              <a:t> </a:t>
            </a:r>
            <a:r>
              <a:rPr lang="en-ID" dirty="0" err="1"/>
              <a:t>Hidup</a:t>
            </a:r>
            <a:r>
              <a:rPr lang="en-ID" dirty="0"/>
              <a:t> </a:t>
            </a:r>
            <a:r>
              <a:rPr lang="en-ID" dirty="0" err="1"/>
              <a:t>Berkualitas</a:t>
            </a:r>
            <a:endParaRPr lang="en-ID" dirty="0"/>
          </a:p>
        </p:txBody>
      </p:sp>
      <p:sp>
        <p:nvSpPr>
          <p:cNvPr id="16" name="TextBox 15">
            <a:extLst>
              <a:ext uri="{FF2B5EF4-FFF2-40B4-BE49-F238E27FC236}">
                <a16:creationId xmlns:a16="http://schemas.microsoft.com/office/drawing/2014/main" id="{03FD1698-24D7-4682-F174-DAC2EB66EA21}"/>
              </a:ext>
            </a:extLst>
          </p:cNvPr>
          <p:cNvSpPr txBox="1"/>
          <p:nvPr/>
        </p:nvSpPr>
        <p:spPr>
          <a:xfrm>
            <a:off x="642256" y="4821092"/>
            <a:ext cx="11179630" cy="1477328"/>
          </a:xfrm>
          <a:prstGeom prst="rect">
            <a:avLst/>
          </a:prstGeom>
          <a:noFill/>
        </p:spPr>
        <p:txBody>
          <a:bodyPr wrap="square">
            <a:spAutoFit/>
          </a:bodyPr>
          <a:lstStyle/>
          <a:p>
            <a:pPr algn="just"/>
            <a:r>
              <a:rPr lang="en-ID" dirty="0" err="1">
                <a:latin typeface="Aptos" panose="020B0004020202020204" pitchFamily="34" charset="0"/>
              </a:rPr>
              <a:t>Peningkatan</a:t>
            </a:r>
            <a:r>
              <a:rPr lang="en-ID" dirty="0">
                <a:latin typeface="Aptos" panose="020B0004020202020204" pitchFamily="34" charset="0"/>
              </a:rPr>
              <a:t> IKLH </a:t>
            </a:r>
            <a:r>
              <a:rPr lang="en-ID" dirty="0" err="1">
                <a:latin typeface="Aptos" panose="020B0004020202020204" pitchFamily="34" charset="0"/>
              </a:rPr>
              <a:t>dilakukan</a:t>
            </a:r>
            <a:r>
              <a:rPr lang="en-ID" dirty="0">
                <a:latin typeface="Aptos" panose="020B0004020202020204" pitchFamily="34" charset="0"/>
              </a:rPr>
              <a:t> </a:t>
            </a:r>
            <a:r>
              <a:rPr lang="en-ID" dirty="0" err="1">
                <a:latin typeface="Aptos" panose="020B0004020202020204" pitchFamily="34" charset="0"/>
              </a:rPr>
              <a:t>melalui</a:t>
            </a:r>
            <a:r>
              <a:rPr lang="en-ID" dirty="0">
                <a:latin typeface="Aptos" panose="020B0004020202020204" pitchFamily="34" charset="0"/>
              </a:rPr>
              <a:t> (1) </a:t>
            </a:r>
            <a:r>
              <a:rPr lang="en-ID" dirty="0" err="1">
                <a:latin typeface="Aptos" panose="020B0004020202020204" pitchFamily="34" charset="0"/>
              </a:rPr>
              <a:t>peningkatan</a:t>
            </a:r>
            <a:r>
              <a:rPr lang="en-ID" dirty="0">
                <a:latin typeface="Aptos" panose="020B0004020202020204" pitchFamily="34" charset="0"/>
              </a:rPr>
              <a:t> </a:t>
            </a:r>
            <a:r>
              <a:rPr lang="en-ID" dirty="0" err="1">
                <a:latin typeface="Aptos" panose="020B0004020202020204" pitchFamily="34" charset="0"/>
              </a:rPr>
              <a:t>kualitas</a:t>
            </a:r>
            <a:r>
              <a:rPr lang="en-ID" dirty="0">
                <a:latin typeface="Aptos" panose="020B0004020202020204" pitchFamily="34" charset="0"/>
              </a:rPr>
              <a:t> </a:t>
            </a:r>
            <a:r>
              <a:rPr lang="en-ID" dirty="0" err="1">
                <a:latin typeface="Aptos" panose="020B0004020202020204" pitchFamily="34" charset="0"/>
              </a:rPr>
              <a:t>lingkungan</a:t>
            </a:r>
            <a:r>
              <a:rPr lang="en-ID" dirty="0">
                <a:latin typeface="Aptos" panose="020B0004020202020204" pitchFamily="34" charset="0"/>
              </a:rPr>
              <a:t> </a:t>
            </a:r>
            <a:r>
              <a:rPr lang="en-ID" dirty="0" err="1">
                <a:latin typeface="Aptos" panose="020B0004020202020204" pitchFamily="34" charset="0"/>
              </a:rPr>
              <a:t>hidup</a:t>
            </a:r>
            <a:r>
              <a:rPr lang="en-ID" dirty="0">
                <a:latin typeface="Aptos" panose="020B0004020202020204" pitchFamily="34" charset="0"/>
              </a:rPr>
              <a:t>; (2) </a:t>
            </a:r>
            <a:r>
              <a:rPr lang="en-ID" dirty="0" err="1">
                <a:latin typeface="Aptos" panose="020B0004020202020204" pitchFamily="34" charset="0"/>
              </a:rPr>
              <a:t>penurunan</a:t>
            </a:r>
            <a:r>
              <a:rPr lang="en-ID" dirty="0">
                <a:latin typeface="Aptos" panose="020B0004020202020204" pitchFamily="34" charset="0"/>
              </a:rPr>
              <a:t> </a:t>
            </a:r>
            <a:r>
              <a:rPr lang="en-ID" dirty="0" err="1">
                <a:latin typeface="Aptos" panose="020B0004020202020204" pitchFamily="34" charset="0"/>
              </a:rPr>
              <a:t>laju</a:t>
            </a:r>
            <a:r>
              <a:rPr lang="en-ID" dirty="0">
                <a:latin typeface="Aptos" panose="020B0004020202020204" pitchFamily="34" charset="0"/>
              </a:rPr>
              <a:t> </a:t>
            </a:r>
            <a:r>
              <a:rPr lang="en-ID" dirty="0" err="1">
                <a:latin typeface="Aptos" panose="020B0004020202020204" pitchFamily="34" charset="0"/>
              </a:rPr>
              <a:t>deforestasi</a:t>
            </a:r>
            <a:r>
              <a:rPr lang="en-ID" dirty="0">
                <a:latin typeface="Aptos" panose="020B0004020202020204" pitchFamily="34" charset="0"/>
              </a:rPr>
              <a:t>; (3) </a:t>
            </a:r>
            <a:r>
              <a:rPr lang="en-ID" dirty="0" err="1">
                <a:latin typeface="Aptos" panose="020B0004020202020204" pitchFamily="34" charset="0"/>
              </a:rPr>
              <a:t>penguatan</a:t>
            </a:r>
            <a:r>
              <a:rPr lang="en-ID" dirty="0">
                <a:latin typeface="Aptos" panose="020B0004020202020204" pitchFamily="34" charset="0"/>
              </a:rPr>
              <a:t> </a:t>
            </a:r>
            <a:r>
              <a:rPr lang="en-ID" dirty="0" err="1">
                <a:latin typeface="Aptos" panose="020B0004020202020204" pitchFamily="34" charset="0"/>
              </a:rPr>
              <a:t>perencanaan</a:t>
            </a:r>
            <a:r>
              <a:rPr lang="en-ID" dirty="0">
                <a:latin typeface="Aptos" panose="020B0004020202020204" pitchFamily="34" charset="0"/>
              </a:rPr>
              <a:t>, </a:t>
            </a:r>
            <a:r>
              <a:rPr lang="en-ID" dirty="0" err="1">
                <a:latin typeface="Aptos" panose="020B0004020202020204" pitchFamily="34" charset="0"/>
              </a:rPr>
              <a:t>kelembagaan</a:t>
            </a:r>
            <a:r>
              <a:rPr lang="en-ID" dirty="0">
                <a:latin typeface="Aptos" panose="020B0004020202020204" pitchFamily="34" charset="0"/>
              </a:rPr>
              <a:t>, dan </a:t>
            </a:r>
            <a:r>
              <a:rPr lang="en-ID" dirty="0" err="1">
                <a:latin typeface="Aptos" panose="020B0004020202020204" pitchFamily="34" charset="0"/>
              </a:rPr>
              <a:t>penegakan</a:t>
            </a:r>
            <a:r>
              <a:rPr lang="en-ID" dirty="0">
                <a:latin typeface="Aptos" panose="020B0004020202020204" pitchFamily="34" charset="0"/>
              </a:rPr>
              <a:t> </a:t>
            </a:r>
            <a:r>
              <a:rPr lang="en-ID" dirty="0" err="1">
                <a:latin typeface="Aptos" panose="020B0004020202020204" pitchFamily="34" charset="0"/>
              </a:rPr>
              <a:t>hukum</a:t>
            </a:r>
            <a:r>
              <a:rPr lang="en-ID" dirty="0">
                <a:latin typeface="Aptos" panose="020B0004020202020204" pitchFamily="34" charset="0"/>
              </a:rPr>
              <a:t> </a:t>
            </a:r>
            <a:r>
              <a:rPr lang="en-ID" dirty="0" err="1">
                <a:latin typeface="Aptos" panose="020B0004020202020204" pitchFamily="34" charset="0"/>
              </a:rPr>
              <a:t>lingkungan</a:t>
            </a:r>
            <a:r>
              <a:rPr lang="en-ID" dirty="0">
                <a:latin typeface="Aptos" panose="020B0004020202020204" pitchFamily="34" charset="0"/>
              </a:rPr>
              <a:t> </a:t>
            </a:r>
            <a:r>
              <a:rPr lang="en-ID" dirty="0" err="1">
                <a:latin typeface="Aptos" panose="020B0004020202020204" pitchFamily="34" charset="0"/>
              </a:rPr>
              <a:t>hidup</a:t>
            </a:r>
            <a:r>
              <a:rPr lang="en-ID" dirty="0">
                <a:latin typeface="Aptos" panose="020B0004020202020204" pitchFamily="34" charset="0"/>
              </a:rPr>
              <a:t> dan </a:t>
            </a:r>
            <a:r>
              <a:rPr lang="en-ID" dirty="0" err="1">
                <a:latin typeface="Aptos" panose="020B0004020202020204" pitchFamily="34" charset="0"/>
              </a:rPr>
              <a:t>kehutanan</a:t>
            </a:r>
            <a:r>
              <a:rPr lang="en-ID" dirty="0">
                <a:latin typeface="Aptos" panose="020B0004020202020204" pitchFamily="34" charset="0"/>
              </a:rPr>
              <a:t>; (4) </a:t>
            </a:r>
            <a:r>
              <a:rPr lang="en-ID" dirty="0" err="1">
                <a:latin typeface="Aptos" panose="020B0004020202020204" pitchFamily="34" charset="0"/>
              </a:rPr>
              <a:t>pembangunan</a:t>
            </a:r>
            <a:r>
              <a:rPr lang="en-ID" dirty="0">
                <a:latin typeface="Aptos" panose="020B0004020202020204" pitchFamily="34" charset="0"/>
              </a:rPr>
              <a:t> forest city IKN; dan (5) </a:t>
            </a:r>
            <a:r>
              <a:rPr lang="en-ID" dirty="0" err="1">
                <a:latin typeface="Aptos" panose="020B0004020202020204" pitchFamily="34" charset="0"/>
              </a:rPr>
              <a:t>perencanaan</a:t>
            </a:r>
            <a:r>
              <a:rPr lang="en-ID" dirty="0">
                <a:latin typeface="Aptos" panose="020B0004020202020204" pitchFamily="34" charset="0"/>
              </a:rPr>
              <a:t> dan </a:t>
            </a:r>
            <a:r>
              <a:rPr lang="en-ID" dirty="0" err="1">
                <a:latin typeface="Aptos" panose="020B0004020202020204" pitchFamily="34" charset="0"/>
              </a:rPr>
              <a:t>pencegahan</a:t>
            </a:r>
            <a:r>
              <a:rPr lang="en-ID" dirty="0">
                <a:latin typeface="Aptos" panose="020B0004020202020204" pitchFamily="34" charset="0"/>
              </a:rPr>
              <a:t> </a:t>
            </a:r>
            <a:r>
              <a:rPr lang="en-ID" dirty="0" err="1">
                <a:latin typeface="Aptos" panose="020B0004020202020204" pitchFamily="34" charset="0"/>
              </a:rPr>
              <a:t>dampak</a:t>
            </a:r>
            <a:r>
              <a:rPr lang="en-ID" dirty="0">
                <a:latin typeface="Aptos" panose="020B0004020202020204" pitchFamily="34" charset="0"/>
              </a:rPr>
              <a:t> </a:t>
            </a:r>
            <a:r>
              <a:rPr lang="en-ID" dirty="0" err="1">
                <a:latin typeface="Aptos" panose="020B0004020202020204" pitchFamily="34" charset="0"/>
              </a:rPr>
              <a:t>lingkungan</a:t>
            </a:r>
            <a:r>
              <a:rPr lang="en-ID" dirty="0">
                <a:latin typeface="Aptos" panose="020B0004020202020204" pitchFamily="34" charset="0"/>
              </a:rPr>
              <a:t> </a:t>
            </a:r>
            <a:r>
              <a:rPr lang="en-ID" dirty="0" err="1">
                <a:latin typeface="Aptos" panose="020B0004020202020204" pitchFamily="34" charset="0"/>
              </a:rPr>
              <a:t>hidup</a:t>
            </a:r>
            <a:r>
              <a:rPr lang="en-ID" dirty="0">
                <a:latin typeface="Aptos" panose="020B0004020202020204" pitchFamily="34" charset="0"/>
              </a:rPr>
              <a:t>. </a:t>
            </a:r>
          </a:p>
          <a:p>
            <a:pPr algn="just"/>
            <a:r>
              <a:rPr lang="en-ID" dirty="0" err="1">
                <a:latin typeface="Aptos" panose="020B0004020202020204" pitchFamily="34" charset="0"/>
              </a:rPr>
              <a:t>Sementara</a:t>
            </a:r>
            <a:r>
              <a:rPr lang="en-ID" dirty="0">
                <a:latin typeface="Aptos" panose="020B0004020202020204" pitchFamily="34" charset="0"/>
              </a:rPr>
              <a:t> </a:t>
            </a:r>
            <a:r>
              <a:rPr lang="en-ID" dirty="0" err="1">
                <a:latin typeface="Aptos" panose="020B0004020202020204" pitchFamily="34" charset="0"/>
              </a:rPr>
              <a:t>itu</a:t>
            </a:r>
            <a:r>
              <a:rPr lang="en-ID" dirty="0">
                <a:latin typeface="Aptos" panose="020B0004020202020204" pitchFamily="34" charset="0"/>
              </a:rPr>
              <a:t>, </a:t>
            </a:r>
            <a:r>
              <a:rPr lang="en-ID" dirty="0" err="1">
                <a:latin typeface="Aptos" panose="020B0004020202020204" pitchFamily="34" charset="0"/>
              </a:rPr>
              <a:t>peningkatan</a:t>
            </a:r>
            <a:r>
              <a:rPr lang="en-ID" dirty="0">
                <a:latin typeface="Aptos" panose="020B0004020202020204" pitchFamily="34" charset="0"/>
              </a:rPr>
              <a:t> IPK </a:t>
            </a:r>
            <a:r>
              <a:rPr lang="en-ID" dirty="0" err="1">
                <a:latin typeface="Aptos" panose="020B0004020202020204" pitchFamily="34" charset="0"/>
              </a:rPr>
              <a:t>dilakukan</a:t>
            </a:r>
            <a:r>
              <a:rPr lang="en-ID" dirty="0">
                <a:latin typeface="Aptos" panose="020B0004020202020204" pitchFamily="34" charset="0"/>
              </a:rPr>
              <a:t> </a:t>
            </a:r>
            <a:r>
              <a:rPr lang="en-ID" dirty="0" err="1">
                <a:latin typeface="Aptos" panose="020B0004020202020204" pitchFamily="34" charset="0"/>
              </a:rPr>
              <a:t>dengan</a:t>
            </a:r>
            <a:r>
              <a:rPr lang="en-ID" dirty="0">
                <a:latin typeface="Aptos" panose="020B0004020202020204" pitchFamily="34" charset="0"/>
              </a:rPr>
              <a:t> (1) </a:t>
            </a:r>
            <a:r>
              <a:rPr lang="en-ID" dirty="0" err="1">
                <a:latin typeface="Aptos" panose="020B0004020202020204" pitchFamily="34" charset="0"/>
              </a:rPr>
              <a:t>pengurangan</a:t>
            </a:r>
            <a:r>
              <a:rPr lang="en-ID" dirty="0">
                <a:latin typeface="Aptos" panose="020B0004020202020204" pitchFamily="34" charset="0"/>
              </a:rPr>
              <a:t> </a:t>
            </a:r>
            <a:r>
              <a:rPr lang="en-ID" dirty="0" err="1">
                <a:latin typeface="Aptos" panose="020B0004020202020204" pitchFamily="34" charset="0"/>
              </a:rPr>
              <a:t>kehilangan</a:t>
            </a:r>
            <a:r>
              <a:rPr lang="en-ID" dirty="0">
                <a:latin typeface="Aptos" panose="020B0004020202020204" pitchFamily="34" charset="0"/>
              </a:rPr>
              <a:t> </a:t>
            </a:r>
            <a:r>
              <a:rPr lang="en-ID" dirty="0" err="1">
                <a:latin typeface="Aptos" panose="020B0004020202020204" pitchFamily="34" charset="0"/>
              </a:rPr>
              <a:t>keanekaragaman</a:t>
            </a:r>
            <a:r>
              <a:rPr lang="en-ID" dirty="0">
                <a:latin typeface="Aptos" panose="020B0004020202020204" pitchFamily="34" charset="0"/>
              </a:rPr>
              <a:t> </a:t>
            </a:r>
            <a:r>
              <a:rPr lang="en-ID" dirty="0" err="1">
                <a:latin typeface="Aptos" panose="020B0004020202020204" pitchFamily="34" charset="0"/>
              </a:rPr>
              <a:t>ekosistem</a:t>
            </a:r>
            <a:r>
              <a:rPr lang="en-ID" dirty="0">
                <a:latin typeface="Aptos" panose="020B0004020202020204" pitchFamily="34" charset="0"/>
              </a:rPr>
              <a:t> dan </a:t>
            </a:r>
            <a:r>
              <a:rPr lang="en-ID" dirty="0" err="1">
                <a:latin typeface="Aptos" panose="020B0004020202020204" pitchFamily="34" charset="0"/>
              </a:rPr>
              <a:t>spesies</a:t>
            </a:r>
            <a:r>
              <a:rPr lang="en-ID" dirty="0">
                <a:latin typeface="Aptos" panose="020B0004020202020204" pitchFamily="34" charset="0"/>
              </a:rPr>
              <a:t>; (2) </a:t>
            </a:r>
            <a:r>
              <a:rPr lang="en-ID" dirty="0" err="1">
                <a:latin typeface="Aptos" panose="020B0004020202020204" pitchFamily="34" charset="0"/>
              </a:rPr>
              <a:t>pemanfaatan</a:t>
            </a:r>
            <a:r>
              <a:rPr lang="en-ID" dirty="0">
                <a:latin typeface="Aptos" panose="020B0004020202020204" pitchFamily="34" charset="0"/>
              </a:rPr>
              <a:t> </a:t>
            </a:r>
            <a:r>
              <a:rPr lang="en-ID" dirty="0" err="1">
                <a:latin typeface="Aptos" panose="020B0004020202020204" pitchFamily="34" charset="0"/>
              </a:rPr>
              <a:t>keanekaragaman</a:t>
            </a:r>
            <a:r>
              <a:rPr lang="en-ID" dirty="0">
                <a:latin typeface="Aptos" panose="020B0004020202020204" pitchFamily="34" charset="0"/>
              </a:rPr>
              <a:t> </a:t>
            </a:r>
            <a:r>
              <a:rPr lang="en-ID" dirty="0" err="1">
                <a:latin typeface="Aptos" panose="020B0004020202020204" pitchFamily="34" charset="0"/>
              </a:rPr>
              <a:t>hayati</a:t>
            </a:r>
            <a:r>
              <a:rPr lang="en-ID" dirty="0">
                <a:latin typeface="Aptos" panose="020B0004020202020204" pitchFamily="34" charset="0"/>
              </a:rPr>
              <a:t> </a:t>
            </a:r>
            <a:r>
              <a:rPr lang="en-ID" dirty="0" err="1">
                <a:latin typeface="Aptos" panose="020B0004020202020204" pitchFamily="34" charset="0"/>
              </a:rPr>
              <a:t>berkelanjutan</a:t>
            </a:r>
            <a:r>
              <a:rPr lang="en-ID" dirty="0">
                <a:latin typeface="Aptos" panose="020B0004020202020204" pitchFamily="34" charset="0"/>
              </a:rPr>
              <a:t>; dan (3) </a:t>
            </a:r>
            <a:r>
              <a:rPr lang="en-ID" dirty="0" err="1">
                <a:latin typeface="Aptos" panose="020B0004020202020204" pitchFamily="34" charset="0"/>
              </a:rPr>
              <a:t>pengelolaan</a:t>
            </a:r>
            <a:r>
              <a:rPr lang="en-ID" dirty="0">
                <a:latin typeface="Aptos" panose="020B0004020202020204" pitchFamily="34" charset="0"/>
              </a:rPr>
              <a:t> </a:t>
            </a:r>
            <a:r>
              <a:rPr lang="en-ID" dirty="0" err="1">
                <a:latin typeface="Aptos" panose="020B0004020202020204" pitchFamily="34" charset="0"/>
              </a:rPr>
              <a:t>sumber</a:t>
            </a:r>
            <a:r>
              <a:rPr lang="en-ID" dirty="0">
                <a:latin typeface="Aptos" panose="020B0004020202020204" pitchFamily="34" charset="0"/>
              </a:rPr>
              <a:t> </a:t>
            </a:r>
            <a:r>
              <a:rPr lang="en-ID" dirty="0" err="1">
                <a:latin typeface="Aptos" panose="020B0004020202020204" pitchFamily="34" charset="0"/>
              </a:rPr>
              <a:t>daya</a:t>
            </a:r>
            <a:r>
              <a:rPr lang="en-ID" dirty="0">
                <a:latin typeface="Aptos" panose="020B0004020202020204" pitchFamily="34" charset="0"/>
              </a:rPr>
              <a:t> </a:t>
            </a:r>
            <a:r>
              <a:rPr lang="en-ID" dirty="0" err="1">
                <a:latin typeface="Aptos" panose="020B0004020202020204" pitchFamily="34" charset="0"/>
              </a:rPr>
              <a:t>genetika</a:t>
            </a:r>
            <a:r>
              <a:rPr lang="en-ID" dirty="0">
                <a:latin typeface="Aptos" panose="020B0004020202020204" pitchFamily="34" charset="0"/>
              </a:rPr>
              <a:t>.</a:t>
            </a:r>
          </a:p>
        </p:txBody>
      </p:sp>
    </p:spTree>
    <p:extLst>
      <p:ext uri="{BB962C8B-B14F-4D97-AF65-F5344CB8AC3E}">
        <p14:creationId xmlns:p14="http://schemas.microsoft.com/office/powerpoint/2010/main" val="24372472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CC3AD05B-4131-088B-06AD-8111949EAB93}"/>
              </a:ext>
            </a:extLst>
          </p:cNvPr>
          <p:cNvSpPr txBox="1"/>
          <p:nvPr/>
        </p:nvSpPr>
        <p:spPr>
          <a:xfrm>
            <a:off x="478971" y="1626747"/>
            <a:ext cx="11386457" cy="1815882"/>
          </a:xfrm>
          <a:prstGeom prst="rect">
            <a:avLst/>
          </a:prstGeom>
          <a:noFill/>
        </p:spPr>
        <p:txBody>
          <a:bodyPr wrap="square">
            <a:spAutoFit/>
          </a:bodyPr>
          <a:lstStyle/>
          <a:p>
            <a:pPr algn="just"/>
            <a:r>
              <a:rPr lang="en-ID" sz="1600" dirty="0" err="1"/>
              <a:t>Pemenuhan</a:t>
            </a:r>
            <a:r>
              <a:rPr lang="en-ID" sz="1600" dirty="0"/>
              <a:t> </a:t>
            </a:r>
            <a:r>
              <a:rPr lang="en-ID" sz="1600" dirty="0" err="1"/>
              <a:t>akses</a:t>
            </a:r>
            <a:r>
              <a:rPr lang="en-ID" sz="1600" dirty="0"/>
              <a:t> </a:t>
            </a:r>
            <a:r>
              <a:rPr lang="en-ID" sz="1600" dirty="0" err="1"/>
              <a:t>sanitasi</a:t>
            </a:r>
            <a:r>
              <a:rPr lang="en-ID" sz="1600" dirty="0"/>
              <a:t> </a:t>
            </a:r>
            <a:r>
              <a:rPr lang="en-ID" sz="1600" dirty="0" err="1"/>
              <a:t>aman</a:t>
            </a:r>
            <a:r>
              <a:rPr lang="en-ID" sz="1600" dirty="0"/>
              <a:t> </a:t>
            </a:r>
            <a:r>
              <a:rPr lang="en-ID" sz="1600" dirty="0" err="1"/>
              <a:t>diwujudkan</a:t>
            </a:r>
            <a:r>
              <a:rPr lang="en-ID" sz="1600" dirty="0"/>
              <a:t> </a:t>
            </a:r>
            <a:r>
              <a:rPr lang="en-ID" sz="1600" dirty="0" err="1"/>
              <a:t>melalui</a:t>
            </a:r>
            <a:r>
              <a:rPr lang="en-ID" sz="1600" dirty="0"/>
              <a:t> </a:t>
            </a:r>
            <a:r>
              <a:rPr lang="en-ID" sz="1600" dirty="0" err="1"/>
              <a:t>penyediaan</a:t>
            </a:r>
            <a:r>
              <a:rPr lang="en-ID" sz="1600" dirty="0"/>
              <a:t> </a:t>
            </a:r>
            <a:r>
              <a:rPr lang="en-ID" sz="1600" dirty="0" err="1"/>
              <a:t>rantai</a:t>
            </a:r>
            <a:r>
              <a:rPr lang="en-ID" sz="1600" dirty="0"/>
              <a:t> </a:t>
            </a:r>
            <a:r>
              <a:rPr lang="en-ID" sz="1600" dirty="0" err="1"/>
              <a:t>layanan</a:t>
            </a:r>
            <a:r>
              <a:rPr lang="en-ID" sz="1600" dirty="0"/>
              <a:t> yang </a:t>
            </a:r>
            <a:r>
              <a:rPr lang="en-ID" sz="1600" dirty="0" err="1"/>
              <a:t>aman</a:t>
            </a:r>
            <a:r>
              <a:rPr lang="en-ID" sz="1600" dirty="0"/>
              <a:t>, </a:t>
            </a:r>
            <a:r>
              <a:rPr lang="en-ID" sz="1600" dirty="0" err="1"/>
              <a:t>berkelanjutan</a:t>
            </a:r>
            <a:r>
              <a:rPr lang="en-ID" sz="1600" dirty="0"/>
              <a:t>, dan </a:t>
            </a:r>
            <a:r>
              <a:rPr lang="en-ID" sz="1600" dirty="0" err="1"/>
              <a:t>berketahanan</a:t>
            </a:r>
            <a:r>
              <a:rPr lang="en-ID" sz="1600" dirty="0"/>
              <a:t> </a:t>
            </a:r>
            <a:r>
              <a:rPr lang="en-ID" sz="1600" dirty="0" err="1"/>
              <a:t>iklim</a:t>
            </a:r>
            <a:r>
              <a:rPr lang="en-ID" sz="1600" dirty="0"/>
              <a:t> </a:t>
            </a:r>
            <a:r>
              <a:rPr lang="en-ID" sz="1600" dirty="0" err="1"/>
              <a:t>melalui</a:t>
            </a:r>
            <a:r>
              <a:rPr lang="en-ID" sz="1600" dirty="0"/>
              <a:t> program </a:t>
            </a:r>
            <a:r>
              <a:rPr lang="en-ID" sz="1600" dirty="0" err="1"/>
              <a:t>Percepatan</a:t>
            </a:r>
            <a:r>
              <a:rPr lang="en-ID" sz="1600" dirty="0"/>
              <a:t> Pembangunan </a:t>
            </a:r>
            <a:r>
              <a:rPr lang="en-ID" sz="1600" dirty="0" err="1"/>
              <a:t>Sanitasi</a:t>
            </a:r>
            <a:r>
              <a:rPr lang="en-ID" sz="1600" dirty="0"/>
              <a:t> </a:t>
            </a:r>
            <a:r>
              <a:rPr lang="en-ID" sz="1600" dirty="0" err="1"/>
              <a:t>Permukiman</a:t>
            </a:r>
            <a:r>
              <a:rPr lang="en-ID" sz="1600" dirty="0"/>
              <a:t> (PPSP) yang </a:t>
            </a:r>
            <a:r>
              <a:rPr lang="en-ID" sz="1600" dirty="0" err="1"/>
              <a:t>didasarkan</a:t>
            </a:r>
            <a:r>
              <a:rPr lang="en-ID" sz="1600" dirty="0"/>
              <a:t> pada </a:t>
            </a:r>
            <a:r>
              <a:rPr lang="en-ID" sz="1600" dirty="0" err="1"/>
              <a:t>prinsip</a:t>
            </a:r>
            <a:r>
              <a:rPr lang="en-ID" sz="1600" dirty="0"/>
              <a:t> Citywide Inclusive Sanitation (CWIS). </a:t>
            </a:r>
            <a:r>
              <a:rPr lang="en-ID" sz="1600" dirty="0" err="1"/>
              <a:t>Maka</a:t>
            </a:r>
            <a:r>
              <a:rPr lang="en-ID" sz="1600" dirty="0"/>
              <a:t> </a:t>
            </a:r>
            <a:r>
              <a:rPr lang="en-ID" sz="1600" dirty="0" err="1"/>
              <a:t>dari</a:t>
            </a:r>
            <a:r>
              <a:rPr lang="en-ID" sz="1600" dirty="0"/>
              <a:t> </a:t>
            </a:r>
            <a:r>
              <a:rPr lang="en-ID" sz="1600" dirty="0" err="1"/>
              <a:t>itu</a:t>
            </a:r>
            <a:r>
              <a:rPr lang="en-ID" sz="1600" dirty="0"/>
              <a:t>, </a:t>
            </a:r>
            <a:r>
              <a:rPr lang="en-ID" sz="1600" dirty="0" err="1"/>
              <a:t>arah</a:t>
            </a:r>
            <a:r>
              <a:rPr lang="en-ID" sz="1600" dirty="0"/>
              <a:t> </a:t>
            </a:r>
            <a:r>
              <a:rPr lang="en-ID" sz="1600" dirty="0" err="1"/>
              <a:t>kebijakan</a:t>
            </a:r>
            <a:r>
              <a:rPr lang="en-ID" sz="1600" dirty="0"/>
              <a:t> yang </a:t>
            </a:r>
            <a:r>
              <a:rPr lang="en-ID" sz="1600" dirty="0" err="1"/>
              <a:t>dimandatkan</a:t>
            </a:r>
            <a:r>
              <a:rPr lang="en-ID" sz="1600" dirty="0"/>
              <a:t> </a:t>
            </a:r>
            <a:r>
              <a:rPr lang="en-ID" sz="1600" dirty="0" err="1"/>
              <a:t>adalah</a:t>
            </a:r>
            <a:r>
              <a:rPr lang="en-ID" sz="1600" dirty="0"/>
              <a:t> (1) </a:t>
            </a:r>
            <a:r>
              <a:rPr lang="en-ID" sz="1600" dirty="0" err="1"/>
              <a:t>penyediaan</a:t>
            </a:r>
            <a:r>
              <a:rPr lang="en-ID" sz="1600" dirty="0"/>
              <a:t>, </a:t>
            </a:r>
            <a:r>
              <a:rPr lang="en-ID" sz="1600" dirty="0" err="1"/>
              <a:t>pengoperasian</a:t>
            </a:r>
            <a:r>
              <a:rPr lang="en-ID" sz="1600" dirty="0"/>
              <a:t> dan </a:t>
            </a:r>
            <a:r>
              <a:rPr lang="en-ID" sz="1600" dirty="0" err="1"/>
              <a:t>pengawasan</a:t>
            </a:r>
            <a:r>
              <a:rPr lang="en-ID" sz="1600" dirty="0"/>
              <a:t> </a:t>
            </a:r>
            <a:r>
              <a:rPr lang="en-ID" sz="1600" dirty="0" err="1"/>
              <a:t>infrastruktur</a:t>
            </a:r>
            <a:r>
              <a:rPr lang="en-ID" sz="1600" dirty="0"/>
              <a:t> </a:t>
            </a:r>
            <a:r>
              <a:rPr lang="en-ID" sz="1600" dirty="0" err="1"/>
              <a:t>Sistem</a:t>
            </a:r>
            <a:r>
              <a:rPr lang="en-ID" sz="1600" dirty="0"/>
              <a:t> </a:t>
            </a:r>
            <a:r>
              <a:rPr lang="en-ID" sz="1600" dirty="0" err="1"/>
              <a:t>Pengelolaan</a:t>
            </a:r>
            <a:r>
              <a:rPr lang="en-ID" sz="1600" dirty="0"/>
              <a:t> Air </a:t>
            </a:r>
            <a:r>
              <a:rPr lang="en-ID" sz="1600" dirty="0" err="1"/>
              <a:t>Limbah</a:t>
            </a:r>
            <a:r>
              <a:rPr lang="en-ID" sz="1600" dirty="0"/>
              <a:t> </a:t>
            </a:r>
            <a:r>
              <a:rPr lang="en-ID" sz="1600" dirty="0" err="1"/>
              <a:t>Domestik</a:t>
            </a:r>
            <a:r>
              <a:rPr lang="en-ID" sz="1600" dirty="0"/>
              <a:t> (SPALD); (2) </a:t>
            </a:r>
            <a:r>
              <a:rPr lang="en-ID" sz="1600" dirty="0" err="1"/>
              <a:t>penguatan</a:t>
            </a:r>
            <a:r>
              <a:rPr lang="en-ID" sz="1600" dirty="0"/>
              <a:t> </a:t>
            </a:r>
            <a:r>
              <a:rPr lang="en-ID" sz="1600" dirty="0" err="1"/>
              <a:t>perencanaan</a:t>
            </a:r>
            <a:r>
              <a:rPr lang="en-ID" sz="1600" dirty="0"/>
              <a:t>, tata </a:t>
            </a:r>
            <a:r>
              <a:rPr lang="en-ID" sz="1600" dirty="0" err="1"/>
              <a:t>kelola</a:t>
            </a:r>
            <a:r>
              <a:rPr lang="en-ID" sz="1600" dirty="0"/>
              <a:t>, dan </a:t>
            </a:r>
            <a:r>
              <a:rPr lang="en-ID" sz="1600" dirty="0" err="1"/>
              <a:t>kapasitas</a:t>
            </a:r>
            <a:r>
              <a:rPr lang="en-ID" sz="1600" dirty="0"/>
              <a:t> </a:t>
            </a:r>
            <a:r>
              <a:rPr lang="en-ID" sz="1600" dirty="0" err="1"/>
              <a:t>penyelenggaraan</a:t>
            </a:r>
            <a:r>
              <a:rPr lang="en-ID" sz="1600" dirty="0"/>
              <a:t> </a:t>
            </a:r>
            <a:r>
              <a:rPr lang="en-ID" sz="1600" dirty="0" err="1"/>
              <a:t>sanitasi</a:t>
            </a:r>
            <a:r>
              <a:rPr lang="en-ID" sz="1600" dirty="0"/>
              <a:t>; (3) </a:t>
            </a:r>
            <a:r>
              <a:rPr lang="en-ID" sz="1600" dirty="0" err="1"/>
              <a:t>penguatan</a:t>
            </a:r>
            <a:r>
              <a:rPr lang="en-ID" sz="1600" dirty="0"/>
              <a:t> dan </a:t>
            </a:r>
            <a:r>
              <a:rPr lang="en-ID" sz="1600" dirty="0" err="1"/>
              <a:t>penerapan</a:t>
            </a:r>
            <a:r>
              <a:rPr lang="en-ID" sz="1600" dirty="0"/>
              <a:t> </a:t>
            </a:r>
            <a:r>
              <a:rPr lang="en-ID" sz="1600" dirty="0" err="1"/>
              <a:t>landasan</a:t>
            </a:r>
            <a:r>
              <a:rPr lang="en-ID" sz="1600" dirty="0"/>
              <a:t> </a:t>
            </a:r>
            <a:r>
              <a:rPr lang="en-ID" sz="1600" dirty="0" err="1"/>
              <a:t>regulasi</a:t>
            </a:r>
            <a:r>
              <a:rPr lang="en-ID" sz="1600" dirty="0"/>
              <a:t> </a:t>
            </a:r>
            <a:r>
              <a:rPr lang="en-ID" sz="1600" dirty="0" err="1"/>
              <a:t>serta</a:t>
            </a:r>
            <a:r>
              <a:rPr lang="en-ID" sz="1600" dirty="0"/>
              <a:t> </a:t>
            </a:r>
            <a:r>
              <a:rPr lang="en-ID" sz="1600" dirty="0" err="1"/>
              <a:t>pedoman</a:t>
            </a:r>
            <a:r>
              <a:rPr lang="en-ID" sz="1600" dirty="0"/>
              <a:t> </a:t>
            </a:r>
            <a:r>
              <a:rPr lang="en-ID" sz="1600" dirty="0" err="1"/>
              <a:t>penyelenggaraan</a:t>
            </a:r>
            <a:r>
              <a:rPr lang="en-ID" sz="1600" dirty="0"/>
              <a:t> </a:t>
            </a:r>
            <a:r>
              <a:rPr lang="en-ID" sz="1600" dirty="0" err="1"/>
              <a:t>sanitasi</a:t>
            </a:r>
            <a:r>
              <a:rPr lang="en-ID" sz="1600" dirty="0"/>
              <a:t>; (4) </a:t>
            </a:r>
            <a:r>
              <a:rPr lang="en-ID" sz="1600" dirty="0" err="1"/>
              <a:t>peningkatan</a:t>
            </a:r>
            <a:r>
              <a:rPr lang="en-ID" sz="1600" dirty="0"/>
              <a:t> </a:t>
            </a:r>
            <a:r>
              <a:rPr lang="en-ID" sz="1600" dirty="0" err="1"/>
              <a:t>permintaan</a:t>
            </a:r>
            <a:r>
              <a:rPr lang="en-ID" sz="1600" dirty="0"/>
              <a:t> dan </a:t>
            </a:r>
            <a:r>
              <a:rPr lang="en-ID" sz="1600" dirty="0" err="1"/>
              <a:t>partisipasi</a:t>
            </a:r>
            <a:r>
              <a:rPr lang="en-ID" sz="1600" dirty="0"/>
              <a:t> </a:t>
            </a:r>
            <a:r>
              <a:rPr lang="en-ID" sz="1600" dirty="0" err="1"/>
              <a:t>masyarakat</a:t>
            </a:r>
            <a:r>
              <a:rPr lang="en-ID" sz="1600" dirty="0"/>
              <a:t>; (5) </a:t>
            </a:r>
            <a:r>
              <a:rPr lang="en-ID" sz="1600" dirty="0" err="1"/>
              <a:t>pengembangan</a:t>
            </a:r>
            <a:r>
              <a:rPr lang="en-ID" sz="1600" dirty="0"/>
              <a:t> </a:t>
            </a:r>
            <a:r>
              <a:rPr lang="en-ID" sz="1600" dirty="0" err="1"/>
              <a:t>skema</a:t>
            </a:r>
            <a:r>
              <a:rPr lang="en-ID" sz="1600" dirty="0"/>
              <a:t> </a:t>
            </a:r>
            <a:r>
              <a:rPr lang="en-ID" sz="1600" dirty="0" err="1"/>
              <a:t>kerja</a:t>
            </a:r>
            <a:r>
              <a:rPr lang="en-ID" sz="1600" dirty="0"/>
              <a:t> </a:t>
            </a:r>
            <a:r>
              <a:rPr lang="en-ID" sz="1600" dirty="0" err="1"/>
              <a:t>sama</a:t>
            </a:r>
            <a:r>
              <a:rPr lang="en-ID" sz="1600" dirty="0"/>
              <a:t> dan </a:t>
            </a:r>
            <a:r>
              <a:rPr lang="en-ID" sz="1600" dirty="0" err="1"/>
              <a:t>bauran</a:t>
            </a:r>
            <a:r>
              <a:rPr lang="en-ID" sz="1600" dirty="0"/>
              <a:t> </a:t>
            </a:r>
            <a:r>
              <a:rPr lang="en-ID" sz="1600" dirty="0" err="1"/>
              <a:t>pendanaan</a:t>
            </a:r>
            <a:r>
              <a:rPr lang="en-ID" sz="1600" dirty="0"/>
              <a:t>; </a:t>
            </a:r>
            <a:r>
              <a:rPr lang="en-ID" sz="1600" dirty="0" err="1"/>
              <a:t>serta</a:t>
            </a:r>
            <a:r>
              <a:rPr lang="en-ID" sz="1600" dirty="0"/>
              <a:t> (6) </a:t>
            </a:r>
            <a:r>
              <a:rPr lang="en-ID" sz="1600" dirty="0" err="1"/>
              <a:t>pengembangan</a:t>
            </a:r>
            <a:r>
              <a:rPr lang="en-ID" sz="1600" dirty="0"/>
              <a:t> </a:t>
            </a:r>
            <a:r>
              <a:rPr lang="en-ID" sz="1600" dirty="0" err="1"/>
              <a:t>ekosistem</a:t>
            </a:r>
            <a:r>
              <a:rPr lang="en-ID" sz="1600" dirty="0"/>
              <a:t> dan pasar </a:t>
            </a:r>
            <a:r>
              <a:rPr lang="en-ID" sz="1600" dirty="0" err="1"/>
              <a:t>sanitasi</a:t>
            </a:r>
            <a:r>
              <a:rPr lang="en-ID" sz="1600" dirty="0"/>
              <a:t> </a:t>
            </a:r>
            <a:r>
              <a:rPr lang="en-ID" sz="1600" dirty="0" err="1"/>
              <a:t>berbasis</a:t>
            </a:r>
            <a:r>
              <a:rPr lang="en-ID" sz="1600" dirty="0"/>
              <a:t> </a:t>
            </a:r>
            <a:r>
              <a:rPr lang="en-ID" sz="1600" dirty="0" err="1"/>
              <a:t>inovasi</a:t>
            </a:r>
            <a:r>
              <a:rPr lang="en-ID" sz="1600" dirty="0"/>
              <a:t> dan </a:t>
            </a:r>
            <a:r>
              <a:rPr lang="en-ID" sz="1600" dirty="0" err="1"/>
              <a:t>kolaborasi</a:t>
            </a:r>
            <a:r>
              <a:rPr lang="en-ID" sz="1600" dirty="0"/>
              <a:t>.</a:t>
            </a:r>
          </a:p>
        </p:txBody>
      </p:sp>
      <p:sp>
        <p:nvSpPr>
          <p:cNvPr id="11" name="TextBox 10">
            <a:extLst>
              <a:ext uri="{FF2B5EF4-FFF2-40B4-BE49-F238E27FC236}">
                <a16:creationId xmlns:a16="http://schemas.microsoft.com/office/drawing/2014/main" id="{DF5E3BF0-A6E0-1950-9C3D-E38D8202752E}"/>
              </a:ext>
            </a:extLst>
          </p:cNvPr>
          <p:cNvSpPr txBox="1"/>
          <p:nvPr/>
        </p:nvSpPr>
        <p:spPr>
          <a:xfrm>
            <a:off x="478970" y="3499709"/>
            <a:ext cx="11386457" cy="2862322"/>
          </a:xfrm>
          <a:prstGeom prst="rect">
            <a:avLst/>
          </a:prstGeom>
          <a:noFill/>
        </p:spPr>
        <p:txBody>
          <a:bodyPr wrap="square">
            <a:spAutoFit/>
          </a:bodyPr>
          <a:lstStyle/>
          <a:p>
            <a:pPr algn="just"/>
            <a:r>
              <a:rPr lang="en-ID" sz="1500" dirty="0" err="1"/>
              <a:t>Arah</a:t>
            </a:r>
            <a:r>
              <a:rPr lang="en-ID" sz="1500" dirty="0"/>
              <a:t> </a:t>
            </a:r>
            <a:r>
              <a:rPr lang="en-ID" sz="1500" dirty="0" err="1"/>
              <a:t>kebijakan</a:t>
            </a:r>
            <a:r>
              <a:rPr lang="en-ID" sz="1500" dirty="0"/>
              <a:t> </a:t>
            </a:r>
            <a:r>
              <a:rPr lang="en-ID" sz="1500" dirty="0" err="1"/>
              <a:t>untuk</a:t>
            </a:r>
            <a:r>
              <a:rPr lang="en-ID" sz="1500" dirty="0"/>
              <a:t> </a:t>
            </a:r>
            <a:r>
              <a:rPr lang="en-ID" sz="1500" dirty="0" err="1"/>
              <a:t>mewujudkan</a:t>
            </a:r>
            <a:r>
              <a:rPr lang="en-ID" sz="1500" dirty="0"/>
              <a:t> reformasi </a:t>
            </a:r>
            <a:r>
              <a:rPr lang="en-ID" sz="1500" dirty="0" err="1"/>
              <a:t>pengelolaan</a:t>
            </a:r>
            <a:r>
              <a:rPr lang="en-ID" sz="1500" dirty="0"/>
              <a:t> </a:t>
            </a:r>
            <a:r>
              <a:rPr lang="en-ID" sz="1500" dirty="0" err="1"/>
              <a:t>sampah</a:t>
            </a:r>
            <a:r>
              <a:rPr lang="en-ID" sz="1500" dirty="0"/>
              <a:t> </a:t>
            </a:r>
            <a:r>
              <a:rPr lang="en-ID" sz="1500" dirty="0" err="1"/>
              <a:t>terintegrasi</a:t>
            </a:r>
            <a:r>
              <a:rPr lang="en-ID" sz="1500" dirty="0"/>
              <a:t> </a:t>
            </a:r>
            <a:r>
              <a:rPr lang="en-ID" sz="1500" dirty="0" err="1"/>
              <a:t>dari</a:t>
            </a:r>
            <a:r>
              <a:rPr lang="en-ID" sz="1500" dirty="0"/>
              <a:t> </a:t>
            </a:r>
            <a:r>
              <a:rPr lang="en-ID" sz="1500" dirty="0" err="1"/>
              <a:t>hulu</a:t>
            </a:r>
            <a:r>
              <a:rPr lang="en-ID" sz="1500" dirty="0"/>
              <a:t> </a:t>
            </a:r>
            <a:r>
              <a:rPr lang="en-ID" sz="1500" dirty="0" err="1"/>
              <a:t>ke</a:t>
            </a:r>
            <a:r>
              <a:rPr lang="en-ID" sz="1500" dirty="0"/>
              <a:t> </a:t>
            </a:r>
            <a:r>
              <a:rPr lang="en-ID" sz="1500" dirty="0" err="1"/>
              <a:t>hilir</a:t>
            </a:r>
            <a:r>
              <a:rPr lang="en-ID" sz="1500" dirty="0"/>
              <a:t> </a:t>
            </a:r>
            <a:r>
              <a:rPr lang="en-ID" sz="1500" dirty="0" err="1"/>
              <a:t>dilakukan</a:t>
            </a:r>
            <a:r>
              <a:rPr lang="en-ID" sz="1500" dirty="0"/>
              <a:t> </a:t>
            </a:r>
            <a:r>
              <a:rPr lang="en-ID" sz="1500" dirty="0" err="1"/>
              <a:t>dengan</a:t>
            </a:r>
            <a:r>
              <a:rPr lang="en-ID" sz="1500" dirty="0"/>
              <a:t> (1) </a:t>
            </a:r>
            <a:r>
              <a:rPr lang="en-ID" sz="1500" dirty="0" err="1"/>
              <a:t>penyediaan</a:t>
            </a:r>
            <a:r>
              <a:rPr lang="en-ID" sz="1500" dirty="0"/>
              <a:t>, </a:t>
            </a:r>
            <a:r>
              <a:rPr lang="en-ID" sz="1500" dirty="0" err="1"/>
              <a:t>optimalisasi</a:t>
            </a:r>
            <a:r>
              <a:rPr lang="en-ID" sz="1500" dirty="0"/>
              <a:t>, </a:t>
            </a:r>
            <a:r>
              <a:rPr lang="en-ID" sz="1500" dirty="0" err="1"/>
              <a:t>rehabilitasi</a:t>
            </a:r>
            <a:r>
              <a:rPr lang="en-ID" sz="1500" dirty="0"/>
              <a:t>, </a:t>
            </a:r>
            <a:r>
              <a:rPr lang="en-ID" sz="1500" dirty="0" err="1"/>
              <a:t>pengoperasian</a:t>
            </a:r>
            <a:r>
              <a:rPr lang="en-ID" sz="1500" dirty="0"/>
              <a:t> dan </a:t>
            </a:r>
            <a:r>
              <a:rPr lang="en-ID" sz="1500" dirty="0" err="1"/>
              <a:t>pemeliharaan</a:t>
            </a:r>
            <a:r>
              <a:rPr lang="en-ID" sz="1500" dirty="0"/>
              <a:t>, </a:t>
            </a:r>
            <a:r>
              <a:rPr lang="en-ID" sz="1500" dirty="0" err="1"/>
              <a:t>serta</a:t>
            </a:r>
            <a:r>
              <a:rPr lang="en-ID" sz="1500" dirty="0"/>
              <a:t> </a:t>
            </a:r>
            <a:r>
              <a:rPr lang="en-ID" sz="1500" dirty="0" err="1"/>
              <a:t>pengawasan</a:t>
            </a:r>
            <a:r>
              <a:rPr lang="en-ID" sz="1500" dirty="0"/>
              <a:t> </a:t>
            </a:r>
            <a:r>
              <a:rPr lang="en-ID" sz="1500" dirty="0" err="1"/>
              <a:t>infrastruktur</a:t>
            </a:r>
            <a:r>
              <a:rPr lang="en-ID" sz="1500" dirty="0"/>
              <a:t> </a:t>
            </a:r>
            <a:r>
              <a:rPr lang="en-ID" sz="1500" dirty="0" err="1"/>
              <a:t>persampahan</a:t>
            </a:r>
            <a:r>
              <a:rPr lang="en-ID" sz="1500" dirty="0"/>
              <a:t>, </a:t>
            </a:r>
            <a:r>
              <a:rPr lang="en-ID" sz="1500" dirty="0" err="1"/>
              <a:t>termasuk</a:t>
            </a:r>
            <a:r>
              <a:rPr lang="en-ID" sz="1500" dirty="0"/>
              <a:t> </a:t>
            </a:r>
            <a:r>
              <a:rPr lang="en-ID" sz="1500" dirty="0" err="1"/>
              <a:t>konservasi</a:t>
            </a:r>
            <a:r>
              <a:rPr lang="en-ID" sz="1500" dirty="0"/>
              <a:t> TPA </a:t>
            </a:r>
            <a:r>
              <a:rPr lang="en-ID" sz="1500" dirty="0" err="1"/>
              <a:t>menjadi</a:t>
            </a:r>
            <a:r>
              <a:rPr lang="en-ID" sz="1500" dirty="0"/>
              <a:t> </a:t>
            </a:r>
            <a:r>
              <a:rPr lang="en-ID" sz="1500" dirty="0" err="1"/>
              <a:t>Lahan</a:t>
            </a:r>
            <a:r>
              <a:rPr lang="en-ID" sz="1500" dirty="0"/>
              <a:t> </a:t>
            </a:r>
            <a:r>
              <a:rPr lang="en-ID" sz="1500" dirty="0" err="1"/>
              <a:t>Urug</a:t>
            </a:r>
            <a:r>
              <a:rPr lang="en-ID" sz="1500" dirty="0"/>
              <a:t> </a:t>
            </a:r>
            <a:r>
              <a:rPr lang="en-ID" sz="1500" dirty="0" err="1"/>
              <a:t>Residu</a:t>
            </a:r>
            <a:r>
              <a:rPr lang="en-ID" sz="1500" dirty="0"/>
              <a:t> (LUR) dan landfill mining; (2) </a:t>
            </a:r>
            <a:r>
              <a:rPr lang="en-ID" sz="1500" dirty="0" err="1"/>
              <a:t>penyadartahuan</a:t>
            </a:r>
            <a:r>
              <a:rPr lang="en-ID" sz="1500" dirty="0"/>
              <a:t> dan </a:t>
            </a:r>
            <a:r>
              <a:rPr lang="en-ID" sz="1500" dirty="0" err="1"/>
              <a:t>pemicuan</a:t>
            </a:r>
            <a:r>
              <a:rPr lang="en-ID" sz="1500" dirty="0"/>
              <a:t> </a:t>
            </a:r>
            <a:r>
              <a:rPr lang="en-ID" sz="1500" dirty="0" err="1"/>
              <a:t>perubahan</a:t>
            </a:r>
            <a:r>
              <a:rPr lang="en-ID" sz="1500" dirty="0"/>
              <a:t> </a:t>
            </a:r>
            <a:r>
              <a:rPr lang="en-ID" sz="1500" dirty="0" err="1"/>
              <a:t>perilaku</a:t>
            </a:r>
            <a:r>
              <a:rPr lang="en-ID" sz="1500" dirty="0"/>
              <a:t> </a:t>
            </a:r>
            <a:r>
              <a:rPr lang="en-ID" sz="1500" dirty="0" err="1"/>
              <a:t>masyarakat</a:t>
            </a:r>
            <a:r>
              <a:rPr lang="en-ID" sz="1500" dirty="0"/>
              <a:t> </a:t>
            </a:r>
            <a:r>
              <a:rPr lang="en-ID" sz="1500" dirty="0" err="1"/>
              <a:t>untuk</a:t>
            </a:r>
            <a:r>
              <a:rPr lang="en-ID" sz="1500" dirty="0"/>
              <a:t> </a:t>
            </a:r>
            <a:r>
              <a:rPr lang="en-ID" sz="1500" dirty="0" err="1"/>
              <a:t>pengurangan</a:t>
            </a:r>
            <a:r>
              <a:rPr lang="en-ID" sz="1500" dirty="0"/>
              <a:t> dan </a:t>
            </a:r>
            <a:r>
              <a:rPr lang="en-ID" sz="1500" dirty="0" err="1"/>
              <a:t>pemilahan</a:t>
            </a:r>
            <a:r>
              <a:rPr lang="en-ID" sz="1500" dirty="0"/>
              <a:t> </a:t>
            </a:r>
            <a:r>
              <a:rPr lang="en-ID" sz="1500" dirty="0" err="1"/>
              <a:t>sampah</a:t>
            </a:r>
            <a:r>
              <a:rPr lang="en-ID" sz="1500" dirty="0"/>
              <a:t> di </a:t>
            </a:r>
            <a:r>
              <a:rPr lang="en-ID" sz="1500" dirty="0" err="1"/>
              <a:t>sumber</a:t>
            </a:r>
            <a:r>
              <a:rPr lang="en-ID" sz="1500" dirty="0"/>
              <a:t> </a:t>
            </a:r>
            <a:r>
              <a:rPr lang="en-ID" sz="1500" dirty="0" err="1"/>
              <a:t>serta</a:t>
            </a:r>
            <a:r>
              <a:rPr lang="en-ID" sz="1500" dirty="0"/>
              <a:t> </a:t>
            </a:r>
            <a:r>
              <a:rPr lang="en-ID" sz="1500" dirty="0" err="1"/>
              <a:t>peningkatan</a:t>
            </a:r>
            <a:r>
              <a:rPr lang="en-ID" sz="1500" dirty="0"/>
              <a:t> </a:t>
            </a:r>
            <a:r>
              <a:rPr lang="en-ID" sz="1500" dirty="0" err="1"/>
              <a:t>permintaan</a:t>
            </a:r>
            <a:r>
              <a:rPr lang="en-ID" sz="1500" dirty="0"/>
              <a:t>, </a:t>
            </a:r>
            <a:r>
              <a:rPr lang="en-ID" sz="1500" dirty="0" err="1"/>
              <a:t>partisipasi</a:t>
            </a:r>
            <a:r>
              <a:rPr lang="en-ID" sz="1500" dirty="0"/>
              <a:t>, dan </a:t>
            </a:r>
            <a:r>
              <a:rPr lang="en-ID" sz="1500" dirty="0" err="1"/>
              <a:t>kemauan</a:t>
            </a:r>
            <a:r>
              <a:rPr lang="en-ID" sz="1500" dirty="0"/>
              <a:t> </a:t>
            </a:r>
            <a:r>
              <a:rPr lang="en-ID" sz="1500" dirty="0" err="1"/>
              <a:t>untuk</a:t>
            </a:r>
            <a:r>
              <a:rPr lang="en-ID" sz="1500" dirty="0"/>
              <a:t> </a:t>
            </a:r>
            <a:r>
              <a:rPr lang="en-ID" sz="1500" dirty="0" err="1"/>
              <a:t>membayar</a:t>
            </a:r>
            <a:r>
              <a:rPr lang="en-ID" sz="1500" dirty="0"/>
              <a:t> </a:t>
            </a:r>
            <a:r>
              <a:rPr lang="en-ID" sz="1500" dirty="0" err="1"/>
              <a:t>retribusi</a:t>
            </a:r>
            <a:r>
              <a:rPr lang="en-ID" sz="1500" dirty="0"/>
              <a:t>; (3) </a:t>
            </a:r>
            <a:r>
              <a:rPr lang="en-ID" sz="1500" dirty="0" err="1"/>
              <a:t>pengumpulan</a:t>
            </a:r>
            <a:r>
              <a:rPr lang="en-ID" sz="1500" dirty="0"/>
              <a:t> dan </a:t>
            </a:r>
            <a:r>
              <a:rPr lang="en-ID" sz="1500" dirty="0" err="1"/>
              <a:t>pengangkutan</a:t>
            </a:r>
            <a:r>
              <a:rPr lang="en-ID" sz="1500" dirty="0"/>
              <a:t> </a:t>
            </a:r>
            <a:r>
              <a:rPr lang="en-ID" sz="1500" dirty="0" err="1"/>
              <a:t>sampah</a:t>
            </a:r>
            <a:r>
              <a:rPr lang="en-ID" sz="1500" dirty="0"/>
              <a:t> </a:t>
            </a:r>
            <a:r>
              <a:rPr lang="en-ID" sz="1500" dirty="0" err="1"/>
              <a:t>terpilah</a:t>
            </a:r>
            <a:r>
              <a:rPr lang="en-ID" sz="1500" dirty="0"/>
              <a:t> dan </a:t>
            </a:r>
            <a:r>
              <a:rPr lang="en-ID" sz="1500" dirty="0" err="1"/>
              <a:t>terjadwal</a:t>
            </a:r>
            <a:r>
              <a:rPr lang="en-ID" sz="1500" dirty="0"/>
              <a:t>; (4) </a:t>
            </a:r>
            <a:r>
              <a:rPr lang="en-ID" sz="1500" dirty="0" err="1"/>
              <a:t>integrasi</a:t>
            </a:r>
            <a:r>
              <a:rPr lang="en-ID" sz="1500" dirty="0"/>
              <a:t> dan </a:t>
            </a:r>
            <a:r>
              <a:rPr lang="en-ID" sz="1500" dirty="0" err="1"/>
              <a:t>kolaborasi</a:t>
            </a:r>
            <a:r>
              <a:rPr lang="en-ID" sz="1500" dirty="0"/>
              <a:t> </a:t>
            </a:r>
            <a:r>
              <a:rPr lang="en-ID" sz="1500" dirty="0" err="1"/>
              <a:t>mitra</a:t>
            </a:r>
            <a:r>
              <a:rPr lang="en-ID" sz="1500" dirty="0"/>
              <a:t> reuse, reduce, recycle (3R) </a:t>
            </a:r>
            <a:r>
              <a:rPr lang="en-ID" sz="1500" dirty="0" err="1"/>
              <a:t>persampahan</a:t>
            </a:r>
            <a:r>
              <a:rPr lang="en-ID" sz="1500" dirty="0"/>
              <a:t>; (5) reformasi </a:t>
            </a:r>
            <a:r>
              <a:rPr lang="en-ID" sz="1500" dirty="0" err="1"/>
              <a:t>fungsi</a:t>
            </a:r>
            <a:r>
              <a:rPr lang="en-ID" sz="1500" dirty="0"/>
              <a:t>, </a:t>
            </a:r>
            <a:r>
              <a:rPr lang="en-ID" sz="1500" dirty="0" err="1"/>
              <a:t>termasuk</a:t>
            </a:r>
            <a:r>
              <a:rPr lang="en-ID" sz="1500" dirty="0"/>
              <a:t> </a:t>
            </a:r>
            <a:r>
              <a:rPr lang="en-ID" sz="1500" dirty="0" err="1"/>
              <a:t>penguatan</a:t>
            </a:r>
            <a:r>
              <a:rPr lang="en-ID" sz="1500" dirty="0"/>
              <a:t> dan </a:t>
            </a:r>
            <a:r>
              <a:rPr lang="en-ID" sz="1500" dirty="0" err="1"/>
              <a:t>peningkatan</a:t>
            </a:r>
            <a:r>
              <a:rPr lang="en-ID" sz="1500" dirty="0"/>
              <a:t> </a:t>
            </a:r>
            <a:r>
              <a:rPr lang="en-ID" sz="1500" dirty="0" err="1"/>
              <a:t>kapasitas</a:t>
            </a:r>
            <a:r>
              <a:rPr lang="en-ID" sz="1500" dirty="0"/>
              <a:t> </a:t>
            </a:r>
            <a:r>
              <a:rPr lang="en-ID" sz="1500" dirty="0" err="1"/>
              <a:t>perencanaan</a:t>
            </a:r>
            <a:r>
              <a:rPr lang="en-ID" sz="1500" dirty="0"/>
              <a:t>, regulator, operator, dan </a:t>
            </a:r>
            <a:r>
              <a:rPr lang="en-ID" sz="1500" dirty="0" err="1"/>
              <a:t>pengawasan</a:t>
            </a:r>
            <a:r>
              <a:rPr lang="en-ID" sz="1500" dirty="0"/>
              <a:t> </a:t>
            </a:r>
            <a:r>
              <a:rPr lang="en-ID" sz="1500" dirty="0" err="1"/>
              <a:t>sesuai</a:t>
            </a:r>
            <a:r>
              <a:rPr lang="en-ID" sz="1500" dirty="0"/>
              <a:t> </a:t>
            </a:r>
            <a:r>
              <a:rPr lang="en-ID" sz="1500" dirty="0" err="1"/>
              <a:t>dengan</a:t>
            </a:r>
            <a:r>
              <a:rPr lang="en-ID" sz="1500" dirty="0"/>
              <a:t> platform </a:t>
            </a:r>
            <a:r>
              <a:rPr lang="en-ID" sz="1500" dirty="0" err="1"/>
              <a:t>percepatan</a:t>
            </a:r>
            <a:r>
              <a:rPr lang="en-ID" sz="1500" dirty="0"/>
              <a:t> </a:t>
            </a:r>
            <a:r>
              <a:rPr lang="en-ID" sz="1500" dirty="0" err="1"/>
              <a:t>pengelolaan</a:t>
            </a:r>
            <a:r>
              <a:rPr lang="en-ID" sz="1500" dirty="0"/>
              <a:t> </a:t>
            </a:r>
            <a:r>
              <a:rPr lang="en-ID" sz="1500" dirty="0" err="1"/>
              <a:t>persampahan</a:t>
            </a:r>
            <a:r>
              <a:rPr lang="en-ID" sz="1500" dirty="0"/>
              <a:t>; (6) </a:t>
            </a:r>
            <a:r>
              <a:rPr lang="en-ID" sz="1500" dirty="0" err="1"/>
              <a:t>penerapan</a:t>
            </a:r>
            <a:r>
              <a:rPr lang="en-ID" sz="1500" dirty="0"/>
              <a:t> Polluter Pays Principle dan </a:t>
            </a:r>
            <a:r>
              <a:rPr lang="en-ID" sz="1500" dirty="0" err="1"/>
              <a:t>pendanaan</a:t>
            </a:r>
            <a:r>
              <a:rPr lang="en-ID" sz="1500" dirty="0"/>
              <a:t> </a:t>
            </a:r>
            <a:r>
              <a:rPr lang="en-ID" sz="1500" dirty="0" err="1"/>
              <a:t>inovatif</a:t>
            </a:r>
            <a:r>
              <a:rPr lang="en-ID" sz="1500" dirty="0"/>
              <a:t> </a:t>
            </a:r>
            <a:r>
              <a:rPr lang="en-ID" sz="1500" dirty="0" err="1"/>
              <a:t>termasuk</a:t>
            </a:r>
            <a:r>
              <a:rPr lang="en-ID" sz="1500" dirty="0"/>
              <a:t> </a:t>
            </a:r>
            <a:r>
              <a:rPr lang="en-ID" sz="1500" dirty="0" err="1"/>
              <a:t>bauran</a:t>
            </a:r>
            <a:r>
              <a:rPr lang="en-ID" sz="1500" dirty="0"/>
              <a:t> </a:t>
            </a:r>
            <a:r>
              <a:rPr lang="en-ID" sz="1500" dirty="0" err="1"/>
              <a:t>pendanaan</a:t>
            </a:r>
            <a:r>
              <a:rPr lang="en-ID" sz="1500" dirty="0"/>
              <a:t> </a:t>
            </a:r>
            <a:r>
              <a:rPr lang="en-ID" sz="1500" dirty="0" err="1"/>
              <a:t>untuk</a:t>
            </a:r>
            <a:r>
              <a:rPr lang="en-ID" sz="1500" dirty="0"/>
              <a:t> </a:t>
            </a:r>
            <a:r>
              <a:rPr lang="en-ID" sz="1500" dirty="0" err="1"/>
              <a:t>pemenuhan</a:t>
            </a:r>
            <a:r>
              <a:rPr lang="en-ID" sz="1500" dirty="0"/>
              <a:t> </a:t>
            </a:r>
            <a:r>
              <a:rPr lang="en-ID" sz="1500" dirty="0" err="1"/>
              <a:t>biaya</a:t>
            </a:r>
            <a:r>
              <a:rPr lang="en-ID" sz="1500" dirty="0"/>
              <a:t> total; (7) </a:t>
            </a:r>
            <a:r>
              <a:rPr lang="en-ID" sz="1500" dirty="0" err="1"/>
              <a:t>pengembangan</a:t>
            </a:r>
            <a:r>
              <a:rPr lang="en-ID" sz="1500" dirty="0"/>
              <a:t> </a:t>
            </a:r>
            <a:r>
              <a:rPr lang="en-ID" sz="1500" dirty="0" err="1"/>
              <a:t>teknologi</a:t>
            </a:r>
            <a:r>
              <a:rPr lang="en-ID" sz="1500" dirty="0"/>
              <a:t> </a:t>
            </a:r>
            <a:r>
              <a:rPr lang="en-ID" sz="1500" dirty="0" err="1"/>
              <a:t>tepat</a:t>
            </a:r>
            <a:r>
              <a:rPr lang="en-ID" sz="1500" dirty="0"/>
              <a:t> </a:t>
            </a:r>
            <a:r>
              <a:rPr lang="en-ID" sz="1500" dirty="0" err="1"/>
              <a:t>guna</a:t>
            </a:r>
            <a:r>
              <a:rPr lang="en-ID" sz="1500" dirty="0"/>
              <a:t>; (8) reformasi </a:t>
            </a:r>
            <a:r>
              <a:rPr lang="en-ID" sz="1500" dirty="0" err="1"/>
              <a:t>kelembagaan</a:t>
            </a:r>
            <a:r>
              <a:rPr lang="en-ID" sz="1500" dirty="0"/>
              <a:t>, </a:t>
            </a:r>
            <a:r>
              <a:rPr lang="en-ID" sz="1500" dirty="0" err="1"/>
              <a:t>perencanaan</a:t>
            </a:r>
            <a:r>
              <a:rPr lang="en-ID" sz="1500" dirty="0"/>
              <a:t>, dan </a:t>
            </a:r>
            <a:r>
              <a:rPr lang="en-ID" sz="1500" dirty="0" err="1"/>
              <a:t>pengawasan</a:t>
            </a:r>
            <a:r>
              <a:rPr lang="en-ID" sz="1500" dirty="0"/>
              <a:t> </a:t>
            </a:r>
            <a:r>
              <a:rPr lang="en-ID" sz="1500" dirty="0" err="1"/>
              <a:t>pengelolaan</a:t>
            </a:r>
            <a:r>
              <a:rPr lang="en-ID" sz="1500" dirty="0"/>
              <a:t> </a:t>
            </a:r>
            <a:r>
              <a:rPr lang="en-ID" sz="1500" dirty="0" err="1"/>
              <a:t>sampah</a:t>
            </a:r>
            <a:r>
              <a:rPr lang="en-ID" sz="1500" dirty="0"/>
              <a:t>; (9) </a:t>
            </a:r>
            <a:r>
              <a:rPr lang="en-ID" sz="1500" dirty="0" err="1"/>
              <a:t>penegakan</a:t>
            </a:r>
            <a:r>
              <a:rPr lang="en-ID" sz="1500" dirty="0"/>
              <a:t> </a:t>
            </a:r>
            <a:r>
              <a:rPr lang="en-ID" sz="1500" dirty="0" err="1"/>
              <a:t>hukum</a:t>
            </a:r>
            <a:r>
              <a:rPr lang="en-ID" sz="1500" dirty="0"/>
              <a:t>, </a:t>
            </a:r>
            <a:r>
              <a:rPr lang="en-ID" sz="1500" dirty="0" err="1"/>
              <a:t>penyediaan</a:t>
            </a:r>
            <a:r>
              <a:rPr lang="en-ID" sz="1500" dirty="0"/>
              <a:t> </a:t>
            </a:r>
            <a:r>
              <a:rPr lang="en-ID" sz="1500" dirty="0" err="1"/>
              <a:t>skema</a:t>
            </a:r>
            <a:r>
              <a:rPr lang="en-ID" sz="1500" dirty="0"/>
              <a:t> </a:t>
            </a:r>
            <a:r>
              <a:rPr lang="en-ID" sz="1500" dirty="0" err="1"/>
              <a:t>insentif</a:t>
            </a:r>
            <a:r>
              <a:rPr lang="en-ID" sz="1500" dirty="0"/>
              <a:t>, dan </a:t>
            </a:r>
            <a:r>
              <a:rPr lang="en-ID" sz="1500" dirty="0" err="1"/>
              <a:t>disinsentif</a:t>
            </a:r>
            <a:r>
              <a:rPr lang="en-ID" sz="1500" dirty="0"/>
              <a:t> </a:t>
            </a:r>
            <a:r>
              <a:rPr lang="en-ID" sz="1500" dirty="0" err="1"/>
              <a:t>berbasis</a:t>
            </a:r>
            <a:r>
              <a:rPr lang="en-ID" sz="1500" dirty="0"/>
              <a:t> </a:t>
            </a:r>
            <a:r>
              <a:rPr lang="en-ID" sz="1500" dirty="0" err="1"/>
              <a:t>kinerja</a:t>
            </a:r>
            <a:r>
              <a:rPr lang="en-ID" sz="1500" dirty="0"/>
              <a:t>; (10) </a:t>
            </a:r>
            <a:r>
              <a:rPr lang="en-ID" sz="1500" dirty="0" err="1"/>
              <a:t>penyediaan</a:t>
            </a:r>
            <a:r>
              <a:rPr lang="en-ID" sz="1500" dirty="0"/>
              <a:t> </a:t>
            </a:r>
            <a:r>
              <a:rPr lang="en-ID" sz="1500" dirty="0" err="1"/>
              <a:t>layanan</a:t>
            </a:r>
            <a:r>
              <a:rPr lang="en-ID" sz="1500" dirty="0"/>
              <a:t> </a:t>
            </a:r>
            <a:r>
              <a:rPr lang="en-ID" sz="1500" dirty="0" err="1"/>
              <a:t>persampahan</a:t>
            </a:r>
            <a:r>
              <a:rPr lang="en-ID" sz="1500" dirty="0"/>
              <a:t> yang </a:t>
            </a:r>
            <a:r>
              <a:rPr lang="en-ID" sz="1500" dirty="0" err="1"/>
              <a:t>terintegrasi</a:t>
            </a:r>
            <a:endParaRPr lang="en-ID" sz="1500" dirty="0"/>
          </a:p>
          <a:p>
            <a:pPr algn="just"/>
            <a:r>
              <a:rPr lang="en-ID" sz="1500" dirty="0" err="1"/>
              <a:t>dengan</a:t>
            </a:r>
            <a:r>
              <a:rPr lang="en-ID" sz="1500" dirty="0"/>
              <a:t> air </a:t>
            </a:r>
            <a:r>
              <a:rPr lang="en-ID" sz="1500" dirty="0" err="1"/>
              <a:t>minum</a:t>
            </a:r>
            <a:r>
              <a:rPr lang="en-ID" sz="1500" dirty="0"/>
              <a:t> dan air </a:t>
            </a:r>
            <a:r>
              <a:rPr lang="en-ID" sz="1500" dirty="0" err="1"/>
              <a:t>limbah</a:t>
            </a:r>
            <a:r>
              <a:rPr lang="en-ID" sz="1500" dirty="0"/>
              <a:t> </a:t>
            </a:r>
            <a:r>
              <a:rPr lang="en-ID" sz="1500" dirty="0" err="1"/>
              <a:t>domestik</a:t>
            </a:r>
            <a:r>
              <a:rPr lang="en-ID" sz="1500" dirty="0"/>
              <a:t> di </a:t>
            </a:r>
            <a:r>
              <a:rPr lang="en-ID" sz="1500" dirty="0" err="1"/>
              <a:t>perdesaan</a:t>
            </a:r>
            <a:r>
              <a:rPr lang="en-ID" sz="1500" dirty="0"/>
              <a:t>; (11) </a:t>
            </a:r>
            <a:r>
              <a:rPr lang="en-ID" sz="1500" dirty="0" err="1"/>
              <a:t>penanganan</a:t>
            </a:r>
            <a:r>
              <a:rPr lang="en-ID" sz="1500" dirty="0"/>
              <a:t> </a:t>
            </a:r>
            <a:r>
              <a:rPr lang="en-ID" sz="1500" dirty="0" err="1"/>
              <a:t>sampah</a:t>
            </a:r>
            <a:r>
              <a:rPr lang="en-ID" sz="1500" dirty="0"/>
              <a:t> </a:t>
            </a:r>
            <a:r>
              <a:rPr lang="en-ID" sz="1500" dirty="0" err="1"/>
              <a:t>laut</a:t>
            </a:r>
            <a:r>
              <a:rPr lang="en-ID" sz="1500" dirty="0"/>
              <a:t> , Kawasan </a:t>
            </a:r>
            <a:r>
              <a:rPr lang="en-ID" sz="1500" dirty="0" err="1"/>
              <a:t>pesisir</a:t>
            </a:r>
            <a:r>
              <a:rPr lang="en-ID" sz="1500" dirty="0"/>
              <a:t>, dan </a:t>
            </a:r>
            <a:r>
              <a:rPr lang="en-ID" sz="1500" dirty="0" err="1"/>
              <a:t>sampah</a:t>
            </a:r>
            <a:r>
              <a:rPr lang="en-ID" sz="1500" dirty="0"/>
              <a:t> </a:t>
            </a:r>
            <a:r>
              <a:rPr lang="en-ID" sz="1500" dirty="0" err="1"/>
              <a:t>spesifik</a:t>
            </a:r>
            <a:r>
              <a:rPr lang="en-ID" sz="1500" dirty="0"/>
              <a:t>; </a:t>
            </a:r>
            <a:r>
              <a:rPr lang="en-ID" sz="1500" dirty="0" err="1"/>
              <a:t>serta</a:t>
            </a:r>
            <a:r>
              <a:rPr lang="en-ID" sz="1500" dirty="0"/>
              <a:t> (12) </a:t>
            </a:r>
            <a:r>
              <a:rPr lang="en-ID" sz="1500" dirty="0" err="1"/>
              <a:t>penetapan</a:t>
            </a:r>
            <a:r>
              <a:rPr lang="en-ID" sz="1500" dirty="0"/>
              <a:t> </a:t>
            </a:r>
            <a:r>
              <a:rPr lang="en-ID" sz="1500" dirty="0" err="1"/>
              <a:t>urusan</a:t>
            </a:r>
            <a:r>
              <a:rPr lang="en-ID" sz="1500" dirty="0"/>
              <a:t> </a:t>
            </a:r>
            <a:r>
              <a:rPr lang="en-ID" sz="1500" dirty="0" err="1"/>
              <a:t>pengelolaan</a:t>
            </a:r>
            <a:r>
              <a:rPr lang="en-ID" sz="1500" dirty="0"/>
              <a:t> </a:t>
            </a:r>
            <a:r>
              <a:rPr lang="en-ID" sz="1500" dirty="0" err="1"/>
              <a:t>persampahan</a:t>
            </a:r>
            <a:r>
              <a:rPr lang="en-ID" sz="1500" dirty="0"/>
              <a:t> </a:t>
            </a:r>
            <a:r>
              <a:rPr lang="en-ID" sz="1500" dirty="0" err="1"/>
              <a:t>sebagai</a:t>
            </a:r>
            <a:r>
              <a:rPr lang="en-ID" sz="1500" dirty="0"/>
              <a:t> SPM dan </a:t>
            </a:r>
            <a:r>
              <a:rPr lang="en-ID" sz="1500" dirty="0" err="1"/>
              <a:t>penerapan</a:t>
            </a:r>
            <a:r>
              <a:rPr lang="en-ID" sz="1500" dirty="0"/>
              <a:t> reformasi </a:t>
            </a:r>
            <a:r>
              <a:rPr lang="en-ID" sz="1500" dirty="0" err="1"/>
              <a:t>persampahan</a:t>
            </a:r>
            <a:r>
              <a:rPr lang="en-ID" sz="1500" dirty="0"/>
              <a:t> </a:t>
            </a:r>
            <a:r>
              <a:rPr lang="en-ID" sz="1500" dirty="0" err="1"/>
              <a:t>sebagai</a:t>
            </a:r>
            <a:r>
              <a:rPr lang="en-ID" sz="1500" dirty="0"/>
              <a:t> </a:t>
            </a:r>
            <a:r>
              <a:rPr lang="en-ID" sz="1500" dirty="0" err="1"/>
              <a:t>indikator</a:t>
            </a:r>
            <a:r>
              <a:rPr lang="en-ID" sz="1500" dirty="0"/>
              <a:t> </a:t>
            </a:r>
            <a:r>
              <a:rPr lang="en-ID" sz="1500" dirty="0" err="1"/>
              <a:t>kunci</a:t>
            </a:r>
            <a:r>
              <a:rPr lang="en-ID" sz="1500" dirty="0"/>
              <a:t> </a:t>
            </a:r>
            <a:r>
              <a:rPr lang="en-ID" sz="1500" dirty="0" err="1"/>
              <a:t>kinerja</a:t>
            </a:r>
            <a:r>
              <a:rPr lang="en-ID" sz="1500" dirty="0"/>
              <a:t> </a:t>
            </a:r>
            <a:r>
              <a:rPr lang="en-ID" sz="1500" dirty="0" err="1"/>
              <a:t>kepala</a:t>
            </a:r>
            <a:r>
              <a:rPr lang="en-ID" sz="1500" dirty="0"/>
              <a:t> </a:t>
            </a:r>
            <a:r>
              <a:rPr lang="en-ID" sz="1500" dirty="0" err="1"/>
              <a:t>daerah</a:t>
            </a:r>
            <a:r>
              <a:rPr lang="en-ID" sz="1500" dirty="0"/>
              <a:t>. </a:t>
            </a:r>
            <a:r>
              <a:rPr lang="en-ID" sz="1500" dirty="0" err="1"/>
              <a:t>Kebijakan</a:t>
            </a:r>
            <a:r>
              <a:rPr lang="en-ID" sz="1500" dirty="0"/>
              <a:t> </a:t>
            </a:r>
            <a:r>
              <a:rPr lang="en-ID" sz="1500" dirty="0" err="1"/>
              <a:t>ini</a:t>
            </a:r>
            <a:r>
              <a:rPr lang="en-ID" sz="1500" dirty="0"/>
              <a:t> juga </a:t>
            </a:r>
            <a:r>
              <a:rPr lang="en-ID" sz="1500" dirty="0" err="1"/>
              <a:t>perlu</a:t>
            </a:r>
            <a:r>
              <a:rPr lang="en-ID" sz="1500" dirty="0"/>
              <a:t> </a:t>
            </a:r>
            <a:r>
              <a:rPr lang="en-ID" sz="1500" dirty="0" err="1"/>
              <a:t>didukung</a:t>
            </a:r>
            <a:r>
              <a:rPr lang="en-ID" sz="1500" dirty="0"/>
              <a:t> </a:t>
            </a:r>
            <a:r>
              <a:rPr lang="en-ID" sz="1500" dirty="0" err="1"/>
              <a:t>dengan</a:t>
            </a:r>
            <a:r>
              <a:rPr lang="en-ID" sz="1500" dirty="0"/>
              <a:t> </a:t>
            </a:r>
            <a:r>
              <a:rPr lang="en-ID" sz="1500" dirty="0" err="1"/>
              <a:t>penerapan</a:t>
            </a:r>
            <a:r>
              <a:rPr lang="en-ID" sz="1500" dirty="0"/>
              <a:t> </a:t>
            </a:r>
            <a:r>
              <a:rPr lang="en-ID" sz="1500" dirty="0" err="1"/>
              <a:t>ekonomi</a:t>
            </a:r>
            <a:r>
              <a:rPr lang="en-ID" sz="1500" dirty="0"/>
              <a:t> </a:t>
            </a:r>
            <a:r>
              <a:rPr lang="en-ID" sz="1500" dirty="0" err="1"/>
              <a:t>sirkuler</a:t>
            </a:r>
            <a:r>
              <a:rPr lang="en-ID" sz="1500" dirty="0"/>
              <a:t> pada </a:t>
            </a:r>
            <a:r>
              <a:rPr lang="en-ID" sz="1500" dirty="0" err="1"/>
              <a:t>produsen</a:t>
            </a:r>
            <a:r>
              <a:rPr lang="en-ID" sz="1500" dirty="0"/>
              <a:t> </a:t>
            </a:r>
            <a:r>
              <a:rPr lang="en-ID" sz="1500" dirty="0" err="1"/>
              <a:t>untuk</a:t>
            </a:r>
            <a:r>
              <a:rPr lang="en-ID" sz="1500" dirty="0"/>
              <a:t> </a:t>
            </a:r>
            <a:r>
              <a:rPr lang="en-ID" sz="1500" dirty="0" err="1"/>
              <a:t>memperkuat</a:t>
            </a:r>
            <a:r>
              <a:rPr lang="en-ID" sz="1500" dirty="0"/>
              <a:t> </a:t>
            </a:r>
            <a:r>
              <a:rPr lang="en-ID" sz="1500" dirty="0" err="1"/>
              <a:t>rantai</a:t>
            </a:r>
            <a:r>
              <a:rPr lang="en-ID" sz="1500" dirty="0"/>
              <a:t> </a:t>
            </a:r>
            <a:r>
              <a:rPr lang="en-ID" sz="1500" dirty="0" err="1"/>
              <a:t>nilai</a:t>
            </a:r>
            <a:r>
              <a:rPr lang="en-ID" sz="1500" dirty="0"/>
              <a:t> </a:t>
            </a:r>
            <a:r>
              <a:rPr lang="en-ID" sz="1500" dirty="0" err="1"/>
              <a:t>persampahan</a:t>
            </a:r>
            <a:r>
              <a:rPr lang="en-ID" sz="1500" dirty="0"/>
              <a:t>.</a:t>
            </a:r>
          </a:p>
        </p:txBody>
      </p:sp>
    </p:spTree>
    <p:extLst>
      <p:ext uri="{BB962C8B-B14F-4D97-AF65-F5344CB8AC3E}">
        <p14:creationId xmlns:p14="http://schemas.microsoft.com/office/powerpoint/2010/main" val="21380864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7132A5B2-73DF-3AF9-130B-C9BC7B30EC5B}"/>
              </a:ext>
            </a:extLst>
          </p:cNvPr>
          <p:cNvSpPr txBox="1"/>
          <p:nvPr/>
        </p:nvSpPr>
        <p:spPr>
          <a:xfrm>
            <a:off x="544286" y="1626747"/>
            <a:ext cx="6204856" cy="369332"/>
          </a:xfrm>
          <a:prstGeom prst="rect">
            <a:avLst/>
          </a:prstGeom>
          <a:noFill/>
        </p:spPr>
        <p:txBody>
          <a:bodyPr wrap="square">
            <a:spAutoFit/>
          </a:bodyPr>
          <a:lstStyle/>
          <a:p>
            <a:r>
              <a:rPr lang="fi-FI" dirty="0"/>
              <a:t>4. Ketahanan Energi, Air, dan Kemandirian Pangan</a:t>
            </a:r>
            <a:endParaRPr lang="en-ID" dirty="0"/>
          </a:p>
        </p:txBody>
      </p:sp>
      <p:sp>
        <p:nvSpPr>
          <p:cNvPr id="11" name="TextBox 10">
            <a:extLst>
              <a:ext uri="{FF2B5EF4-FFF2-40B4-BE49-F238E27FC236}">
                <a16:creationId xmlns:a16="http://schemas.microsoft.com/office/drawing/2014/main" id="{3E9F8D6F-DA78-179E-A615-9CBC87DD36A4}"/>
              </a:ext>
            </a:extLst>
          </p:cNvPr>
          <p:cNvSpPr txBox="1"/>
          <p:nvPr/>
        </p:nvSpPr>
        <p:spPr>
          <a:xfrm>
            <a:off x="718457" y="2013874"/>
            <a:ext cx="11059885" cy="2308324"/>
          </a:xfrm>
          <a:prstGeom prst="rect">
            <a:avLst/>
          </a:prstGeom>
          <a:noFill/>
        </p:spPr>
        <p:txBody>
          <a:bodyPr wrap="square">
            <a:spAutoFit/>
          </a:bodyPr>
          <a:lstStyle/>
          <a:p>
            <a:pPr algn="just"/>
            <a:r>
              <a:rPr lang="en-ID" sz="1600" dirty="0" err="1">
                <a:latin typeface="Aptos" panose="020B0004020202020204" pitchFamily="34" charset="0"/>
              </a:rPr>
              <a:t>Arah</a:t>
            </a:r>
            <a:r>
              <a:rPr lang="en-ID" sz="1600" dirty="0">
                <a:latin typeface="Aptos" panose="020B0004020202020204" pitchFamily="34" charset="0"/>
              </a:rPr>
              <a:t> </a:t>
            </a:r>
            <a:r>
              <a:rPr lang="en-ID" sz="1600" dirty="0" err="1">
                <a:latin typeface="Aptos" panose="020B0004020202020204" pitchFamily="34" charset="0"/>
              </a:rPr>
              <a:t>kebijakan</a:t>
            </a:r>
            <a:r>
              <a:rPr lang="en-ID" sz="1600" dirty="0">
                <a:latin typeface="Aptos" panose="020B0004020202020204" pitchFamily="34" charset="0"/>
              </a:rPr>
              <a:t> </a:t>
            </a:r>
            <a:r>
              <a:rPr lang="en-ID" sz="1600" dirty="0" err="1">
                <a:latin typeface="Aptos" panose="020B0004020202020204" pitchFamily="34" charset="0"/>
              </a:rPr>
              <a:t>dalam</a:t>
            </a:r>
            <a:r>
              <a:rPr lang="en-ID" sz="1600" dirty="0">
                <a:latin typeface="Aptos" panose="020B0004020202020204" pitchFamily="34" charset="0"/>
              </a:rPr>
              <a:t> </a:t>
            </a:r>
            <a:r>
              <a:rPr lang="en-ID" sz="1600" dirty="0" err="1">
                <a:latin typeface="Aptos" panose="020B0004020202020204" pitchFamily="34" charset="0"/>
              </a:rPr>
              <a:t>mendorong</a:t>
            </a:r>
            <a:r>
              <a:rPr lang="en-ID" sz="1600" dirty="0">
                <a:latin typeface="Aptos" panose="020B0004020202020204" pitchFamily="34" charset="0"/>
              </a:rPr>
              <a:t> </a:t>
            </a:r>
            <a:r>
              <a:rPr lang="en-ID" sz="1600" dirty="0" err="1">
                <a:latin typeface="Aptos" panose="020B0004020202020204" pitchFamily="34" charset="0"/>
              </a:rPr>
              <a:t>terwujudnya</a:t>
            </a:r>
            <a:r>
              <a:rPr lang="en-ID" sz="1600" dirty="0">
                <a:latin typeface="Aptos" panose="020B0004020202020204" pitchFamily="34" charset="0"/>
              </a:rPr>
              <a:t> </a:t>
            </a:r>
            <a:r>
              <a:rPr lang="en-ID" sz="1600" dirty="0" err="1">
                <a:latin typeface="Aptos" panose="020B0004020202020204" pitchFamily="34" charset="0"/>
              </a:rPr>
              <a:t>kemandirian</a:t>
            </a:r>
            <a:r>
              <a:rPr lang="en-ID" sz="1600" dirty="0">
                <a:latin typeface="Aptos" panose="020B0004020202020204" pitchFamily="34" charset="0"/>
              </a:rPr>
              <a:t> pangan di Indonesia </a:t>
            </a:r>
            <a:r>
              <a:rPr lang="en-ID" sz="1600" dirty="0" err="1">
                <a:latin typeface="Aptos" panose="020B0004020202020204" pitchFamily="34" charset="0"/>
              </a:rPr>
              <a:t>berfokus</a:t>
            </a:r>
            <a:r>
              <a:rPr lang="en-ID" sz="1600" dirty="0">
                <a:latin typeface="Aptos" panose="020B0004020202020204" pitchFamily="34" charset="0"/>
              </a:rPr>
              <a:t> pada (1) </a:t>
            </a:r>
            <a:r>
              <a:rPr lang="en-ID" sz="1600" dirty="0" err="1">
                <a:latin typeface="Aptos" panose="020B0004020202020204" pitchFamily="34" charset="0"/>
              </a:rPr>
              <a:t>peningkatan</a:t>
            </a:r>
            <a:r>
              <a:rPr lang="en-ID" sz="1600" dirty="0">
                <a:latin typeface="Aptos" panose="020B0004020202020204" pitchFamily="34" charset="0"/>
              </a:rPr>
              <a:t> </a:t>
            </a:r>
            <a:r>
              <a:rPr lang="en-ID" sz="1600" dirty="0" err="1">
                <a:latin typeface="Aptos" panose="020B0004020202020204" pitchFamily="34" charset="0"/>
              </a:rPr>
              <a:t>ketersediaan</a:t>
            </a:r>
            <a:r>
              <a:rPr lang="en-ID" sz="1600" dirty="0">
                <a:latin typeface="Aptos" panose="020B0004020202020204" pitchFamily="34" charset="0"/>
              </a:rPr>
              <a:t> pangan </a:t>
            </a:r>
            <a:r>
              <a:rPr lang="en-ID" sz="1600" dirty="0" err="1">
                <a:latin typeface="Aptos" panose="020B0004020202020204" pitchFamily="34" charset="0"/>
              </a:rPr>
              <a:t>nasional</a:t>
            </a:r>
            <a:r>
              <a:rPr lang="en-ID" sz="1600" dirty="0">
                <a:latin typeface="Aptos" panose="020B0004020202020204" pitchFamily="34" charset="0"/>
              </a:rPr>
              <a:t> </a:t>
            </a:r>
            <a:r>
              <a:rPr lang="en-ID" sz="1600" dirty="0" err="1">
                <a:latin typeface="Aptos" panose="020B0004020202020204" pitchFamily="34" charset="0"/>
              </a:rPr>
              <a:t>didukung</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a:t>
            </a:r>
            <a:r>
              <a:rPr lang="en-ID" sz="1600" dirty="0" err="1">
                <a:latin typeface="Aptos" panose="020B0004020202020204" pitchFamily="34" charset="0"/>
              </a:rPr>
              <a:t>kegiatan-kegiatan</a:t>
            </a:r>
            <a:r>
              <a:rPr lang="en-ID" sz="1600" dirty="0">
                <a:latin typeface="Aptos" panose="020B0004020202020204" pitchFamily="34" charset="0"/>
              </a:rPr>
              <a:t> (a) </a:t>
            </a:r>
            <a:r>
              <a:rPr lang="en-ID" sz="1600" dirty="0" err="1">
                <a:latin typeface="Aptos" panose="020B0004020202020204" pitchFamily="34" charset="0"/>
              </a:rPr>
              <a:t>pengembangan</a:t>
            </a:r>
            <a:r>
              <a:rPr lang="en-ID" sz="1600" dirty="0">
                <a:latin typeface="Aptos" panose="020B0004020202020204" pitchFamily="34" charset="0"/>
              </a:rPr>
              <a:t> </a:t>
            </a:r>
            <a:r>
              <a:rPr lang="en-ID" sz="1600" dirty="0" err="1">
                <a:latin typeface="Aptos" panose="020B0004020202020204" pitchFamily="34" charset="0"/>
              </a:rPr>
              <a:t>kawasan-kawasan</a:t>
            </a:r>
            <a:r>
              <a:rPr lang="en-ID" sz="1600" dirty="0">
                <a:latin typeface="Aptos" panose="020B0004020202020204" pitchFamily="34" charset="0"/>
              </a:rPr>
              <a:t> </a:t>
            </a:r>
            <a:r>
              <a:rPr lang="en-ID" sz="1600" dirty="0" err="1">
                <a:latin typeface="Aptos" panose="020B0004020202020204" pitchFamily="34" charset="0"/>
              </a:rPr>
              <a:t>sentra</a:t>
            </a:r>
            <a:r>
              <a:rPr lang="en-ID" sz="1600" dirty="0">
                <a:latin typeface="Aptos" panose="020B0004020202020204" pitchFamily="34" charset="0"/>
              </a:rPr>
              <a:t> </a:t>
            </a:r>
            <a:r>
              <a:rPr lang="en-ID" sz="1600" dirty="0" err="1">
                <a:latin typeface="Aptos" panose="020B0004020202020204" pitchFamily="34" charset="0"/>
              </a:rPr>
              <a:t>produksi</a:t>
            </a:r>
            <a:r>
              <a:rPr lang="en-ID" sz="1600" dirty="0">
                <a:latin typeface="Aptos" panose="020B0004020202020204" pitchFamily="34" charset="0"/>
              </a:rPr>
              <a:t> pangan di </a:t>
            </a:r>
            <a:r>
              <a:rPr lang="en-ID" sz="1600" dirty="0" err="1">
                <a:latin typeface="Aptos" panose="020B0004020202020204" pitchFamily="34" charset="0"/>
              </a:rPr>
              <a:t>luar</a:t>
            </a:r>
            <a:r>
              <a:rPr lang="en-ID" sz="1600" dirty="0">
                <a:latin typeface="Aptos" panose="020B0004020202020204" pitchFamily="34" charset="0"/>
              </a:rPr>
              <a:t> Pulau </a:t>
            </a:r>
            <a:r>
              <a:rPr lang="en-ID" sz="1600" dirty="0" err="1">
                <a:latin typeface="Aptos" panose="020B0004020202020204" pitchFamily="34" charset="0"/>
              </a:rPr>
              <a:t>Jawa</a:t>
            </a:r>
            <a:r>
              <a:rPr lang="en-ID" sz="1600" dirty="0">
                <a:latin typeface="Aptos" panose="020B0004020202020204" pitchFamily="34" charset="0"/>
              </a:rPr>
              <a:t>, (b) </a:t>
            </a:r>
            <a:r>
              <a:rPr lang="en-ID" sz="1600" dirty="0" err="1">
                <a:latin typeface="Aptos" panose="020B0004020202020204" pitchFamily="34" charset="0"/>
              </a:rPr>
              <a:t>pengembangan</a:t>
            </a:r>
            <a:r>
              <a:rPr lang="en-ID" sz="1600" dirty="0">
                <a:latin typeface="Aptos" panose="020B0004020202020204" pitchFamily="34" charset="0"/>
              </a:rPr>
              <a:t> pangan </a:t>
            </a:r>
            <a:r>
              <a:rPr lang="en-ID" sz="1600" dirty="0" err="1">
                <a:latin typeface="Aptos" panose="020B0004020202020204" pitchFamily="34" charset="0"/>
              </a:rPr>
              <a:t>hewani</a:t>
            </a:r>
            <a:r>
              <a:rPr lang="en-ID" sz="1600" dirty="0">
                <a:latin typeface="Aptos" panose="020B0004020202020204" pitchFamily="34" charset="0"/>
              </a:rPr>
              <a:t>, (c) </a:t>
            </a:r>
            <a:r>
              <a:rPr lang="en-ID" sz="1600" dirty="0" err="1">
                <a:latin typeface="Aptos" panose="020B0004020202020204" pitchFamily="34" charset="0"/>
              </a:rPr>
              <a:t>pengembangan</a:t>
            </a:r>
            <a:r>
              <a:rPr lang="en-ID" sz="1600" dirty="0">
                <a:latin typeface="Aptos" panose="020B0004020202020204" pitchFamily="34" charset="0"/>
              </a:rPr>
              <a:t> pangan </a:t>
            </a:r>
            <a:r>
              <a:rPr lang="en-ID" sz="1600" dirty="0" err="1">
                <a:latin typeface="Aptos" panose="020B0004020202020204" pitchFamily="34" charset="0"/>
              </a:rPr>
              <a:t>nabati</a:t>
            </a:r>
            <a:r>
              <a:rPr lang="en-ID" sz="1600" dirty="0">
                <a:latin typeface="Aptos" panose="020B0004020202020204" pitchFamily="34" charset="0"/>
              </a:rPr>
              <a:t>, (d) </a:t>
            </a:r>
            <a:r>
              <a:rPr lang="en-ID" sz="1600" dirty="0" err="1">
                <a:latin typeface="Aptos" panose="020B0004020202020204" pitchFamily="34" charset="0"/>
              </a:rPr>
              <a:t>pengembangan</a:t>
            </a:r>
            <a:r>
              <a:rPr lang="en-ID" sz="1600" dirty="0">
                <a:latin typeface="Aptos" panose="020B0004020202020204" pitchFamily="34" charset="0"/>
              </a:rPr>
              <a:t> pangan </a:t>
            </a:r>
            <a:r>
              <a:rPr lang="en-ID" sz="1600" dirty="0" err="1">
                <a:latin typeface="Aptos" panose="020B0004020202020204" pitchFamily="34" charset="0"/>
              </a:rPr>
              <a:t>akuatik</a:t>
            </a:r>
            <a:r>
              <a:rPr lang="en-ID" sz="1600" dirty="0">
                <a:latin typeface="Aptos" panose="020B0004020202020204" pitchFamily="34" charset="0"/>
              </a:rPr>
              <a:t> (blue food), </a:t>
            </a:r>
            <a:r>
              <a:rPr lang="en-ID" sz="1600" dirty="0" err="1">
                <a:latin typeface="Aptos" panose="020B0004020202020204" pitchFamily="34" charset="0"/>
              </a:rPr>
              <a:t>serta</a:t>
            </a:r>
            <a:r>
              <a:rPr lang="en-ID" sz="1600" dirty="0">
                <a:latin typeface="Aptos" panose="020B0004020202020204" pitchFamily="34" charset="0"/>
              </a:rPr>
              <a:t> (e) </a:t>
            </a:r>
            <a:r>
              <a:rPr lang="en-ID" sz="1600" dirty="0" err="1">
                <a:latin typeface="Aptos" panose="020B0004020202020204" pitchFamily="34" charset="0"/>
              </a:rPr>
              <a:t>penguatan</a:t>
            </a:r>
            <a:r>
              <a:rPr lang="en-ID" sz="1600" dirty="0">
                <a:latin typeface="Aptos" panose="020B0004020202020204" pitchFamily="34" charset="0"/>
              </a:rPr>
              <a:t> </a:t>
            </a:r>
            <a:r>
              <a:rPr lang="en-ID" sz="1600" dirty="0" err="1">
                <a:latin typeface="Aptos" panose="020B0004020202020204" pitchFamily="34" charset="0"/>
              </a:rPr>
              <a:t>cadangan</a:t>
            </a:r>
            <a:r>
              <a:rPr lang="en-ID" sz="1600" dirty="0">
                <a:latin typeface="Aptos" panose="020B0004020202020204" pitchFamily="34" charset="0"/>
              </a:rPr>
              <a:t> pangan; (2) </a:t>
            </a:r>
            <a:r>
              <a:rPr lang="fi-FI" sz="1600" b="0" i="0" u="none" strike="noStrike" baseline="0" dirty="0">
                <a:latin typeface="Aptos" panose="020B0004020202020204" pitchFamily="34" charset="0"/>
              </a:rPr>
              <a:t>peningkatan kualitas konsumsi, keamanan, serta </a:t>
            </a:r>
            <a:r>
              <a:rPr lang="en-ID" sz="1600" b="0" i="0" u="none" strike="noStrike" baseline="0" dirty="0" err="1">
                <a:latin typeface="Aptos" panose="020B0004020202020204" pitchFamily="34" charset="0"/>
              </a:rPr>
              <a:t>penanganan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kerawanan</a:t>
            </a:r>
            <a:r>
              <a:rPr lang="en-ID" sz="1600" b="0" i="0" u="none" strike="noStrike" baseline="0" dirty="0">
                <a:latin typeface="Aptos" panose="020B0004020202020204" pitchFamily="34" charset="0"/>
              </a:rPr>
              <a:t> pangan dan </a:t>
            </a:r>
            <a:r>
              <a:rPr lang="en-ID" sz="1600" b="0" i="0" u="none" strike="noStrike" baseline="0" dirty="0" err="1">
                <a:latin typeface="Aptos" panose="020B0004020202020204" pitchFamily="34" charset="0"/>
              </a:rPr>
              <a:t>gizi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didukung</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kegiatan-kegiatan</a:t>
            </a:r>
            <a:r>
              <a:rPr lang="en-ID" sz="1600" b="0" i="0" u="none" strike="noStrike" baseline="0" dirty="0">
                <a:latin typeface="Aptos" panose="020B0004020202020204" pitchFamily="34" charset="0"/>
              </a:rPr>
              <a:t> (a) </a:t>
            </a:r>
            <a:r>
              <a:rPr lang="en-ID" sz="1600" b="0" i="0" u="none" strike="noStrike" baseline="0" dirty="0" err="1">
                <a:latin typeface="Aptos" panose="020B0004020202020204" pitchFamily="34" charset="0"/>
              </a:rPr>
              <a:t>penganekaragaman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konsumsi</a:t>
            </a:r>
            <a:r>
              <a:rPr lang="en-ID" sz="1600" b="0" i="0" u="none" strike="noStrike" baseline="0" dirty="0">
                <a:latin typeface="Aptos" panose="020B0004020202020204" pitchFamily="34" charset="0"/>
              </a:rPr>
              <a:t> pangan, (b) </a:t>
            </a:r>
            <a:r>
              <a:rPr lang="en-ID" sz="1600" b="0" i="0" u="none" strike="noStrike" baseline="0" dirty="0" err="1">
                <a:latin typeface="Aptos" panose="020B0004020202020204" pitchFamily="34" charset="0"/>
              </a:rPr>
              <a:t>biofortifikasi</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fortifikasi</a:t>
            </a:r>
            <a:r>
              <a:rPr lang="en-ID" sz="1600" b="0" i="0" u="none" strike="noStrike" baseline="0" dirty="0">
                <a:latin typeface="Aptos" panose="020B0004020202020204" pitchFamily="34" charset="0"/>
              </a:rPr>
              <a:t> </a:t>
            </a:r>
            <a:r>
              <a:rPr lang="nn-NO" sz="1600" b="0" i="0" u="none" strike="noStrike" baseline="0" dirty="0">
                <a:latin typeface="Aptos" panose="020B0004020202020204" pitchFamily="34" charset="0"/>
              </a:rPr>
              <a:t>pangan, (c) pengembangan pangan lokal, serta (d) peningkatan keamanan pangan yang didukung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kegiatan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pembangunan</a:t>
            </a:r>
            <a:r>
              <a:rPr lang="en-ID" sz="1600" b="0" i="0" u="none" strike="noStrike" baseline="0" dirty="0">
                <a:latin typeface="Aptos" panose="020B0004020202020204" pitchFamily="34" charset="0"/>
              </a:rPr>
              <a:t> yang </a:t>
            </a:r>
            <a:r>
              <a:rPr lang="en-ID" sz="1600" b="0" i="0" u="none" strike="noStrike" baseline="0" dirty="0" err="1">
                <a:latin typeface="Aptos" panose="020B0004020202020204" pitchFamily="34" charset="0"/>
              </a:rPr>
              <a:t>meningkatkan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ketersediaan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infrastruktur</a:t>
            </a:r>
            <a:r>
              <a:rPr lang="en-ID" sz="1600" b="0" i="0" u="none" strike="noStrike" baseline="0" dirty="0">
                <a:latin typeface="Aptos" panose="020B0004020202020204" pitchFamily="34" charset="0"/>
              </a:rPr>
              <a:t> dan </a:t>
            </a:r>
            <a:r>
              <a:rPr lang="en-ID" sz="1600" b="0" i="0" u="none" strike="noStrike" baseline="0" dirty="0" err="1">
                <a:latin typeface="Aptos" panose="020B0004020202020204" pitchFamily="34" charset="0"/>
              </a:rPr>
              <a:t>sarana-prasarana</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pengawasan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pengujian</a:t>
            </a:r>
            <a:r>
              <a:rPr lang="en-ID" sz="1600" b="0" i="0" u="none" strike="noStrike" baseline="0" dirty="0">
                <a:latin typeface="Aptos" panose="020B0004020202020204" pitchFamily="34" charset="0"/>
              </a:rPr>
              <a:t> pangan; (3) </a:t>
            </a: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tata </a:t>
            </a:r>
            <a:r>
              <a:rPr lang="en-ID" sz="1600" b="0" i="0" u="none" strike="noStrike" baseline="0" dirty="0" err="1">
                <a:latin typeface="Aptos" panose="020B0004020202020204" pitchFamily="34" charset="0"/>
              </a:rPr>
              <a:t>kelola</a:t>
            </a:r>
            <a:r>
              <a:rPr lang="en-ID" sz="1600" b="0" i="0" u="none" strike="noStrike" baseline="0" dirty="0">
                <a:latin typeface="Aptos" panose="020B0004020202020204" pitchFamily="34" charset="0"/>
              </a:rPr>
              <a:t> pangan </a:t>
            </a:r>
            <a:r>
              <a:rPr lang="en-ID" sz="1600" b="0" i="0" u="none" strike="noStrike" baseline="0" dirty="0" err="1">
                <a:latin typeface="Aptos" panose="020B0004020202020204" pitchFamily="34" charset="0"/>
              </a:rPr>
              <a:t>diwujudkan</a:t>
            </a:r>
            <a:r>
              <a:rPr lang="en-ID" sz="1600" b="0" i="0" u="none" strike="noStrike" baseline="0" dirty="0">
                <a:latin typeface="Aptos" panose="020B0004020202020204" pitchFamily="34" charset="0"/>
              </a:rPr>
              <a:t> </a:t>
            </a:r>
            <a:r>
              <a:rPr lang="en-ID" sz="1600" b="0" i="0" u="none" strike="noStrike" baseline="0" dirty="0" err="1">
                <a:latin typeface="Aptos" panose="020B0004020202020204" pitchFamily="34" charset="0"/>
              </a:rPr>
              <a:t>melalui</a:t>
            </a:r>
            <a:r>
              <a:rPr lang="en-ID" sz="1600" b="0" i="0" u="none" strike="noStrike" baseline="0" dirty="0">
                <a:latin typeface="Aptos" panose="020B0004020202020204" pitchFamily="34" charset="0"/>
              </a:rPr>
              <a:t> (a) </a:t>
            </a:r>
            <a:r>
              <a:rPr lang="en-ID" sz="1600" b="0" i="0" u="none" strike="noStrike" baseline="0" dirty="0" err="1">
                <a:latin typeface="Aptos" panose="020B0004020202020204" pitchFamily="34" charset="0"/>
              </a:rPr>
              <a:t>penguatan</a:t>
            </a:r>
            <a:r>
              <a:rPr lang="en-ID" sz="1600" b="0" i="0" u="none" strike="noStrike" baseline="0" dirty="0">
                <a:latin typeface="Aptos" panose="020B0004020202020204" pitchFamily="34" charset="0"/>
              </a:rPr>
              <a:t> </a:t>
            </a:r>
            <a:r>
              <a:rPr lang="nn-NO" sz="1600" b="0" i="0" u="none" strike="noStrike" baseline="0" dirty="0">
                <a:latin typeface="Aptos" panose="020B0004020202020204" pitchFamily="34" charset="0"/>
              </a:rPr>
              <a:t>Satu Data Pangan yang terintegrasi dengan Satu </a:t>
            </a:r>
            <a:r>
              <a:rPr lang="it-IT" sz="1600" b="0" i="0" u="none" strike="noStrike" baseline="0" dirty="0">
                <a:latin typeface="Aptos" panose="020B0004020202020204" pitchFamily="34" charset="0"/>
              </a:rPr>
              <a:t>Data Indonesia, (b) stabilisasi rantai pasok dan rantai </a:t>
            </a:r>
            <a:r>
              <a:rPr lang="fi-FI" sz="1600" b="0" i="0" u="none" strike="noStrike" baseline="0" dirty="0">
                <a:latin typeface="Aptos" panose="020B0004020202020204" pitchFamily="34" charset="0"/>
              </a:rPr>
              <a:t>nilai, serta (c) peningkatan pengelolaan susut dan </a:t>
            </a:r>
            <a:r>
              <a:rPr lang="en-ID" sz="1600" b="0" i="0" u="none" strike="noStrike" baseline="0" dirty="0" err="1">
                <a:latin typeface="Aptos" panose="020B0004020202020204" pitchFamily="34" charset="0"/>
              </a:rPr>
              <a:t>sisa</a:t>
            </a:r>
            <a:r>
              <a:rPr lang="en-ID" sz="1600" b="0" i="0" u="none" strike="noStrike" baseline="0" dirty="0">
                <a:latin typeface="Aptos" panose="020B0004020202020204" pitchFamily="34" charset="0"/>
              </a:rPr>
              <a:t>/</a:t>
            </a:r>
            <a:r>
              <a:rPr lang="en-ID" sz="1600" b="0" i="0" u="none" strike="noStrike" baseline="0" dirty="0" err="1">
                <a:latin typeface="Aptos" panose="020B0004020202020204" pitchFamily="34" charset="0"/>
              </a:rPr>
              <a:t>limbah</a:t>
            </a:r>
            <a:r>
              <a:rPr lang="en-ID" sz="1600" b="0" i="0" u="none" strike="noStrike" baseline="0" dirty="0">
                <a:latin typeface="Aptos" panose="020B0004020202020204" pitchFamily="34" charset="0"/>
              </a:rPr>
              <a:t> pangan</a:t>
            </a:r>
            <a:endParaRPr lang="en-ID" sz="1600" dirty="0">
              <a:latin typeface="Aptos" panose="020B0004020202020204" pitchFamily="34" charset="0"/>
            </a:endParaRPr>
          </a:p>
        </p:txBody>
      </p:sp>
      <p:sp>
        <p:nvSpPr>
          <p:cNvPr id="14" name="TextBox 13">
            <a:extLst>
              <a:ext uri="{FF2B5EF4-FFF2-40B4-BE49-F238E27FC236}">
                <a16:creationId xmlns:a16="http://schemas.microsoft.com/office/drawing/2014/main" id="{2DCBE50C-9820-D4F3-158E-970548982C53}"/>
              </a:ext>
            </a:extLst>
          </p:cNvPr>
          <p:cNvSpPr txBox="1"/>
          <p:nvPr/>
        </p:nvSpPr>
        <p:spPr>
          <a:xfrm>
            <a:off x="718458" y="4342213"/>
            <a:ext cx="11059884" cy="830997"/>
          </a:xfrm>
          <a:prstGeom prst="rect">
            <a:avLst/>
          </a:prstGeom>
          <a:noFill/>
        </p:spPr>
        <p:txBody>
          <a:bodyPr wrap="square">
            <a:spAutoFit/>
          </a:bodyPr>
          <a:lstStyle/>
          <a:p>
            <a:pPr algn="just"/>
            <a:r>
              <a:rPr lang="en-ID" sz="1600" dirty="0"/>
              <a:t>Pada </a:t>
            </a:r>
            <a:r>
              <a:rPr lang="en-ID" sz="1600" dirty="0" err="1"/>
              <a:t>sektor</a:t>
            </a:r>
            <a:r>
              <a:rPr lang="en-ID" sz="1600" dirty="0"/>
              <a:t> </a:t>
            </a:r>
            <a:r>
              <a:rPr lang="en-ID" sz="1600" dirty="0" err="1"/>
              <a:t>energi</a:t>
            </a:r>
            <a:r>
              <a:rPr lang="en-ID" sz="1600" dirty="0"/>
              <a:t>, </a:t>
            </a:r>
            <a:r>
              <a:rPr lang="en-ID" sz="1600" dirty="0" err="1"/>
              <a:t>arah</a:t>
            </a:r>
            <a:r>
              <a:rPr lang="en-ID" sz="1600" dirty="0"/>
              <a:t> </a:t>
            </a:r>
            <a:r>
              <a:rPr lang="en-ID" sz="1600" dirty="0" err="1"/>
              <a:t>kebijakan</a:t>
            </a:r>
            <a:r>
              <a:rPr lang="en-ID" sz="1600" dirty="0"/>
              <a:t> </a:t>
            </a:r>
            <a:r>
              <a:rPr lang="en-ID" sz="1600" dirty="0" err="1"/>
              <a:t>ketahanan</a:t>
            </a:r>
            <a:r>
              <a:rPr lang="en-ID" sz="1600" dirty="0"/>
              <a:t> </a:t>
            </a:r>
            <a:r>
              <a:rPr lang="en-ID" sz="1600" dirty="0" err="1"/>
              <a:t>energi</a:t>
            </a:r>
            <a:r>
              <a:rPr lang="en-ID" sz="1600" dirty="0"/>
              <a:t> </a:t>
            </a:r>
            <a:r>
              <a:rPr lang="en-ID" sz="1600" dirty="0" err="1"/>
              <a:t>dilaksanakan</a:t>
            </a:r>
            <a:r>
              <a:rPr lang="en-ID" sz="1600" dirty="0"/>
              <a:t> </a:t>
            </a:r>
            <a:r>
              <a:rPr lang="en-ID" sz="1600" dirty="0" err="1"/>
              <a:t>melalui</a:t>
            </a:r>
            <a:r>
              <a:rPr lang="en-ID" sz="1600" dirty="0"/>
              <a:t> </a:t>
            </a:r>
            <a:r>
              <a:rPr lang="en-ID" sz="1600" dirty="0" err="1"/>
              <a:t>peningkatan</a:t>
            </a:r>
            <a:r>
              <a:rPr lang="en-ID" sz="1600" dirty="0"/>
              <a:t> </a:t>
            </a:r>
            <a:r>
              <a:rPr lang="en-ID" sz="1600" dirty="0" err="1"/>
              <a:t>ketersediaan</a:t>
            </a:r>
            <a:r>
              <a:rPr lang="en-ID" sz="1600" dirty="0"/>
              <a:t> </a:t>
            </a:r>
            <a:r>
              <a:rPr lang="en-ID" sz="1600" dirty="0" err="1"/>
              <a:t>energi</a:t>
            </a:r>
            <a:r>
              <a:rPr lang="en-ID" sz="1600" dirty="0"/>
              <a:t> (availability), </a:t>
            </a:r>
            <a:r>
              <a:rPr lang="en-ID" sz="1600" dirty="0" err="1"/>
              <a:t>peningkatan</a:t>
            </a:r>
            <a:r>
              <a:rPr lang="en-ID" sz="1600" dirty="0"/>
              <a:t> </a:t>
            </a:r>
            <a:r>
              <a:rPr lang="en-ID" sz="1600" dirty="0" err="1"/>
              <a:t>aksesibilitas</a:t>
            </a:r>
            <a:r>
              <a:rPr lang="en-ID" sz="1600" dirty="0"/>
              <a:t> </a:t>
            </a:r>
            <a:r>
              <a:rPr lang="en-ID" sz="1600" dirty="0" err="1"/>
              <a:t>energi</a:t>
            </a:r>
            <a:r>
              <a:rPr lang="en-ID" sz="1600" dirty="0"/>
              <a:t> (</a:t>
            </a:r>
            <a:r>
              <a:rPr lang="en-ID" sz="1600" dirty="0" err="1"/>
              <a:t>accesibility</a:t>
            </a:r>
            <a:r>
              <a:rPr lang="en-ID" sz="1600" dirty="0"/>
              <a:t>), </a:t>
            </a:r>
            <a:r>
              <a:rPr lang="en-ID" sz="1600" dirty="0" err="1"/>
              <a:t>perluasan</a:t>
            </a:r>
            <a:r>
              <a:rPr lang="en-ID" sz="1600" dirty="0"/>
              <a:t> </a:t>
            </a:r>
            <a:r>
              <a:rPr lang="en-ID" sz="1600" dirty="0" err="1"/>
              <a:t>keterjangkauan</a:t>
            </a:r>
            <a:r>
              <a:rPr lang="en-ID" sz="1600" dirty="0"/>
              <a:t> </a:t>
            </a:r>
            <a:r>
              <a:rPr lang="en-ID" sz="1600" dirty="0" err="1"/>
              <a:t>energi</a:t>
            </a:r>
            <a:r>
              <a:rPr lang="en-ID" sz="1600" dirty="0"/>
              <a:t> (affordability), dan </a:t>
            </a:r>
            <a:r>
              <a:rPr lang="en-ID" sz="1600" dirty="0" err="1"/>
              <a:t>peningkatan</a:t>
            </a:r>
            <a:r>
              <a:rPr lang="en-ID" sz="1600" dirty="0"/>
              <a:t> Tingkat </a:t>
            </a:r>
            <a:r>
              <a:rPr lang="en-ID" sz="1600" dirty="0" err="1"/>
              <a:t>penerimaan</a:t>
            </a:r>
            <a:r>
              <a:rPr lang="en-ID" sz="1600" dirty="0"/>
              <a:t> </a:t>
            </a:r>
            <a:r>
              <a:rPr lang="en-ID" sz="1600" dirty="0" err="1"/>
              <a:t>energi</a:t>
            </a:r>
            <a:r>
              <a:rPr lang="en-ID" sz="1600" dirty="0"/>
              <a:t> (acceptability).</a:t>
            </a:r>
          </a:p>
        </p:txBody>
      </p:sp>
      <p:sp>
        <p:nvSpPr>
          <p:cNvPr id="16" name="TextBox 15">
            <a:extLst>
              <a:ext uri="{FF2B5EF4-FFF2-40B4-BE49-F238E27FC236}">
                <a16:creationId xmlns:a16="http://schemas.microsoft.com/office/drawing/2014/main" id="{D4086977-756E-94CF-001A-E7517B55783B}"/>
              </a:ext>
            </a:extLst>
          </p:cNvPr>
          <p:cNvSpPr txBox="1"/>
          <p:nvPr/>
        </p:nvSpPr>
        <p:spPr>
          <a:xfrm>
            <a:off x="718457" y="5231253"/>
            <a:ext cx="11059884" cy="1077218"/>
          </a:xfrm>
          <a:prstGeom prst="rect">
            <a:avLst/>
          </a:prstGeom>
          <a:noFill/>
        </p:spPr>
        <p:txBody>
          <a:bodyPr wrap="square">
            <a:spAutoFit/>
          </a:bodyPr>
          <a:lstStyle/>
          <a:p>
            <a:pPr algn="just"/>
            <a:r>
              <a:rPr lang="en-ID" sz="1600" dirty="0" err="1">
                <a:latin typeface="Aptos" panose="020B0004020202020204" pitchFamily="34" charset="0"/>
              </a:rPr>
              <a:t>Berkaitan</a:t>
            </a:r>
            <a:r>
              <a:rPr lang="en-ID" sz="1600" dirty="0">
                <a:latin typeface="Aptos" panose="020B0004020202020204" pitchFamily="34" charset="0"/>
              </a:rPr>
              <a:t> </a:t>
            </a:r>
            <a:r>
              <a:rPr lang="en-ID" sz="1600" dirty="0" err="1">
                <a:latin typeface="Aptos" panose="020B0004020202020204" pitchFamily="34" charset="0"/>
              </a:rPr>
              <a:t>dengan</a:t>
            </a:r>
            <a:r>
              <a:rPr lang="en-ID" sz="1600" dirty="0">
                <a:latin typeface="Aptos" panose="020B0004020202020204" pitchFamily="34" charset="0"/>
              </a:rPr>
              <a:t> </a:t>
            </a:r>
            <a:r>
              <a:rPr lang="en-ID" sz="1600" dirty="0" err="1">
                <a:latin typeface="Aptos" panose="020B0004020202020204" pitchFamily="34" charset="0"/>
              </a:rPr>
              <a:t>sektor</a:t>
            </a:r>
            <a:r>
              <a:rPr lang="en-ID" sz="1600" dirty="0">
                <a:latin typeface="Aptos" panose="020B0004020202020204" pitchFamily="34" charset="0"/>
              </a:rPr>
              <a:t> air, </a:t>
            </a:r>
            <a:r>
              <a:rPr lang="en-ID" sz="1600" dirty="0" err="1">
                <a:latin typeface="Aptos" panose="020B0004020202020204" pitchFamily="34" charset="0"/>
              </a:rPr>
              <a:t>pengelolaan</a:t>
            </a:r>
            <a:r>
              <a:rPr lang="en-ID" sz="1600" dirty="0">
                <a:latin typeface="Aptos" panose="020B0004020202020204" pitchFamily="34" charset="0"/>
              </a:rPr>
              <a:t> </a:t>
            </a:r>
            <a:r>
              <a:rPr lang="en-ID" sz="1600" dirty="0" err="1">
                <a:latin typeface="Aptos" panose="020B0004020202020204" pitchFamily="34" charset="0"/>
              </a:rPr>
              <a:t>sumber</a:t>
            </a:r>
            <a:r>
              <a:rPr lang="en-ID" sz="1600" dirty="0">
                <a:latin typeface="Aptos" panose="020B0004020202020204" pitchFamily="34" charset="0"/>
              </a:rPr>
              <a:t> </a:t>
            </a:r>
            <a:r>
              <a:rPr lang="en-ID" sz="1600" dirty="0" err="1">
                <a:latin typeface="Aptos" panose="020B0004020202020204" pitchFamily="34" charset="0"/>
              </a:rPr>
              <a:t>daya</a:t>
            </a:r>
            <a:r>
              <a:rPr lang="en-ID" sz="1600" dirty="0">
                <a:latin typeface="Aptos" panose="020B0004020202020204" pitchFamily="34" charset="0"/>
              </a:rPr>
              <a:t> air </a:t>
            </a:r>
            <a:r>
              <a:rPr lang="en-ID" sz="1600" dirty="0" err="1">
                <a:latin typeface="Aptos" panose="020B0004020202020204" pitchFamily="34" charset="0"/>
              </a:rPr>
              <a:t>akan</a:t>
            </a:r>
            <a:r>
              <a:rPr lang="en-ID" sz="1600" dirty="0">
                <a:latin typeface="Aptos" panose="020B0004020202020204" pitchFamily="34" charset="0"/>
              </a:rPr>
              <a:t> </a:t>
            </a:r>
            <a:r>
              <a:rPr lang="en-ID" sz="1600" dirty="0" err="1">
                <a:latin typeface="Aptos" panose="020B0004020202020204" pitchFamily="34" charset="0"/>
              </a:rPr>
              <a:t>berfokus</a:t>
            </a:r>
            <a:r>
              <a:rPr lang="en-ID" sz="1600" dirty="0">
                <a:latin typeface="Aptos" panose="020B0004020202020204" pitchFamily="34" charset="0"/>
              </a:rPr>
              <a:t> </a:t>
            </a:r>
            <a:r>
              <a:rPr lang="en-ID" sz="1600" dirty="0" err="1">
                <a:latin typeface="Aptos" panose="020B0004020202020204" pitchFamily="34" charset="0"/>
              </a:rPr>
              <a:t>untuk</a:t>
            </a:r>
            <a:r>
              <a:rPr lang="en-ID" sz="1600" dirty="0">
                <a:latin typeface="Aptos" panose="020B0004020202020204" pitchFamily="34" charset="0"/>
              </a:rPr>
              <a:t> </a:t>
            </a:r>
            <a:r>
              <a:rPr lang="en-ID" sz="1600" dirty="0" err="1">
                <a:latin typeface="Aptos" panose="020B0004020202020204" pitchFamily="34" charset="0"/>
              </a:rPr>
              <a:t>mewujudkan</a:t>
            </a:r>
            <a:r>
              <a:rPr lang="en-ID" sz="1600" dirty="0">
                <a:latin typeface="Aptos" panose="020B0004020202020204" pitchFamily="34" charset="0"/>
              </a:rPr>
              <a:t> </a:t>
            </a:r>
            <a:r>
              <a:rPr lang="en-ID" sz="1600" dirty="0" err="1">
                <a:latin typeface="Aptos" panose="020B0004020202020204" pitchFamily="34" charset="0"/>
              </a:rPr>
              <a:t>pemantapan</a:t>
            </a:r>
            <a:r>
              <a:rPr lang="en-ID" sz="1600" dirty="0">
                <a:latin typeface="Aptos" panose="020B0004020202020204" pitchFamily="34" charset="0"/>
              </a:rPr>
              <a:t> </a:t>
            </a:r>
            <a:r>
              <a:rPr lang="en-ID" sz="1600" dirty="0" err="1">
                <a:latin typeface="Aptos" panose="020B0004020202020204" pitchFamily="34" charset="0"/>
              </a:rPr>
              <a:t>fondasi</a:t>
            </a:r>
            <a:r>
              <a:rPr lang="en-ID" sz="1600" dirty="0">
                <a:latin typeface="Aptos" panose="020B0004020202020204" pitchFamily="34" charset="0"/>
              </a:rPr>
              <a:t> </a:t>
            </a:r>
            <a:r>
              <a:rPr lang="en-ID" sz="1600" dirty="0" err="1">
                <a:latin typeface="Aptos" panose="020B0004020202020204" pitchFamily="34" charset="0"/>
              </a:rPr>
              <a:t>ketahanan</a:t>
            </a:r>
            <a:r>
              <a:rPr lang="en-ID" sz="1600" dirty="0">
                <a:latin typeface="Aptos" panose="020B0004020202020204" pitchFamily="34" charset="0"/>
              </a:rPr>
              <a:t> </a:t>
            </a:r>
            <a:r>
              <a:rPr lang="en-ID" sz="1600" dirty="0" err="1">
                <a:latin typeface="Aptos" panose="020B0004020202020204" pitchFamily="34" charset="0"/>
              </a:rPr>
              <a:t>sumber</a:t>
            </a:r>
            <a:r>
              <a:rPr lang="en-ID" sz="1600" dirty="0">
                <a:latin typeface="Aptos" panose="020B0004020202020204" pitchFamily="34" charset="0"/>
              </a:rPr>
              <a:t> </a:t>
            </a:r>
            <a:r>
              <a:rPr lang="en-ID" sz="1600" dirty="0" err="1">
                <a:latin typeface="Aptos" panose="020B0004020202020204" pitchFamily="34" charset="0"/>
              </a:rPr>
              <a:t>daya</a:t>
            </a:r>
            <a:r>
              <a:rPr lang="en-ID" sz="1600" dirty="0">
                <a:latin typeface="Aptos" panose="020B0004020202020204" pitchFamily="34" charset="0"/>
              </a:rPr>
              <a:t> air pada </a:t>
            </a:r>
            <a:r>
              <a:rPr lang="en-ID" sz="1600" dirty="0" err="1">
                <a:latin typeface="Aptos" panose="020B0004020202020204" pitchFamily="34" charset="0"/>
              </a:rPr>
              <a:t>tingkat</a:t>
            </a:r>
            <a:r>
              <a:rPr lang="en-ID" sz="1600" dirty="0">
                <a:latin typeface="Aptos" panose="020B0004020202020204" pitchFamily="34" charset="0"/>
              </a:rPr>
              <a:t> wilayah </a:t>
            </a:r>
            <a:r>
              <a:rPr lang="en-ID" sz="1600" dirty="0" err="1">
                <a:latin typeface="Aptos" panose="020B0004020202020204" pitchFamily="34" charset="0"/>
              </a:rPr>
              <a:t>sungai</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(1) </a:t>
            </a:r>
            <a:r>
              <a:rPr lang="en-ID" sz="1600" dirty="0" err="1">
                <a:latin typeface="Aptos" panose="020B0004020202020204" pitchFamily="34" charset="0"/>
              </a:rPr>
              <a:t>penyediaan</a:t>
            </a:r>
            <a:r>
              <a:rPr lang="en-ID" sz="1600" dirty="0">
                <a:latin typeface="Aptos" panose="020B0004020202020204" pitchFamily="34" charset="0"/>
              </a:rPr>
              <a:t> </a:t>
            </a:r>
            <a:r>
              <a:rPr lang="en-ID" sz="1600" dirty="0" err="1">
                <a:latin typeface="Aptos" panose="020B0004020202020204" pitchFamily="34" charset="0"/>
              </a:rPr>
              <a:t>tampungan</a:t>
            </a:r>
            <a:r>
              <a:rPr lang="en-ID" sz="1600" dirty="0">
                <a:latin typeface="Aptos" panose="020B0004020202020204" pitchFamily="34" charset="0"/>
              </a:rPr>
              <a:t> dan </a:t>
            </a:r>
            <a:r>
              <a:rPr lang="en-ID" sz="1600" dirty="0" err="1">
                <a:latin typeface="Aptos" panose="020B0004020202020204" pitchFamily="34" charset="0"/>
              </a:rPr>
              <a:t>pasokan</a:t>
            </a:r>
            <a:r>
              <a:rPr lang="en-ID" sz="1600" dirty="0">
                <a:latin typeface="Aptos" panose="020B0004020202020204" pitchFamily="34" charset="0"/>
              </a:rPr>
              <a:t> air </a:t>
            </a:r>
            <a:r>
              <a:rPr lang="en-ID" sz="1600" dirty="0" err="1">
                <a:latin typeface="Aptos" panose="020B0004020202020204" pitchFamily="34" charset="0"/>
              </a:rPr>
              <a:t>berkelanjutan</a:t>
            </a:r>
            <a:r>
              <a:rPr lang="en-ID" sz="1600" dirty="0">
                <a:latin typeface="Aptos" panose="020B0004020202020204" pitchFamily="34" charset="0"/>
              </a:rPr>
              <a:t> </a:t>
            </a:r>
            <a:r>
              <a:rPr lang="en-ID" sz="1600" dirty="0" err="1">
                <a:latin typeface="Aptos" panose="020B0004020202020204" pitchFamily="34" charset="0"/>
              </a:rPr>
              <a:t>untuk</a:t>
            </a:r>
            <a:r>
              <a:rPr lang="en-ID" sz="1600" dirty="0">
                <a:latin typeface="Aptos" panose="020B0004020202020204" pitchFamily="34" charset="0"/>
              </a:rPr>
              <a:t> </a:t>
            </a:r>
            <a:r>
              <a:rPr lang="en-ID" sz="1600" dirty="0" err="1">
                <a:latin typeface="Aptos" panose="020B0004020202020204" pitchFamily="34" charset="0"/>
              </a:rPr>
              <a:t>kegiatan</a:t>
            </a:r>
            <a:r>
              <a:rPr lang="en-ID" sz="1600" dirty="0">
                <a:latin typeface="Aptos" panose="020B0004020202020204" pitchFamily="34" charset="0"/>
              </a:rPr>
              <a:t> </a:t>
            </a:r>
            <a:r>
              <a:rPr lang="en-ID" sz="1600" dirty="0" err="1">
                <a:latin typeface="Aptos" panose="020B0004020202020204" pitchFamily="34" charset="0"/>
              </a:rPr>
              <a:t>ekonomi</a:t>
            </a:r>
            <a:r>
              <a:rPr lang="en-ID" sz="1600" dirty="0">
                <a:latin typeface="Aptos" panose="020B0004020202020204" pitchFamily="34" charset="0"/>
              </a:rPr>
              <a:t> </a:t>
            </a:r>
            <a:r>
              <a:rPr lang="en-ID" sz="1600" dirty="0" err="1">
                <a:latin typeface="Aptos" panose="020B0004020202020204" pitchFamily="34" charset="0"/>
              </a:rPr>
              <a:t>produktif</a:t>
            </a:r>
            <a:r>
              <a:rPr lang="en-ID" sz="1600" dirty="0">
                <a:latin typeface="Aptos" panose="020B0004020202020204" pitchFamily="34" charset="0"/>
              </a:rPr>
              <a:t> </a:t>
            </a:r>
            <a:r>
              <a:rPr lang="en-ID" sz="1600" dirty="0" err="1">
                <a:latin typeface="Aptos" panose="020B0004020202020204" pitchFamily="34" charset="0"/>
              </a:rPr>
              <a:t>melalui</a:t>
            </a:r>
            <a:r>
              <a:rPr lang="en-ID" sz="1600" dirty="0">
                <a:latin typeface="Aptos" panose="020B0004020202020204" pitchFamily="34" charset="0"/>
              </a:rPr>
              <a:t> Pembangunan </a:t>
            </a:r>
            <a:r>
              <a:rPr lang="en-ID" sz="1600" dirty="0" err="1">
                <a:latin typeface="Aptos" panose="020B0004020202020204" pitchFamily="34" charset="0"/>
              </a:rPr>
              <a:t>tampungan</a:t>
            </a:r>
            <a:r>
              <a:rPr lang="en-ID" sz="1600" dirty="0">
                <a:latin typeface="Aptos" panose="020B0004020202020204" pitchFamily="34" charset="0"/>
              </a:rPr>
              <a:t> air </a:t>
            </a:r>
            <a:r>
              <a:rPr lang="en-ID" sz="1600" dirty="0" err="1">
                <a:latin typeface="Aptos" panose="020B0004020202020204" pitchFamily="34" charset="0"/>
              </a:rPr>
              <a:t>multiguna</a:t>
            </a:r>
            <a:r>
              <a:rPr lang="en-ID" sz="1600" dirty="0">
                <a:latin typeface="Aptos" panose="020B0004020202020204" pitchFamily="34" charset="0"/>
              </a:rPr>
              <a:t> </a:t>
            </a:r>
            <a:r>
              <a:rPr lang="en-ID" sz="1600" dirty="0" err="1">
                <a:latin typeface="Aptos" panose="020B0004020202020204" pitchFamily="34" charset="0"/>
              </a:rPr>
              <a:t>baru</a:t>
            </a:r>
            <a:r>
              <a:rPr lang="en-ID" sz="1600" dirty="0">
                <a:latin typeface="Aptos" panose="020B0004020202020204" pitchFamily="34" charset="0"/>
              </a:rPr>
              <a:t>, </a:t>
            </a:r>
            <a:r>
              <a:rPr lang="en-ID" sz="1600" dirty="0" err="1">
                <a:latin typeface="Aptos" panose="020B0004020202020204" pitchFamily="34" charset="0"/>
              </a:rPr>
              <a:t>pengelolaan</a:t>
            </a:r>
            <a:r>
              <a:rPr lang="en-ID" sz="1600" dirty="0">
                <a:latin typeface="Aptos" panose="020B0004020202020204" pitchFamily="34" charset="0"/>
              </a:rPr>
              <a:t> </a:t>
            </a:r>
            <a:r>
              <a:rPr lang="en-ID" sz="1600" dirty="0" err="1">
                <a:latin typeface="Aptos" panose="020B0004020202020204" pitchFamily="34" charset="0"/>
              </a:rPr>
              <a:t>kapasitas</a:t>
            </a:r>
            <a:r>
              <a:rPr lang="en-ID" sz="1600" dirty="0">
                <a:latin typeface="Aptos" panose="020B0004020202020204" pitchFamily="34" charset="0"/>
              </a:rPr>
              <a:t> </a:t>
            </a:r>
            <a:r>
              <a:rPr lang="en-ID" sz="1600" dirty="0" err="1">
                <a:latin typeface="Aptos" panose="020B0004020202020204" pitchFamily="34" charset="0"/>
              </a:rPr>
              <a:t>tampung</a:t>
            </a:r>
            <a:r>
              <a:rPr lang="en-ID" sz="1600" dirty="0">
                <a:latin typeface="Aptos" panose="020B0004020202020204" pitchFamily="34" charset="0"/>
              </a:rPr>
              <a:t> air </a:t>
            </a:r>
            <a:r>
              <a:rPr lang="en-ID" sz="1600" dirty="0" err="1">
                <a:latin typeface="Aptos" panose="020B0004020202020204" pitchFamily="34" charset="0"/>
              </a:rPr>
              <a:t>eksisting</a:t>
            </a:r>
            <a:r>
              <a:rPr lang="en-ID" sz="1600" dirty="0">
                <a:latin typeface="Aptos" panose="020B0004020202020204" pitchFamily="34" charset="0"/>
              </a:rPr>
              <a:t>, dan </a:t>
            </a:r>
            <a:r>
              <a:rPr lang="en-ID" sz="1600" dirty="0" err="1">
                <a:latin typeface="Aptos" panose="020B0004020202020204" pitchFamily="34" charset="0"/>
              </a:rPr>
              <a:t>peningkatanpasokan</a:t>
            </a:r>
            <a:r>
              <a:rPr lang="en-ID" sz="1600" dirty="0">
                <a:latin typeface="Aptos" panose="020B0004020202020204" pitchFamily="34" charset="0"/>
              </a:rPr>
              <a:t> air </a:t>
            </a:r>
            <a:r>
              <a:rPr lang="en-ID" sz="1600" dirty="0" err="1">
                <a:latin typeface="Aptos" panose="020B0004020202020204" pitchFamily="34" charset="0"/>
              </a:rPr>
              <a:t>berkelanjutan</a:t>
            </a:r>
            <a:r>
              <a:rPr lang="en-ID" sz="1600" dirty="0">
                <a:latin typeface="Aptos" panose="020B0004020202020204" pitchFamily="34" charset="0"/>
              </a:rPr>
              <a:t>;</a:t>
            </a:r>
          </a:p>
        </p:txBody>
      </p:sp>
    </p:spTree>
    <p:extLst>
      <p:ext uri="{BB962C8B-B14F-4D97-AF65-F5344CB8AC3E}">
        <p14:creationId xmlns:p14="http://schemas.microsoft.com/office/powerpoint/2010/main" val="21506972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278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sp>
        <p:nvSpPr>
          <p:cNvPr id="9" name="TextBox 8">
            <a:extLst>
              <a:ext uri="{FF2B5EF4-FFF2-40B4-BE49-F238E27FC236}">
                <a16:creationId xmlns:a16="http://schemas.microsoft.com/office/drawing/2014/main" id="{7132A5B2-73DF-3AF9-130B-C9BC7B30EC5B}"/>
              </a:ext>
            </a:extLst>
          </p:cNvPr>
          <p:cNvSpPr txBox="1"/>
          <p:nvPr/>
        </p:nvSpPr>
        <p:spPr>
          <a:xfrm>
            <a:off x="544286" y="1626747"/>
            <a:ext cx="6204856" cy="369332"/>
          </a:xfrm>
          <a:prstGeom prst="rect">
            <a:avLst/>
          </a:prstGeom>
          <a:noFill/>
        </p:spPr>
        <p:txBody>
          <a:bodyPr wrap="square">
            <a:spAutoFit/>
          </a:bodyPr>
          <a:lstStyle/>
          <a:p>
            <a:pPr algn="l"/>
            <a:r>
              <a:rPr lang="en-ID" sz="1800" b="0" i="0" u="none" strike="noStrike" baseline="0" dirty="0">
                <a:latin typeface="FrutigerLTStd-Light"/>
              </a:rPr>
              <a:t>5. </a:t>
            </a:r>
            <a:r>
              <a:rPr lang="en-ID" sz="1800" b="0" i="0" u="none" strike="noStrike" baseline="0" dirty="0" err="1">
                <a:latin typeface="FrutigerLTStd-Light"/>
              </a:rPr>
              <a:t>Resiliensi</a:t>
            </a:r>
            <a:r>
              <a:rPr lang="en-ID" sz="1800" b="0" i="0" u="none" strike="noStrike" baseline="0" dirty="0">
                <a:latin typeface="FrutigerLTStd-Light"/>
              </a:rPr>
              <a:t> </a:t>
            </a:r>
            <a:r>
              <a:rPr lang="en-ID" sz="1800" b="0" i="0" u="none" strike="noStrike" baseline="0" dirty="0" err="1">
                <a:latin typeface="FrutigerLTStd-Light"/>
              </a:rPr>
              <a:t>terhadap</a:t>
            </a:r>
            <a:r>
              <a:rPr lang="en-ID" sz="1800" b="0" i="0" u="none" strike="noStrike" baseline="0" dirty="0">
                <a:latin typeface="FrutigerLTStd-Light"/>
              </a:rPr>
              <a:t> </a:t>
            </a:r>
            <a:r>
              <a:rPr lang="en-ID" sz="1800" b="0" i="0" u="none" strike="noStrike" baseline="0" dirty="0" err="1">
                <a:latin typeface="FrutigerLTStd-Light"/>
              </a:rPr>
              <a:t>Bencana</a:t>
            </a:r>
            <a:r>
              <a:rPr lang="en-ID" sz="1800" b="0" i="0" u="none" strike="noStrike" baseline="0" dirty="0">
                <a:latin typeface="FrutigerLTStd-Light"/>
              </a:rPr>
              <a:t> dan </a:t>
            </a:r>
            <a:r>
              <a:rPr lang="en-ID" sz="1800" b="0" i="0" u="none" strike="noStrike" baseline="0" dirty="0" err="1">
                <a:latin typeface="FrutigerLTStd-Light"/>
              </a:rPr>
              <a:t>Perubahan</a:t>
            </a:r>
            <a:r>
              <a:rPr lang="en-ID" sz="1800" b="0" i="0" u="none" strike="noStrike" baseline="0" dirty="0">
                <a:latin typeface="FrutigerLTStd-Light"/>
              </a:rPr>
              <a:t> </a:t>
            </a:r>
            <a:r>
              <a:rPr lang="en-ID" sz="1800" b="0" i="0" u="none" strike="noStrike" baseline="0" dirty="0" err="1">
                <a:latin typeface="FrutigerLTStd-Light"/>
              </a:rPr>
              <a:t>Iklim</a:t>
            </a:r>
            <a:r>
              <a:rPr lang="en-ID" sz="1800" b="0" i="0" u="none" strike="noStrike" baseline="0" dirty="0">
                <a:latin typeface="FrutigerLTStd-Light"/>
              </a:rPr>
              <a:t>,</a:t>
            </a:r>
            <a:endParaRPr lang="en-ID" dirty="0"/>
          </a:p>
        </p:txBody>
      </p:sp>
      <p:sp>
        <p:nvSpPr>
          <p:cNvPr id="10" name="TextBox 9">
            <a:extLst>
              <a:ext uri="{FF2B5EF4-FFF2-40B4-BE49-F238E27FC236}">
                <a16:creationId xmlns:a16="http://schemas.microsoft.com/office/drawing/2014/main" id="{F17A875E-0759-662F-C81D-7BDD0D18E0B2}"/>
              </a:ext>
            </a:extLst>
          </p:cNvPr>
          <p:cNvSpPr txBox="1"/>
          <p:nvPr/>
        </p:nvSpPr>
        <p:spPr>
          <a:xfrm>
            <a:off x="772885" y="2102682"/>
            <a:ext cx="10918371" cy="646331"/>
          </a:xfrm>
          <a:prstGeom prst="rect">
            <a:avLst/>
          </a:prstGeom>
          <a:noFill/>
        </p:spPr>
        <p:txBody>
          <a:bodyPr wrap="square">
            <a:spAutoFit/>
          </a:bodyPr>
          <a:lstStyle/>
          <a:p>
            <a:pPr algn="just"/>
            <a:r>
              <a:rPr lang="en-ID" dirty="0" err="1"/>
              <a:t>Terdapat</a:t>
            </a:r>
            <a:r>
              <a:rPr lang="en-ID" dirty="0"/>
              <a:t> </a:t>
            </a:r>
            <a:r>
              <a:rPr lang="en-ID" dirty="0" err="1"/>
              <a:t>tiga</a:t>
            </a:r>
            <a:r>
              <a:rPr lang="en-ID" dirty="0"/>
              <a:t> </a:t>
            </a:r>
            <a:r>
              <a:rPr lang="en-ID" dirty="0" err="1"/>
              <a:t>arah</a:t>
            </a:r>
            <a:r>
              <a:rPr lang="en-ID" dirty="0"/>
              <a:t> </a:t>
            </a:r>
            <a:r>
              <a:rPr lang="en-ID" dirty="0" err="1"/>
              <a:t>kebijakan</a:t>
            </a:r>
            <a:r>
              <a:rPr lang="en-ID" dirty="0"/>
              <a:t> </a:t>
            </a:r>
            <a:r>
              <a:rPr lang="en-ID" dirty="0" err="1"/>
              <a:t>utama</a:t>
            </a:r>
            <a:r>
              <a:rPr lang="en-ID" dirty="0"/>
              <a:t>, </a:t>
            </a:r>
            <a:r>
              <a:rPr lang="en-ID" dirty="0" err="1"/>
              <a:t>yakni</a:t>
            </a:r>
            <a:r>
              <a:rPr lang="en-ID" dirty="0"/>
              <a:t> (1) </a:t>
            </a:r>
            <a:r>
              <a:rPr lang="en-ID" dirty="0" err="1"/>
              <a:t>pengelolaan</a:t>
            </a:r>
            <a:r>
              <a:rPr lang="en-ID" dirty="0"/>
              <a:t> </a:t>
            </a:r>
            <a:r>
              <a:rPr lang="en-ID" dirty="0" err="1"/>
              <a:t>risiko</a:t>
            </a:r>
            <a:r>
              <a:rPr lang="en-ID" dirty="0"/>
              <a:t> </a:t>
            </a:r>
            <a:r>
              <a:rPr lang="en-ID" dirty="0" err="1"/>
              <a:t>bencana</a:t>
            </a:r>
            <a:r>
              <a:rPr lang="en-ID" dirty="0"/>
              <a:t> yang </a:t>
            </a:r>
            <a:r>
              <a:rPr lang="en-ID" dirty="0" err="1"/>
              <a:t>efisien</a:t>
            </a:r>
            <a:r>
              <a:rPr lang="en-ID" dirty="0"/>
              <a:t> dan </a:t>
            </a:r>
            <a:r>
              <a:rPr lang="en-ID" dirty="0" err="1"/>
              <a:t>tepat</a:t>
            </a:r>
            <a:r>
              <a:rPr lang="en-ID" dirty="0"/>
              <a:t> </a:t>
            </a:r>
            <a:r>
              <a:rPr lang="en-ID" dirty="0" err="1"/>
              <a:t>guna</a:t>
            </a:r>
            <a:r>
              <a:rPr lang="en-ID" dirty="0"/>
              <a:t>, (2) </a:t>
            </a:r>
            <a:r>
              <a:rPr lang="en-ID" dirty="0" err="1"/>
              <a:t>pembangunan</a:t>
            </a:r>
            <a:r>
              <a:rPr lang="en-ID" dirty="0"/>
              <a:t> </a:t>
            </a:r>
            <a:r>
              <a:rPr lang="en-ID" dirty="0" err="1"/>
              <a:t>rendah</a:t>
            </a:r>
            <a:r>
              <a:rPr lang="en-ID" dirty="0"/>
              <a:t> </a:t>
            </a:r>
            <a:r>
              <a:rPr lang="en-ID" dirty="0" err="1"/>
              <a:t>karbon</a:t>
            </a:r>
            <a:r>
              <a:rPr lang="en-ID" dirty="0"/>
              <a:t>, dan (3) </a:t>
            </a:r>
            <a:r>
              <a:rPr lang="en-ID" dirty="0" err="1"/>
              <a:t>pembangunan</a:t>
            </a:r>
            <a:r>
              <a:rPr lang="en-ID" dirty="0"/>
              <a:t> </a:t>
            </a:r>
            <a:r>
              <a:rPr lang="en-ID" dirty="0" err="1"/>
              <a:t>berketahanan</a:t>
            </a:r>
            <a:r>
              <a:rPr lang="en-ID" dirty="0"/>
              <a:t> </a:t>
            </a:r>
            <a:r>
              <a:rPr lang="en-ID" dirty="0" err="1"/>
              <a:t>iklim</a:t>
            </a:r>
            <a:r>
              <a:rPr lang="en-ID" dirty="0"/>
              <a:t>.</a:t>
            </a:r>
          </a:p>
        </p:txBody>
      </p:sp>
      <p:sp>
        <p:nvSpPr>
          <p:cNvPr id="15" name="TextBox 14">
            <a:extLst>
              <a:ext uri="{FF2B5EF4-FFF2-40B4-BE49-F238E27FC236}">
                <a16:creationId xmlns:a16="http://schemas.microsoft.com/office/drawing/2014/main" id="{D7475D93-ADFC-A0C3-A66E-AEBBAB6F52B0}"/>
              </a:ext>
            </a:extLst>
          </p:cNvPr>
          <p:cNvSpPr txBox="1"/>
          <p:nvPr/>
        </p:nvSpPr>
        <p:spPr>
          <a:xfrm>
            <a:off x="789214" y="2935715"/>
            <a:ext cx="10918371" cy="2308324"/>
          </a:xfrm>
          <a:prstGeom prst="rect">
            <a:avLst/>
          </a:prstGeom>
          <a:noFill/>
        </p:spPr>
        <p:txBody>
          <a:bodyPr wrap="square">
            <a:spAutoFit/>
          </a:bodyPr>
          <a:lstStyle/>
          <a:p>
            <a:pPr algn="just"/>
            <a:r>
              <a:rPr lang="en-ID" dirty="0"/>
              <a:t>Upaya </a:t>
            </a:r>
            <a:r>
              <a:rPr lang="en-ID" dirty="0" err="1"/>
              <a:t>pengelolaan</a:t>
            </a:r>
            <a:r>
              <a:rPr lang="en-ID" dirty="0"/>
              <a:t> </a:t>
            </a:r>
            <a:r>
              <a:rPr lang="en-ID" dirty="0" err="1"/>
              <a:t>risiko</a:t>
            </a:r>
            <a:r>
              <a:rPr lang="en-ID" dirty="0"/>
              <a:t> </a:t>
            </a:r>
            <a:r>
              <a:rPr lang="en-ID" dirty="0" err="1"/>
              <a:t>bencana</a:t>
            </a:r>
            <a:r>
              <a:rPr lang="en-ID" dirty="0"/>
              <a:t> yang </a:t>
            </a:r>
            <a:r>
              <a:rPr lang="en-ID" dirty="0" err="1"/>
              <a:t>efektif</a:t>
            </a:r>
            <a:r>
              <a:rPr lang="en-ID" dirty="0"/>
              <a:t> dan </a:t>
            </a:r>
            <a:r>
              <a:rPr lang="en-ID" dirty="0" err="1"/>
              <a:t>efisien</a:t>
            </a:r>
            <a:r>
              <a:rPr lang="en-ID" dirty="0"/>
              <a:t> </a:t>
            </a:r>
            <a:r>
              <a:rPr lang="en-ID" dirty="0" err="1"/>
              <a:t>dilakukan</a:t>
            </a:r>
            <a:r>
              <a:rPr lang="en-ID" dirty="0"/>
              <a:t> </a:t>
            </a:r>
            <a:r>
              <a:rPr lang="en-ID" dirty="0" err="1"/>
              <a:t>melalui</a:t>
            </a:r>
            <a:r>
              <a:rPr lang="en-ID" dirty="0"/>
              <a:t> (</a:t>
            </a:r>
            <a:r>
              <a:rPr lang="en-ID" dirty="0" err="1"/>
              <a:t>i</a:t>
            </a:r>
            <a:r>
              <a:rPr lang="en-ID" dirty="0"/>
              <a:t>) </a:t>
            </a:r>
            <a:r>
              <a:rPr lang="en-ID" dirty="0" err="1"/>
              <a:t>peningkatan</a:t>
            </a:r>
            <a:r>
              <a:rPr lang="en-ID" dirty="0"/>
              <a:t> </a:t>
            </a:r>
            <a:r>
              <a:rPr lang="en-ID" dirty="0" err="1"/>
              <a:t>upaya</a:t>
            </a:r>
            <a:r>
              <a:rPr lang="en-ID" dirty="0"/>
              <a:t> </a:t>
            </a:r>
            <a:r>
              <a:rPr lang="en-ID" dirty="0" err="1"/>
              <a:t>pencegahan</a:t>
            </a:r>
            <a:r>
              <a:rPr lang="en-ID" dirty="0"/>
              <a:t> dan </a:t>
            </a:r>
            <a:r>
              <a:rPr lang="en-ID" dirty="0" err="1"/>
              <a:t>mitigasi</a:t>
            </a:r>
            <a:r>
              <a:rPr lang="en-ID" dirty="0"/>
              <a:t> </a:t>
            </a:r>
            <a:r>
              <a:rPr lang="en-ID" dirty="0" err="1"/>
              <a:t>bencana</a:t>
            </a:r>
            <a:r>
              <a:rPr lang="en-ID" dirty="0"/>
              <a:t>, (ii) </a:t>
            </a:r>
            <a:r>
              <a:rPr lang="en-ID" dirty="0" err="1"/>
              <a:t>peningkatan</a:t>
            </a:r>
            <a:r>
              <a:rPr lang="en-ID" dirty="0"/>
              <a:t> </a:t>
            </a:r>
            <a:r>
              <a:rPr lang="en-ID" dirty="0" err="1"/>
              <a:t>layanan</a:t>
            </a:r>
            <a:r>
              <a:rPr lang="en-ID" dirty="0"/>
              <a:t> </a:t>
            </a:r>
            <a:r>
              <a:rPr lang="en-ID" dirty="0" err="1"/>
              <a:t>peringatan</a:t>
            </a:r>
            <a:r>
              <a:rPr lang="en-ID" dirty="0"/>
              <a:t> </a:t>
            </a:r>
            <a:r>
              <a:rPr lang="en-ID" dirty="0" err="1"/>
              <a:t>dini</a:t>
            </a:r>
            <a:r>
              <a:rPr lang="en-ID" dirty="0"/>
              <a:t> dan </a:t>
            </a:r>
            <a:r>
              <a:rPr lang="en-ID" dirty="0" err="1"/>
              <a:t>penanganan</a:t>
            </a:r>
            <a:r>
              <a:rPr lang="en-ID" dirty="0"/>
              <a:t> </a:t>
            </a:r>
            <a:r>
              <a:rPr lang="en-ID" dirty="0" err="1"/>
              <a:t>kedaruratan</a:t>
            </a:r>
            <a:r>
              <a:rPr lang="en-ID" dirty="0"/>
              <a:t> </a:t>
            </a:r>
            <a:r>
              <a:rPr lang="en-ID" dirty="0" err="1"/>
              <a:t>bencana</a:t>
            </a:r>
            <a:r>
              <a:rPr lang="en-ID" dirty="0"/>
              <a:t>, (iii) </a:t>
            </a:r>
            <a:r>
              <a:rPr lang="en-ID" dirty="0" err="1"/>
              <a:t>pemenuhan</a:t>
            </a:r>
            <a:r>
              <a:rPr lang="en-ID" dirty="0"/>
              <a:t> </a:t>
            </a:r>
            <a:r>
              <a:rPr lang="en-ID" dirty="0" err="1"/>
              <a:t>kebutuhan</a:t>
            </a:r>
            <a:r>
              <a:rPr lang="en-ID" dirty="0"/>
              <a:t> </a:t>
            </a:r>
            <a:r>
              <a:rPr lang="en-ID" dirty="0" err="1"/>
              <a:t>pemulihan</a:t>
            </a:r>
            <a:r>
              <a:rPr lang="en-ID" dirty="0"/>
              <a:t> </a:t>
            </a:r>
            <a:r>
              <a:rPr lang="en-ID" dirty="0" err="1"/>
              <a:t>pascabencana</a:t>
            </a:r>
            <a:r>
              <a:rPr lang="en-ID" dirty="0"/>
              <a:t>, </a:t>
            </a:r>
            <a:r>
              <a:rPr lang="en-ID" dirty="0" err="1"/>
              <a:t>rehabilitasi</a:t>
            </a:r>
            <a:r>
              <a:rPr lang="en-ID" dirty="0"/>
              <a:t> dan </a:t>
            </a:r>
            <a:r>
              <a:rPr lang="en-ID" dirty="0" err="1"/>
              <a:t>rekonstruksi</a:t>
            </a:r>
            <a:r>
              <a:rPr lang="en-ID" dirty="0"/>
              <a:t>, (iv) </a:t>
            </a:r>
            <a:r>
              <a:rPr lang="en-ID" dirty="0" err="1"/>
              <a:t>peningkatan</a:t>
            </a:r>
            <a:r>
              <a:rPr lang="en-ID" dirty="0"/>
              <a:t> </a:t>
            </a:r>
            <a:r>
              <a:rPr lang="en-ID" dirty="0" err="1"/>
              <a:t>resiliensi</a:t>
            </a:r>
            <a:r>
              <a:rPr lang="en-ID" dirty="0"/>
              <a:t> </a:t>
            </a:r>
            <a:r>
              <a:rPr lang="en-ID" dirty="0" err="1"/>
              <a:t>masyarakat</a:t>
            </a:r>
            <a:r>
              <a:rPr lang="en-ID" dirty="0"/>
              <a:t> </a:t>
            </a:r>
            <a:r>
              <a:rPr lang="en-ID" dirty="0" err="1"/>
              <a:t>terhadap</a:t>
            </a:r>
            <a:r>
              <a:rPr lang="en-ID" dirty="0"/>
              <a:t> </a:t>
            </a:r>
            <a:r>
              <a:rPr lang="en-ID" dirty="0" err="1"/>
              <a:t>bencana</a:t>
            </a:r>
            <a:r>
              <a:rPr lang="en-ID" dirty="0"/>
              <a:t>, </a:t>
            </a:r>
            <a:r>
              <a:rPr lang="en-ID" dirty="0" err="1"/>
              <a:t>hingga</a:t>
            </a:r>
            <a:r>
              <a:rPr lang="en-ID" dirty="0"/>
              <a:t> (v) </a:t>
            </a:r>
            <a:r>
              <a:rPr lang="en-ID" dirty="0" err="1"/>
              <a:t>peningkatan</a:t>
            </a:r>
            <a:r>
              <a:rPr lang="en-ID" dirty="0"/>
              <a:t> </a:t>
            </a:r>
            <a:r>
              <a:rPr lang="en-ID" dirty="0" err="1"/>
              <a:t>infrastruktur</a:t>
            </a:r>
            <a:r>
              <a:rPr lang="en-ID" dirty="0"/>
              <a:t> </a:t>
            </a:r>
            <a:r>
              <a:rPr lang="en-ID" dirty="0" err="1"/>
              <a:t>berketahanan</a:t>
            </a:r>
            <a:r>
              <a:rPr lang="en-ID" dirty="0"/>
              <a:t> </a:t>
            </a:r>
            <a:r>
              <a:rPr lang="en-ID" dirty="0" err="1"/>
              <a:t>bencana</a:t>
            </a:r>
            <a:r>
              <a:rPr lang="en-ID" dirty="0"/>
              <a:t>. Pembangunan </a:t>
            </a:r>
            <a:r>
              <a:rPr lang="en-ID" dirty="0" err="1"/>
              <a:t>rendah</a:t>
            </a:r>
            <a:r>
              <a:rPr lang="en-ID" dirty="0"/>
              <a:t> </a:t>
            </a:r>
            <a:r>
              <a:rPr lang="en-ID" dirty="0" err="1"/>
              <a:t>karbon</a:t>
            </a:r>
            <a:r>
              <a:rPr lang="en-ID" dirty="0"/>
              <a:t> </a:t>
            </a:r>
            <a:r>
              <a:rPr lang="en-ID" dirty="0" err="1"/>
              <a:t>mencakup</a:t>
            </a:r>
            <a:r>
              <a:rPr lang="en-ID" dirty="0"/>
              <a:t> </a:t>
            </a:r>
            <a:r>
              <a:rPr lang="en-ID" dirty="0" err="1"/>
              <a:t>beberapa</a:t>
            </a:r>
            <a:r>
              <a:rPr lang="en-ID" dirty="0"/>
              <a:t> </a:t>
            </a:r>
            <a:r>
              <a:rPr lang="en-ID" dirty="0" err="1"/>
              <a:t>sektor</a:t>
            </a:r>
            <a:r>
              <a:rPr lang="en-ID" dirty="0"/>
              <a:t> </a:t>
            </a:r>
            <a:r>
              <a:rPr lang="en-ID" dirty="0" err="1"/>
              <a:t>prioritas</a:t>
            </a:r>
            <a:r>
              <a:rPr lang="en-ID" dirty="0"/>
              <a:t>, </a:t>
            </a:r>
            <a:r>
              <a:rPr lang="en-ID" dirty="0" err="1"/>
              <a:t>yakni</a:t>
            </a:r>
            <a:r>
              <a:rPr lang="en-ID" dirty="0"/>
              <a:t> </a:t>
            </a:r>
            <a:r>
              <a:rPr lang="en-ID" dirty="0" err="1"/>
              <a:t>energi</a:t>
            </a:r>
            <a:r>
              <a:rPr lang="en-ID" dirty="0"/>
              <a:t>, </a:t>
            </a:r>
            <a:r>
              <a:rPr lang="en-ID" dirty="0" err="1"/>
              <a:t>transportasi</a:t>
            </a:r>
            <a:r>
              <a:rPr lang="en-ID" dirty="0"/>
              <a:t>, </a:t>
            </a:r>
            <a:r>
              <a:rPr lang="en-ID" dirty="0" err="1"/>
              <a:t>hutan</a:t>
            </a:r>
            <a:r>
              <a:rPr lang="en-ID" dirty="0"/>
              <a:t> dan </a:t>
            </a:r>
            <a:r>
              <a:rPr lang="en-ID" dirty="0" err="1"/>
              <a:t>lahan</a:t>
            </a:r>
            <a:r>
              <a:rPr lang="en-ID" dirty="0"/>
              <a:t>, </a:t>
            </a:r>
            <a:r>
              <a:rPr lang="en-ID" dirty="0" err="1"/>
              <a:t>pertanian</a:t>
            </a:r>
            <a:r>
              <a:rPr lang="en-ID" dirty="0"/>
              <a:t>, </a:t>
            </a:r>
            <a:r>
              <a:rPr lang="en-ID" dirty="0" err="1"/>
              <a:t>pesisir</a:t>
            </a:r>
            <a:r>
              <a:rPr lang="en-ID" dirty="0"/>
              <a:t> dan </a:t>
            </a:r>
            <a:r>
              <a:rPr lang="en-ID" dirty="0" err="1"/>
              <a:t>laut</a:t>
            </a:r>
            <a:r>
              <a:rPr lang="en-ID" dirty="0"/>
              <a:t>, </a:t>
            </a:r>
            <a:r>
              <a:rPr lang="en-ID" dirty="0" err="1"/>
              <a:t>industri</a:t>
            </a:r>
            <a:r>
              <a:rPr lang="en-ID" dirty="0"/>
              <a:t>, </a:t>
            </a:r>
            <a:r>
              <a:rPr lang="en-ID" dirty="0" err="1"/>
              <a:t>limbah</a:t>
            </a:r>
            <a:r>
              <a:rPr lang="en-ID" dirty="0"/>
              <a:t> dan </a:t>
            </a:r>
            <a:r>
              <a:rPr lang="en-ID" dirty="0" err="1"/>
              <a:t>ekonomi</a:t>
            </a:r>
            <a:r>
              <a:rPr lang="en-ID" dirty="0"/>
              <a:t> </a:t>
            </a:r>
            <a:r>
              <a:rPr lang="en-ID" dirty="0" err="1"/>
              <a:t>sirkular</a:t>
            </a:r>
            <a:r>
              <a:rPr lang="en-ID" dirty="0"/>
              <a:t>, </a:t>
            </a:r>
            <a:r>
              <a:rPr lang="en-ID" dirty="0" err="1"/>
              <a:t>hingga</a:t>
            </a:r>
            <a:r>
              <a:rPr lang="en-ID" dirty="0"/>
              <a:t> tata </a:t>
            </a:r>
            <a:r>
              <a:rPr lang="en-ID" dirty="0" err="1"/>
              <a:t>kelola</a:t>
            </a:r>
            <a:r>
              <a:rPr lang="en-ID" dirty="0"/>
              <a:t> dan </a:t>
            </a:r>
            <a:r>
              <a:rPr lang="en-ID" dirty="0" err="1"/>
              <a:t>kegiatan</a:t>
            </a:r>
            <a:r>
              <a:rPr lang="en-ID" dirty="0"/>
              <a:t> </a:t>
            </a:r>
            <a:r>
              <a:rPr lang="en-ID" dirty="0" err="1"/>
              <a:t>pendukung</a:t>
            </a:r>
            <a:r>
              <a:rPr lang="en-ID" dirty="0"/>
              <a:t> </a:t>
            </a:r>
            <a:r>
              <a:rPr lang="en-ID" dirty="0" err="1"/>
              <a:t>pencapaian</a:t>
            </a:r>
            <a:r>
              <a:rPr lang="en-ID" dirty="0"/>
              <a:t> target </a:t>
            </a:r>
            <a:r>
              <a:rPr lang="en-ID" dirty="0" err="1"/>
              <a:t>penurunan</a:t>
            </a:r>
            <a:r>
              <a:rPr lang="en-ID" dirty="0"/>
              <a:t> </a:t>
            </a:r>
            <a:r>
              <a:rPr lang="en-ID" dirty="0" err="1"/>
              <a:t>emisi</a:t>
            </a:r>
            <a:r>
              <a:rPr lang="en-ID" dirty="0"/>
              <a:t> GRK. </a:t>
            </a:r>
            <a:r>
              <a:rPr lang="en-ID" dirty="0" err="1"/>
              <a:t>Terakhir</a:t>
            </a:r>
            <a:r>
              <a:rPr lang="en-ID" dirty="0"/>
              <a:t>, </a:t>
            </a:r>
            <a:r>
              <a:rPr lang="en-ID" dirty="0" err="1"/>
              <a:t>pembangunan</a:t>
            </a:r>
            <a:r>
              <a:rPr lang="en-ID" dirty="0"/>
              <a:t> </a:t>
            </a:r>
            <a:r>
              <a:rPr lang="en-ID" dirty="0" err="1"/>
              <a:t>berketahanan</a:t>
            </a:r>
            <a:r>
              <a:rPr lang="en-ID" dirty="0"/>
              <a:t> </a:t>
            </a:r>
            <a:r>
              <a:rPr lang="en-ID" dirty="0" err="1"/>
              <a:t>iklim</a:t>
            </a:r>
            <a:r>
              <a:rPr lang="en-ID" dirty="0"/>
              <a:t> </a:t>
            </a:r>
            <a:r>
              <a:rPr lang="en-ID" dirty="0" err="1"/>
              <a:t>diimplementasikan</a:t>
            </a:r>
            <a:r>
              <a:rPr lang="en-ID" dirty="0"/>
              <a:t> pada </a:t>
            </a:r>
            <a:r>
              <a:rPr lang="en-ID" dirty="0" err="1"/>
              <a:t>empat</a:t>
            </a:r>
            <a:r>
              <a:rPr lang="en-ID" dirty="0"/>
              <a:t> </a:t>
            </a:r>
            <a:r>
              <a:rPr lang="en-ID" dirty="0" err="1"/>
              <a:t>sektor</a:t>
            </a:r>
            <a:r>
              <a:rPr lang="en-ID" dirty="0"/>
              <a:t> </a:t>
            </a:r>
            <a:r>
              <a:rPr lang="en-ID" dirty="0" err="1"/>
              <a:t>prioritas</a:t>
            </a:r>
            <a:r>
              <a:rPr lang="en-ID" dirty="0"/>
              <a:t>, </a:t>
            </a:r>
            <a:r>
              <a:rPr lang="en-ID" dirty="0" err="1"/>
              <a:t>yakni</a:t>
            </a:r>
            <a:r>
              <a:rPr lang="en-ID" dirty="0"/>
              <a:t> </a:t>
            </a:r>
            <a:r>
              <a:rPr lang="en-ID" dirty="0" err="1"/>
              <a:t>pesisir</a:t>
            </a:r>
            <a:r>
              <a:rPr lang="en-ID" dirty="0"/>
              <a:t> dan </a:t>
            </a:r>
            <a:r>
              <a:rPr lang="en-ID" dirty="0" err="1"/>
              <a:t>laut</a:t>
            </a:r>
            <a:r>
              <a:rPr lang="en-ID" dirty="0"/>
              <a:t>, </a:t>
            </a:r>
            <a:r>
              <a:rPr lang="en-ID" dirty="0" err="1"/>
              <a:t>pertanian</a:t>
            </a:r>
            <a:r>
              <a:rPr lang="en-ID" dirty="0"/>
              <a:t>, </a:t>
            </a:r>
            <a:r>
              <a:rPr lang="en-ID" dirty="0" err="1"/>
              <a:t>sumber</a:t>
            </a:r>
            <a:r>
              <a:rPr lang="en-ID" dirty="0"/>
              <a:t> </a:t>
            </a:r>
            <a:r>
              <a:rPr lang="en-ID" dirty="0" err="1"/>
              <a:t>daya</a:t>
            </a:r>
            <a:r>
              <a:rPr lang="en-ID" dirty="0"/>
              <a:t> air, dan </a:t>
            </a:r>
            <a:r>
              <a:rPr lang="en-ID" dirty="0" err="1"/>
              <a:t>kesehatan</a:t>
            </a:r>
            <a:r>
              <a:rPr lang="en-ID" dirty="0"/>
              <a:t>.</a:t>
            </a:r>
          </a:p>
        </p:txBody>
      </p:sp>
    </p:spTree>
    <p:extLst>
      <p:ext uri="{BB962C8B-B14F-4D97-AF65-F5344CB8AC3E}">
        <p14:creationId xmlns:p14="http://schemas.microsoft.com/office/powerpoint/2010/main" val="81686321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sp>
        <p:nvSpPr>
          <p:cNvPr id="7" name="TextBox 6">
            <a:extLst>
              <a:ext uri="{FF2B5EF4-FFF2-40B4-BE49-F238E27FC236}">
                <a16:creationId xmlns:a16="http://schemas.microsoft.com/office/drawing/2014/main" id="{9B3B64AC-EE11-19D0-9223-EDAA955AE360}"/>
              </a:ext>
            </a:extLst>
          </p:cNvPr>
          <p:cNvSpPr txBox="1"/>
          <p:nvPr/>
        </p:nvSpPr>
        <p:spPr>
          <a:xfrm>
            <a:off x="261255" y="1151458"/>
            <a:ext cx="10733316" cy="461665"/>
          </a:xfrm>
          <a:prstGeom prst="rect">
            <a:avLst/>
          </a:prstGeom>
          <a:noFill/>
        </p:spPr>
        <p:txBody>
          <a:bodyPr wrap="square" rtlCol="0">
            <a:spAutoFit/>
          </a:bodyPr>
          <a:lstStyle/>
          <a:p>
            <a:r>
              <a:rPr lang="en-US" sz="2400" b="1" dirty="0">
                <a:latin typeface="Aptos" panose="020B0004020202020204" pitchFamily="34" charset="0"/>
              </a:rPr>
              <a:t>C. </a:t>
            </a:r>
            <a:r>
              <a:rPr lang="en-US" sz="2400" b="1" dirty="0" err="1">
                <a:latin typeface="Aptos" panose="020B0004020202020204" pitchFamily="34" charset="0"/>
              </a:rPr>
              <a:t>Arah</a:t>
            </a:r>
            <a:r>
              <a:rPr lang="en-US" sz="2400" b="1" dirty="0">
                <a:latin typeface="Aptos" panose="020B0004020202020204" pitchFamily="34" charset="0"/>
              </a:rPr>
              <a:t> </a:t>
            </a:r>
            <a:r>
              <a:rPr lang="en-US" sz="2400" b="1" dirty="0" err="1">
                <a:latin typeface="Aptos" panose="020B0004020202020204" pitchFamily="34" charset="0"/>
              </a:rPr>
              <a:t>Kebijakan</a:t>
            </a:r>
            <a:r>
              <a:rPr lang="en-US" sz="2400" b="1" dirty="0">
                <a:latin typeface="Aptos" panose="020B0004020202020204" pitchFamily="34" charset="0"/>
              </a:rPr>
              <a:t> </a:t>
            </a:r>
            <a:r>
              <a:rPr lang="en-ID" sz="2400" b="1" i="0" u="none" strike="noStrike" baseline="0" dirty="0" err="1">
                <a:latin typeface="Aptos" panose="020B0004020202020204" pitchFamily="34" charset="0"/>
              </a:rPr>
              <a:t>Ketahanan</a:t>
            </a:r>
            <a:r>
              <a:rPr lang="en-ID" sz="2400" b="1" i="0" u="none" strike="noStrike" baseline="0" dirty="0">
                <a:latin typeface="Aptos" panose="020B0004020202020204" pitchFamily="34" charset="0"/>
              </a:rPr>
              <a:t> Sosial </a:t>
            </a:r>
            <a:r>
              <a:rPr lang="en-ID" sz="2400" b="1" i="0" u="none" strike="noStrike" baseline="0" dirty="0" err="1">
                <a:latin typeface="Aptos" panose="020B0004020202020204" pitchFamily="34" charset="0"/>
              </a:rPr>
              <a:t>Budaya</a:t>
            </a:r>
            <a:r>
              <a:rPr lang="en-ID" sz="2400" b="1" i="0" u="none" strike="noStrike" baseline="0" dirty="0">
                <a:latin typeface="Aptos" panose="020B0004020202020204" pitchFamily="34" charset="0"/>
              </a:rPr>
              <a:t> dan </a:t>
            </a:r>
            <a:r>
              <a:rPr lang="en-ID" sz="2400" b="1" i="0" u="none" strike="noStrike" baseline="0" dirty="0" err="1">
                <a:latin typeface="Aptos" panose="020B0004020202020204" pitchFamily="34" charset="0"/>
              </a:rPr>
              <a:t>Ekologi</a:t>
            </a:r>
            <a:endParaRPr lang="en-ID" sz="2400" b="1" dirty="0">
              <a:latin typeface="Aptos" panose="020B0004020202020204" pitchFamily="34" charset="0"/>
            </a:endParaRPr>
          </a:p>
        </p:txBody>
      </p:sp>
      <p:pic>
        <p:nvPicPr>
          <p:cNvPr id="9" name="Picture 8">
            <a:extLst>
              <a:ext uri="{FF2B5EF4-FFF2-40B4-BE49-F238E27FC236}">
                <a16:creationId xmlns:a16="http://schemas.microsoft.com/office/drawing/2014/main" id="{9F1B811F-8E1C-6A37-D857-00D4A1D19BEA}"/>
              </a:ext>
            </a:extLst>
          </p:cNvPr>
          <p:cNvPicPr>
            <a:picLocks noChangeAspect="1"/>
          </p:cNvPicPr>
          <p:nvPr/>
        </p:nvPicPr>
        <p:blipFill>
          <a:blip r:embed="rId5"/>
          <a:stretch>
            <a:fillRect/>
          </a:stretch>
        </p:blipFill>
        <p:spPr>
          <a:xfrm>
            <a:off x="813918" y="1717592"/>
            <a:ext cx="4711942" cy="2769217"/>
          </a:xfrm>
          <a:prstGeom prst="rect">
            <a:avLst/>
          </a:prstGeom>
        </p:spPr>
      </p:pic>
      <p:pic>
        <p:nvPicPr>
          <p:cNvPr id="11" name="Picture 10">
            <a:extLst>
              <a:ext uri="{FF2B5EF4-FFF2-40B4-BE49-F238E27FC236}">
                <a16:creationId xmlns:a16="http://schemas.microsoft.com/office/drawing/2014/main" id="{8645AE3F-DA7D-CB45-AA66-988E8221272A}"/>
              </a:ext>
            </a:extLst>
          </p:cNvPr>
          <p:cNvPicPr>
            <a:picLocks noChangeAspect="1"/>
          </p:cNvPicPr>
          <p:nvPr/>
        </p:nvPicPr>
        <p:blipFill>
          <a:blip r:embed="rId6"/>
          <a:stretch>
            <a:fillRect/>
          </a:stretch>
        </p:blipFill>
        <p:spPr>
          <a:xfrm>
            <a:off x="6339778" y="1613123"/>
            <a:ext cx="4730993" cy="4870700"/>
          </a:xfrm>
          <a:prstGeom prst="rect">
            <a:avLst/>
          </a:prstGeom>
        </p:spPr>
      </p:pic>
    </p:spTree>
    <p:extLst>
      <p:ext uri="{BB962C8B-B14F-4D97-AF65-F5344CB8AC3E}">
        <p14:creationId xmlns:p14="http://schemas.microsoft.com/office/powerpoint/2010/main" val="26428540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3"/>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3303DA78-69FB-D9B4-DD61-8E912F7A0F11}"/>
              </a:ext>
            </a:extLst>
          </p:cNvPr>
          <p:cNvPicPr>
            <a:picLocks noChangeAspect="1"/>
          </p:cNvPicPr>
          <p:nvPr/>
        </p:nvPicPr>
        <p:blipFill>
          <a:blip r:embed="rId4"/>
          <a:stretch>
            <a:fillRect/>
          </a:stretch>
        </p:blipFill>
        <p:spPr>
          <a:xfrm>
            <a:off x="0" y="0"/>
            <a:ext cx="3187864" cy="1046989"/>
          </a:xfrm>
          <a:prstGeom prst="rect">
            <a:avLst/>
          </a:prstGeom>
        </p:spPr>
      </p:pic>
      <p:sp>
        <p:nvSpPr>
          <p:cNvPr id="2" name="TextBox 1">
            <a:extLst>
              <a:ext uri="{FF2B5EF4-FFF2-40B4-BE49-F238E27FC236}">
                <a16:creationId xmlns:a16="http://schemas.microsoft.com/office/drawing/2014/main" id="{16F6899C-930E-A0D1-F68D-2A5D7EAC8ED2}"/>
              </a:ext>
            </a:extLst>
          </p:cNvPr>
          <p:cNvSpPr txBox="1"/>
          <p:nvPr/>
        </p:nvSpPr>
        <p:spPr>
          <a:xfrm>
            <a:off x="3285837" y="256870"/>
            <a:ext cx="8286891" cy="523220"/>
          </a:xfrm>
          <a:prstGeom prst="rect">
            <a:avLst/>
          </a:prstGeom>
          <a:solidFill>
            <a:srgbClr val="002060"/>
          </a:solidFill>
        </p:spPr>
        <p:txBody>
          <a:bodyPr wrap="square" rtlCol="0">
            <a:spAutoFit/>
          </a:bodyPr>
          <a:lstStyle/>
          <a:p>
            <a:pPr algn="just"/>
            <a:r>
              <a:rPr lang="en-ID" sz="2800" b="1" i="0" u="none" strike="noStrike" baseline="0" dirty="0">
                <a:solidFill>
                  <a:schemeClr val="bg1"/>
                </a:solidFill>
                <a:latin typeface="FrutigerLT-65Bd"/>
              </a:rPr>
              <a:t>KETAHANAN SOSIAL BUDAYA DAN EKOLOGI</a:t>
            </a:r>
            <a:endParaRPr lang="en-ID" sz="2800" b="1" dirty="0">
              <a:solidFill>
                <a:schemeClr val="bg1"/>
              </a:solidFill>
            </a:endParaRPr>
          </a:p>
        </p:txBody>
      </p:sp>
      <p:pic>
        <p:nvPicPr>
          <p:cNvPr id="10" name="Picture 9">
            <a:extLst>
              <a:ext uri="{FF2B5EF4-FFF2-40B4-BE49-F238E27FC236}">
                <a16:creationId xmlns:a16="http://schemas.microsoft.com/office/drawing/2014/main" id="{B308553B-0633-48F1-9126-B5CBE98F24CE}"/>
              </a:ext>
            </a:extLst>
          </p:cNvPr>
          <p:cNvPicPr>
            <a:picLocks noChangeAspect="1"/>
          </p:cNvPicPr>
          <p:nvPr/>
        </p:nvPicPr>
        <p:blipFill>
          <a:blip r:embed="rId5"/>
          <a:stretch>
            <a:fillRect/>
          </a:stretch>
        </p:blipFill>
        <p:spPr>
          <a:xfrm>
            <a:off x="2982685" y="1224692"/>
            <a:ext cx="6226629" cy="4851496"/>
          </a:xfrm>
          <a:prstGeom prst="rect">
            <a:avLst/>
          </a:prstGeom>
        </p:spPr>
      </p:pic>
    </p:spTree>
    <p:extLst>
      <p:ext uri="{BB962C8B-B14F-4D97-AF65-F5344CB8AC3E}">
        <p14:creationId xmlns:p14="http://schemas.microsoft.com/office/powerpoint/2010/main" val="10288209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sp>
        <p:nvSpPr>
          <p:cNvPr id="10" name="TextBox 9">
            <a:extLst>
              <a:ext uri="{FF2B5EF4-FFF2-40B4-BE49-F238E27FC236}">
                <a16:creationId xmlns:a16="http://schemas.microsoft.com/office/drawing/2014/main" id="{3BE84102-B26E-FD2D-1168-8B451DD36C5C}"/>
              </a:ext>
            </a:extLst>
          </p:cNvPr>
          <p:cNvSpPr txBox="1"/>
          <p:nvPr/>
        </p:nvSpPr>
        <p:spPr>
          <a:xfrm>
            <a:off x="301347" y="1315222"/>
            <a:ext cx="11411682" cy="369332"/>
          </a:xfrm>
          <a:prstGeom prst="rect">
            <a:avLst/>
          </a:prstGeom>
          <a:noFill/>
        </p:spPr>
        <p:txBody>
          <a:bodyPr wrap="square">
            <a:spAutoFit/>
          </a:bodyPr>
          <a:lstStyle/>
          <a:p>
            <a:pPr algn="just"/>
            <a:r>
              <a:rPr lang="en-ID" dirty="0"/>
              <a:t>A. Peran </a:t>
            </a:r>
            <a:r>
              <a:rPr lang="en-ID" dirty="0" err="1"/>
              <a:t>Transformasi</a:t>
            </a:r>
            <a:r>
              <a:rPr lang="en-ID" dirty="0"/>
              <a:t> dan </a:t>
            </a:r>
            <a:r>
              <a:rPr lang="en-ID" dirty="0" err="1"/>
              <a:t>Landasan</a:t>
            </a:r>
            <a:r>
              <a:rPr lang="en-ID" dirty="0"/>
              <a:t> </a:t>
            </a:r>
            <a:r>
              <a:rPr lang="en-ID" dirty="0" err="1"/>
              <a:t>Transformasi</a:t>
            </a:r>
            <a:r>
              <a:rPr lang="en-ID" dirty="0"/>
              <a:t> </a:t>
            </a:r>
            <a:r>
              <a:rPr lang="en-ID" dirty="0" err="1"/>
              <a:t>dalam</a:t>
            </a:r>
            <a:r>
              <a:rPr lang="en-ID" dirty="0"/>
              <a:t> </a:t>
            </a:r>
            <a:r>
              <a:rPr lang="en-ID" dirty="0" err="1"/>
              <a:t>Mendukung</a:t>
            </a:r>
            <a:r>
              <a:rPr lang="en-ID" dirty="0"/>
              <a:t> </a:t>
            </a:r>
            <a:r>
              <a:rPr lang="en-ID" dirty="0" err="1"/>
              <a:t>Pencapaian</a:t>
            </a:r>
            <a:r>
              <a:rPr lang="en-ID" dirty="0"/>
              <a:t> Tema Pembangunan Wilayah Pulau</a:t>
            </a:r>
          </a:p>
        </p:txBody>
      </p:sp>
      <p:sp>
        <p:nvSpPr>
          <p:cNvPr id="13" name="TextBox 12">
            <a:extLst>
              <a:ext uri="{FF2B5EF4-FFF2-40B4-BE49-F238E27FC236}">
                <a16:creationId xmlns:a16="http://schemas.microsoft.com/office/drawing/2014/main" id="{BC45B6E9-04B9-A61E-F9D5-02D2630A8A5D}"/>
              </a:ext>
            </a:extLst>
          </p:cNvPr>
          <p:cNvSpPr txBox="1"/>
          <p:nvPr/>
        </p:nvSpPr>
        <p:spPr>
          <a:xfrm>
            <a:off x="595261" y="1705550"/>
            <a:ext cx="11237510" cy="1754326"/>
          </a:xfrm>
          <a:prstGeom prst="rect">
            <a:avLst/>
          </a:prstGeom>
          <a:noFill/>
        </p:spPr>
        <p:txBody>
          <a:bodyPr wrap="square">
            <a:spAutoFit/>
          </a:bodyPr>
          <a:lstStyle/>
          <a:p>
            <a:pPr algn="just"/>
            <a:r>
              <a:rPr lang="en-ID" dirty="0"/>
              <a:t>Strategi </a:t>
            </a:r>
            <a:r>
              <a:rPr lang="en-ID" dirty="0" err="1"/>
              <a:t>dalam</a:t>
            </a:r>
            <a:r>
              <a:rPr lang="en-ID" dirty="0"/>
              <a:t> </a:t>
            </a:r>
            <a:r>
              <a:rPr lang="en-ID" dirty="0" err="1"/>
              <a:t>mengurangi</a:t>
            </a:r>
            <a:r>
              <a:rPr lang="en-ID" dirty="0"/>
              <a:t> </a:t>
            </a:r>
            <a:r>
              <a:rPr lang="en-ID" dirty="0" err="1"/>
              <a:t>kesenjangan</a:t>
            </a:r>
            <a:r>
              <a:rPr lang="en-ID" dirty="0"/>
              <a:t> KBI-KTI </a:t>
            </a:r>
            <a:r>
              <a:rPr lang="en-ID" dirty="0" err="1"/>
              <a:t>dilakukan</a:t>
            </a:r>
            <a:r>
              <a:rPr lang="en-ID" dirty="0"/>
              <a:t> </a:t>
            </a:r>
            <a:r>
              <a:rPr lang="en-ID" dirty="0" err="1"/>
              <a:t>melalui</a:t>
            </a:r>
            <a:r>
              <a:rPr lang="en-ID" dirty="0"/>
              <a:t> </a:t>
            </a:r>
            <a:r>
              <a:rPr lang="en-ID" dirty="0" err="1"/>
              <a:t>penguatan</a:t>
            </a:r>
            <a:r>
              <a:rPr lang="en-ID" dirty="0"/>
              <a:t> </a:t>
            </a:r>
            <a:r>
              <a:rPr lang="en-ID" dirty="0" err="1"/>
              <a:t>ekosistem</a:t>
            </a:r>
            <a:r>
              <a:rPr lang="en-ID" dirty="0"/>
              <a:t> </a:t>
            </a:r>
            <a:r>
              <a:rPr lang="en-ID" dirty="0" err="1"/>
              <a:t>percepatan</a:t>
            </a:r>
            <a:r>
              <a:rPr lang="en-ID" dirty="0"/>
              <a:t> </a:t>
            </a:r>
            <a:r>
              <a:rPr lang="en-ID" dirty="0" err="1"/>
              <a:t>pembangunan</a:t>
            </a:r>
            <a:r>
              <a:rPr lang="en-ID" dirty="0"/>
              <a:t> </a:t>
            </a:r>
            <a:r>
              <a:rPr lang="en-ID" dirty="0" err="1"/>
              <a:t>daerah</a:t>
            </a:r>
            <a:r>
              <a:rPr lang="en-ID" dirty="0"/>
              <a:t>, </a:t>
            </a:r>
            <a:r>
              <a:rPr lang="en-ID" dirty="0" err="1"/>
              <a:t>pembangunan</a:t>
            </a:r>
            <a:r>
              <a:rPr lang="en-ID" dirty="0"/>
              <a:t> </a:t>
            </a:r>
            <a:r>
              <a:rPr lang="en-ID" dirty="0" err="1"/>
              <a:t>perdesaan</a:t>
            </a:r>
            <a:r>
              <a:rPr lang="en-ID" dirty="0"/>
              <a:t> dan </a:t>
            </a:r>
            <a:r>
              <a:rPr lang="en-ID" dirty="0" err="1"/>
              <a:t>daerah</a:t>
            </a:r>
            <a:r>
              <a:rPr lang="en-ID" dirty="0"/>
              <a:t> </a:t>
            </a:r>
            <a:r>
              <a:rPr lang="en-ID" dirty="0" err="1"/>
              <a:t>afirmasi</a:t>
            </a:r>
            <a:r>
              <a:rPr lang="en-ID" dirty="0"/>
              <a:t>, </a:t>
            </a:r>
            <a:r>
              <a:rPr lang="en-ID" dirty="0" err="1"/>
              <a:t>serta</a:t>
            </a:r>
            <a:r>
              <a:rPr lang="en-ID" dirty="0"/>
              <a:t> </a:t>
            </a:r>
            <a:r>
              <a:rPr lang="en-ID" dirty="0" err="1"/>
              <a:t>pembangunan</a:t>
            </a:r>
            <a:r>
              <a:rPr lang="en-ID" dirty="0"/>
              <a:t> </a:t>
            </a:r>
            <a:r>
              <a:rPr lang="en-ID" dirty="0" err="1"/>
              <a:t>kluster</a:t>
            </a:r>
            <a:r>
              <a:rPr lang="en-ID" dirty="0"/>
              <a:t> </a:t>
            </a:r>
            <a:r>
              <a:rPr lang="en-ID" dirty="0" err="1"/>
              <a:t>unggulan</a:t>
            </a:r>
            <a:r>
              <a:rPr lang="en-ID" dirty="0"/>
              <a:t> wilayah. </a:t>
            </a:r>
            <a:r>
              <a:rPr lang="en-ID" dirty="0" err="1"/>
              <a:t>Penguatan</a:t>
            </a:r>
            <a:r>
              <a:rPr lang="en-ID" dirty="0"/>
              <a:t> </a:t>
            </a:r>
            <a:r>
              <a:rPr lang="en-ID" dirty="0" err="1"/>
              <a:t>ekosistem</a:t>
            </a:r>
            <a:r>
              <a:rPr lang="en-ID" dirty="0"/>
              <a:t> </a:t>
            </a:r>
            <a:r>
              <a:rPr lang="en-ID" dirty="0" err="1"/>
              <a:t>percepatan</a:t>
            </a:r>
            <a:r>
              <a:rPr lang="en-ID" dirty="0"/>
              <a:t> </a:t>
            </a:r>
            <a:r>
              <a:rPr lang="en-ID" dirty="0" err="1"/>
              <a:t>pembangunan</a:t>
            </a:r>
            <a:r>
              <a:rPr lang="en-ID" dirty="0"/>
              <a:t> </a:t>
            </a:r>
            <a:r>
              <a:rPr lang="en-ID" dirty="0" err="1"/>
              <a:t>daerah</a:t>
            </a:r>
            <a:r>
              <a:rPr lang="en-ID" dirty="0"/>
              <a:t> </a:t>
            </a:r>
            <a:r>
              <a:rPr lang="en-ID" dirty="0" err="1"/>
              <a:t>merupakan</a:t>
            </a:r>
            <a:r>
              <a:rPr lang="en-ID" dirty="0"/>
              <a:t> </a:t>
            </a:r>
            <a:r>
              <a:rPr lang="en-ID" dirty="0" err="1"/>
              <a:t>prasyarat</a:t>
            </a:r>
            <a:r>
              <a:rPr lang="en-ID" dirty="0"/>
              <a:t> </a:t>
            </a:r>
            <a:r>
              <a:rPr lang="en-ID" dirty="0" err="1"/>
              <a:t>perlu</a:t>
            </a:r>
            <a:r>
              <a:rPr lang="en-ID" dirty="0"/>
              <a:t> yang </a:t>
            </a:r>
            <a:r>
              <a:rPr lang="en-ID" dirty="0" err="1"/>
              <a:t>diterapkan</a:t>
            </a:r>
            <a:r>
              <a:rPr lang="en-ID" dirty="0"/>
              <a:t> di </a:t>
            </a:r>
            <a:r>
              <a:rPr lang="en-ID" dirty="0" err="1"/>
              <a:t>seluruh</a:t>
            </a:r>
            <a:r>
              <a:rPr lang="en-ID" dirty="0"/>
              <a:t> wilayah, </a:t>
            </a:r>
            <a:r>
              <a:rPr lang="en-ID" dirty="0" err="1"/>
              <a:t>sementara</a:t>
            </a:r>
            <a:r>
              <a:rPr lang="en-ID" dirty="0"/>
              <a:t> </a:t>
            </a:r>
            <a:r>
              <a:rPr lang="en-ID" dirty="0" err="1"/>
              <a:t>pembangunan</a:t>
            </a:r>
            <a:r>
              <a:rPr lang="en-ID" dirty="0"/>
              <a:t> </a:t>
            </a:r>
            <a:r>
              <a:rPr lang="en-ID" dirty="0" err="1"/>
              <a:t>perdesaan</a:t>
            </a:r>
            <a:r>
              <a:rPr lang="en-ID" dirty="0"/>
              <a:t> dan </a:t>
            </a:r>
            <a:r>
              <a:rPr lang="en-ID" dirty="0" err="1"/>
              <a:t>daerah</a:t>
            </a:r>
            <a:r>
              <a:rPr lang="en-ID" dirty="0"/>
              <a:t> </a:t>
            </a:r>
            <a:r>
              <a:rPr lang="en-ID" dirty="0" err="1"/>
              <a:t>afirmasi</a:t>
            </a:r>
            <a:r>
              <a:rPr lang="en-ID" dirty="0"/>
              <a:t> </a:t>
            </a:r>
            <a:r>
              <a:rPr lang="en-ID" dirty="0" err="1"/>
              <a:t>serta</a:t>
            </a:r>
            <a:r>
              <a:rPr lang="en-ID" dirty="0"/>
              <a:t> </a:t>
            </a:r>
            <a:r>
              <a:rPr lang="en-ID" dirty="0" err="1"/>
              <a:t>pembangunan</a:t>
            </a:r>
            <a:r>
              <a:rPr lang="en-ID" dirty="0"/>
              <a:t> </a:t>
            </a:r>
            <a:r>
              <a:rPr lang="en-ID" dirty="0" err="1"/>
              <a:t>kluster</a:t>
            </a:r>
            <a:r>
              <a:rPr lang="en-ID" dirty="0"/>
              <a:t> </a:t>
            </a:r>
            <a:r>
              <a:rPr lang="en-ID" dirty="0" err="1"/>
              <a:t>unggulan</a:t>
            </a:r>
            <a:r>
              <a:rPr lang="en-ID" dirty="0"/>
              <a:t> wilayah </a:t>
            </a:r>
            <a:r>
              <a:rPr lang="en-ID" dirty="0" err="1"/>
              <a:t>diterapkan</a:t>
            </a:r>
            <a:r>
              <a:rPr lang="en-ID" dirty="0"/>
              <a:t> pada wilayah-wilayah </a:t>
            </a:r>
            <a:r>
              <a:rPr lang="en-ID" dirty="0" err="1"/>
              <a:t>tertentu</a:t>
            </a:r>
            <a:r>
              <a:rPr lang="en-ID" dirty="0"/>
              <a:t>. Strategi </a:t>
            </a:r>
            <a:r>
              <a:rPr lang="en-ID" dirty="0" err="1"/>
              <a:t>tersebut</a:t>
            </a:r>
            <a:r>
              <a:rPr lang="en-ID" dirty="0"/>
              <a:t> </a:t>
            </a:r>
            <a:r>
              <a:rPr lang="en-ID" dirty="0" err="1"/>
              <a:t>didukung</a:t>
            </a:r>
            <a:r>
              <a:rPr lang="en-ID" dirty="0"/>
              <a:t> oleh </a:t>
            </a:r>
            <a:r>
              <a:rPr lang="en-ID" dirty="0" err="1"/>
              <a:t>penguatan</a:t>
            </a:r>
            <a:r>
              <a:rPr lang="en-ID" dirty="0"/>
              <a:t> </a:t>
            </a:r>
            <a:r>
              <a:rPr lang="en-ID" dirty="0" err="1"/>
              <a:t>sarana</a:t>
            </a:r>
            <a:r>
              <a:rPr lang="en-ID" dirty="0"/>
              <a:t> </a:t>
            </a:r>
            <a:r>
              <a:rPr lang="en-ID" dirty="0" err="1"/>
              <a:t>prasarana</a:t>
            </a:r>
            <a:r>
              <a:rPr lang="en-ID" dirty="0"/>
              <a:t> dan </a:t>
            </a:r>
            <a:r>
              <a:rPr lang="en-ID" dirty="0" err="1"/>
              <a:t>konektivitas</a:t>
            </a:r>
            <a:r>
              <a:rPr lang="en-ID" dirty="0"/>
              <a:t> </a:t>
            </a:r>
            <a:r>
              <a:rPr lang="en-ID" dirty="0" err="1"/>
              <a:t>pendukung</a:t>
            </a:r>
            <a:r>
              <a:rPr lang="en-ID" dirty="0"/>
              <a:t> </a:t>
            </a:r>
            <a:r>
              <a:rPr lang="en-ID" dirty="0" err="1"/>
              <a:t>transformasi</a:t>
            </a:r>
            <a:r>
              <a:rPr lang="en-ID" dirty="0"/>
              <a:t>.</a:t>
            </a:r>
          </a:p>
        </p:txBody>
      </p:sp>
      <p:sp>
        <p:nvSpPr>
          <p:cNvPr id="15" name="TextBox 14">
            <a:extLst>
              <a:ext uri="{FF2B5EF4-FFF2-40B4-BE49-F238E27FC236}">
                <a16:creationId xmlns:a16="http://schemas.microsoft.com/office/drawing/2014/main" id="{62EE0E08-F87C-197E-181F-640C2204E63C}"/>
              </a:ext>
            </a:extLst>
          </p:cNvPr>
          <p:cNvSpPr txBox="1"/>
          <p:nvPr/>
        </p:nvSpPr>
        <p:spPr>
          <a:xfrm>
            <a:off x="301347" y="3477533"/>
            <a:ext cx="11117767" cy="369332"/>
          </a:xfrm>
          <a:prstGeom prst="rect">
            <a:avLst/>
          </a:prstGeom>
          <a:noFill/>
        </p:spPr>
        <p:txBody>
          <a:bodyPr wrap="square">
            <a:spAutoFit/>
          </a:bodyPr>
          <a:lstStyle/>
          <a:p>
            <a:r>
              <a:rPr lang="en-ID" dirty="0"/>
              <a:t>B. Highlight </a:t>
            </a:r>
            <a:r>
              <a:rPr lang="en-ID" dirty="0" err="1"/>
              <a:t>Intervensi</a:t>
            </a:r>
            <a:r>
              <a:rPr lang="en-ID" dirty="0"/>
              <a:t> Pembangunan </a:t>
            </a:r>
            <a:r>
              <a:rPr lang="en-ID" dirty="0" err="1"/>
              <a:t>Kewilayahan</a:t>
            </a:r>
            <a:r>
              <a:rPr lang="en-ID" dirty="0"/>
              <a:t> dan Sarana </a:t>
            </a:r>
            <a:r>
              <a:rPr lang="en-ID" dirty="0" err="1"/>
              <a:t>Prasarana</a:t>
            </a:r>
            <a:endParaRPr lang="en-ID" dirty="0"/>
          </a:p>
        </p:txBody>
      </p:sp>
      <p:sp>
        <p:nvSpPr>
          <p:cNvPr id="17" name="TextBox 16">
            <a:extLst>
              <a:ext uri="{FF2B5EF4-FFF2-40B4-BE49-F238E27FC236}">
                <a16:creationId xmlns:a16="http://schemas.microsoft.com/office/drawing/2014/main" id="{7E0FA273-F05E-4B18-DD40-3FB9F2D4661F}"/>
              </a:ext>
            </a:extLst>
          </p:cNvPr>
          <p:cNvSpPr txBox="1"/>
          <p:nvPr/>
        </p:nvSpPr>
        <p:spPr>
          <a:xfrm>
            <a:off x="595261" y="3864522"/>
            <a:ext cx="11237510" cy="1200329"/>
          </a:xfrm>
          <a:prstGeom prst="rect">
            <a:avLst/>
          </a:prstGeom>
          <a:noFill/>
        </p:spPr>
        <p:txBody>
          <a:bodyPr wrap="square">
            <a:spAutoFit/>
          </a:bodyPr>
          <a:lstStyle/>
          <a:p>
            <a:r>
              <a:rPr lang="en-ID" b="1" dirty="0" err="1"/>
              <a:t>Kebijakan</a:t>
            </a:r>
            <a:r>
              <a:rPr lang="en-ID" b="1" dirty="0"/>
              <a:t> </a:t>
            </a:r>
            <a:r>
              <a:rPr lang="en-ID" b="1" dirty="0" err="1"/>
              <a:t>Umum</a:t>
            </a:r>
            <a:endParaRPr lang="en-ID" b="1" dirty="0"/>
          </a:p>
          <a:p>
            <a:pPr algn="just"/>
            <a:r>
              <a:rPr lang="en-ID" dirty="0" err="1"/>
              <a:t>Arah</a:t>
            </a:r>
            <a:r>
              <a:rPr lang="en-ID" dirty="0"/>
              <a:t> </a:t>
            </a:r>
            <a:r>
              <a:rPr lang="en-ID" dirty="0" err="1"/>
              <a:t>kebijakan</a:t>
            </a:r>
            <a:r>
              <a:rPr lang="en-ID" dirty="0"/>
              <a:t> </a:t>
            </a:r>
            <a:r>
              <a:rPr lang="en-ID" dirty="0" err="1"/>
              <a:t>umum</a:t>
            </a:r>
            <a:r>
              <a:rPr lang="en-ID" dirty="0"/>
              <a:t> </a:t>
            </a:r>
            <a:r>
              <a:rPr lang="en-ID" dirty="0" err="1"/>
              <a:t>untuk</a:t>
            </a:r>
            <a:r>
              <a:rPr lang="en-ID" dirty="0"/>
              <a:t> </a:t>
            </a:r>
            <a:r>
              <a:rPr lang="en-ID" dirty="0" err="1"/>
              <a:t>setiap</a:t>
            </a:r>
            <a:r>
              <a:rPr lang="en-ID" dirty="0"/>
              <a:t> wilayah </a:t>
            </a:r>
            <a:r>
              <a:rPr lang="en-ID" dirty="0" err="1"/>
              <a:t>akan</a:t>
            </a:r>
            <a:r>
              <a:rPr lang="en-ID" dirty="0"/>
              <a:t> </a:t>
            </a:r>
            <a:r>
              <a:rPr lang="en-ID" dirty="0" err="1"/>
              <a:t>berfokus</a:t>
            </a:r>
            <a:r>
              <a:rPr lang="en-ID" dirty="0"/>
              <a:t> pada </a:t>
            </a:r>
            <a:r>
              <a:rPr lang="en-ID" dirty="0" err="1"/>
              <a:t>Penguatan</a:t>
            </a:r>
            <a:r>
              <a:rPr lang="en-ID" dirty="0"/>
              <a:t> </a:t>
            </a:r>
            <a:r>
              <a:rPr lang="en-ID" dirty="0" err="1"/>
              <a:t>Ekosistem</a:t>
            </a:r>
            <a:r>
              <a:rPr lang="en-ID" dirty="0"/>
              <a:t> </a:t>
            </a:r>
            <a:r>
              <a:rPr lang="en-ID" dirty="0" err="1"/>
              <a:t>Percepatan</a:t>
            </a:r>
            <a:r>
              <a:rPr lang="en-ID" dirty="0"/>
              <a:t> Pembangunan Daerah </a:t>
            </a:r>
            <a:r>
              <a:rPr lang="en-ID" dirty="0" err="1"/>
              <a:t>serta</a:t>
            </a:r>
            <a:r>
              <a:rPr lang="en-ID" dirty="0"/>
              <a:t> </a:t>
            </a:r>
            <a:r>
              <a:rPr lang="en-ID" dirty="0" err="1"/>
              <a:t>Pemenuhan</a:t>
            </a:r>
            <a:r>
              <a:rPr lang="en-ID" dirty="0"/>
              <a:t> </a:t>
            </a:r>
            <a:r>
              <a:rPr lang="en-ID" dirty="0" err="1"/>
              <a:t>Infrastruktur</a:t>
            </a:r>
            <a:r>
              <a:rPr lang="en-ID" dirty="0"/>
              <a:t> dan </a:t>
            </a:r>
            <a:r>
              <a:rPr lang="en-ID" dirty="0" err="1"/>
              <a:t>Layanan</a:t>
            </a:r>
            <a:r>
              <a:rPr lang="en-ID" dirty="0"/>
              <a:t> Dasar </a:t>
            </a:r>
            <a:r>
              <a:rPr lang="en-ID" dirty="0" err="1"/>
              <a:t>sebagai</a:t>
            </a:r>
            <a:r>
              <a:rPr lang="en-ID" dirty="0"/>
              <a:t> </a:t>
            </a:r>
            <a:r>
              <a:rPr lang="en-ID" dirty="0" err="1"/>
              <a:t>fondasi</a:t>
            </a:r>
            <a:r>
              <a:rPr lang="en-ID" dirty="0"/>
              <a:t> </a:t>
            </a:r>
            <a:r>
              <a:rPr lang="en-ID" dirty="0" err="1"/>
              <a:t>dalam</a:t>
            </a:r>
            <a:r>
              <a:rPr lang="en-ID" dirty="0"/>
              <a:t> </a:t>
            </a:r>
            <a:r>
              <a:rPr lang="en-ID" dirty="0" err="1"/>
              <a:t>mempercepat</a:t>
            </a:r>
            <a:r>
              <a:rPr lang="en-ID" dirty="0"/>
              <a:t> </a:t>
            </a:r>
            <a:r>
              <a:rPr lang="en-ID" dirty="0" err="1"/>
              <a:t>pertumbuhan</a:t>
            </a:r>
            <a:r>
              <a:rPr lang="en-ID" dirty="0"/>
              <a:t> </a:t>
            </a:r>
            <a:r>
              <a:rPr lang="en-ID" dirty="0" err="1"/>
              <a:t>ekonomi</a:t>
            </a:r>
            <a:r>
              <a:rPr lang="en-ID" dirty="0"/>
              <a:t> dan </a:t>
            </a:r>
            <a:r>
              <a:rPr lang="en-ID" dirty="0" err="1"/>
              <a:t>pemerataan</a:t>
            </a:r>
            <a:r>
              <a:rPr lang="en-ID" dirty="0"/>
              <a:t> </a:t>
            </a:r>
            <a:r>
              <a:rPr lang="en-ID" dirty="0" err="1"/>
              <a:t>pembangunan</a:t>
            </a:r>
            <a:r>
              <a:rPr lang="en-ID" dirty="0"/>
              <a:t>.</a:t>
            </a:r>
          </a:p>
        </p:txBody>
      </p:sp>
    </p:spTree>
    <p:extLst>
      <p:ext uri="{BB962C8B-B14F-4D97-AF65-F5344CB8AC3E}">
        <p14:creationId xmlns:p14="http://schemas.microsoft.com/office/powerpoint/2010/main" val="3440753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7" name="Picture 6">
            <a:extLst>
              <a:ext uri="{FF2B5EF4-FFF2-40B4-BE49-F238E27FC236}">
                <a16:creationId xmlns:a16="http://schemas.microsoft.com/office/drawing/2014/main" id="{EE3BB851-6BBE-4F0B-6FF2-C86EC3D671F4}"/>
              </a:ext>
            </a:extLst>
          </p:cNvPr>
          <p:cNvPicPr>
            <a:picLocks noChangeAspect="1"/>
          </p:cNvPicPr>
          <p:nvPr/>
        </p:nvPicPr>
        <p:blipFill>
          <a:blip r:embed="rId4"/>
          <a:stretch>
            <a:fillRect/>
          </a:stretch>
        </p:blipFill>
        <p:spPr>
          <a:xfrm>
            <a:off x="1839686" y="1291828"/>
            <a:ext cx="8358625" cy="4847711"/>
          </a:xfrm>
          <a:prstGeom prst="rect">
            <a:avLst/>
          </a:prstGeom>
        </p:spPr>
      </p:pic>
    </p:spTree>
    <p:extLst>
      <p:ext uri="{BB962C8B-B14F-4D97-AF65-F5344CB8AC3E}">
        <p14:creationId xmlns:p14="http://schemas.microsoft.com/office/powerpoint/2010/main" val="42048001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7" name="Picture 6">
            <a:extLst>
              <a:ext uri="{FF2B5EF4-FFF2-40B4-BE49-F238E27FC236}">
                <a16:creationId xmlns:a16="http://schemas.microsoft.com/office/drawing/2014/main" id="{F5F01431-6E0B-6C0E-C151-00D7D92EB6F5}"/>
              </a:ext>
            </a:extLst>
          </p:cNvPr>
          <p:cNvPicPr>
            <a:picLocks noChangeAspect="1"/>
          </p:cNvPicPr>
          <p:nvPr/>
        </p:nvPicPr>
        <p:blipFill>
          <a:blip r:embed="rId4"/>
          <a:stretch>
            <a:fillRect/>
          </a:stretch>
        </p:blipFill>
        <p:spPr>
          <a:xfrm>
            <a:off x="2041316" y="1243089"/>
            <a:ext cx="8109367" cy="5179481"/>
          </a:xfrm>
          <a:prstGeom prst="rect">
            <a:avLst/>
          </a:prstGeom>
        </p:spPr>
      </p:pic>
    </p:spTree>
    <p:extLst>
      <p:ext uri="{BB962C8B-B14F-4D97-AF65-F5344CB8AC3E}">
        <p14:creationId xmlns:p14="http://schemas.microsoft.com/office/powerpoint/2010/main" val="23637930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sp>
        <p:nvSpPr>
          <p:cNvPr id="7" name="TextBox 6">
            <a:extLst>
              <a:ext uri="{FF2B5EF4-FFF2-40B4-BE49-F238E27FC236}">
                <a16:creationId xmlns:a16="http://schemas.microsoft.com/office/drawing/2014/main" id="{F756D44B-6342-2390-A41F-B4BE88EB21FB}"/>
              </a:ext>
            </a:extLst>
          </p:cNvPr>
          <p:cNvSpPr txBox="1"/>
          <p:nvPr/>
        </p:nvSpPr>
        <p:spPr>
          <a:xfrm>
            <a:off x="377547" y="1143059"/>
            <a:ext cx="11564082" cy="1077218"/>
          </a:xfrm>
          <a:prstGeom prst="rect">
            <a:avLst/>
          </a:prstGeom>
          <a:noFill/>
        </p:spPr>
        <p:txBody>
          <a:bodyPr wrap="square">
            <a:spAutoFit/>
          </a:bodyPr>
          <a:lstStyle/>
          <a:p>
            <a:r>
              <a:rPr lang="en-ID" sz="1600" b="1" dirty="0" err="1"/>
              <a:t>Kebijakan</a:t>
            </a:r>
            <a:r>
              <a:rPr lang="en-ID" sz="1600" b="1" dirty="0"/>
              <a:t> </a:t>
            </a:r>
            <a:r>
              <a:rPr lang="en-ID" sz="1600" b="1" dirty="0" err="1"/>
              <a:t>Khusus</a:t>
            </a:r>
            <a:endParaRPr lang="en-ID" sz="1600" b="1" dirty="0"/>
          </a:p>
          <a:p>
            <a:pPr algn="just"/>
            <a:r>
              <a:rPr lang="en-ID" sz="1600" dirty="0" err="1"/>
              <a:t>Prioritas</a:t>
            </a:r>
            <a:r>
              <a:rPr lang="en-ID" sz="1600" dirty="0"/>
              <a:t> </a:t>
            </a:r>
            <a:r>
              <a:rPr lang="en-ID" sz="1600" dirty="0" err="1"/>
              <a:t>intervensi</a:t>
            </a:r>
            <a:r>
              <a:rPr lang="en-ID" sz="1600" dirty="0"/>
              <a:t> </a:t>
            </a:r>
            <a:r>
              <a:rPr lang="en-ID" sz="1600" dirty="0" err="1"/>
              <a:t>Kebijakan</a:t>
            </a:r>
            <a:r>
              <a:rPr lang="en-ID" sz="1600" dirty="0"/>
              <a:t> </a:t>
            </a:r>
            <a:r>
              <a:rPr lang="en-ID" sz="1600" dirty="0" err="1"/>
              <a:t>pembangunan</a:t>
            </a:r>
            <a:r>
              <a:rPr lang="en-ID" sz="1600" dirty="0"/>
              <a:t> </a:t>
            </a:r>
            <a:r>
              <a:rPr lang="en-ID" sz="1600" dirty="0" err="1"/>
              <a:t>Perdesaan</a:t>
            </a:r>
            <a:r>
              <a:rPr lang="en-ID" sz="1600" dirty="0"/>
              <a:t> dan Daerah </a:t>
            </a:r>
            <a:r>
              <a:rPr lang="en-ID" sz="1600" dirty="0" err="1"/>
              <a:t>Afirmasi</a:t>
            </a:r>
            <a:r>
              <a:rPr lang="en-ID" sz="1600" dirty="0"/>
              <a:t> </a:t>
            </a:r>
            <a:r>
              <a:rPr lang="en-ID" sz="1600" dirty="0" err="1"/>
              <a:t>diarahkan</a:t>
            </a:r>
            <a:r>
              <a:rPr lang="en-ID" sz="1600" dirty="0"/>
              <a:t> </a:t>
            </a:r>
            <a:r>
              <a:rPr lang="en-ID" sz="1600" dirty="0" err="1"/>
              <a:t>untuk</a:t>
            </a:r>
            <a:r>
              <a:rPr lang="en-ID" sz="1600" dirty="0"/>
              <a:t> </a:t>
            </a:r>
            <a:r>
              <a:rPr lang="en-ID" sz="1600" dirty="0" err="1"/>
              <a:t>mengurangi</a:t>
            </a:r>
            <a:r>
              <a:rPr lang="en-ID" sz="1600" dirty="0"/>
              <a:t> </a:t>
            </a:r>
            <a:r>
              <a:rPr lang="en-ID" sz="1600" dirty="0" err="1"/>
              <a:t>kesenjangan</a:t>
            </a:r>
            <a:r>
              <a:rPr lang="en-ID" sz="1600" dirty="0"/>
              <a:t> di wilayah yang </a:t>
            </a:r>
            <a:r>
              <a:rPr lang="en-ID" sz="1600" dirty="0" err="1"/>
              <a:t>memiliki</a:t>
            </a:r>
            <a:r>
              <a:rPr lang="en-ID" sz="1600" dirty="0"/>
              <a:t> </a:t>
            </a:r>
            <a:r>
              <a:rPr lang="en-ID" sz="1600" dirty="0" err="1"/>
              <a:t>keterbatasan</a:t>
            </a:r>
            <a:r>
              <a:rPr lang="en-ID" sz="1600" dirty="0"/>
              <a:t> </a:t>
            </a:r>
            <a:r>
              <a:rPr lang="en-ID" sz="1600" dirty="0" err="1"/>
              <a:t>kuantitas</a:t>
            </a:r>
            <a:r>
              <a:rPr lang="en-ID" sz="1600" dirty="0"/>
              <a:t> dan </a:t>
            </a:r>
            <a:r>
              <a:rPr lang="en-ID" sz="1600" dirty="0" err="1"/>
              <a:t>kualitas</a:t>
            </a:r>
            <a:r>
              <a:rPr lang="en-ID" sz="1600" dirty="0"/>
              <a:t> </a:t>
            </a:r>
            <a:r>
              <a:rPr lang="en-ID" sz="1600" dirty="0" err="1"/>
              <a:t>aksesibilitas</a:t>
            </a:r>
            <a:r>
              <a:rPr lang="en-ID" sz="1600" dirty="0"/>
              <a:t> </a:t>
            </a:r>
            <a:r>
              <a:rPr lang="en-ID" sz="1600" dirty="0" err="1"/>
              <a:t>sumber</a:t>
            </a:r>
            <a:r>
              <a:rPr lang="en-ID" sz="1600" dirty="0"/>
              <a:t> </a:t>
            </a:r>
            <a:r>
              <a:rPr lang="en-ID" sz="1600" dirty="0" err="1"/>
              <a:t>daya</a:t>
            </a:r>
            <a:r>
              <a:rPr lang="en-ID" sz="1600" dirty="0"/>
              <a:t> </a:t>
            </a:r>
            <a:r>
              <a:rPr lang="en-ID" sz="1600" dirty="0" err="1"/>
              <a:t>pembangunan</a:t>
            </a:r>
            <a:r>
              <a:rPr lang="en-ID" sz="1600" dirty="0"/>
              <a:t>. </a:t>
            </a:r>
            <a:r>
              <a:rPr lang="en-ID" sz="1600" dirty="0" err="1"/>
              <a:t>Selain</a:t>
            </a:r>
            <a:r>
              <a:rPr lang="en-ID" sz="1600" dirty="0"/>
              <a:t> </a:t>
            </a:r>
            <a:r>
              <a:rPr lang="en-ID" sz="1600" dirty="0" err="1"/>
              <a:t>itu</a:t>
            </a:r>
            <a:r>
              <a:rPr lang="en-ID" sz="1600" dirty="0"/>
              <a:t> </a:t>
            </a:r>
            <a:r>
              <a:rPr lang="en-ID" sz="1600" dirty="0" err="1"/>
              <a:t>Peningkatan</a:t>
            </a:r>
            <a:r>
              <a:rPr lang="en-ID" sz="1600" dirty="0"/>
              <a:t> </a:t>
            </a:r>
            <a:r>
              <a:rPr lang="en-ID" sz="1600" dirty="0" err="1"/>
              <a:t>Pengelolaan</a:t>
            </a:r>
            <a:r>
              <a:rPr lang="en-ID" sz="1600" dirty="0"/>
              <a:t> </a:t>
            </a:r>
            <a:r>
              <a:rPr lang="en-ID" sz="1600" dirty="0" err="1"/>
              <a:t>Urbanisasi</a:t>
            </a:r>
            <a:r>
              <a:rPr lang="en-ID" sz="1600" dirty="0"/>
              <a:t>, </a:t>
            </a:r>
            <a:r>
              <a:rPr lang="en-ID" sz="1600" dirty="0" err="1"/>
              <a:t>Perkotaan</a:t>
            </a:r>
            <a:r>
              <a:rPr lang="en-ID" sz="1600" dirty="0"/>
              <a:t>, dan Pusat </a:t>
            </a:r>
            <a:r>
              <a:rPr lang="en-ID" sz="1600" dirty="0" err="1"/>
              <a:t>Pertumbuhan</a:t>
            </a:r>
            <a:r>
              <a:rPr lang="en-ID" sz="1600" dirty="0"/>
              <a:t> juga </a:t>
            </a:r>
            <a:r>
              <a:rPr lang="en-ID" sz="1600" dirty="0" err="1"/>
              <a:t>menjadi</a:t>
            </a:r>
            <a:r>
              <a:rPr lang="en-ID" sz="1600" dirty="0"/>
              <a:t> </a:t>
            </a:r>
            <a:r>
              <a:rPr lang="en-ID" sz="1600" dirty="0" err="1"/>
              <a:t>prioritas</a:t>
            </a:r>
            <a:r>
              <a:rPr lang="en-ID" sz="1600" dirty="0"/>
              <a:t> </a:t>
            </a:r>
            <a:r>
              <a:rPr lang="en-ID" sz="1600" dirty="0" err="1"/>
              <a:t>untuk</a:t>
            </a:r>
            <a:r>
              <a:rPr lang="en-ID" sz="1600" dirty="0"/>
              <a:t> </a:t>
            </a:r>
            <a:r>
              <a:rPr lang="en-ID" sz="1600" dirty="0" err="1"/>
              <a:t>mendorong</a:t>
            </a:r>
            <a:r>
              <a:rPr lang="en-ID" sz="1600" dirty="0"/>
              <a:t> </a:t>
            </a:r>
            <a:r>
              <a:rPr lang="en-ID" sz="1600" dirty="0" err="1"/>
              <a:t>pertumbuhan</a:t>
            </a:r>
            <a:r>
              <a:rPr lang="en-ID" sz="1600" dirty="0"/>
              <a:t> </a:t>
            </a:r>
            <a:r>
              <a:rPr lang="en-ID" sz="1600" dirty="0" err="1"/>
              <a:t>ekonomi</a:t>
            </a:r>
            <a:r>
              <a:rPr lang="en-ID" sz="1600" dirty="0"/>
              <a:t> regional dan </a:t>
            </a:r>
            <a:r>
              <a:rPr lang="en-ID" sz="1600" dirty="0" err="1"/>
              <a:t>nasional</a:t>
            </a:r>
            <a:r>
              <a:rPr lang="en-ID" sz="1600" dirty="0"/>
              <a:t>.</a:t>
            </a:r>
          </a:p>
        </p:txBody>
      </p:sp>
      <p:pic>
        <p:nvPicPr>
          <p:cNvPr id="10" name="Picture 9">
            <a:extLst>
              <a:ext uri="{FF2B5EF4-FFF2-40B4-BE49-F238E27FC236}">
                <a16:creationId xmlns:a16="http://schemas.microsoft.com/office/drawing/2014/main" id="{997BCEE2-1DFB-C8C0-6E5C-C7DC3B7BD2AF}"/>
              </a:ext>
            </a:extLst>
          </p:cNvPr>
          <p:cNvPicPr>
            <a:picLocks noChangeAspect="1"/>
          </p:cNvPicPr>
          <p:nvPr/>
        </p:nvPicPr>
        <p:blipFill>
          <a:blip r:embed="rId4"/>
          <a:stretch>
            <a:fillRect/>
          </a:stretch>
        </p:blipFill>
        <p:spPr>
          <a:xfrm>
            <a:off x="389911" y="2569873"/>
            <a:ext cx="5793176" cy="3798270"/>
          </a:xfrm>
          <a:prstGeom prst="rect">
            <a:avLst/>
          </a:prstGeom>
        </p:spPr>
      </p:pic>
      <p:pic>
        <p:nvPicPr>
          <p:cNvPr id="13" name="Picture 12">
            <a:extLst>
              <a:ext uri="{FF2B5EF4-FFF2-40B4-BE49-F238E27FC236}">
                <a16:creationId xmlns:a16="http://schemas.microsoft.com/office/drawing/2014/main" id="{7747BF1B-7A30-78E9-2704-910179B448FA}"/>
              </a:ext>
            </a:extLst>
          </p:cNvPr>
          <p:cNvPicPr>
            <a:picLocks noChangeAspect="1"/>
          </p:cNvPicPr>
          <p:nvPr/>
        </p:nvPicPr>
        <p:blipFill>
          <a:blip r:embed="rId5"/>
          <a:stretch>
            <a:fillRect/>
          </a:stretch>
        </p:blipFill>
        <p:spPr>
          <a:xfrm>
            <a:off x="6248400" y="2376309"/>
            <a:ext cx="5690712" cy="3991834"/>
          </a:xfrm>
          <a:prstGeom prst="rect">
            <a:avLst/>
          </a:prstGeom>
        </p:spPr>
      </p:pic>
    </p:spTree>
    <p:extLst>
      <p:ext uri="{BB962C8B-B14F-4D97-AF65-F5344CB8AC3E}">
        <p14:creationId xmlns:p14="http://schemas.microsoft.com/office/powerpoint/2010/main" val="6070168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7" name="Picture 6">
            <a:extLst>
              <a:ext uri="{FF2B5EF4-FFF2-40B4-BE49-F238E27FC236}">
                <a16:creationId xmlns:a16="http://schemas.microsoft.com/office/drawing/2014/main" id="{88024816-2393-E304-7EA7-D8BAF3C66789}"/>
              </a:ext>
            </a:extLst>
          </p:cNvPr>
          <p:cNvPicPr>
            <a:picLocks noChangeAspect="1"/>
          </p:cNvPicPr>
          <p:nvPr/>
        </p:nvPicPr>
        <p:blipFill>
          <a:blip r:embed="rId4"/>
          <a:stretch>
            <a:fillRect/>
          </a:stretch>
        </p:blipFill>
        <p:spPr>
          <a:xfrm>
            <a:off x="1621972" y="1344703"/>
            <a:ext cx="9325604" cy="4370296"/>
          </a:xfrm>
          <a:prstGeom prst="rect">
            <a:avLst/>
          </a:prstGeom>
        </p:spPr>
      </p:pic>
    </p:spTree>
    <p:extLst>
      <p:ext uri="{BB962C8B-B14F-4D97-AF65-F5344CB8AC3E}">
        <p14:creationId xmlns:p14="http://schemas.microsoft.com/office/powerpoint/2010/main" val="2929454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10" name="Picture 9">
            <a:extLst>
              <a:ext uri="{FF2B5EF4-FFF2-40B4-BE49-F238E27FC236}">
                <a16:creationId xmlns:a16="http://schemas.microsoft.com/office/drawing/2014/main" id="{965CDE34-C14B-BEF2-619D-23E543E56A3C}"/>
              </a:ext>
            </a:extLst>
          </p:cNvPr>
          <p:cNvPicPr>
            <a:picLocks noChangeAspect="1"/>
          </p:cNvPicPr>
          <p:nvPr/>
        </p:nvPicPr>
        <p:blipFill>
          <a:blip r:embed="rId4"/>
          <a:stretch>
            <a:fillRect/>
          </a:stretch>
        </p:blipFill>
        <p:spPr>
          <a:xfrm>
            <a:off x="1752599" y="1291829"/>
            <a:ext cx="8817429" cy="5261370"/>
          </a:xfrm>
          <a:prstGeom prst="rect">
            <a:avLst/>
          </a:prstGeom>
        </p:spPr>
      </p:pic>
    </p:spTree>
    <p:extLst>
      <p:ext uri="{BB962C8B-B14F-4D97-AF65-F5344CB8AC3E}">
        <p14:creationId xmlns:p14="http://schemas.microsoft.com/office/powerpoint/2010/main" val="11152068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10" name="Picture 9">
            <a:extLst>
              <a:ext uri="{FF2B5EF4-FFF2-40B4-BE49-F238E27FC236}">
                <a16:creationId xmlns:a16="http://schemas.microsoft.com/office/drawing/2014/main" id="{5C1B040C-8E3A-FDF3-7F6C-EFF64EC4903C}"/>
              </a:ext>
            </a:extLst>
          </p:cNvPr>
          <p:cNvPicPr>
            <a:picLocks noChangeAspect="1"/>
          </p:cNvPicPr>
          <p:nvPr/>
        </p:nvPicPr>
        <p:blipFill>
          <a:blip r:embed="rId4"/>
          <a:stretch>
            <a:fillRect/>
          </a:stretch>
        </p:blipFill>
        <p:spPr>
          <a:xfrm>
            <a:off x="1937657" y="1143059"/>
            <a:ext cx="8382000" cy="5410136"/>
          </a:xfrm>
          <a:prstGeom prst="rect">
            <a:avLst/>
          </a:prstGeom>
        </p:spPr>
      </p:pic>
    </p:spTree>
    <p:extLst>
      <p:ext uri="{BB962C8B-B14F-4D97-AF65-F5344CB8AC3E}">
        <p14:creationId xmlns:p14="http://schemas.microsoft.com/office/powerpoint/2010/main" val="34701395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1" y="2780"/>
            <a:ext cx="12192000" cy="6855220"/>
          </a:xfrm>
          <a:prstGeom prst="rect">
            <a:avLst/>
          </a:prstGeom>
        </p:spPr>
      </p:pic>
      <p:pic>
        <p:nvPicPr>
          <p:cNvPr id="3" name="Picture 2">
            <a:extLst>
              <a:ext uri="{FF2B5EF4-FFF2-40B4-BE49-F238E27FC236}">
                <a16:creationId xmlns:a16="http://schemas.microsoft.com/office/drawing/2014/main" id="{E9CE8508-BA76-5FD1-3F1E-13DAB875213D}"/>
              </a:ext>
            </a:extLst>
          </p:cNvPr>
          <p:cNvPicPr>
            <a:picLocks noChangeAspect="1"/>
          </p:cNvPicPr>
          <p:nvPr/>
        </p:nvPicPr>
        <p:blipFill>
          <a:blip r:embed="rId3"/>
          <a:stretch>
            <a:fillRect/>
          </a:stretch>
        </p:blipFill>
        <p:spPr>
          <a:xfrm>
            <a:off x="0" y="0"/>
            <a:ext cx="3403775" cy="1143059"/>
          </a:xfrm>
          <a:prstGeom prst="rect">
            <a:avLst/>
          </a:prstGeom>
        </p:spPr>
      </p:pic>
      <p:sp>
        <p:nvSpPr>
          <p:cNvPr id="8" name="TextBox 7">
            <a:extLst>
              <a:ext uri="{FF2B5EF4-FFF2-40B4-BE49-F238E27FC236}">
                <a16:creationId xmlns:a16="http://schemas.microsoft.com/office/drawing/2014/main" id="{BD1C7ED2-A13E-0AB6-81E8-3AFDCC309D26}"/>
              </a:ext>
            </a:extLst>
          </p:cNvPr>
          <p:cNvSpPr txBox="1"/>
          <p:nvPr/>
        </p:nvSpPr>
        <p:spPr>
          <a:xfrm>
            <a:off x="3556175" y="156030"/>
            <a:ext cx="7391400" cy="830997"/>
          </a:xfrm>
          <a:prstGeom prst="rect">
            <a:avLst/>
          </a:prstGeom>
          <a:solidFill>
            <a:srgbClr val="FFC000"/>
          </a:solidFill>
        </p:spPr>
        <p:txBody>
          <a:bodyPr wrap="square">
            <a:spAutoFit/>
          </a:bodyPr>
          <a:lstStyle/>
          <a:p>
            <a:pPr algn="ctr"/>
            <a:r>
              <a:rPr lang="es-ES" sz="2400" b="1" dirty="0"/>
              <a:t>TEMA DAN SASARAN PEMBANGUNAN WILAYAH DAN SARANA PRASARANA</a:t>
            </a:r>
            <a:endParaRPr lang="en-ID" sz="2400" b="1" dirty="0"/>
          </a:p>
        </p:txBody>
      </p:sp>
      <p:pic>
        <p:nvPicPr>
          <p:cNvPr id="7" name="Picture 6">
            <a:extLst>
              <a:ext uri="{FF2B5EF4-FFF2-40B4-BE49-F238E27FC236}">
                <a16:creationId xmlns:a16="http://schemas.microsoft.com/office/drawing/2014/main" id="{CD7D447B-B70C-ADE9-0D42-AD6E0CC623CC}"/>
              </a:ext>
            </a:extLst>
          </p:cNvPr>
          <p:cNvPicPr>
            <a:picLocks noChangeAspect="1"/>
          </p:cNvPicPr>
          <p:nvPr/>
        </p:nvPicPr>
        <p:blipFill>
          <a:blip r:embed="rId4"/>
          <a:stretch>
            <a:fillRect/>
          </a:stretch>
        </p:blipFill>
        <p:spPr>
          <a:xfrm>
            <a:off x="723155" y="1355042"/>
            <a:ext cx="5372845" cy="4926013"/>
          </a:xfrm>
          <a:prstGeom prst="rect">
            <a:avLst/>
          </a:prstGeom>
        </p:spPr>
      </p:pic>
      <p:pic>
        <p:nvPicPr>
          <p:cNvPr id="10" name="Picture 9">
            <a:extLst>
              <a:ext uri="{FF2B5EF4-FFF2-40B4-BE49-F238E27FC236}">
                <a16:creationId xmlns:a16="http://schemas.microsoft.com/office/drawing/2014/main" id="{72AB6A21-DB20-6266-2BD8-499051A42D17}"/>
              </a:ext>
            </a:extLst>
          </p:cNvPr>
          <p:cNvPicPr>
            <a:picLocks noChangeAspect="1"/>
          </p:cNvPicPr>
          <p:nvPr/>
        </p:nvPicPr>
        <p:blipFill>
          <a:blip r:embed="rId5"/>
          <a:stretch>
            <a:fillRect/>
          </a:stretch>
        </p:blipFill>
        <p:spPr>
          <a:xfrm>
            <a:off x="6426686" y="1398700"/>
            <a:ext cx="5042159" cy="4882357"/>
          </a:xfrm>
          <a:prstGeom prst="rect">
            <a:avLst/>
          </a:prstGeom>
        </p:spPr>
      </p:pic>
    </p:spTree>
    <p:extLst>
      <p:ext uri="{BB962C8B-B14F-4D97-AF65-F5344CB8AC3E}">
        <p14:creationId xmlns:p14="http://schemas.microsoft.com/office/powerpoint/2010/main" val="33242638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pic>
        <p:nvPicPr>
          <p:cNvPr id="3" name="Picture 2">
            <a:extLst>
              <a:ext uri="{FF2B5EF4-FFF2-40B4-BE49-F238E27FC236}">
                <a16:creationId xmlns:a16="http://schemas.microsoft.com/office/drawing/2014/main" id="{2E99B676-8363-422A-3D13-6CC78153CDC6}"/>
              </a:ext>
            </a:extLst>
          </p:cNvPr>
          <p:cNvPicPr>
            <a:picLocks noChangeAspect="1"/>
          </p:cNvPicPr>
          <p:nvPr/>
        </p:nvPicPr>
        <p:blipFill>
          <a:blip r:embed="rId3"/>
          <a:stretch>
            <a:fillRect/>
          </a:stretch>
        </p:blipFill>
        <p:spPr>
          <a:xfrm>
            <a:off x="0" y="0"/>
            <a:ext cx="4000706" cy="1327218"/>
          </a:xfrm>
          <a:prstGeom prst="rect">
            <a:avLst/>
          </a:prstGeom>
        </p:spPr>
      </p:pic>
      <p:sp>
        <p:nvSpPr>
          <p:cNvPr id="8" name="TextBox 7">
            <a:extLst>
              <a:ext uri="{FF2B5EF4-FFF2-40B4-BE49-F238E27FC236}">
                <a16:creationId xmlns:a16="http://schemas.microsoft.com/office/drawing/2014/main" id="{74E93600-AFE7-C95F-3110-FA8CB54B871B}"/>
              </a:ext>
            </a:extLst>
          </p:cNvPr>
          <p:cNvSpPr txBox="1"/>
          <p:nvPr/>
        </p:nvSpPr>
        <p:spPr>
          <a:xfrm>
            <a:off x="304800" y="1545294"/>
            <a:ext cx="6204856" cy="369332"/>
          </a:xfrm>
          <a:prstGeom prst="rect">
            <a:avLst/>
          </a:prstGeom>
          <a:noFill/>
        </p:spPr>
        <p:txBody>
          <a:bodyPr wrap="square">
            <a:spAutoFit/>
          </a:bodyPr>
          <a:lstStyle/>
          <a:p>
            <a:r>
              <a:rPr lang="en-ID" dirty="0"/>
              <a:t>1. KERANGKA KELEMBAGAAN</a:t>
            </a:r>
          </a:p>
        </p:txBody>
      </p:sp>
      <p:sp>
        <p:nvSpPr>
          <p:cNvPr id="10" name="TextBox 9">
            <a:extLst>
              <a:ext uri="{FF2B5EF4-FFF2-40B4-BE49-F238E27FC236}">
                <a16:creationId xmlns:a16="http://schemas.microsoft.com/office/drawing/2014/main" id="{E8EDDF3E-6ACD-80F7-E53A-FEDA38716519}"/>
              </a:ext>
            </a:extLst>
          </p:cNvPr>
          <p:cNvSpPr txBox="1"/>
          <p:nvPr/>
        </p:nvSpPr>
        <p:spPr>
          <a:xfrm>
            <a:off x="304800" y="2567711"/>
            <a:ext cx="6204856" cy="369332"/>
          </a:xfrm>
          <a:prstGeom prst="rect">
            <a:avLst/>
          </a:prstGeom>
          <a:noFill/>
        </p:spPr>
        <p:txBody>
          <a:bodyPr wrap="square">
            <a:spAutoFit/>
          </a:bodyPr>
          <a:lstStyle/>
          <a:p>
            <a:r>
              <a:rPr lang="en-ID" dirty="0"/>
              <a:t>2. KERANGKA REGULASI</a:t>
            </a:r>
          </a:p>
        </p:txBody>
      </p:sp>
      <p:sp>
        <p:nvSpPr>
          <p:cNvPr id="13" name="TextBox 12">
            <a:extLst>
              <a:ext uri="{FF2B5EF4-FFF2-40B4-BE49-F238E27FC236}">
                <a16:creationId xmlns:a16="http://schemas.microsoft.com/office/drawing/2014/main" id="{D488AC6C-C368-F96D-7362-017B75F8DF86}"/>
              </a:ext>
            </a:extLst>
          </p:cNvPr>
          <p:cNvSpPr txBox="1"/>
          <p:nvPr/>
        </p:nvSpPr>
        <p:spPr>
          <a:xfrm>
            <a:off x="304800" y="3625835"/>
            <a:ext cx="6204856" cy="369332"/>
          </a:xfrm>
          <a:prstGeom prst="rect">
            <a:avLst/>
          </a:prstGeom>
          <a:noFill/>
        </p:spPr>
        <p:txBody>
          <a:bodyPr wrap="square">
            <a:spAutoFit/>
          </a:bodyPr>
          <a:lstStyle/>
          <a:p>
            <a:r>
              <a:rPr lang="en-ID" dirty="0"/>
              <a:t>3. KERANGKA PENDANAAN DAN INVESTASI</a:t>
            </a:r>
          </a:p>
        </p:txBody>
      </p:sp>
      <p:sp>
        <p:nvSpPr>
          <p:cNvPr id="15" name="TextBox 14">
            <a:extLst>
              <a:ext uri="{FF2B5EF4-FFF2-40B4-BE49-F238E27FC236}">
                <a16:creationId xmlns:a16="http://schemas.microsoft.com/office/drawing/2014/main" id="{366152DC-FAE2-E221-BA35-6053947360CD}"/>
              </a:ext>
            </a:extLst>
          </p:cNvPr>
          <p:cNvSpPr txBox="1"/>
          <p:nvPr/>
        </p:nvSpPr>
        <p:spPr>
          <a:xfrm>
            <a:off x="304800" y="4758709"/>
            <a:ext cx="6204856" cy="369332"/>
          </a:xfrm>
          <a:prstGeom prst="rect">
            <a:avLst/>
          </a:prstGeom>
          <a:noFill/>
        </p:spPr>
        <p:txBody>
          <a:bodyPr wrap="square">
            <a:spAutoFit/>
          </a:bodyPr>
          <a:lstStyle/>
          <a:p>
            <a:r>
              <a:rPr lang="en-ID" dirty="0"/>
              <a:t>4. KERANGKA EVALUASI DAN PENGENDALIAN</a:t>
            </a:r>
          </a:p>
        </p:txBody>
      </p:sp>
    </p:spTree>
    <p:extLst>
      <p:ext uri="{BB962C8B-B14F-4D97-AF65-F5344CB8AC3E}">
        <p14:creationId xmlns:p14="http://schemas.microsoft.com/office/powerpoint/2010/main" val="23453822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Tree>
    <p:extLst>
      <p:ext uri="{BB962C8B-B14F-4D97-AF65-F5344CB8AC3E}">
        <p14:creationId xmlns:p14="http://schemas.microsoft.com/office/powerpoint/2010/main" val="335599817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CEA4687F-3AA3-F1D1-A181-18BC5BC637C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5" name="Rectangle 2">
            <a:extLst>
              <a:ext uri="{FF2B5EF4-FFF2-40B4-BE49-F238E27FC236}">
                <a16:creationId xmlns:a16="http://schemas.microsoft.com/office/drawing/2014/main" id="{5FD365AA-A682-1137-B980-6E6732AE60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sp>
        <p:nvSpPr>
          <p:cNvPr id="6" name="Rectangle 3">
            <a:extLst>
              <a:ext uri="{FF2B5EF4-FFF2-40B4-BE49-F238E27FC236}">
                <a16:creationId xmlns:a16="http://schemas.microsoft.com/office/drawing/2014/main" id="{2C59A2B4-0D55-8587-26DB-B2F8719146B8}"/>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D"/>
          </a:p>
        </p:txBody>
      </p:sp>
      <p:pic>
        <p:nvPicPr>
          <p:cNvPr id="12" name="Picture 11">
            <a:extLst>
              <a:ext uri="{FF2B5EF4-FFF2-40B4-BE49-F238E27FC236}">
                <a16:creationId xmlns:a16="http://schemas.microsoft.com/office/drawing/2014/main" id="{D04DAB19-A299-4914-96D1-CA1D1B54A421}"/>
              </a:ext>
            </a:extLst>
          </p:cNvPr>
          <p:cNvPicPr>
            <a:picLocks noChangeAspect="1"/>
          </p:cNvPicPr>
          <p:nvPr/>
        </p:nvPicPr>
        <p:blipFill>
          <a:blip r:embed="rId2"/>
          <a:stretch>
            <a:fillRect/>
          </a:stretch>
        </p:blipFill>
        <p:spPr>
          <a:xfrm>
            <a:off x="0" y="0"/>
            <a:ext cx="12192000" cy="6855220"/>
          </a:xfrm>
          <a:prstGeom prst="rect">
            <a:avLst/>
          </a:prstGeom>
        </p:spPr>
      </p:pic>
    </p:spTree>
    <p:extLst>
      <p:ext uri="{BB962C8B-B14F-4D97-AF65-F5344CB8AC3E}">
        <p14:creationId xmlns:p14="http://schemas.microsoft.com/office/powerpoint/2010/main" val="1624005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1949</TotalTime>
  <Words>7791</Words>
  <Application>Microsoft Office PowerPoint</Application>
  <PresentationFormat>Widescreen</PresentationFormat>
  <Paragraphs>862</Paragraphs>
  <Slides>76</Slides>
  <Notes>34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76</vt:i4>
      </vt:variant>
    </vt:vector>
  </HeadingPairs>
  <TitlesOfParts>
    <vt:vector size="91" baseType="lpstr">
      <vt:lpstr>Algerian</vt:lpstr>
      <vt:lpstr>Aptos</vt:lpstr>
      <vt:lpstr>Arial</vt:lpstr>
      <vt:lpstr>Arial Narrow</vt:lpstr>
      <vt:lpstr>Berlin Sans FB Demi</vt:lpstr>
      <vt:lpstr>Bookman Old Style</vt:lpstr>
      <vt:lpstr>Calibri</vt:lpstr>
      <vt:lpstr>Calibri Light</vt:lpstr>
      <vt:lpstr>Century Gothic</vt:lpstr>
      <vt:lpstr>ElMessiri-Regular</vt:lpstr>
      <vt:lpstr>FrutigerLT-45Lt</vt:lpstr>
      <vt:lpstr>FrutigerLT-65Bd</vt:lpstr>
      <vt:lpstr>FrutigerLTStd-Light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PERMASALAHAN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Abu Bakar</dc:creator>
  <cp:lastModifiedBy>Abu Bakar</cp:lastModifiedBy>
  <cp:revision>19</cp:revision>
  <dcterms:created xsi:type="dcterms:W3CDTF">2024-07-22T12:40:16Z</dcterms:created>
  <dcterms:modified xsi:type="dcterms:W3CDTF">2024-07-25T05:04:58Z</dcterms:modified>
</cp:coreProperties>
</file>