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  <p:sldMasterId id="2147483801" r:id="rId2"/>
    <p:sldMasterId id="2147483809" r:id="rId3"/>
  </p:sldMasterIdLst>
  <p:notesMasterIdLst>
    <p:notesMasterId r:id="rId11"/>
  </p:notesMasterIdLst>
  <p:sldIdLst>
    <p:sldId id="439" r:id="rId4"/>
    <p:sldId id="442" r:id="rId5"/>
    <p:sldId id="453" r:id="rId6"/>
    <p:sldId id="454" r:id="rId7"/>
    <p:sldId id="2147375314" r:id="rId8"/>
    <p:sldId id="2147375315" r:id="rId9"/>
    <p:sldId id="44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6" pos="121" userDrawn="1">
          <p15:clr>
            <a:srgbClr val="A4A3A4"/>
          </p15:clr>
        </p15:guide>
        <p15:guide id="7" pos="75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8" autoAdjust="0"/>
    <p:restoredTop sz="93358" autoAdjust="0"/>
  </p:normalViewPr>
  <p:slideViewPr>
    <p:cSldViewPr snapToGrid="0">
      <p:cViewPr varScale="1">
        <p:scale>
          <a:sx n="106" d="100"/>
          <a:sy n="106" d="100"/>
        </p:scale>
        <p:origin x="1032" y="176"/>
      </p:cViewPr>
      <p:guideLst>
        <p:guide orient="horz" pos="2160"/>
        <p:guide pos="3840"/>
        <p:guide pos="778"/>
        <p:guide orient="horz" pos="3974"/>
        <p:guide orient="horz" pos="618"/>
        <p:guide pos="121"/>
        <p:guide pos="75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524113209898546"/>
          <c:y val="0.13381741621242008"/>
          <c:w val="0.82604432279269668"/>
          <c:h val="0.69259114142191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1278.145580782015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53-4AAE-B5C7-BAE927ADA0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53-4AAE-B5C7-BAE927ADA0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5.1099999999999994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53-4AAE-B5C7-BAE927ADA0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226699456"/>
        <c:axId val="226685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3.9979796330192052E-3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153-4AAE-B5C7-BAE927ADA0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6686944"/>
        <c:axId val="226690208"/>
      </c:lineChart>
      <c:catAx>
        <c:axId val="2266994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26685312"/>
        <c:crosses val="autoZero"/>
        <c:auto val="1"/>
        <c:lblAlgn val="ctr"/>
        <c:lblOffset val="100"/>
        <c:noMultiLvlLbl val="0"/>
      </c:catAx>
      <c:valAx>
        <c:axId val="226685312"/>
        <c:scaling>
          <c:orientation val="minMax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Bookman Old Style" panose="02050604050505020204" pitchFamily="18" charset="0"/>
              </a:defRPr>
            </a:pPr>
            <a:endParaRPr lang="en-US"/>
          </a:p>
        </c:txPr>
        <c:crossAx val="226699456"/>
        <c:crosses val="autoZero"/>
        <c:crossBetween val="between"/>
      </c:valAx>
      <c:valAx>
        <c:axId val="226690208"/>
        <c:scaling>
          <c:orientation val="minMax"/>
          <c:min val="0"/>
        </c:scaling>
        <c:delete val="0"/>
        <c:axPos val="r"/>
        <c:numFmt formatCode="0.00%" sourceLinked="1"/>
        <c:majorTickMark val="none"/>
        <c:minorTickMark val="none"/>
        <c:tickLblPos val="none"/>
        <c:crossAx val="226686944"/>
        <c:crosses val="max"/>
        <c:crossBetween val="between"/>
      </c:valAx>
      <c:catAx>
        <c:axId val="2266869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26690208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356005580075E-3"/>
          <c:y val="0.85417302468262579"/>
          <c:w val="0.99736389536778314"/>
          <c:h val="0.14582697531737421"/>
        </c:manualLayout>
      </c:layout>
      <c:overlay val="0"/>
      <c:txPr>
        <a:bodyPr/>
        <a:lstStyle/>
        <a:p>
          <a:pPr>
            <a:defRPr sz="1400" b="1">
              <a:latin typeface="Bookman Old Style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688044521392249"/>
          <c:y val="0.24243231069361768"/>
          <c:w val="0.85311955478607748"/>
          <c:h val="0.547895658151326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371.91396854859403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26-4ED1-8E23-76B4812A19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26-4ED1-8E23-76B4812A19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1.1465458620619999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26-4ED1-8E23-76B4812A1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226689664"/>
        <c:axId val="2266907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3.0828254892829952E-3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B26-4ED1-8E23-76B4812A1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2121328"/>
        <c:axId val="226691840"/>
      </c:lineChart>
      <c:catAx>
        <c:axId val="226689664"/>
        <c:scaling>
          <c:orientation val="minMax"/>
        </c:scaling>
        <c:delete val="1"/>
        <c:axPos val="b"/>
        <c:numFmt formatCode="General" sourceLinked="0"/>
        <c:majorTickMark val="in"/>
        <c:minorTickMark val="none"/>
        <c:tickLblPos val="nextTo"/>
        <c:crossAx val="226690752"/>
        <c:crosses val="autoZero"/>
        <c:auto val="1"/>
        <c:lblAlgn val="ctr"/>
        <c:lblOffset val="10"/>
        <c:noMultiLvlLbl val="0"/>
      </c:catAx>
      <c:valAx>
        <c:axId val="226690752"/>
        <c:scaling>
          <c:orientation val="minMax"/>
        </c:scaling>
        <c:delete val="0"/>
        <c:axPos val="l"/>
        <c:majorGridlines/>
        <c:numFmt formatCode="#,##0.00" sourceLinked="0"/>
        <c:majorTickMark val="none"/>
        <c:minorTickMark val="none"/>
        <c:tickLblPos val="nextTo"/>
        <c:crossAx val="226689664"/>
        <c:crosses val="autoZero"/>
        <c:crossBetween val="between"/>
        <c:majorUnit val="100"/>
      </c:valAx>
      <c:valAx>
        <c:axId val="226691840"/>
        <c:scaling>
          <c:orientation val="minMax"/>
          <c:min val="0"/>
        </c:scaling>
        <c:delete val="0"/>
        <c:axPos val="r"/>
        <c:numFmt formatCode="0.00%" sourceLinked="1"/>
        <c:majorTickMark val="none"/>
        <c:minorTickMark val="none"/>
        <c:tickLblPos val="none"/>
        <c:crossAx val="132121328"/>
        <c:crosses val="max"/>
        <c:crossBetween val="between"/>
      </c:valAx>
      <c:catAx>
        <c:axId val="1321213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2669184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1923663639757915"/>
          <c:w val="0.99702432770106986"/>
          <c:h val="0.18076336360242085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56226713113922"/>
          <c:y val="0.21489183575464069"/>
          <c:w val="0.86166980292417128"/>
          <c:h val="0.557645992978747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906.23161223342095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B6-4605-92F6-044F7A134F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B6-4605-92F6-044F7A134F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3.9611651989040002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B6-4605-92F6-044F7A134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293469360"/>
        <c:axId val="29347208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4.3710295971044876E-3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2B6-4605-92F6-044F7A134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3470448"/>
        <c:axId val="293475344"/>
      </c:lineChart>
      <c:catAx>
        <c:axId val="29346936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93472080"/>
        <c:crosses val="autoZero"/>
        <c:auto val="1"/>
        <c:lblAlgn val="ctr"/>
        <c:lblOffset val="10"/>
        <c:noMultiLvlLbl val="0"/>
      </c:catAx>
      <c:valAx>
        <c:axId val="293472080"/>
        <c:scaling>
          <c:orientation val="minMax"/>
        </c:scaling>
        <c:delete val="0"/>
        <c:axPos val="l"/>
        <c:majorGridlines/>
        <c:numFmt formatCode="#,##0.00_);\(#,##0.00\)" sourceLinked="1"/>
        <c:majorTickMark val="out"/>
        <c:minorTickMark val="none"/>
        <c:tickLblPos val="nextTo"/>
        <c:crossAx val="293469360"/>
        <c:crosses val="autoZero"/>
        <c:crossBetween val="between"/>
      </c:valAx>
      <c:valAx>
        <c:axId val="293475344"/>
        <c:scaling>
          <c:orientation val="minMax"/>
          <c:min val="-0.5"/>
        </c:scaling>
        <c:delete val="0"/>
        <c:axPos val="r"/>
        <c:numFmt formatCode="0.00%" sourceLinked="1"/>
        <c:majorTickMark val="none"/>
        <c:minorTickMark val="none"/>
        <c:tickLblPos val="none"/>
        <c:crossAx val="293470448"/>
        <c:crosses val="max"/>
        <c:crossBetween val="between"/>
      </c:valAx>
      <c:catAx>
        <c:axId val="293470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347534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0601975985770968"/>
          <c:w val="0.99736401154959908"/>
          <c:h val="0.19398024014229029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736074370503064E-2"/>
          <c:y val="0.17529999155349918"/>
          <c:w val="0.91092368436804405"/>
          <c:h val="0.41247172768481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F0"/>
            </a:solidFill>
            <a:ln w="63500" cmpd="sng">
              <a:solidFill>
                <a:srgbClr val="00B0F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57150"/>
              <a:bevelB w="63500" h="1905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27A-4491-B6D9-D70572854DB8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28D-425F-A2F0-203D5693911C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28D-425F-A2F0-203D5693911C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BBF-43A8-8D6D-D6DE09303E24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0B2-44D0-BAF1-126ED706E156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27A-4491-B6D9-D70572854DB8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A28D-425F-A2F0-203D5693911C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A28D-425F-A2F0-203D5693911C}"/>
              </c:ext>
            </c:extLst>
          </c:dPt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BFBB-4030-819C-FE6CAEC36C65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227A-4491-B6D9-D70572854DB8}"/>
              </c:ext>
            </c:extLst>
          </c:dPt>
          <c:dPt>
            <c:idx val="1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2C35-47A5-BF5E-1C8FF1CD7507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227A-4491-B6D9-D70572854DB8}"/>
              </c:ext>
            </c:extLst>
          </c:dPt>
          <c:dPt>
            <c:idx val="2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BFBB-4030-819C-FE6CAEC36C65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30B2-44D0-BAF1-126ED706E156}"/>
              </c:ext>
            </c:extLst>
          </c:dPt>
          <c:dPt>
            <c:idx val="2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227A-4491-B6D9-D70572854DB8}"/>
              </c:ext>
            </c:extLst>
          </c:dPt>
          <c:dPt>
            <c:idx val="2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227A-4491-B6D9-D70572854DB8}"/>
              </c:ext>
            </c:extLst>
          </c:dPt>
          <c:dPt>
            <c:idx val="3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ABBF-43A8-8D6D-D6DE09303E24}"/>
              </c:ext>
            </c:extLst>
          </c:dPt>
          <c:dPt>
            <c:idx val="3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A28D-425F-A2F0-203D5693911C}"/>
              </c:ext>
            </c:extLst>
          </c:dPt>
          <c:dPt>
            <c:idx val="3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2C35-47A5-BF5E-1C8FF1CD7507}"/>
              </c:ext>
            </c:extLst>
          </c:dPt>
          <c:dPt>
            <c:idx val="3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227A-4491-B6D9-D70572854DB8}"/>
              </c:ext>
            </c:extLst>
          </c:dPt>
          <c:dPt>
            <c:idx val="3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227A-4491-B6D9-D70572854DB8}"/>
              </c:ext>
            </c:extLst>
          </c:dPt>
          <c:dPt>
            <c:idx val="3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BFBB-4030-819C-FE6CAEC36C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 b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Sheet1!$A$2:$A$39</c:f>
              <c:strCache>
                <c:ptCount val="38"/>
                <c:pt idx="0">
                  <c:v> Se-Jawa Timur</c:v>
                </c:pt>
                <c:pt idx="1">
                  <c:v> Se-Jawa Barat</c:v>
                </c:pt>
                <c:pt idx="2">
                  <c:v> Se-Jawa Tengah</c:v>
                </c:pt>
                <c:pt idx="3">
                  <c:v> Se-Aceh</c:v>
                </c:pt>
                <c:pt idx="4">
                  <c:v> Se-Kalimantan Timur</c:v>
                </c:pt>
                <c:pt idx="5">
                  <c:v> Se-Sumatera Utara</c:v>
                </c:pt>
                <c:pt idx="6">
                  <c:v> Se-Sulawesi Selatan</c:v>
                </c:pt>
                <c:pt idx="7">
                  <c:v> Se-Sumatera Barat</c:v>
                </c:pt>
                <c:pt idx="8">
                  <c:v> Se-Bali</c:v>
                </c:pt>
                <c:pt idx="9">
                  <c:v> Se-Nusa Tenggara Timur</c:v>
                </c:pt>
                <c:pt idx="10">
                  <c:v> Se-Riau</c:v>
                </c:pt>
                <c:pt idx="11">
                  <c:v> Se-Nusa Tenggara Barat</c:v>
                </c:pt>
                <c:pt idx="12">
                  <c:v> Se-Kalimantan Selatan</c:v>
                </c:pt>
                <c:pt idx="13">
                  <c:v> Se-Sumatera Selatan</c:v>
                </c:pt>
                <c:pt idx="14">
                  <c:v> Se-Papua Tengah</c:v>
                </c:pt>
                <c:pt idx="15">
                  <c:v> Se-Banten</c:v>
                </c:pt>
                <c:pt idx="16">
                  <c:v> Se-Kalimantan Tengah</c:v>
                </c:pt>
                <c:pt idx="17">
                  <c:v> Se-Lampung</c:v>
                </c:pt>
                <c:pt idx="18">
                  <c:v> Se-Jambi</c:v>
                </c:pt>
                <c:pt idx="19">
                  <c:v> Se-Sulawesi Tengah</c:v>
                </c:pt>
                <c:pt idx="20">
                  <c:v> Se-Kalimantan Barat</c:v>
                </c:pt>
                <c:pt idx="21">
                  <c:v> Se-Sulawesi Tenggara</c:v>
                </c:pt>
                <c:pt idx="22">
                  <c:v> Se-Maluku Utara</c:v>
                </c:pt>
                <c:pt idx="23">
                  <c:v> Se-Papua</c:v>
                </c:pt>
                <c:pt idx="24">
                  <c:v> Se-Maluku</c:v>
                </c:pt>
                <c:pt idx="25">
                  <c:v> Se-Kep. Riau</c:v>
                </c:pt>
                <c:pt idx="26">
                  <c:v> Se-Papua Pegunungan</c:v>
                </c:pt>
                <c:pt idx="27">
                  <c:v> Se-D.I.Yogyakarta</c:v>
                </c:pt>
                <c:pt idx="28">
                  <c:v> Se-Papua Barat</c:v>
                </c:pt>
                <c:pt idx="29">
                  <c:v> Se-Papua Barat Daya</c:v>
                </c:pt>
                <c:pt idx="30">
                  <c:v> Se-Bangka Belitung</c:v>
                </c:pt>
                <c:pt idx="31">
                  <c:v> Se-Sulawesi Barat</c:v>
                </c:pt>
                <c:pt idx="32">
                  <c:v> Se-Sulawesi Utara</c:v>
                </c:pt>
                <c:pt idx="33">
                  <c:v> Se-Papua Selatan</c:v>
                </c:pt>
                <c:pt idx="34">
                  <c:v> Se-Bengkulu</c:v>
                </c:pt>
                <c:pt idx="35">
                  <c:v> Se-Gorontalo</c:v>
                </c:pt>
                <c:pt idx="36">
                  <c:v> Se-Kalimantan Utara</c:v>
                </c:pt>
                <c:pt idx="37">
                  <c:v>DKI Jakarta</c:v>
                </c:pt>
              </c:strCache>
            </c:strRef>
          </c:cat>
          <c:val>
            <c:numRef>
              <c:f>Sheet1!$B$2:$B$39</c:f>
              <c:numCache>
                <c:formatCode>#,##0.00_);\(#,##0.00\)</c:formatCode>
                <c:ptCount val="38"/>
                <c:pt idx="0">
                  <c:v>613.02163570300002</c:v>
                </c:pt>
                <c:pt idx="1">
                  <c:v>504.51949336600001</c:v>
                </c:pt>
                <c:pt idx="2">
                  <c:v>419.117345452</c:v>
                </c:pt>
                <c:pt idx="3">
                  <c:v>232.81759019899999</c:v>
                </c:pt>
                <c:pt idx="4">
                  <c:v>231.220421899</c:v>
                </c:pt>
                <c:pt idx="5">
                  <c:v>230.56438262500001</c:v>
                </c:pt>
                <c:pt idx="6">
                  <c:v>216.66367970600001</c:v>
                </c:pt>
                <c:pt idx="7">
                  <c:v>170.78713596899999</c:v>
                </c:pt>
                <c:pt idx="8">
                  <c:v>125.654125553</c:v>
                </c:pt>
                <c:pt idx="9">
                  <c:v>123.375315116</c:v>
                </c:pt>
                <c:pt idx="10">
                  <c:v>122.315677733</c:v>
                </c:pt>
                <c:pt idx="11">
                  <c:v>119.03910185300001</c:v>
                </c:pt>
                <c:pt idx="12">
                  <c:v>116.910379612</c:v>
                </c:pt>
                <c:pt idx="13">
                  <c:v>116.86312977999999</c:v>
                </c:pt>
                <c:pt idx="14">
                  <c:v>113.650378823</c:v>
                </c:pt>
                <c:pt idx="15">
                  <c:v>108.417830884</c:v>
                </c:pt>
                <c:pt idx="16">
                  <c:v>108.378933444</c:v>
                </c:pt>
                <c:pt idx="17">
                  <c:v>107.057984371</c:v>
                </c:pt>
                <c:pt idx="18">
                  <c:v>95.275996618999997</c:v>
                </c:pt>
                <c:pt idx="19">
                  <c:v>92.774510179999993</c:v>
                </c:pt>
                <c:pt idx="20">
                  <c:v>90.745481502999993</c:v>
                </c:pt>
                <c:pt idx="21">
                  <c:v>90.577470323</c:v>
                </c:pt>
                <c:pt idx="22">
                  <c:v>88.926708778999995</c:v>
                </c:pt>
                <c:pt idx="23">
                  <c:v>88.199702310999996</c:v>
                </c:pt>
                <c:pt idx="24">
                  <c:v>79.461882087000006</c:v>
                </c:pt>
                <c:pt idx="25">
                  <c:v>77.191790627000003</c:v>
                </c:pt>
                <c:pt idx="26">
                  <c:v>75.622757320000005</c:v>
                </c:pt>
                <c:pt idx="27">
                  <c:v>73.078026792000003</c:v>
                </c:pt>
                <c:pt idx="28">
                  <c:v>72.336043236999998</c:v>
                </c:pt>
                <c:pt idx="29">
                  <c:v>72.138360383000006</c:v>
                </c:pt>
                <c:pt idx="30">
                  <c:v>68.625140006999999</c:v>
                </c:pt>
                <c:pt idx="31">
                  <c:v>53.622574831000001</c:v>
                </c:pt>
                <c:pt idx="32">
                  <c:v>53.395118887000002</c:v>
                </c:pt>
                <c:pt idx="33">
                  <c:v>46.806966564</c:v>
                </c:pt>
                <c:pt idx="34">
                  <c:v>39.453210206000001</c:v>
                </c:pt>
                <c:pt idx="35">
                  <c:v>38.816636525</c:v>
                </c:pt>
                <c:pt idx="36">
                  <c:v>30.288141697</c:v>
                </c:pt>
                <c:pt idx="3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3229-4C09-8BE6-54B95A07C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3473712"/>
        <c:axId val="293472624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 Rata-rata </c:v>
                </c:pt>
              </c:strCache>
            </c:strRef>
          </c:tx>
          <c:spPr>
            <a:ln w="38100">
              <a:solidFill>
                <a:srgbClr val="FFC000"/>
              </a:solidFill>
            </a:ln>
          </c:spPr>
          <c:marker>
            <c:symbol val="none"/>
          </c:marker>
          <c:cat>
            <c:strRef>
              <c:f>Sheet1!$A$2:$A$39</c:f>
              <c:strCache>
                <c:ptCount val="38"/>
                <c:pt idx="0">
                  <c:v> Se-Jawa Timur</c:v>
                </c:pt>
                <c:pt idx="1">
                  <c:v> Se-Jawa Barat</c:v>
                </c:pt>
                <c:pt idx="2">
                  <c:v> Se-Jawa Tengah</c:v>
                </c:pt>
                <c:pt idx="3">
                  <c:v> Se-Aceh</c:v>
                </c:pt>
                <c:pt idx="4">
                  <c:v> Se-Kalimantan Timur</c:v>
                </c:pt>
                <c:pt idx="5">
                  <c:v> Se-Sumatera Utara</c:v>
                </c:pt>
                <c:pt idx="6">
                  <c:v> Se-Sulawesi Selatan</c:v>
                </c:pt>
                <c:pt idx="7">
                  <c:v> Se-Sumatera Barat</c:v>
                </c:pt>
                <c:pt idx="8">
                  <c:v> Se-Bali</c:v>
                </c:pt>
                <c:pt idx="9">
                  <c:v> Se-Nusa Tenggara Timur</c:v>
                </c:pt>
                <c:pt idx="10">
                  <c:v> Se-Riau</c:v>
                </c:pt>
                <c:pt idx="11">
                  <c:v> Se-Nusa Tenggara Barat</c:v>
                </c:pt>
                <c:pt idx="12">
                  <c:v> Se-Kalimantan Selatan</c:v>
                </c:pt>
                <c:pt idx="13">
                  <c:v> Se-Sumatera Selatan</c:v>
                </c:pt>
                <c:pt idx="14">
                  <c:v> Se-Papua Tengah</c:v>
                </c:pt>
                <c:pt idx="15">
                  <c:v> Se-Banten</c:v>
                </c:pt>
                <c:pt idx="16">
                  <c:v> Se-Kalimantan Tengah</c:v>
                </c:pt>
                <c:pt idx="17">
                  <c:v> Se-Lampung</c:v>
                </c:pt>
                <c:pt idx="18">
                  <c:v> Se-Jambi</c:v>
                </c:pt>
                <c:pt idx="19">
                  <c:v> Se-Sulawesi Tengah</c:v>
                </c:pt>
                <c:pt idx="20">
                  <c:v> Se-Kalimantan Barat</c:v>
                </c:pt>
                <c:pt idx="21">
                  <c:v> Se-Sulawesi Tenggara</c:v>
                </c:pt>
                <c:pt idx="22">
                  <c:v> Se-Maluku Utara</c:v>
                </c:pt>
                <c:pt idx="23">
                  <c:v> Se-Papua</c:v>
                </c:pt>
                <c:pt idx="24">
                  <c:v> Se-Maluku</c:v>
                </c:pt>
                <c:pt idx="25">
                  <c:v> Se-Kep. Riau</c:v>
                </c:pt>
                <c:pt idx="26">
                  <c:v> Se-Papua Pegunungan</c:v>
                </c:pt>
                <c:pt idx="27">
                  <c:v> Se-D.I.Yogyakarta</c:v>
                </c:pt>
                <c:pt idx="28">
                  <c:v> Se-Papua Barat</c:v>
                </c:pt>
                <c:pt idx="29">
                  <c:v> Se-Papua Barat Daya</c:v>
                </c:pt>
                <c:pt idx="30">
                  <c:v> Se-Bangka Belitung</c:v>
                </c:pt>
                <c:pt idx="31">
                  <c:v> Se-Sulawesi Barat</c:v>
                </c:pt>
                <c:pt idx="32">
                  <c:v> Se-Sulawesi Utara</c:v>
                </c:pt>
                <c:pt idx="33">
                  <c:v> Se-Papua Selatan</c:v>
                </c:pt>
                <c:pt idx="34">
                  <c:v> Se-Bengkulu</c:v>
                </c:pt>
                <c:pt idx="35">
                  <c:v> Se-Gorontalo</c:v>
                </c:pt>
                <c:pt idx="36">
                  <c:v> Se-Kalimantan Utara</c:v>
                </c:pt>
                <c:pt idx="37">
                  <c:v>DKI Jakarta</c:v>
                </c:pt>
              </c:strCache>
            </c:strRef>
          </c:cat>
          <c:val>
            <c:numRef>
              <c:f>Sheet1!$C$2:$C$39</c:f>
              <c:numCache>
                <c:formatCode>_(* #,##0.00_);_(* \(#,##0.00\);_(* "-"_);_(@_)</c:formatCode>
                <c:ptCount val="38"/>
                <c:pt idx="0">
                  <c:v>134.41344897278947</c:v>
                </c:pt>
                <c:pt idx="1">
                  <c:v>134.41344897278947</c:v>
                </c:pt>
                <c:pt idx="2">
                  <c:v>134.41344897278947</c:v>
                </c:pt>
                <c:pt idx="3">
                  <c:v>134.41344897278947</c:v>
                </c:pt>
                <c:pt idx="4">
                  <c:v>134.41344897278947</c:v>
                </c:pt>
                <c:pt idx="5">
                  <c:v>134.41344897278947</c:v>
                </c:pt>
                <c:pt idx="6">
                  <c:v>134.41344897278947</c:v>
                </c:pt>
                <c:pt idx="7">
                  <c:v>134.41344897278947</c:v>
                </c:pt>
                <c:pt idx="8">
                  <c:v>134.41344897278947</c:v>
                </c:pt>
                <c:pt idx="9">
                  <c:v>134.41344897278947</c:v>
                </c:pt>
                <c:pt idx="10">
                  <c:v>134.41344897278947</c:v>
                </c:pt>
                <c:pt idx="11">
                  <c:v>134.41344897278947</c:v>
                </c:pt>
                <c:pt idx="12">
                  <c:v>134.41344897278947</c:v>
                </c:pt>
                <c:pt idx="13">
                  <c:v>134.41344897278947</c:v>
                </c:pt>
                <c:pt idx="14">
                  <c:v>134.41344897278947</c:v>
                </c:pt>
                <c:pt idx="15">
                  <c:v>134.41344897278947</c:v>
                </c:pt>
                <c:pt idx="16">
                  <c:v>134.41344897278947</c:v>
                </c:pt>
                <c:pt idx="17">
                  <c:v>134.41344897278947</c:v>
                </c:pt>
                <c:pt idx="18">
                  <c:v>134.41344897278947</c:v>
                </c:pt>
                <c:pt idx="19">
                  <c:v>134.41344897278947</c:v>
                </c:pt>
                <c:pt idx="20">
                  <c:v>134.41344897278947</c:v>
                </c:pt>
                <c:pt idx="21">
                  <c:v>134.41344897278947</c:v>
                </c:pt>
                <c:pt idx="22">
                  <c:v>134.41344897278947</c:v>
                </c:pt>
                <c:pt idx="23">
                  <c:v>134.41344897278947</c:v>
                </c:pt>
                <c:pt idx="24">
                  <c:v>134.41344897278947</c:v>
                </c:pt>
                <c:pt idx="25">
                  <c:v>134.41344897278947</c:v>
                </c:pt>
                <c:pt idx="26">
                  <c:v>134.41344897278947</c:v>
                </c:pt>
                <c:pt idx="27">
                  <c:v>134.41344897278947</c:v>
                </c:pt>
                <c:pt idx="28">
                  <c:v>134.41344897278947</c:v>
                </c:pt>
                <c:pt idx="29">
                  <c:v>134.41344897278947</c:v>
                </c:pt>
                <c:pt idx="30">
                  <c:v>134.41344897278947</c:v>
                </c:pt>
                <c:pt idx="31">
                  <c:v>134.41344897278947</c:v>
                </c:pt>
                <c:pt idx="32">
                  <c:v>134.41344897278947</c:v>
                </c:pt>
                <c:pt idx="33">
                  <c:v>134.41344897278947</c:v>
                </c:pt>
                <c:pt idx="34">
                  <c:v>134.41344897278947</c:v>
                </c:pt>
                <c:pt idx="35">
                  <c:v>134.41344897278947</c:v>
                </c:pt>
                <c:pt idx="36">
                  <c:v>134.41344897278947</c:v>
                </c:pt>
                <c:pt idx="37">
                  <c:v>134.41344897278947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3229-4C09-8BE6-54B95A07C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3473712"/>
        <c:axId val="293472624"/>
      </c:lineChart>
      <c:catAx>
        <c:axId val="29347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60000" vert="horz"/>
          <a:lstStyle/>
          <a:p>
            <a:pPr>
              <a:defRPr/>
            </a:pPr>
            <a:endParaRPr lang="en-US"/>
          </a:p>
        </c:txPr>
        <c:crossAx val="293472624"/>
        <c:crosses val="autoZero"/>
        <c:auto val="1"/>
        <c:lblAlgn val="ctr"/>
        <c:lblOffset val="100"/>
        <c:noMultiLvlLbl val="0"/>
      </c:catAx>
      <c:valAx>
        <c:axId val="29347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93473712"/>
        <c:crosses val="autoZero"/>
        <c:crossBetween val="between"/>
      </c:valAx>
      <c:spPr>
        <a:effectLst/>
      </c:spPr>
    </c:plotArea>
    <c:legend>
      <c:legendPos val="b"/>
      <c:overlay val="0"/>
      <c:spPr>
        <a:solidFill>
          <a:schemeClr val="tx1"/>
        </a:solidFill>
        <a:ln>
          <a:solidFill>
            <a:schemeClr val="tx1"/>
          </a:solidFill>
        </a:ln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7133724523540368E-2"/>
          <c:y val="8.5204476127033746E-2"/>
          <c:w val="0.89663547191035586"/>
          <c:h val="0.505914615261888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5B3-4CA8-AC61-720AC60B07C5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5B3-4CA8-AC61-720AC60B07C5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5B3-4CA8-AC61-720AC60B07C5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5B3-4CA8-AC61-720AC60B07C5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65B3-4CA8-AC61-720AC60B07C5}"/>
              </c:ext>
            </c:extLst>
          </c:dPt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65B3-4CA8-AC61-720AC60B07C5}"/>
              </c:ext>
            </c:extLst>
          </c:dPt>
          <c:dPt>
            <c:idx val="2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65B3-4CA8-AC61-720AC60B07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Sheet1!$A$2:$A$39</c:f>
              <c:strCache>
                <c:ptCount val="38"/>
                <c:pt idx="0">
                  <c:v>Prov. Gorontalo</c:v>
                </c:pt>
                <c:pt idx="1">
                  <c:v>Prov. Aceh</c:v>
                </c:pt>
                <c:pt idx="2">
                  <c:v>Prov. Papua Barat Daya</c:v>
                </c:pt>
                <c:pt idx="3">
                  <c:v>Prov. Jambi</c:v>
                </c:pt>
                <c:pt idx="4">
                  <c:v>Prov. Papua Tengah</c:v>
                </c:pt>
                <c:pt idx="5">
                  <c:v>Prov. Kalimantan Tengah</c:v>
                </c:pt>
                <c:pt idx="6">
                  <c:v>Prov. Bangka Belitung</c:v>
                </c:pt>
                <c:pt idx="7">
                  <c:v>Prov. Nusa Tenggara Timur</c:v>
                </c:pt>
                <c:pt idx="8">
                  <c:v>Prov. Kepulauan Riau</c:v>
                </c:pt>
                <c:pt idx="9">
                  <c:v>Prov. Maluku Utara</c:v>
                </c:pt>
                <c:pt idx="10">
                  <c:v>Prov. Maluku</c:v>
                </c:pt>
                <c:pt idx="11">
                  <c:v>Prov. Bengkulu</c:v>
                </c:pt>
                <c:pt idx="12">
                  <c:v>Prov. Papua Barat</c:v>
                </c:pt>
                <c:pt idx="13">
                  <c:v>Prov. Sumatera Barat</c:v>
                </c:pt>
                <c:pt idx="14">
                  <c:v>Prov. Papua Selatan</c:v>
                </c:pt>
                <c:pt idx="15">
                  <c:v>Prov. Kalimantan Utara</c:v>
                </c:pt>
                <c:pt idx="16">
                  <c:v>Prov. Kalimantan Timur</c:v>
                </c:pt>
                <c:pt idx="17">
                  <c:v>Prov. Bali</c:v>
                </c:pt>
                <c:pt idx="18">
                  <c:v>Prov. Sulawesi Utara</c:v>
                </c:pt>
                <c:pt idx="19">
                  <c:v>Prov. Sulawesi Tengah</c:v>
                </c:pt>
                <c:pt idx="20">
                  <c:v>Prov. Sumatera Utara</c:v>
                </c:pt>
                <c:pt idx="21">
                  <c:v>Prov. Jawa Timur</c:v>
                </c:pt>
                <c:pt idx="22">
                  <c:v>Prov. Sulawesi Tenggara</c:v>
                </c:pt>
                <c:pt idx="23">
                  <c:v>Prov. Jawa Barat</c:v>
                </c:pt>
                <c:pt idx="24">
                  <c:v>Prov. Daerah Istimewa Yogyakarta</c:v>
                </c:pt>
                <c:pt idx="25">
                  <c:v>Prov. Sulawesi Selatan</c:v>
                </c:pt>
                <c:pt idx="26">
                  <c:v>Prov. Nusa Tenggara Barat</c:v>
                </c:pt>
                <c:pt idx="27">
                  <c:v>Prov. Jawa Tengah</c:v>
                </c:pt>
                <c:pt idx="28">
                  <c:v>Prov. Kalimantan Barat</c:v>
                </c:pt>
                <c:pt idx="29">
                  <c:v>Prov. Lampung</c:v>
                </c:pt>
                <c:pt idx="30">
                  <c:v>Prov. Kalimantan Selatan</c:v>
                </c:pt>
                <c:pt idx="31">
                  <c:v>Prov. Papua Pegunungan</c:v>
                </c:pt>
                <c:pt idx="32">
                  <c:v>Prov. Banten</c:v>
                </c:pt>
                <c:pt idx="33">
                  <c:v>Prov. Sumatera Selatan</c:v>
                </c:pt>
                <c:pt idx="34">
                  <c:v>Prov. Papua</c:v>
                </c:pt>
                <c:pt idx="35">
                  <c:v>Prov. Riau</c:v>
                </c:pt>
                <c:pt idx="36">
                  <c:v>Prov. Sulawesi Barat</c:v>
                </c:pt>
                <c:pt idx="37">
                  <c:v>Prov. DKI Jakarta</c:v>
                </c:pt>
              </c:strCache>
            </c:strRef>
          </c:cat>
          <c:val>
            <c:numRef>
              <c:f>Sheet1!$B$2:$B$39</c:f>
              <c:numCache>
                <c:formatCode>#,##0.00_);\(#,##0.00\)</c:formatCode>
                <c:ptCount val="38"/>
                <c:pt idx="0">
                  <c:v>23.245680313000001</c:v>
                </c:pt>
                <c:pt idx="1">
                  <c:v>99.425251267999997</c:v>
                </c:pt>
                <c:pt idx="2">
                  <c:v>21.557169040000002</c:v>
                </c:pt>
                <c:pt idx="3">
                  <c:v>39.058726841000002</c:v>
                </c:pt>
                <c:pt idx="4">
                  <c:v>16.499992306999999</c:v>
                </c:pt>
                <c:pt idx="5">
                  <c:v>46.189404080999999</c:v>
                </c:pt>
                <c:pt idx="6">
                  <c:v>19.664395733999999</c:v>
                </c:pt>
                <c:pt idx="7">
                  <c:v>30.619239306000001</c:v>
                </c:pt>
                <c:pt idx="8">
                  <c:v>24.674062444</c:v>
                </c:pt>
                <c:pt idx="9">
                  <c:v>25.076953265</c:v>
                </c:pt>
                <c:pt idx="10">
                  <c:v>16.533971156</c:v>
                </c:pt>
                <c:pt idx="11">
                  <c:v>15.547967174</c:v>
                </c:pt>
                <c:pt idx="12">
                  <c:v>28.437666772</c:v>
                </c:pt>
                <c:pt idx="13">
                  <c:v>34.383431604000002</c:v>
                </c:pt>
                <c:pt idx="14">
                  <c:v>7.7947878499999996</c:v>
                </c:pt>
                <c:pt idx="15">
                  <c:v>13.457365210000001</c:v>
                </c:pt>
                <c:pt idx="16">
                  <c:v>74.793466190000004</c:v>
                </c:pt>
                <c:pt idx="17">
                  <c:v>32.498517374000002</c:v>
                </c:pt>
                <c:pt idx="18">
                  <c:v>14.409227077000001</c:v>
                </c:pt>
                <c:pt idx="19">
                  <c:v>17.874366791</c:v>
                </c:pt>
                <c:pt idx="20">
                  <c:v>48.373117295</c:v>
                </c:pt>
                <c:pt idx="21">
                  <c:v>104.129992</c:v>
                </c:pt>
                <c:pt idx="22">
                  <c:v>16.036245090000001</c:v>
                </c:pt>
                <c:pt idx="23">
                  <c:v>104.108173982</c:v>
                </c:pt>
                <c:pt idx="24">
                  <c:v>17.879892187999999</c:v>
                </c:pt>
                <c:pt idx="25">
                  <c:v>29.383082645000002</c:v>
                </c:pt>
                <c:pt idx="26">
                  <c:v>17.415051571999999</c:v>
                </c:pt>
                <c:pt idx="27">
                  <c:v>74.512304999999998</c:v>
                </c:pt>
                <c:pt idx="28">
                  <c:v>17.171243455999999</c:v>
                </c:pt>
                <c:pt idx="29">
                  <c:v>19.790590534</c:v>
                </c:pt>
                <c:pt idx="30">
                  <c:v>19.451747707999999</c:v>
                </c:pt>
                <c:pt idx="31">
                  <c:v>4.7311009999999998</c:v>
                </c:pt>
                <c:pt idx="32">
                  <c:v>27.394780999999998</c:v>
                </c:pt>
                <c:pt idx="33">
                  <c:v>21.446997799999998</c:v>
                </c:pt>
                <c:pt idx="34">
                  <c:v>6.2928236169999998</c:v>
                </c:pt>
                <c:pt idx="35">
                  <c:v>14.167927018</c:v>
                </c:pt>
                <c:pt idx="36">
                  <c:v>2.51914836</c:v>
                </c:pt>
                <c:pt idx="3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A13-4D6C-9A6F-E51120ECD9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293471536"/>
        <c:axId val="29346228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Persentase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Sheet1!$A$2:$A$39</c:f>
              <c:strCache>
                <c:ptCount val="38"/>
                <c:pt idx="0">
                  <c:v>Prov. Gorontalo</c:v>
                </c:pt>
                <c:pt idx="1">
                  <c:v>Prov. Aceh</c:v>
                </c:pt>
                <c:pt idx="2">
                  <c:v>Prov. Papua Barat Daya</c:v>
                </c:pt>
                <c:pt idx="3">
                  <c:v>Prov. Jambi</c:v>
                </c:pt>
                <c:pt idx="4">
                  <c:v>Prov. Papua Tengah</c:v>
                </c:pt>
                <c:pt idx="5">
                  <c:v>Prov. Kalimantan Tengah</c:v>
                </c:pt>
                <c:pt idx="6">
                  <c:v>Prov. Bangka Belitung</c:v>
                </c:pt>
                <c:pt idx="7">
                  <c:v>Prov. Nusa Tenggara Timur</c:v>
                </c:pt>
                <c:pt idx="8">
                  <c:v>Prov. Kepulauan Riau</c:v>
                </c:pt>
                <c:pt idx="9">
                  <c:v>Prov. Maluku Utara</c:v>
                </c:pt>
                <c:pt idx="10">
                  <c:v>Prov. Maluku</c:v>
                </c:pt>
                <c:pt idx="11">
                  <c:v>Prov. Bengkulu</c:v>
                </c:pt>
                <c:pt idx="12">
                  <c:v>Prov. Papua Barat</c:v>
                </c:pt>
                <c:pt idx="13">
                  <c:v>Prov. Sumatera Barat</c:v>
                </c:pt>
                <c:pt idx="14">
                  <c:v>Prov. Papua Selatan</c:v>
                </c:pt>
                <c:pt idx="15">
                  <c:v>Prov. Kalimantan Utara</c:v>
                </c:pt>
                <c:pt idx="16">
                  <c:v>Prov. Kalimantan Timur</c:v>
                </c:pt>
                <c:pt idx="17">
                  <c:v>Prov. Bali</c:v>
                </c:pt>
                <c:pt idx="18">
                  <c:v>Prov. Sulawesi Utara</c:v>
                </c:pt>
                <c:pt idx="19">
                  <c:v>Prov. Sulawesi Tengah</c:v>
                </c:pt>
                <c:pt idx="20">
                  <c:v>Prov. Sumatera Utara</c:v>
                </c:pt>
                <c:pt idx="21">
                  <c:v>Prov. Jawa Timur</c:v>
                </c:pt>
                <c:pt idx="22">
                  <c:v>Prov. Sulawesi Tenggara</c:v>
                </c:pt>
                <c:pt idx="23">
                  <c:v>Prov. Jawa Barat</c:v>
                </c:pt>
                <c:pt idx="24">
                  <c:v>Prov. Daerah Istimewa Yogyakarta</c:v>
                </c:pt>
                <c:pt idx="25">
                  <c:v>Prov. Sulawesi Selatan</c:v>
                </c:pt>
                <c:pt idx="26">
                  <c:v>Prov. Nusa Tenggara Barat</c:v>
                </c:pt>
                <c:pt idx="27">
                  <c:v>Prov. Jawa Tengah</c:v>
                </c:pt>
                <c:pt idx="28">
                  <c:v>Prov. Kalimantan Barat</c:v>
                </c:pt>
                <c:pt idx="29">
                  <c:v>Prov. Lampung</c:v>
                </c:pt>
                <c:pt idx="30">
                  <c:v>Prov. Kalimantan Selatan</c:v>
                </c:pt>
                <c:pt idx="31">
                  <c:v>Prov. Papua Pegunungan</c:v>
                </c:pt>
                <c:pt idx="32">
                  <c:v>Prov. Banten</c:v>
                </c:pt>
                <c:pt idx="33">
                  <c:v>Prov. Sumatera Selatan</c:v>
                </c:pt>
                <c:pt idx="34">
                  <c:v>Prov. Papua</c:v>
                </c:pt>
                <c:pt idx="35">
                  <c:v>Prov. Riau</c:v>
                </c:pt>
                <c:pt idx="36">
                  <c:v>Prov. Sulawesi Barat</c:v>
                </c:pt>
                <c:pt idx="37">
                  <c:v>Prov. DKI Jakarta</c:v>
                </c:pt>
              </c:strCache>
            </c:strRef>
          </c:cat>
          <c:val>
            <c:numRef>
              <c:f>Sheet1!$C$2:$C$39</c:f>
              <c:numCache>
                <c:formatCode>0.00%</c:formatCode>
                <c:ptCount val="38"/>
                <c:pt idx="0">
                  <c:v>1.2537743163124815E-2</c:v>
                </c:pt>
                <c:pt idx="1">
                  <c:v>8.962187547695958E-3</c:v>
                </c:pt>
                <c:pt idx="2">
                  <c:v>7.6280796224772575E-3</c:v>
                </c:pt>
                <c:pt idx="3">
                  <c:v>7.099413494596014E-3</c:v>
                </c:pt>
                <c:pt idx="4">
                  <c:v>7.0306714277576995E-3</c:v>
                </c:pt>
                <c:pt idx="5">
                  <c:v>6.8082966024788491E-3</c:v>
                </c:pt>
                <c:pt idx="6">
                  <c:v>6.6382324888148341E-3</c:v>
                </c:pt>
                <c:pt idx="7">
                  <c:v>5.9902716338805671E-3</c:v>
                </c:pt>
                <c:pt idx="8">
                  <c:v>5.9432040202189017E-3</c:v>
                </c:pt>
                <c:pt idx="9">
                  <c:v>5.9106539816777791E-3</c:v>
                </c:pt>
                <c:pt idx="10">
                  <c:v>5.5472603261483688E-3</c:v>
                </c:pt>
                <c:pt idx="11">
                  <c:v>5.2220155553236152E-3</c:v>
                </c:pt>
                <c:pt idx="12">
                  <c:v>5.1652061391072738E-3</c:v>
                </c:pt>
                <c:pt idx="13">
                  <c:v>5.064385239893175E-3</c:v>
                </c:pt>
                <c:pt idx="14">
                  <c:v>4.8164810537870972E-3</c:v>
                </c:pt>
                <c:pt idx="15">
                  <c:v>4.4897368246889103E-3</c:v>
                </c:pt>
                <c:pt idx="16">
                  <c:v>4.3915573511951883E-3</c:v>
                </c:pt>
                <c:pt idx="17">
                  <c:v>4.3202365474231336E-3</c:v>
                </c:pt>
                <c:pt idx="18">
                  <c:v>4.124779069428256E-3</c:v>
                </c:pt>
                <c:pt idx="19">
                  <c:v>3.4487321977372041E-3</c:v>
                </c:pt>
                <c:pt idx="20">
                  <c:v>3.389010473736792E-3</c:v>
                </c:pt>
                <c:pt idx="21">
                  <c:v>3.3460065467760505E-3</c:v>
                </c:pt>
                <c:pt idx="22">
                  <c:v>3.2645967117225839E-3</c:v>
                </c:pt>
                <c:pt idx="23">
                  <c:v>3.0681892212743953E-3</c:v>
                </c:pt>
                <c:pt idx="24">
                  <c:v>2.979953851221935E-3</c:v>
                </c:pt>
                <c:pt idx="25">
                  <c:v>2.9396069607470622E-3</c:v>
                </c:pt>
                <c:pt idx="26">
                  <c:v>2.9063930266636832E-3</c:v>
                </c:pt>
                <c:pt idx="27">
                  <c:v>2.7841365884334365E-3</c:v>
                </c:pt>
                <c:pt idx="28">
                  <c:v>2.7338505749900386E-3</c:v>
                </c:pt>
                <c:pt idx="29">
                  <c:v>2.6810120275432316E-3</c:v>
                </c:pt>
                <c:pt idx="30">
                  <c:v>2.5171139524892893E-3</c:v>
                </c:pt>
                <c:pt idx="31">
                  <c:v>2.4331797168093642E-3</c:v>
                </c:pt>
                <c:pt idx="32">
                  <c:v>2.3265895799016866E-3</c:v>
                </c:pt>
                <c:pt idx="33">
                  <c:v>2.0402870571756943E-3</c:v>
                </c:pt>
                <c:pt idx="34">
                  <c:v>1.8016795939112624E-3</c:v>
                </c:pt>
                <c:pt idx="35">
                  <c:v>1.3968898175104557E-3</c:v>
                </c:pt>
                <c:pt idx="36">
                  <c:v>1.2100970091139028E-3</c:v>
                </c:pt>
                <c:pt idx="37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E7AB-4BF6-AD88-7E20154AE2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1795375"/>
        <c:axId val="1631779055"/>
      </c:lineChart>
      <c:catAx>
        <c:axId val="29347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940000"/>
          <a:lstStyle/>
          <a:p>
            <a:pPr>
              <a:defRPr sz="1200" b="1">
                <a:solidFill>
                  <a:schemeClr val="tx1"/>
                </a:solidFill>
              </a:defRPr>
            </a:pPr>
            <a:endParaRPr lang="en-US"/>
          </a:p>
        </c:txPr>
        <c:crossAx val="293462288"/>
        <c:crosses val="autoZero"/>
        <c:auto val="1"/>
        <c:lblAlgn val="ctr"/>
        <c:lblOffset val="100"/>
        <c:noMultiLvlLbl val="0"/>
      </c:catAx>
      <c:valAx>
        <c:axId val="293462288"/>
        <c:scaling>
          <c:orientation val="minMax"/>
          <c:max val="800"/>
          <c:min val="0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293471536"/>
        <c:crosses val="autoZero"/>
        <c:crossBetween val="between"/>
      </c:valAx>
      <c:valAx>
        <c:axId val="1631779055"/>
        <c:scaling>
          <c:orientation val="minMax"/>
          <c:min val="-0.2"/>
        </c:scaling>
        <c:delete val="0"/>
        <c:axPos val="r"/>
        <c:numFmt formatCode="0.00%" sourceLinked="1"/>
        <c:majorTickMark val="out"/>
        <c:minorTickMark val="none"/>
        <c:tickLblPos val="none"/>
        <c:crossAx val="1631795375"/>
        <c:crosses val="max"/>
        <c:crossBetween val="between"/>
      </c:valAx>
      <c:catAx>
        <c:axId val="163179537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31779055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"/>
          <c:y val="0.9426586547886362"/>
          <c:w val="1"/>
          <c:h val="5.7341416947434609E-2"/>
        </c:manualLayout>
      </c:layout>
      <c:overlay val="0"/>
      <c:spPr>
        <a:solidFill>
          <a:sysClr val="windowText" lastClr="000000"/>
        </a:solidFill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2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975579897233613"/>
          <c:y val="8.5775351399198826E-2"/>
          <c:w val="0.87932942733134734"/>
          <c:h val="0.39274458693940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B39-492D-A648-69EC1CEFE8D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B39-492D-A648-69EC1CEFE8D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B39-492D-A648-69EC1CEFE8D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B39-492D-A648-69EC1CEFE8D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B39-492D-A648-69EC1CEFE8D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B39-492D-A648-69EC1CEFE8D3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B39-492D-A648-69EC1CEFE8D3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AB39-492D-A648-69EC1CEFE8D3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AB39-492D-A648-69EC1CEFE8D3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AB39-492D-A648-69EC1CEFE8D3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AB39-492D-A648-69EC1CEFE8D3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AB39-492D-A648-69EC1CEFE8D3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AB39-492D-A648-69EC1CEFE8D3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AB39-492D-A648-69EC1CEFE8D3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AB39-492D-A648-69EC1CEFE8D3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AB39-492D-A648-69EC1CEFE8D3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AB39-492D-A648-69EC1CEFE8D3}"/>
              </c:ext>
            </c:extLst>
          </c:dPt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AB39-492D-A648-69EC1CEFE8D3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AB39-492D-A648-69EC1CEFE8D3}"/>
              </c:ext>
            </c:extLst>
          </c:dPt>
          <c:dPt>
            <c:idx val="1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AB39-492D-A648-69EC1CEFE8D3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AB39-492D-A648-69EC1CEFE8D3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AB39-492D-A648-69EC1CEFE8D3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AB39-492D-A648-69EC1CEFE8D3}"/>
              </c:ext>
            </c:extLst>
          </c:dPt>
          <c:dLbls>
            <c:dLbl>
              <c:idx val="24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-5400000"/>
                <a:lstStyle/>
                <a:p>
                  <a:pPr>
                    <a:defRPr>
                      <a:latin typeface="Bookman Old Style" panose="02050604050505020204" pitchFamily="18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7-AB39-492D-A648-69EC1CEFE8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>
                    <a:latin typeface="Bookman Old Style" panose="020506040505050202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Kab. Mimika</c:v>
                </c:pt>
                <c:pt idx="1">
                  <c:v>Kab. Sidoarjo</c:v>
                </c:pt>
                <c:pt idx="2">
                  <c:v>Kab. Mamasa</c:v>
                </c:pt>
                <c:pt idx="3">
                  <c:v>Kab. Kutai Timur</c:v>
                </c:pt>
                <c:pt idx="4">
                  <c:v>Kab. Bogor</c:v>
                </c:pt>
                <c:pt idx="5">
                  <c:v>Kab. Gresik</c:v>
                </c:pt>
                <c:pt idx="6">
                  <c:v>Kab. Sumbawa Barat</c:v>
                </c:pt>
                <c:pt idx="7">
                  <c:v>Kab. Pemalang</c:v>
                </c:pt>
                <c:pt idx="8">
                  <c:v>Kab. Bandung</c:v>
                </c:pt>
                <c:pt idx="9">
                  <c:v>Kab. Lumajang</c:v>
                </c:pt>
                <c:pt idx="15">
                  <c:v>Kab. Tebo</c:v>
                </c:pt>
                <c:pt idx="16">
                  <c:v>Kab. Tanah Bumbu</c:v>
                </c:pt>
                <c:pt idx="17">
                  <c:v>Kab. Bengkulu Tengah</c:v>
                </c:pt>
                <c:pt idx="18">
                  <c:v>Kab. Bone Bolango</c:v>
                </c:pt>
                <c:pt idx="19">
                  <c:v>Kab. Sintang</c:v>
                </c:pt>
                <c:pt idx="20">
                  <c:v>Kab. Pandeglang</c:v>
                </c:pt>
                <c:pt idx="21">
                  <c:v>Kab. Hulu Sungai Selatan</c:v>
                </c:pt>
                <c:pt idx="22">
                  <c:v>Kab. Bolaang Mongondow Utara</c:v>
                </c:pt>
                <c:pt idx="23">
                  <c:v>Kab. Tojo Una-Una</c:v>
                </c:pt>
                <c:pt idx="24">
                  <c:v>Kab. Siau Tagulandang Biaro</c:v>
                </c:pt>
              </c:strCache>
            </c:strRef>
          </c:cat>
          <c:val>
            <c:numRef>
              <c:f>Sheet1!$B$2:$B$26</c:f>
              <c:numCache>
                <c:formatCode>#,##0.00_);\(#,##0.00\)</c:formatCode>
                <c:ptCount val="25"/>
                <c:pt idx="0">
                  <c:v>42.941460759000002</c:v>
                </c:pt>
                <c:pt idx="1">
                  <c:v>36.838446451999999</c:v>
                </c:pt>
                <c:pt idx="2">
                  <c:v>36.716127045</c:v>
                </c:pt>
                <c:pt idx="3">
                  <c:v>31.333760728000001</c:v>
                </c:pt>
                <c:pt idx="4">
                  <c:v>31.323322095999998</c:v>
                </c:pt>
                <c:pt idx="5">
                  <c:v>28.975639651000002</c:v>
                </c:pt>
                <c:pt idx="6">
                  <c:v>25.844246661</c:v>
                </c:pt>
                <c:pt idx="7">
                  <c:v>24.6607065</c:v>
                </c:pt>
                <c:pt idx="8">
                  <c:v>23.453670799000001</c:v>
                </c:pt>
                <c:pt idx="9">
                  <c:v>23.248661132999999</c:v>
                </c:pt>
                <c:pt idx="15">
                  <c:v>0.13292209999999999</c:v>
                </c:pt>
                <c:pt idx="16">
                  <c:v>0.11488370000000001</c:v>
                </c:pt>
                <c:pt idx="17">
                  <c:v>0.11024200000000001</c:v>
                </c:pt>
                <c:pt idx="18">
                  <c:v>0.1071</c:v>
                </c:pt>
                <c:pt idx="19">
                  <c:v>0.105</c:v>
                </c:pt>
                <c:pt idx="20">
                  <c:v>9.5000000000000001E-2</c:v>
                </c:pt>
                <c:pt idx="21">
                  <c:v>7.7909400000000004E-2</c:v>
                </c:pt>
                <c:pt idx="22">
                  <c:v>4.9998909000000001E-2</c:v>
                </c:pt>
                <c:pt idx="23">
                  <c:v>2.9600000000000001E-2</c:v>
                </c:pt>
                <c:pt idx="24">
                  <c:v>8.7209999999999996E-3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B39-492D-A648-69EC1CEFE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71"/>
        <c:axId val="293469904"/>
        <c:axId val="29346609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RATA-RATA KABUPATEN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strRef>
              <c:f>Sheet1!$A$2:$A$26</c:f>
              <c:strCache>
                <c:ptCount val="25"/>
                <c:pt idx="0">
                  <c:v>Kab. Mimika</c:v>
                </c:pt>
                <c:pt idx="1">
                  <c:v>Kab. Sidoarjo</c:v>
                </c:pt>
                <c:pt idx="2">
                  <c:v>Kab. Mamasa</c:v>
                </c:pt>
                <c:pt idx="3">
                  <c:v>Kab. Kutai Timur</c:v>
                </c:pt>
                <c:pt idx="4">
                  <c:v>Kab. Bogor</c:v>
                </c:pt>
                <c:pt idx="5">
                  <c:v>Kab. Gresik</c:v>
                </c:pt>
                <c:pt idx="6">
                  <c:v>Kab. Sumbawa Barat</c:v>
                </c:pt>
                <c:pt idx="7">
                  <c:v>Kab. Pemalang</c:v>
                </c:pt>
                <c:pt idx="8">
                  <c:v>Kab. Bandung</c:v>
                </c:pt>
                <c:pt idx="9">
                  <c:v>Kab. Lumajang</c:v>
                </c:pt>
                <c:pt idx="15">
                  <c:v>Kab. Tebo</c:v>
                </c:pt>
                <c:pt idx="16">
                  <c:v>Kab. Tanah Bumbu</c:v>
                </c:pt>
                <c:pt idx="17">
                  <c:v>Kab. Bengkulu Tengah</c:v>
                </c:pt>
                <c:pt idx="18">
                  <c:v>Kab. Bone Bolango</c:v>
                </c:pt>
                <c:pt idx="19">
                  <c:v>Kab. Sintang</c:v>
                </c:pt>
                <c:pt idx="20">
                  <c:v>Kab. Pandeglang</c:v>
                </c:pt>
                <c:pt idx="21">
                  <c:v>Kab. Hulu Sungai Selatan</c:v>
                </c:pt>
                <c:pt idx="22">
                  <c:v>Kab. Bolaang Mongondow Utara</c:v>
                </c:pt>
                <c:pt idx="23">
                  <c:v>Kab. Tojo Una-Una</c:v>
                </c:pt>
                <c:pt idx="24">
                  <c:v>Kab. Siau Tagulandang Biaro</c:v>
                </c:pt>
              </c:strCache>
            </c:strRef>
          </c:cat>
          <c:val>
            <c:numRef>
              <c:f>Sheet1!$C$2:$C$26</c:f>
              <c:numCache>
                <c:formatCode>#,##0.00_);[Red]\(#,##0.00\)</c:formatCode>
                <c:ptCount val="25"/>
                <c:pt idx="0">
                  <c:v>7.1720965393011982</c:v>
                </c:pt>
                <c:pt idx="1">
                  <c:v>7.1720965393011982</c:v>
                </c:pt>
                <c:pt idx="2">
                  <c:v>7.1720965393011982</c:v>
                </c:pt>
                <c:pt idx="3">
                  <c:v>7.1720965393011982</c:v>
                </c:pt>
                <c:pt idx="4">
                  <c:v>7.1720965393011982</c:v>
                </c:pt>
                <c:pt idx="5">
                  <c:v>7.1720965393011982</c:v>
                </c:pt>
                <c:pt idx="6">
                  <c:v>7.1720965393011982</c:v>
                </c:pt>
                <c:pt idx="7">
                  <c:v>7.1720965393011982</c:v>
                </c:pt>
                <c:pt idx="8">
                  <c:v>7.1720965393011982</c:v>
                </c:pt>
                <c:pt idx="9">
                  <c:v>7.1720965393011982</c:v>
                </c:pt>
                <c:pt idx="10">
                  <c:v>7.1720965393011982</c:v>
                </c:pt>
                <c:pt idx="11">
                  <c:v>7.1720965393011982</c:v>
                </c:pt>
                <c:pt idx="12">
                  <c:v>7.1720965393011982</c:v>
                </c:pt>
                <c:pt idx="13">
                  <c:v>7.1720965393011982</c:v>
                </c:pt>
                <c:pt idx="14">
                  <c:v>7.1720965393011982</c:v>
                </c:pt>
                <c:pt idx="15">
                  <c:v>7.1720965393011982</c:v>
                </c:pt>
                <c:pt idx="16">
                  <c:v>7.1720965393011982</c:v>
                </c:pt>
                <c:pt idx="17">
                  <c:v>7.1720965393011982</c:v>
                </c:pt>
                <c:pt idx="18">
                  <c:v>7.1720965393011982</c:v>
                </c:pt>
                <c:pt idx="19">
                  <c:v>7.1720965393011982</c:v>
                </c:pt>
                <c:pt idx="20">
                  <c:v>7.1720965393011982</c:v>
                </c:pt>
                <c:pt idx="21">
                  <c:v>7.1720965393011982</c:v>
                </c:pt>
                <c:pt idx="22">
                  <c:v>7.1720965393011982</c:v>
                </c:pt>
                <c:pt idx="23">
                  <c:v>7.1720965393011982</c:v>
                </c:pt>
                <c:pt idx="24">
                  <c:v>7.1720965393011982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AB39-492D-A648-69EC1CEFE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3469904"/>
        <c:axId val="293466096"/>
      </c:lineChart>
      <c:catAx>
        <c:axId val="29346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400000" vert="horz"/>
          <a:lstStyle/>
          <a:p>
            <a:pPr>
              <a:defRPr sz="1200">
                <a:latin typeface="Bookman Old Style" panose="02050604050505020204" pitchFamily="18" charset="0"/>
              </a:defRPr>
            </a:pPr>
            <a:endParaRPr lang="en-US"/>
          </a:p>
        </c:txPr>
        <c:crossAx val="293466096"/>
        <c:crosses val="autoZero"/>
        <c:auto val="1"/>
        <c:lblAlgn val="ctr"/>
        <c:lblOffset val="1"/>
        <c:noMultiLvlLbl val="0"/>
      </c:catAx>
      <c:valAx>
        <c:axId val="293466096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Bookman Old Style" panose="02050604050505020204" pitchFamily="18" charset="0"/>
              </a:defRPr>
            </a:pPr>
            <a:endParaRPr lang="en-US"/>
          </a:p>
        </c:txPr>
        <c:crossAx val="29346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325800692312195E-2"/>
          <c:y val="0.94740481656096065"/>
          <c:w val="0.87731513580002352"/>
          <c:h val="5.1823575755687405E-2"/>
        </c:manualLayout>
      </c:layout>
      <c:overlay val="0"/>
      <c:spPr>
        <a:solidFill>
          <a:schemeClr val="tx1"/>
        </a:solidFill>
        <a:ln>
          <a:noFill/>
        </a:ln>
        <a:effectLst/>
      </c:spPr>
      <c:txPr>
        <a:bodyPr rot="0" vert="horz"/>
        <a:lstStyle/>
        <a:p>
          <a:pPr>
            <a:defRPr sz="1400">
              <a:solidFill>
                <a:schemeClr val="bg1"/>
              </a:solidFill>
              <a:latin typeface="Bookman Old Style" panose="020506040505050202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653904012583185"/>
          <c:y val="8.5775405830065488E-2"/>
          <c:w val="0.87932942733134734"/>
          <c:h val="0.454880184803537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B39-492D-A648-69EC1CEFE8D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B39-492D-A648-69EC1CEFE8D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B39-492D-A648-69EC1CEFE8D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B39-492D-A648-69EC1CEFE8D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B39-492D-A648-69EC1CEFE8D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B39-492D-A648-69EC1CEFE8D3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B39-492D-A648-69EC1CEFE8D3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AB39-492D-A648-69EC1CEFE8D3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AB39-492D-A648-69EC1CEFE8D3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AB39-492D-A648-69EC1CEFE8D3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AB39-492D-A648-69EC1CEFE8D3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AB39-492D-A648-69EC1CEFE8D3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AB39-492D-A648-69EC1CEFE8D3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AB39-492D-A648-69EC1CEFE8D3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AB39-492D-A648-69EC1CEFE8D3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AB39-492D-A648-69EC1CEFE8D3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AB39-492D-A648-69EC1CEFE8D3}"/>
              </c:ext>
            </c:extLst>
          </c:dPt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AB39-492D-A648-69EC1CEFE8D3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AB39-492D-A648-69EC1CEFE8D3}"/>
              </c:ext>
            </c:extLst>
          </c:dPt>
          <c:dPt>
            <c:idx val="1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AB39-492D-A648-69EC1CEFE8D3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AB39-492D-A648-69EC1CEFE8D3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AB39-492D-A648-69EC1CEFE8D3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AB39-492D-A648-69EC1CEFE8D3}"/>
              </c:ext>
            </c:extLst>
          </c:dPt>
          <c:dLbls>
            <c:dLbl>
              <c:idx val="24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-5400000"/>
                <a:lstStyle/>
                <a:p>
                  <a:pPr>
                    <a:defRPr>
                      <a:latin typeface="Bookman Old Style" panose="02050604050505020204" pitchFamily="18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7-AB39-492D-A648-69EC1CEFE8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>
                    <a:latin typeface="Bookman Old Style" panose="020506040505050202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Kota Makassar</c:v>
                </c:pt>
                <c:pt idx="1">
                  <c:v>Kota Malang</c:v>
                </c:pt>
                <c:pt idx="2">
                  <c:v>Kota Surabaya</c:v>
                </c:pt>
                <c:pt idx="3">
                  <c:v>Kota Depok</c:v>
                </c:pt>
                <c:pt idx="4">
                  <c:v>Kota Bandung</c:v>
                </c:pt>
                <c:pt idx="5">
                  <c:v>Kota Medan</c:v>
                </c:pt>
                <c:pt idx="6">
                  <c:v>Kota Semarang</c:v>
                </c:pt>
                <c:pt idx="7">
                  <c:v>Kota Bontang</c:v>
                </c:pt>
                <c:pt idx="8">
                  <c:v>Kota Kediri</c:v>
                </c:pt>
                <c:pt idx="9">
                  <c:v>Kota Padang</c:v>
                </c:pt>
                <c:pt idx="15">
                  <c:v>Kota Bogor</c:v>
                </c:pt>
                <c:pt idx="16">
                  <c:v>Kota Magelang</c:v>
                </c:pt>
                <c:pt idx="17">
                  <c:v>Kota Gorontalo</c:v>
                </c:pt>
                <c:pt idx="18">
                  <c:v>Kota Pagar Alam</c:v>
                </c:pt>
                <c:pt idx="19">
                  <c:v>Kota Palangkaraya</c:v>
                </c:pt>
                <c:pt idx="20">
                  <c:v>Kota Madiun</c:v>
                </c:pt>
                <c:pt idx="21">
                  <c:v>Kota Tebing Tinggi</c:v>
                </c:pt>
                <c:pt idx="22">
                  <c:v>Kota Serang</c:v>
                </c:pt>
                <c:pt idx="23">
                  <c:v>Kota Kotamobagu</c:v>
                </c:pt>
                <c:pt idx="24">
                  <c:v>Kota Tanjung Pinang</c:v>
                </c:pt>
              </c:strCache>
            </c:strRef>
          </c:cat>
          <c:val>
            <c:numRef>
              <c:f>Sheet1!$B$2:$B$26</c:f>
              <c:numCache>
                <c:formatCode>#,##0.00_);\(#,##0.00\)</c:formatCode>
                <c:ptCount val="25"/>
                <c:pt idx="0">
                  <c:v>67.404741999999999</c:v>
                </c:pt>
                <c:pt idx="1">
                  <c:v>39.399024181000001</c:v>
                </c:pt>
                <c:pt idx="2">
                  <c:v>38.622345203999998</c:v>
                </c:pt>
                <c:pt idx="3">
                  <c:v>33.462304424000003</c:v>
                </c:pt>
                <c:pt idx="4">
                  <c:v>31.201434475999999</c:v>
                </c:pt>
                <c:pt idx="5">
                  <c:v>27.804958346999999</c:v>
                </c:pt>
                <c:pt idx="6">
                  <c:v>25.435036168</c:v>
                </c:pt>
                <c:pt idx="7">
                  <c:v>24.458285740000001</c:v>
                </c:pt>
                <c:pt idx="8">
                  <c:v>23.2318724</c:v>
                </c:pt>
                <c:pt idx="9">
                  <c:v>22.498119730999999</c:v>
                </c:pt>
                <c:pt idx="15">
                  <c:v>1.9696895999999999</c:v>
                </c:pt>
                <c:pt idx="16">
                  <c:v>1.8007277079999999</c:v>
                </c:pt>
                <c:pt idx="17">
                  <c:v>1.4530350999999999</c:v>
                </c:pt>
                <c:pt idx="18">
                  <c:v>1.35</c:v>
                </c:pt>
                <c:pt idx="19">
                  <c:v>1.0378468999999999</c:v>
                </c:pt>
                <c:pt idx="20">
                  <c:v>0.84166950600000001</c:v>
                </c:pt>
                <c:pt idx="21">
                  <c:v>0.84098267400000004</c:v>
                </c:pt>
                <c:pt idx="22">
                  <c:v>0.73249841199999999</c:v>
                </c:pt>
                <c:pt idx="23">
                  <c:v>0.45936993999999998</c:v>
                </c:pt>
                <c:pt idx="24">
                  <c:v>0.1033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B39-492D-A648-69EC1CEFE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71"/>
        <c:axId val="293469904"/>
        <c:axId val="29346609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RATA-RATA KOTA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strRef>
              <c:f>Sheet1!$A$2:$A$26</c:f>
              <c:strCache>
                <c:ptCount val="25"/>
                <c:pt idx="0">
                  <c:v>Kota Makassar</c:v>
                </c:pt>
                <c:pt idx="1">
                  <c:v>Kota Malang</c:v>
                </c:pt>
                <c:pt idx="2">
                  <c:v>Kota Surabaya</c:v>
                </c:pt>
                <c:pt idx="3">
                  <c:v>Kota Depok</c:v>
                </c:pt>
                <c:pt idx="4">
                  <c:v>Kota Bandung</c:v>
                </c:pt>
                <c:pt idx="5">
                  <c:v>Kota Medan</c:v>
                </c:pt>
                <c:pt idx="6">
                  <c:v>Kota Semarang</c:v>
                </c:pt>
                <c:pt idx="7">
                  <c:v>Kota Bontang</c:v>
                </c:pt>
                <c:pt idx="8">
                  <c:v>Kota Kediri</c:v>
                </c:pt>
                <c:pt idx="9">
                  <c:v>Kota Padang</c:v>
                </c:pt>
                <c:pt idx="15">
                  <c:v>Kota Bogor</c:v>
                </c:pt>
                <c:pt idx="16">
                  <c:v>Kota Magelang</c:v>
                </c:pt>
                <c:pt idx="17">
                  <c:v>Kota Gorontalo</c:v>
                </c:pt>
                <c:pt idx="18">
                  <c:v>Kota Pagar Alam</c:v>
                </c:pt>
                <c:pt idx="19">
                  <c:v>Kota Palangkaraya</c:v>
                </c:pt>
                <c:pt idx="20">
                  <c:v>Kota Madiun</c:v>
                </c:pt>
                <c:pt idx="21">
                  <c:v>Kota Tebing Tinggi</c:v>
                </c:pt>
                <c:pt idx="22">
                  <c:v>Kota Serang</c:v>
                </c:pt>
                <c:pt idx="23">
                  <c:v>Kota Kotamobagu</c:v>
                </c:pt>
                <c:pt idx="24">
                  <c:v>Kota Tanjung Pinang</c:v>
                </c:pt>
              </c:strCache>
            </c:strRef>
          </c:cat>
          <c:val>
            <c:numRef>
              <c:f>Sheet1!$C$2:$C$26</c:f>
              <c:numCache>
                <c:formatCode>#,##0.00_);[Red]\(#,##0.00\)</c:formatCode>
                <c:ptCount val="25"/>
                <c:pt idx="0">
                  <c:v>10.588657366602154</c:v>
                </c:pt>
                <c:pt idx="1">
                  <c:v>10.588657366602154</c:v>
                </c:pt>
                <c:pt idx="2">
                  <c:v>10.588657366602154</c:v>
                </c:pt>
                <c:pt idx="3">
                  <c:v>10.588657366602154</c:v>
                </c:pt>
                <c:pt idx="4">
                  <c:v>10.588657366602154</c:v>
                </c:pt>
                <c:pt idx="5">
                  <c:v>10.588657366602154</c:v>
                </c:pt>
                <c:pt idx="6">
                  <c:v>10.588657366602154</c:v>
                </c:pt>
                <c:pt idx="7">
                  <c:v>10.588657366602154</c:v>
                </c:pt>
                <c:pt idx="8">
                  <c:v>10.588657366602154</c:v>
                </c:pt>
                <c:pt idx="9">
                  <c:v>10.588657366602154</c:v>
                </c:pt>
                <c:pt idx="10">
                  <c:v>10.588657366602154</c:v>
                </c:pt>
                <c:pt idx="11">
                  <c:v>10.588657366602154</c:v>
                </c:pt>
                <c:pt idx="12">
                  <c:v>10.588657366602154</c:v>
                </c:pt>
                <c:pt idx="13">
                  <c:v>10.588657366602154</c:v>
                </c:pt>
                <c:pt idx="14">
                  <c:v>10.588657366602154</c:v>
                </c:pt>
                <c:pt idx="15">
                  <c:v>10.588657366602154</c:v>
                </c:pt>
                <c:pt idx="16">
                  <c:v>10.588657366602154</c:v>
                </c:pt>
                <c:pt idx="17">
                  <c:v>10.588657366602154</c:v>
                </c:pt>
                <c:pt idx="18">
                  <c:v>10.588657366602154</c:v>
                </c:pt>
                <c:pt idx="19">
                  <c:v>10.588657366602154</c:v>
                </c:pt>
                <c:pt idx="20">
                  <c:v>10.588657366602154</c:v>
                </c:pt>
                <c:pt idx="21">
                  <c:v>10.588657366602154</c:v>
                </c:pt>
                <c:pt idx="22">
                  <c:v>10.588657366602154</c:v>
                </c:pt>
                <c:pt idx="23">
                  <c:v>10.588657366602154</c:v>
                </c:pt>
                <c:pt idx="24">
                  <c:v>10.588657366602154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AB39-492D-A648-69EC1CEFE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3469904"/>
        <c:axId val="293466096"/>
      </c:lineChart>
      <c:catAx>
        <c:axId val="29346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400000" vert="horz"/>
          <a:lstStyle/>
          <a:p>
            <a:pPr>
              <a:defRPr sz="1200">
                <a:latin typeface="Bookman Old Style" panose="02050604050505020204" pitchFamily="18" charset="0"/>
              </a:defRPr>
            </a:pPr>
            <a:endParaRPr lang="en-US"/>
          </a:p>
        </c:txPr>
        <c:crossAx val="293466096"/>
        <c:crosses val="autoZero"/>
        <c:auto val="1"/>
        <c:lblAlgn val="ctr"/>
        <c:lblOffset val="1"/>
        <c:noMultiLvlLbl val="0"/>
      </c:catAx>
      <c:valAx>
        <c:axId val="293466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Bookman Old Style" panose="02050604050505020204" pitchFamily="18" charset="0"/>
              </a:defRPr>
            </a:pPr>
            <a:endParaRPr lang="en-US"/>
          </a:p>
        </c:txPr>
        <c:crossAx val="29346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325800692312195E-2"/>
          <c:y val="0.94740481656096065"/>
          <c:w val="0.87731513580002352"/>
          <c:h val="5.1823575755687405E-2"/>
        </c:manualLayout>
      </c:layout>
      <c:overlay val="0"/>
      <c:spPr>
        <a:solidFill>
          <a:schemeClr val="tx1"/>
        </a:solidFill>
        <a:ln>
          <a:noFill/>
        </a:ln>
        <a:effectLst/>
      </c:spPr>
      <c:txPr>
        <a:bodyPr rot="0" vert="horz"/>
        <a:lstStyle/>
        <a:p>
          <a:pPr>
            <a:defRPr sz="1400">
              <a:solidFill>
                <a:schemeClr val="bg1"/>
              </a:solidFill>
              <a:latin typeface="Bookman Old Style" panose="020506040505050202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C29AA-63E8-4C7F-9AD9-34A84DE08753}" type="datetimeFigureOut">
              <a:rPr lang="en-US" smtClean="0"/>
              <a:t>2/4/26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40C5C-54F4-4EF4-9550-4FC74902D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119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4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ircle"/>
          <p:cNvSpPr/>
          <p:nvPr/>
        </p:nvSpPr>
        <p:spPr>
          <a:xfrm>
            <a:off x="694366" y="1956698"/>
            <a:ext cx="169136" cy="169136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2" name="Line"/>
          <p:cNvSpPr/>
          <p:nvPr/>
        </p:nvSpPr>
        <p:spPr>
          <a:xfrm flipV="1">
            <a:off x="778933" y="2977856"/>
            <a:ext cx="0" cy="2473926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solidFill>
                <a:srgbClr val="1B1E20"/>
              </a:solidFill>
            </a:endParaRPr>
          </a:p>
        </p:txBody>
      </p:sp>
      <p:sp>
        <p:nvSpPr>
          <p:cNvPr id="83" name="Circle"/>
          <p:cNvSpPr/>
          <p:nvPr/>
        </p:nvSpPr>
        <p:spPr>
          <a:xfrm>
            <a:off x="740703" y="1168404"/>
            <a:ext cx="76465" cy="76465"/>
          </a:xfrm>
          <a:prstGeom prst="ellipse">
            <a:avLst/>
          </a:prstGeom>
          <a:solidFill>
            <a:srgbClr val="E4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4" name="Circle"/>
          <p:cNvSpPr/>
          <p:nvPr/>
        </p:nvSpPr>
        <p:spPr>
          <a:xfrm>
            <a:off x="740703" y="1446615"/>
            <a:ext cx="76465" cy="76465"/>
          </a:xfrm>
          <a:prstGeom prst="ellipse">
            <a:avLst/>
          </a:prstGeom>
          <a:solidFill>
            <a:srgbClr val="E4E5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5" name="Circle"/>
          <p:cNvSpPr/>
          <p:nvPr/>
        </p:nvSpPr>
        <p:spPr>
          <a:xfrm>
            <a:off x="740703" y="1726012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6" name="Circle"/>
          <p:cNvSpPr/>
          <p:nvPr/>
        </p:nvSpPr>
        <p:spPr>
          <a:xfrm>
            <a:off x="740703" y="2003036"/>
            <a:ext cx="76465" cy="76465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7" name="Circle"/>
          <p:cNvSpPr/>
          <p:nvPr/>
        </p:nvSpPr>
        <p:spPr>
          <a:xfrm>
            <a:off x="740703" y="2281244"/>
            <a:ext cx="76465" cy="76466"/>
          </a:xfrm>
          <a:prstGeom prst="ellipse">
            <a:avLst/>
          </a:prstGeom>
          <a:solidFill>
            <a:srgbClr val="E4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2040" y="5939371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x-none" smtClean="0">
                <a:solidFill>
                  <a:srgbClr val="1B1E20"/>
                </a:solidFill>
              </a:rPr>
              <a:pPr/>
              <a:t>‹#›</a:t>
            </a:fld>
            <a:endParaRPr lang="x-none">
              <a:solidFill>
                <a:srgbClr val="1B1E20"/>
              </a:solidFill>
            </a:endParaRPr>
          </a:p>
        </p:txBody>
      </p:sp>
      <p:grpSp>
        <p:nvGrpSpPr>
          <p:cNvPr id="17" name="Group">
            <a:extLst>
              <a:ext uri="{FF2B5EF4-FFF2-40B4-BE49-F238E27FC236}">
                <a16:creationId xmlns:a16="http://schemas.microsoft.com/office/drawing/2014/main" id="{C6571757-4C21-1449-9E38-8DC81EA5F754}"/>
              </a:ext>
            </a:extLst>
          </p:cNvPr>
          <p:cNvGrpSpPr/>
          <p:nvPr userDrawn="1"/>
        </p:nvGrpSpPr>
        <p:grpSpPr>
          <a:xfrm>
            <a:off x="681565" y="610205"/>
            <a:ext cx="2834339" cy="256480"/>
            <a:chOff x="-7" y="-34230"/>
            <a:chExt cx="5668676" cy="512959"/>
          </a:xfrm>
        </p:grpSpPr>
        <p:sp>
          <p:nvSpPr>
            <p:cNvPr id="18" name="Crisis Business Report">
              <a:extLst>
                <a:ext uri="{FF2B5EF4-FFF2-40B4-BE49-F238E27FC236}">
                  <a16:creationId xmlns:a16="http://schemas.microsoft.com/office/drawing/2014/main" id="{CD56088C-83D7-CD4F-AEC5-2494C887AE6E}"/>
                </a:ext>
              </a:extLst>
            </p:cNvPr>
            <p:cNvSpPr txBox="1"/>
            <p:nvPr/>
          </p:nvSpPr>
          <p:spPr>
            <a:xfrm>
              <a:off x="529416" y="-34230"/>
              <a:ext cx="5139253" cy="512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2000" b="0" cap="all" spc="280">
                  <a:solidFill>
                    <a:srgbClr val="1C1D21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lvl1pPr>
            </a:lstStyle>
            <a:p>
              <a:r>
                <a:rPr sz="1000" dirty="0">
                  <a:solidFill>
                    <a:srgbClr val="1B1E20"/>
                  </a:solidFill>
                </a:rPr>
                <a:t>Crisis Business Report</a:t>
              </a:r>
            </a:p>
          </p:txBody>
        </p:sp>
        <p:grpSp>
          <p:nvGrpSpPr>
            <p:cNvPr id="19" name="Group">
              <a:extLst>
                <a:ext uri="{FF2B5EF4-FFF2-40B4-BE49-F238E27FC236}">
                  <a16:creationId xmlns:a16="http://schemas.microsoft.com/office/drawing/2014/main" id="{CBE2C240-EB5A-9345-AF2D-FFCE86650AF6}"/>
                </a:ext>
              </a:extLst>
            </p:cNvPr>
            <p:cNvGrpSpPr/>
            <p:nvPr/>
          </p:nvGrpSpPr>
          <p:grpSpPr>
            <a:xfrm>
              <a:off x="-7" y="10462"/>
              <a:ext cx="384700" cy="423575"/>
              <a:chOff x="-6" y="0"/>
              <a:chExt cx="384698" cy="423574"/>
            </a:xfrm>
          </p:grpSpPr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BBB59697-4620-AD40-B4B9-4A9848713690}"/>
                  </a:ext>
                </a:extLst>
              </p:cNvPr>
              <p:cNvSpPr/>
              <p:nvPr/>
            </p:nvSpPr>
            <p:spPr>
              <a:xfrm>
                <a:off x="10" y="-1"/>
                <a:ext cx="384683" cy="423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6" h="19380" extrusionOk="0">
                    <a:moveTo>
                      <a:pt x="20949" y="3657"/>
                    </a:moveTo>
                    <a:lnTo>
                      <a:pt x="15894" y="7011"/>
                    </a:lnTo>
                    <a:cubicBezTo>
                      <a:pt x="14450" y="5490"/>
                      <a:pt x="12280" y="5089"/>
                      <a:pt x="10403" y="5539"/>
                    </a:cubicBezTo>
                    <a:cubicBezTo>
                      <a:pt x="8503" y="5994"/>
                      <a:pt x="6896" y="7324"/>
                      <a:pt x="6699" y="9282"/>
                    </a:cubicBezTo>
                    <a:cubicBezTo>
                      <a:pt x="6266" y="13575"/>
                      <a:pt x="12625" y="15568"/>
                      <a:pt x="15973" y="12367"/>
                    </a:cubicBezTo>
                    <a:lnTo>
                      <a:pt x="21056" y="15674"/>
                    </a:lnTo>
                    <a:cubicBezTo>
                      <a:pt x="15667" y="21288"/>
                      <a:pt x="5146" y="20373"/>
                      <a:pt x="1257" y="13950"/>
                    </a:cubicBezTo>
                    <a:cubicBezTo>
                      <a:pt x="-544" y="10977"/>
                      <a:pt x="-338" y="7692"/>
                      <a:pt x="1417" y="5055"/>
                    </a:cubicBezTo>
                    <a:cubicBezTo>
                      <a:pt x="3197" y="2379"/>
                      <a:pt x="6522" y="443"/>
                      <a:pt x="10600" y="60"/>
                    </a:cubicBezTo>
                    <a:cubicBezTo>
                      <a:pt x="14562" y="-312"/>
                      <a:pt x="18471" y="1047"/>
                      <a:pt x="20949" y="36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968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DD14FCA6-CC80-8044-91F9-AB208ED3CA77}"/>
                  </a:ext>
                </a:extLst>
              </p:cNvPr>
              <p:cNvSpPr/>
              <p:nvPr/>
            </p:nvSpPr>
            <p:spPr>
              <a:xfrm>
                <a:off x="67479" y="30518"/>
                <a:ext cx="78171" cy="144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086"/>
                    </a:moveTo>
                    <a:cubicBezTo>
                      <a:pt x="1595" y="3296"/>
                      <a:pt x="3271" y="2556"/>
                      <a:pt x="5019" y="1869"/>
                    </a:cubicBezTo>
                    <a:cubicBezTo>
                      <a:pt x="6737" y="1193"/>
                      <a:pt x="8522" y="569"/>
                      <a:pt x="10366" y="0"/>
                    </a:cubicBezTo>
                    <a:lnTo>
                      <a:pt x="21600" y="17718"/>
                    </a:lnTo>
                    <a:cubicBezTo>
                      <a:pt x="20632" y="18318"/>
                      <a:pt x="19721" y="18944"/>
                      <a:pt x="18871" y="19595"/>
                    </a:cubicBezTo>
                    <a:cubicBezTo>
                      <a:pt x="18026" y="20241"/>
                      <a:pt x="17243" y="20910"/>
                      <a:pt x="16524" y="21600"/>
                    </a:cubicBezTo>
                    <a:lnTo>
                      <a:pt x="0" y="4086"/>
                    </a:lnTo>
                    <a:close/>
                  </a:path>
                </a:pathLst>
              </a:custGeom>
              <a:solidFill>
                <a:schemeClr val="accent3">
                  <a:alpha val="3008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4AFD0EE8-5CA7-E042-A23D-757BF5C5DB12}"/>
                  </a:ext>
                </a:extLst>
              </p:cNvPr>
              <p:cNvSpPr/>
              <p:nvPr/>
            </p:nvSpPr>
            <p:spPr>
              <a:xfrm>
                <a:off x="68925" y="250494"/>
                <a:ext cx="76775" cy="14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531"/>
                    </a:moveTo>
                    <a:cubicBezTo>
                      <a:pt x="20570" y="2979"/>
                      <a:pt x="19674" y="2360"/>
                      <a:pt x="18933" y="1687"/>
                    </a:cubicBezTo>
                    <a:cubicBezTo>
                      <a:pt x="18345" y="1153"/>
                      <a:pt x="17858" y="587"/>
                      <a:pt x="17480" y="0"/>
                    </a:cubicBezTo>
                    <a:lnTo>
                      <a:pt x="0" y="17516"/>
                    </a:lnTo>
                    <a:cubicBezTo>
                      <a:pt x="1543" y="18267"/>
                      <a:pt x="3152" y="18978"/>
                      <a:pt x="4820" y="19648"/>
                    </a:cubicBezTo>
                    <a:cubicBezTo>
                      <a:pt x="6560" y="20346"/>
                      <a:pt x="8363" y="20997"/>
                      <a:pt x="10222" y="21600"/>
                    </a:cubicBezTo>
                    <a:lnTo>
                      <a:pt x="21600" y="3531"/>
                    </a:lnTo>
                    <a:close/>
                  </a:path>
                </a:pathLst>
              </a:custGeom>
              <a:solidFill>
                <a:schemeClr val="accent3">
                  <a:alpha val="3008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  <p:sp>
            <p:nvSpPr>
              <p:cNvPr id="23" name="Shape">
                <a:extLst>
                  <a:ext uri="{FF2B5EF4-FFF2-40B4-BE49-F238E27FC236}">
                    <a16:creationId xmlns:a16="http://schemas.microsoft.com/office/drawing/2014/main" id="{7ECA0AF4-D837-1746-B804-A98683DFFD97}"/>
                  </a:ext>
                </a:extLst>
              </p:cNvPr>
              <p:cNvSpPr/>
              <p:nvPr/>
            </p:nvSpPr>
            <p:spPr>
              <a:xfrm>
                <a:off x="-7" y="55151"/>
                <a:ext cx="167212" cy="312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5" h="21600" extrusionOk="0">
                    <a:moveTo>
                      <a:pt x="9068" y="0"/>
                    </a:moveTo>
                    <a:lnTo>
                      <a:pt x="21435" y="10828"/>
                    </a:lnTo>
                    <a:lnTo>
                      <a:pt x="9046" y="21600"/>
                    </a:lnTo>
                    <a:cubicBezTo>
                      <a:pt x="3142" y="18793"/>
                      <a:pt x="-165" y="14725"/>
                      <a:pt x="6" y="10482"/>
                    </a:cubicBezTo>
                    <a:cubicBezTo>
                      <a:pt x="169" y="6458"/>
                      <a:pt x="3456" y="2655"/>
                      <a:pt x="90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8BD2DE-DC53-064B-B95E-28E7238086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1375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ADF46536-315F-2441-9961-9AC39A5871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31534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522A268D-0CA8-5A4E-946B-DA75CF6322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81690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1F9811B7-16C6-A740-9F14-7648EE7B6B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31845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5E2CAC0-C144-F742-8C35-3EE36ECEBA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2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D64D1DEF-F7A3-7144-9DB8-9A61EE810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81375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917765A8-D505-FA43-BEC1-915CB7D5B2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31534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FFECEF55-B146-D14D-9EF7-C643C7E55D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81690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E84ECD1E-83F0-BA4E-9F0E-38F7A053588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31845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1178F987-01C8-7A41-8245-B0005CEC6DD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82002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76700349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2/4/26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pPr marL="38100">
              <a:spcBef>
                <a:spcPts val="254"/>
              </a:spcBef>
            </a:pPr>
            <a:fld id="{81D60167-4931-47E6-BA6A-407CBD079E47}" type="slidenum">
              <a:rPr spc="-5" dirty="0">
                <a:solidFill>
                  <a:prstClr val="white"/>
                </a:solidFill>
              </a:rPr>
              <a:pPr marL="38100">
                <a:spcBef>
                  <a:spcPts val="254"/>
                </a:spcBef>
              </a:pPr>
              <a:t>‹#›</a:t>
            </a:fld>
            <a:endParaRPr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19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2/4/26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pPr marL="38100">
              <a:spcBef>
                <a:spcPts val="254"/>
              </a:spcBef>
            </a:pPr>
            <a:fld id="{81D60167-4931-47E6-BA6A-407CBD079E47}" type="slidenum">
              <a:rPr spc="-5" dirty="0">
                <a:solidFill>
                  <a:prstClr val="white"/>
                </a:solidFill>
              </a:rPr>
              <a:pPr marL="38100">
                <a:spcBef>
                  <a:spcPts val="254"/>
                </a:spcBef>
              </a:pPr>
              <a:t>‹#›</a:t>
            </a:fld>
            <a:endParaRPr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07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139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50" y="2130634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861DB-0E3A-45EE-923A-C49352341AED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1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07845-603A-493C-8103-B4B2AD5F5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3B5C45-0FD9-419B-8845-92272468E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01C54-F89E-466B-B981-46BD94C9B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90DC0-6B12-4592-8AAA-9E6521728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8524D-BF38-42F3-8624-5D7D96E1B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419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C49E0-E2AE-4A72-BC0B-9055D5367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912A5-B7AD-4642-9CD8-56273B257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6A25C-E403-44DC-828C-17A7864084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A493B-A208-40DC-A83E-1EC03C7F9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D5B9BB-1D2B-4034-8A06-03ADDDD7B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39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C97D4-1E8A-426B-8506-AE82420B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DA897-E3E0-4D82-9CED-0B916237E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E1AF1-2445-4C10-9040-14A51DB8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540D1-BB39-414B-868B-42253048B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EB82E-A0B9-4BC6-A668-F5A12BFC6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252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6E71-B942-44F8-8F6B-7DEF0BCA7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9AFA2D-D81E-46C1-9A32-43E3471077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0AC3F-6D31-41E6-A5F0-D091E1553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A1FB9-6D1F-4BB2-AD4F-864E680175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9C58C8-0104-4199-984B-8B022C002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115D7C-2FC3-4A44-B726-03C33E40E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19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1C77A-39EE-4B35-A91E-B8F924B18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F8382-02E6-4C38-9C9F-31220197C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CAED1-9FAE-403A-8BA7-D55D606AC8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956D75-4ECA-46EE-8542-9D805463B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2E17E7-C53E-4E0D-8DC4-93677A583A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339781-80EB-491E-818B-769DF159E4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FF583F-B165-44D8-B7C7-38C3BC74B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08D68-8D80-46F5-AABE-7D7D302A0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531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1A352-F5E3-4FF0-90FA-A51F75487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8A0EC9-6274-42CC-A6EE-AF3D332D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79C78E-45D8-4638-9546-08A3ED571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BCBE3-D93F-42F9-BF34-03201F0C0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50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5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ircle"/>
          <p:cNvSpPr/>
          <p:nvPr/>
        </p:nvSpPr>
        <p:spPr>
          <a:xfrm>
            <a:off x="694366" y="223490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grpSp>
        <p:nvGrpSpPr>
          <p:cNvPr id="102" name="Group"/>
          <p:cNvGrpSpPr/>
          <p:nvPr/>
        </p:nvGrpSpPr>
        <p:grpSpPr>
          <a:xfrm>
            <a:off x="681565" y="610205"/>
            <a:ext cx="2834339" cy="256480"/>
            <a:chOff x="-7" y="-34230"/>
            <a:chExt cx="5668676" cy="512959"/>
          </a:xfrm>
        </p:grpSpPr>
        <p:sp>
          <p:nvSpPr>
            <p:cNvPr id="96" name="Crisis Business Report"/>
            <p:cNvSpPr txBox="1"/>
            <p:nvPr/>
          </p:nvSpPr>
          <p:spPr>
            <a:xfrm>
              <a:off x="529416" y="-34230"/>
              <a:ext cx="5139253" cy="5129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2000" b="0" cap="all" spc="280">
                  <a:solidFill>
                    <a:srgbClr val="1C1D21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lvl1pPr>
            </a:lstStyle>
            <a:p>
              <a:r>
                <a:rPr sz="1000" dirty="0">
                  <a:solidFill>
                    <a:srgbClr val="1B1E20"/>
                  </a:solidFill>
                </a:rPr>
                <a:t>Crisis Business Report</a:t>
              </a:r>
            </a:p>
          </p:txBody>
        </p:sp>
        <p:grpSp>
          <p:nvGrpSpPr>
            <p:cNvPr id="101" name="Group"/>
            <p:cNvGrpSpPr/>
            <p:nvPr/>
          </p:nvGrpSpPr>
          <p:grpSpPr>
            <a:xfrm>
              <a:off x="-7" y="10462"/>
              <a:ext cx="384700" cy="423575"/>
              <a:chOff x="-6" y="0"/>
              <a:chExt cx="384698" cy="423574"/>
            </a:xfrm>
          </p:grpSpPr>
          <p:sp>
            <p:nvSpPr>
              <p:cNvPr id="97" name="Shape"/>
              <p:cNvSpPr/>
              <p:nvPr/>
            </p:nvSpPr>
            <p:spPr>
              <a:xfrm>
                <a:off x="10" y="-1"/>
                <a:ext cx="384683" cy="423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6" h="19380" extrusionOk="0">
                    <a:moveTo>
                      <a:pt x="20949" y="3657"/>
                    </a:moveTo>
                    <a:lnTo>
                      <a:pt x="15894" y="7011"/>
                    </a:lnTo>
                    <a:cubicBezTo>
                      <a:pt x="14450" y="5490"/>
                      <a:pt x="12280" y="5089"/>
                      <a:pt x="10403" y="5539"/>
                    </a:cubicBezTo>
                    <a:cubicBezTo>
                      <a:pt x="8503" y="5994"/>
                      <a:pt x="6896" y="7324"/>
                      <a:pt x="6699" y="9282"/>
                    </a:cubicBezTo>
                    <a:cubicBezTo>
                      <a:pt x="6266" y="13575"/>
                      <a:pt x="12625" y="15568"/>
                      <a:pt x="15973" y="12367"/>
                    </a:cubicBezTo>
                    <a:lnTo>
                      <a:pt x="21056" y="15674"/>
                    </a:lnTo>
                    <a:cubicBezTo>
                      <a:pt x="15667" y="21288"/>
                      <a:pt x="5146" y="20373"/>
                      <a:pt x="1257" y="13950"/>
                    </a:cubicBezTo>
                    <a:cubicBezTo>
                      <a:pt x="-544" y="10977"/>
                      <a:pt x="-338" y="7692"/>
                      <a:pt x="1417" y="5055"/>
                    </a:cubicBezTo>
                    <a:cubicBezTo>
                      <a:pt x="3197" y="2379"/>
                      <a:pt x="6522" y="443"/>
                      <a:pt x="10600" y="60"/>
                    </a:cubicBezTo>
                    <a:cubicBezTo>
                      <a:pt x="14562" y="-312"/>
                      <a:pt x="18471" y="1047"/>
                      <a:pt x="20949" y="36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6968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  <p:sp>
            <p:nvSpPr>
              <p:cNvPr id="98" name="Shape"/>
              <p:cNvSpPr/>
              <p:nvPr/>
            </p:nvSpPr>
            <p:spPr>
              <a:xfrm>
                <a:off x="67479" y="30518"/>
                <a:ext cx="78171" cy="144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086"/>
                    </a:moveTo>
                    <a:cubicBezTo>
                      <a:pt x="1595" y="3296"/>
                      <a:pt x="3271" y="2556"/>
                      <a:pt x="5019" y="1869"/>
                    </a:cubicBezTo>
                    <a:cubicBezTo>
                      <a:pt x="6737" y="1193"/>
                      <a:pt x="8522" y="569"/>
                      <a:pt x="10366" y="0"/>
                    </a:cubicBezTo>
                    <a:lnTo>
                      <a:pt x="21600" y="17718"/>
                    </a:lnTo>
                    <a:cubicBezTo>
                      <a:pt x="20632" y="18318"/>
                      <a:pt x="19721" y="18944"/>
                      <a:pt x="18871" y="19595"/>
                    </a:cubicBezTo>
                    <a:cubicBezTo>
                      <a:pt x="18026" y="20241"/>
                      <a:pt x="17243" y="20910"/>
                      <a:pt x="16524" y="21600"/>
                    </a:cubicBezTo>
                    <a:lnTo>
                      <a:pt x="0" y="4086"/>
                    </a:lnTo>
                    <a:close/>
                  </a:path>
                </a:pathLst>
              </a:custGeom>
              <a:solidFill>
                <a:schemeClr val="accent3">
                  <a:alpha val="3008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  <p:sp>
            <p:nvSpPr>
              <p:cNvPr id="99" name="Shape"/>
              <p:cNvSpPr/>
              <p:nvPr/>
            </p:nvSpPr>
            <p:spPr>
              <a:xfrm>
                <a:off x="68925" y="250494"/>
                <a:ext cx="76775" cy="14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531"/>
                    </a:moveTo>
                    <a:cubicBezTo>
                      <a:pt x="20570" y="2979"/>
                      <a:pt x="19674" y="2360"/>
                      <a:pt x="18933" y="1687"/>
                    </a:cubicBezTo>
                    <a:cubicBezTo>
                      <a:pt x="18345" y="1153"/>
                      <a:pt x="17858" y="587"/>
                      <a:pt x="17480" y="0"/>
                    </a:cubicBezTo>
                    <a:lnTo>
                      <a:pt x="0" y="17516"/>
                    </a:lnTo>
                    <a:cubicBezTo>
                      <a:pt x="1543" y="18267"/>
                      <a:pt x="3152" y="18978"/>
                      <a:pt x="4820" y="19648"/>
                    </a:cubicBezTo>
                    <a:cubicBezTo>
                      <a:pt x="6560" y="20346"/>
                      <a:pt x="8363" y="20997"/>
                      <a:pt x="10222" y="21600"/>
                    </a:cubicBezTo>
                    <a:lnTo>
                      <a:pt x="21600" y="3531"/>
                    </a:lnTo>
                    <a:close/>
                  </a:path>
                </a:pathLst>
              </a:custGeom>
              <a:solidFill>
                <a:schemeClr val="accent3">
                  <a:alpha val="3008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  <p:sp>
            <p:nvSpPr>
              <p:cNvPr id="100" name="Shape"/>
              <p:cNvSpPr/>
              <p:nvPr/>
            </p:nvSpPr>
            <p:spPr>
              <a:xfrm>
                <a:off x="-7" y="55151"/>
                <a:ext cx="167212" cy="312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5" h="21600" extrusionOk="0">
                    <a:moveTo>
                      <a:pt x="9068" y="0"/>
                    </a:moveTo>
                    <a:lnTo>
                      <a:pt x="21435" y="10828"/>
                    </a:lnTo>
                    <a:lnTo>
                      <a:pt x="9046" y="21600"/>
                    </a:lnTo>
                    <a:cubicBezTo>
                      <a:pt x="3142" y="18793"/>
                      <a:pt x="-165" y="14725"/>
                      <a:pt x="6" y="10482"/>
                    </a:cubicBezTo>
                    <a:cubicBezTo>
                      <a:pt x="169" y="6458"/>
                      <a:pt x="3456" y="2655"/>
                      <a:pt x="90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 sz="900">
                  <a:solidFill>
                    <a:srgbClr val="1B1E20"/>
                  </a:solidFill>
                </a:endParaRPr>
              </a:p>
            </p:txBody>
          </p:sp>
        </p:grpSp>
      </p:grpSp>
      <p:sp>
        <p:nvSpPr>
          <p:cNvPr id="103" name="Line"/>
          <p:cNvSpPr/>
          <p:nvPr/>
        </p:nvSpPr>
        <p:spPr>
          <a:xfrm flipV="1">
            <a:off x="778933" y="2977856"/>
            <a:ext cx="0" cy="2473926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solidFill>
                <a:srgbClr val="1B1E20"/>
              </a:solidFill>
            </a:endParaRPr>
          </a:p>
        </p:txBody>
      </p:sp>
      <p:sp>
        <p:nvSpPr>
          <p:cNvPr id="104" name="Circle"/>
          <p:cNvSpPr/>
          <p:nvPr/>
        </p:nvSpPr>
        <p:spPr>
          <a:xfrm>
            <a:off x="740703" y="1168404"/>
            <a:ext cx="76465" cy="76465"/>
          </a:xfrm>
          <a:prstGeom prst="ellipse">
            <a:avLst/>
          </a:prstGeom>
          <a:solidFill>
            <a:srgbClr val="E4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05" name="Circle"/>
          <p:cNvSpPr/>
          <p:nvPr/>
        </p:nvSpPr>
        <p:spPr>
          <a:xfrm>
            <a:off x="740703" y="1446615"/>
            <a:ext cx="76465" cy="76465"/>
          </a:xfrm>
          <a:prstGeom prst="ellipse">
            <a:avLst/>
          </a:prstGeom>
          <a:solidFill>
            <a:srgbClr val="E4E5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06" name="Circle"/>
          <p:cNvSpPr/>
          <p:nvPr/>
        </p:nvSpPr>
        <p:spPr>
          <a:xfrm>
            <a:off x="740703" y="1726012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07" name="Circle"/>
          <p:cNvSpPr/>
          <p:nvPr/>
        </p:nvSpPr>
        <p:spPr>
          <a:xfrm>
            <a:off x="740703" y="2003036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08" name="Circle"/>
          <p:cNvSpPr/>
          <p:nvPr/>
        </p:nvSpPr>
        <p:spPr>
          <a:xfrm>
            <a:off x="740703" y="2281244"/>
            <a:ext cx="76465" cy="76466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2040" y="5939371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x-none" smtClean="0">
                <a:solidFill>
                  <a:srgbClr val="1B1E20"/>
                </a:solidFill>
              </a:rPr>
              <a:pPr/>
              <a:t>‹#›</a:t>
            </a:fld>
            <a:endParaRPr lang="x-none">
              <a:solidFill>
                <a:srgbClr val="1B1E20"/>
              </a:solidFill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43CC8164-5EA0-2047-9B0B-802D598AF0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1375" y="136813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DD34FD1C-A8EF-F147-9EB4-C3B22C76A9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31534" y="136813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97F1679-EBFA-104E-99CD-C224E615D6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81690" y="136813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E73C086-7763-6247-9DB1-BACD83B7B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31845" y="136813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1D93687-04C9-9A4A-AF01-725BA246AC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2" y="136813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3C892556-5609-C643-887B-2E537ECDAF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81375" y="2543388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5C16A8B2-C0A4-E84A-8538-F08474AF81E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31534" y="2543388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95FE8697-9EE3-0D48-BAAA-01251CF061B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81690" y="2543388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576CEA3C-EE4C-7D46-AF30-720D7C50D7A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31845" y="2543388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F2CAEEAB-4306-634F-919A-D5F70F1D985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82002" y="2543388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84D9D125-277E-F54D-9C4A-B0B313929B6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81375" y="371884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6FE1A628-8BDA-AE4A-8611-3E5B4221603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31534" y="371884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DFD4AF40-8571-0748-AED6-71D9283E181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81690" y="371884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0653CA0A-B105-EC46-8D0F-C928BD5D89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131845" y="371884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DC49D6D5-8CD7-9640-9F28-60EA8D73436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82002" y="371884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E50201F5-F89F-4A4B-93F5-0719CEBFCDB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381375" y="4894095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D254E75-C2DA-5C43-9552-14423C1A62E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631534" y="4894095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D91E3018-8848-C343-8C2C-85075DCE108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881690" y="4894095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204CB16E-F9A7-1E46-ABA3-0B388373029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131845" y="4894095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02FD95AF-EEE6-E141-9F2E-C43B3A130A4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382002" y="4894095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16275986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4D148A-9E03-49AE-A8F4-47FC0D985C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DFA82-59C1-4B06-89F5-0591EB6A6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5C58D0-3A43-48C5-B2A4-737151926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292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C9E61-57DD-464F-B75D-AF99F1D37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210C-3F0B-4E52-A140-18B981A23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189730-F2EC-411F-B5B6-E1D1A9DF9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8A04F6-5DCD-46F9-9CFA-96DF99B053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63E50C-C123-4897-ABEE-49435BC0D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0682A9-CB1F-4B05-BAF8-4994C914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48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52376-F61C-4649-B3C6-FD4DAFBB5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387629-7BB2-4CCF-BC84-8BF0CB707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FDA22C-CBF5-4038-A8D9-D076D5FB00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CDF8B-06D2-4348-8FCE-D5461CB7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34661-6113-4EA1-AD39-3D216F0D1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4855E-B770-4A9A-AB7B-E5887BC99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59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8EA6D-CF0C-477C-A564-DEC29381F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07493C-D8D1-4ED6-BE4D-F3DFCF7988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6E72A-9065-42D1-9982-E88CEA0038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E3CF0-7571-40E2-BCD6-AEF118C89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5DD3C-991D-44A4-9804-339F7D9DF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640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5F9BF4-7FE3-4A30-AB79-702A016201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9586D0-6279-45BD-AB34-D6C15ED99A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CFD1C-BDD7-496B-9C36-D6632110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E19B06-F21A-4673-82A1-BD347768B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8145F-DF1C-4C08-A0A7-7903329DD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38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79805C7-033F-BB4A-8292-D6ECE708EE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1375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9C4EC1-ECAE-024C-8B6F-AB81578B6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31534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78F95BF-8DAD-2342-870B-377E97B993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81690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452C4CE5-497E-184B-A4CC-B575AFA2AB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31845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B49EB0C-A756-B646-936C-C810021996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82002" y="2357714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593E5A1-EFFD-6F43-8A84-C144C8C3C3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81375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DA06E62-1341-1B4A-8BF7-77E6B64C551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31534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047CC3C-99C4-6B45-8038-B13E8AE406F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81690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294D7BD-3BDA-3A4B-AA26-63D8552A10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31845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A7952D6-F534-6B43-B16C-BFA4252C3D2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82002" y="3532963"/>
            <a:ext cx="866775" cy="866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02445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CC1626-0572-48FD-92A7-0F4426B79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C2F6-37FD-46D0-A8E1-6A08BBBEDB33}" type="datetimeFigureOut">
              <a:rPr lang="en-US" smtClean="0">
                <a:solidFill>
                  <a:srgbClr val="1B1E20"/>
                </a:solidFill>
              </a:rPr>
              <a:pPr/>
              <a:t>2/4/26</a:t>
            </a:fld>
            <a:endParaRPr lang="en-US">
              <a:solidFill>
                <a:srgbClr val="1B1E20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2FC13F-D371-41B3-9FCE-204755F20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B1E2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9506F5-AB04-4B0D-AB02-A29A584F9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E916C-C279-430A-ACDB-3066D55ABD60}" type="slidenum">
              <a:rPr lang="en-US" smtClean="0">
                <a:solidFill>
                  <a:srgbClr val="1B1E20"/>
                </a:solidFill>
              </a:rPr>
              <a:pPr/>
              <a:t>‹#›</a:t>
            </a:fld>
            <a:endParaRPr lang="en-US">
              <a:solidFill>
                <a:srgbClr val="1B1E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98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362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3" name="Title 1"/>
          <p:cNvSpPr>
            <a:spLocks noGrp="1"/>
          </p:cNvSpPr>
          <p:nvPr>
            <p:ph type="ctrTitle"/>
          </p:nvPr>
        </p:nvSpPr>
        <p:spPr>
          <a:xfrm>
            <a:off x="914462" y="2130491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04" name="Subtitle 2"/>
          <p:cNvSpPr>
            <a:spLocks noGrp="1"/>
          </p:cNvSpPr>
          <p:nvPr>
            <p:ph type="subTitle" idx="1"/>
          </p:nvPr>
        </p:nvSpPr>
        <p:spPr>
          <a:xfrm>
            <a:off x="1828832" y="388627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104910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6F58-8B8E-43CE-B7A4-E580D3BFD7AC}" type="datetimeFigureOut">
              <a:rPr lang="id-ID" altLang="en-US">
                <a:solidFill>
                  <a:srgbClr val="1B1E20"/>
                </a:solidFill>
              </a:rPr>
              <a:pPr/>
              <a:t>04/02/26</a:t>
            </a:fld>
            <a:endParaRPr lang="id-ID" altLang="en-US">
              <a:solidFill>
                <a:srgbClr val="1B1E20"/>
              </a:solidFill>
            </a:endParaRPr>
          </a:p>
        </p:txBody>
      </p:sp>
      <p:sp>
        <p:nvSpPr>
          <p:cNvPr id="104910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1B1E20"/>
              </a:solidFill>
            </a:endParaRPr>
          </a:p>
        </p:txBody>
      </p:sp>
      <p:sp>
        <p:nvSpPr>
          <p:cNvPr id="104910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45659-CBE4-4F2C-85D2-BDA2F41670C2}" type="slidenum">
              <a:rPr lang="id-ID" altLang="id-ID">
                <a:solidFill>
                  <a:srgbClr val="1B1E20"/>
                </a:solidFill>
              </a:rPr>
              <a:pPr/>
              <a:t>‹#›</a:t>
            </a:fld>
            <a:endParaRPr lang="id-ID" altLang="id-ID">
              <a:solidFill>
                <a:srgbClr val="1B1E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619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2/4/26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pPr marL="38100">
              <a:spcBef>
                <a:spcPts val="254"/>
              </a:spcBef>
            </a:pPr>
            <a:fld id="{81D60167-4931-47E6-BA6A-407CBD079E47}" type="slidenum">
              <a:rPr spc="-5" dirty="0">
                <a:solidFill>
                  <a:prstClr val="white"/>
                </a:solidFill>
              </a:rPr>
              <a:pPr marL="38100">
                <a:spcBef>
                  <a:spcPts val="254"/>
                </a:spcBef>
              </a:pPr>
              <a:t>‹#›</a:t>
            </a:fld>
            <a:endParaRPr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16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006FC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2/4/26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pPr marL="38100">
              <a:spcBef>
                <a:spcPts val="254"/>
              </a:spcBef>
            </a:pPr>
            <a:fld id="{81D60167-4931-47E6-BA6A-407CBD079E47}" type="slidenum">
              <a:rPr spc="-5" dirty="0">
                <a:solidFill>
                  <a:prstClr val="white"/>
                </a:solidFill>
              </a:rPr>
              <a:pPr marL="38100">
                <a:spcBef>
                  <a:spcPts val="254"/>
                </a:spcBef>
              </a:pPr>
              <a:t>‹#›</a:t>
            </a:fld>
            <a:endParaRPr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43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2/4/26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pPr marL="38100">
              <a:spcBef>
                <a:spcPts val="254"/>
              </a:spcBef>
            </a:pPr>
            <a:fld id="{81D60167-4931-47E6-BA6A-407CBD079E47}" type="slidenum">
              <a:rPr spc="-5" dirty="0">
                <a:solidFill>
                  <a:prstClr val="white"/>
                </a:solidFill>
              </a:rPr>
              <a:pPr marL="38100">
                <a:spcBef>
                  <a:spcPts val="254"/>
                </a:spcBef>
              </a:pPr>
              <a:t>‹#›</a:t>
            </a:fld>
            <a:endParaRPr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83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20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7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350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52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700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87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9050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222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400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57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4157471" y="0"/>
            <a:ext cx="4002404" cy="256540"/>
          </a:xfrm>
          <a:custGeom>
            <a:avLst/>
            <a:gdLst/>
            <a:ahLst/>
            <a:cxnLst/>
            <a:rect l="l" t="t" r="r" b="b"/>
            <a:pathLst>
              <a:path w="4002404" h="256540">
                <a:moveTo>
                  <a:pt x="4002024" y="0"/>
                </a:moveTo>
                <a:lnTo>
                  <a:pt x="0" y="0"/>
                </a:lnTo>
                <a:lnTo>
                  <a:pt x="228473" y="256031"/>
                </a:lnTo>
                <a:lnTo>
                  <a:pt x="3820922" y="256031"/>
                </a:lnTo>
                <a:lnTo>
                  <a:pt x="4002024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g object 18"/>
          <p:cNvSpPr/>
          <p:nvPr/>
        </p:nvSpPr>
        <p:spPr>
          <a:xfrm>
            <a:off x="1082039" y="6591300"/>
            <a:ext cx="4942840" cy="266700"/>
          </a:xfrm>
          <a:custGeom>
            <a:avLst/>
            <a:gdLst/>
            <a:ahLst/>
            <a:cxnLst/>
            <a:rect l="l" t="t" r="r" b="b"/>
            <a:pathLst>
              <a:path w="4942840" h="266700">
                <a:moveTo>
                  <a:pt x="4942332" y="0"/>
                </a:moveTo>
                <a:lnTo>
                  <a:pt x="0" y="0"/>
                </a:lnTo>
                <a:lnTo>
                  <a:pt x="0" y="266699"/>
                </a:lnTo>
                <a:lnTo>
                  <a:pt x="4718558" y="266699"/>
                </a:lnTo>
                <a:lnTo>
                  <a:pt x="4942332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g object 19"/>
          <p:cNvSpPr/>
          <p:nvPr/>
        </p:nvSpPr>
        <p:spPr>
          <a:xfrm>
            <a:off x="0" y="6591300"/>
            <a:ext cx="1610995" cy="266700"/>
          </a:xfrm>
          <a:custGeom>
            <a:avLst/>
            <a:gdLst/>
            <a:ahLst/>
            <a:cxnLst/>
            <a:rect l="l" t="t" r="r" b="b"/>
            <a:pathLst>
              <a:path w="1610995" h="266700">
                <a:moveTo>
                  <a:pt x="1337310" y="0"/>
                </a:moveTo>
                <a:lnTo>
                  <a:pt x="0" y="3975"/>
                </a:lnTo>
                <a:lnTo>
                  <a:pt x="0" y="266699"/>
                </a:lnTo>
                <a:lnTo>
                  <a:pt x="1610868" y="266699"/>
                </a:lnTo>
                <a:lnTo>
                  <a:pt x="1337310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g object 20"/>
          <p:cNvSpPr/>
          <p:nvPr/>
        </p:nvSpPr>
        <p:spPr>
          <a:xfrm>
            <a:off x="11261006" y="6442131"/>
            <a:ext cx="931544" cy="434340"/>
          </a:xfrm>
          <a:custGeom>
            <a:avLst/>
            <a:gdLst/>
            <a:ahLst/>
            <a:cxnLst/>
            <a:rect l="l" t="t" r="r" b="b"/>
            <a:pathLst>
              <a:path w="931545" h="434340">
                <a:moveTo>
                  <a:pt x="229192" y="0"/>
                </a:moveTo>
                <a:lnTo>
                  <a:pt x="0" y="434337"/>
                </a:lnTo>
                <a:lnTo>
                  <a:pt x="930994" y="434337"/>
                </a:lnTo>
                <a:lnTo>
                  <a:pt x="930994" y="6553"/>
                </a:lnTo>
                <a:lnTo>
                  <a:pt x="229192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21" name="bg object 2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58484" y="6573010"/>
            <a:ext cx="5503164" cy="28041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14042" y="388111"/>
            <a:ext cx="7963915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02461" y="1383918"/>
            <a:ext cx="9981565" cy="1732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006FC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2/4/26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24182" y="6483840"/>
            <a:ext cx="347979" cy="349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pPr marL="38100">
              <a:spcBef>
                <a:spcPts val="254"/>
              </a:spcBef>
            </a:pPr>
            <a:fld id="{81D60167-4931-47E6-BA6A-407CBD079E47}" type="slidenum">
              <a:rPr spc="-5" dirty="0">
                <a:solidFill>
                  <a:prstClr val="white"/>
                </a:solidFill>
              </a:rPr>
              <a:pPr marL="38100">
                <a:spcBef>
                  <a:spcPts val="254"/>
                </a:spcBef>
              </a:pPr>
              <a:t>‹#›</a:t>
            </a:fld>
            <a:endParaRPr spc="-5" dirty="0">
              <a:solidFill>
                <a:prstClr val="white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51C61E-38DC-41B6-8B3C-74BAC07E8C8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038625" y="-1"/>
            <a:ext cx="3103714" cy="69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9CBA66B7-8C3B-4188-9798-2EB4DEB629FE}"/>
              </a:ext>
            </a:extLst>
          </p:cNvPr>
          <p:cNvGrpSpPr/>
          <p:nvPr userDrawn="1"/>
        </p:nvGrpSpPr>
        <p:grpSpPr>
          <a:xfrm>
            <a:off x="278778" y="174180"/>
            <a:ext cx="2698660" cy="4826189"/>
            <a:chOff x="672317" y="625593"/>
            <a:chExt cx="2698660" cy="4826189"/>
          </a:xfrm>
        </p:grpSpPr>
        <p:sp>
          <p:nvSpPr>
            <p:cNvPr id="7" name="Line">
              <a:extLst>
                <a:ext uri="{FF2B5EF4-FFF2-40B4-BE49-F238E27FC236}">
                  <a16:creationId xmlns:a16="http://schemas.microsoft.com/office/drawing/2014/main" id="{066B9FE1-F2B3-4915-B4C3-5EB2C57E7678}"/>
                </a:ext>
              </a:extLst>
            </p:cNvPr>
            <p:cNvSpPr/>
            <p:nvPr userDrawn="1"/>
          </p:nvSpPr>
          <p:spPr>
            <a:xfrm flipV="1">
              <a:off x="778933" y="2977856"/>
              <a:ext cx="0" cy="2473926"/>
            </a:xfrm>
            <a:prstGeom prst="line">
              <a:avLst/>
            </a:prstGeom>
            <a:ln w="25400">
              <a:solidFill>
                <a:srgbClr val="E4E4E4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900">
                <a:solidFill>
                  <a:prstClr val="black"/>
                </a:solidFill>
              </a:endParaRPr>
            </a:p>
          </p:txBody>
        </p:sp>
        <p:sp>
          <p:nvSpPr>
            <p:cNvPr id="8" name="Circle">
              <a:extLst>
                <a:ext uri="{FF2B5EF4-FFF2-40B4-BE49-F238E27FC236}">
                  <a16:creationId xmlns:a16="http://schemas.microsoft.com/office/drawing/2014/main" id="{06DECF28-1D7F-4BD6-8AE6-144F110FCC48}"/>
                </a:ext>
              </a:extLst>
            </p:cNvPr>
            <p:cNvSpPr/>
            <p:nvPr userDrawn="1"/>
          </p:nvSpPr>
          <p:spPr>
            <a:xfrm>
              <a:off x="740701" y="1446611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9" name="Circle">
              <a:extLst>
                <a:ext uri="{FF2B5EF4-FFF2-40B4-BE49-F238E27FC236}">
                  <a16:creationId xmlns:a16="http://schemas.microsoft.com/office/drawing/2014/main" id="{C239C459-4D7C-4BAF-B3A8-72CB0507D6D5}"/>
                </a:ext>
              </a:extLst>
            </p:cNvPr>
            <p:cNvSpPr/>
            <p:nvPr userDrawn="1"/>
          </p:nvSpPr>
          <p:spPr>
            <a:xfrm>
              <a:off x="740701" y="1724822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10" name="Circle">
              <a:extLst>
                <a:ext uri="{FF2B5EF4-FFF2-40B4-BE49-F238E27FC236}">
                  <a16:creationId xmlns:a16="http://schemas.microsoft.com/office/drawing/2014/main" id="{67E7B604-EB62-4DC1-9277-A594DADD1CB3}"/>
                </a:ext>
              </a:extLst>
            </p:cNvPr>
            <p:cNvSpPr/>
            <p:nvPr userDrawn="1"/>
          </p:nvSpPr>
          <p:spPr>
            <a:xfrm>
              <a:off x="740701" y="2003034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11" name="Circle">
              <a:extLst>
                <a:ext uri="{FF2B5EF4-FFF2-40B4-BE49-F238E27FC236}">
                  <a16:creationId xmlns:a16="http://schemas.microsoft.com/office/drawing/2014/main" id="{9494FC5E-29C2-4E92-8F0B-6EC1DCAB76AA}"/>
                </a:ext>
              </a:extLst>
            </p:cNvPr>
            <p:cNvSpPr/>
            <p:nvPr userDrawn="1"/>
          </p:nvSpPr>
          <p:spPr>
            <a:xfrm>
              <a:off x="740701" y="2281244"/>
              <a:ext cx="76465" cy="76466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12" name="Crisis Business Report">
              <a:extLst>
                <a:ext uri="{FF2B5EF4-FFF2-40B4-BE49-F238E27FC236}">
                  <a16:creationId xmlns:a16="http://schemas.microsoft.com/office/drawing/2014/main" id="{3B62D0D7-BB6B-4EFF-A603-7A3E0F9E5CFA}"/>
                </a:ext>
              </a:extLst>
            </p:cNvPr>
            <p:cNvSpPr txBox="1"/>
            <p:nvPr userDrawn="1"/>
          </p:nvSpPr>
          <p:spPr>
            <a:xfrm>
              <a:off x="946274" y="625593"/>
              <a:ext cx="2424703" cy="2257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2000" b="0" cap="all" spc="280">
                  <a:solidFill>
                    <a:srgbClr val="1C1D21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lvl1pPr>
            </a:lstStyle>
            <a:p>
              <a:r>
                <a:rPr lang="en-US" sz="800" dirty="0">
                  <a:solidFill>
                    <a:prstClr val="black"/>
                  </a:solidFill>
                  <a:latin typeface="Century Gothic" panose="020B0502020202020204" pitchFamily="34" charset="0"/>
                </a:rPr>
                <a:t>KEMENTERIAN DALAM NEGERI</a:t>
              </a:r>
              <a:endParaRPr sz="8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Circle">
              <a:extLst>
                <a:ext uri="{FF2B5EF4-FFF2-40B4-BE49-F238E27FC236}">
                  <a16:creationId xmlns:a16="http://schemas.microsoft.com/office/drawing/2014/main" id="{A5EC4894-7B37-4D34-AB1D-E2A62C780A4A}"/>
                </a:ext>
              </a:extLst>
            </p:cNvPr>
            <p:cNvSpPr/>
            <p:nvPr userDrawn="1"/>
          </p:nvSpPr>
          <p:spPr>
            <a:xfrm>
              <a:off x="740701" y="1168399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AF64BC-5DD4-4E44-AA6A-A46008C108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317" y="655900"/>
              <a:ext cx="227621" cy="227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3378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exec.com/resources?m=ppt&amp;sr=marketcomms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8EED4CD7-0110-41D9-BBBC-F621F598BB95}"/>
              </a:ext>
            </a:extLst>
          </p:cNvPr>
          <p:cNvGrpSpPr/>
          <p:nvPr/>
        </p:nvGrpSpPr>
        <p:grpSpPr>
          <a:xfrm>
            <a:off x="422785" y="446596"/>
            <a:ext cx="11438536" cy="6639738"/>
            <a:chOff x="526148" y="446596"/>
            <a:chExt cx="11438536" cy="6639738"/>
          </a:xfrm>
        </p:grpSpPr>
        <p:sp>
          <p:nvSpPr>
            <p:cNvPr id="2" name="Rounded Rectangle">
              <a:extLst>
                <a:ext uri="{FF2B5EF4-FFF2-40B4-BE49-F238E27FC236}">
                  <a16:creationId xmlns:a16="http://schemas.microsoft.com/office/drawing/2014/main" id="{57E633E3-B86B-4255-87EE-F398277A4B99}"/>
                </a:ext>
              </a:extLst>
            </p:cNvPr>
            <p:cNvSpPr/>
            <p:nvPr/>
          </p:nvSpPr>
          <p:spPr>
            <a:xfrm>
              <a:off x="1178383" y="1068831"/>
              <a:ext cx="3313226" cy="6017503"/>
            </a:xfrm>
            <a:prstGeom prst="roundRect">
              <a:avLst>
                <a:gd name="adj" fmla="val 3065"/>
              </a:avLst>
            </a:prstGeom>
            <a:gradFill>
              <a:gsLst>
                <a:gs pos="43000">
                  <a:schemeClr val="accent5">
                    <a:lumMod val="75000"/>
                  </a:schemeClr>
                </a:gs>
                <a:gs pos="95000">
                  <a:schemeClr val="accent2"/>
                </a:gs>
              </a:gsLst>
              <a:lin ang="18799254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852FBB2-1671-40C9-BC10-DE453F1A2437}"/>
                </a:ext>
              </a:extLst>
            </p:cNvPr>
            <p:cNvSpPr txBox="1"/>
            <p:nvPr/>
          </p:nvSpPr>
          <p:spPr>
            <a:xfrm>
              <a:off x="4554593" y="1068831"/>
              <a:ext cx="7410091" cy="1662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ts val="4200"/>
                </a:lnSpc>
                <a:defRPr/>
              </a:pPr>
              <a:r>
                <a:rPr lang="fi-FI" sz="3200" b="1" dirty="0">
                  <a:latin typeface="Century Gothic" panose="020B0502020202020204" pitchFamily="34" charset="0"/>
                </a:rPr>
                <a:t>URUSAN </a:t>
              </a:r>
              <a:r>
                <a:rPr lang="en-US" sz="3200" b="1" dirty="0">
                  <a:latin typeface="Century Gothic" panose="020B0502020202020204" pitchFamily="34" charset="0"/>
                </a:rPr>
                <a:t>KOPERASI, USAHA KECIL DAN MENENGAH</a:t>
              </a:r>
              <a:endParaRPr lang="fi-FI" sz="3200" b="1" dirty="0">
                <a:latin typeface="Century Gothic" panose="020B0502020202020204" pitchFamily="34" charset="0"/>
              </a:endParaRPr>
            </a:p>
            <a:p>
              <a:pPr lvl="0" algn="ctr">
                <a:lnSpc>
                  <a:spcPts val="4200"/>
                </a:lnSpc>
                <a:defRPr/>
              </a:pPr>
              <a:r>
                <a:rPr lang="fi-FI" sz="3200" b="1" dirty="0">
                  <a:latin typeface="Century Gothic" panose="020B0502020202020204" pitchFamily="34" charset="0"/>
                </a:rPr>
                <a:t>TAHUN ANGGARAN 2023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14F1994-332D-4A82-9788-5230738DBF80}"/>
                </a:ext>
              </a:extLst>
            </p:cNvPr>
            <p:cNvSpPr txBox="1"/>
            <p:nvPr/>
          </p:nvSpPr>
          <p:spPr>
            <a:xfrm>
              <a:off x="4891058" y="3471281"/>
              <a:ext cx="66846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B055425-BFF9-498C-B402-7E831E08E3FB}"/>
                </a:ext>
              </a:extLst>
            </p:cNvPr>
            <p:cNvGrpSpPr/>
            <p:nvPr/>
          </p:nvGrpSpPr>
          <p:grpSpPr>
            <a:xfrm>
              <a:off x="526148" y="446596"/>
              <a:ext cx="2995033" cy="5005186"/>
              <a:chOff x="526148" y="446596"/>
              <a:chExt cx="2995033" cy="5005186"/>
            </a:xfrm>
          </p:grpSpPr>
          <p:sp>
            <p:nvSpPr>
              <p:cNvPr id="11" name="Crisis Business Report">
                <a:extLst>
                  <a:ext uri="{FF2B5EF4-FFF2-40B4-BE49-F238E27FC236}">
                    <a16:creationId xmlns:a16="http://schemas.microsoft.com/office/drawing/2014/main" id="{EABADCB5-7275-4511-B106-12BBDE34869B}"/>
                  </a:ext>
                </a:extLst>
              </p:cNvPr>
              <p:cNvSpPr txBox="1"/>
              <p:nvPr/>
            </p:nvSpPr>
            <p:spPr>
              <a:xfrm>
                <a:off x="1031717" y="535728"/>
                <a:ext cx="2489464" cy="22570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2000" b="0" cap="all" spc="280">
                    <a:solidFill>
                      <a:srgbClr val="1C1D21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all" spc="280" normalizeH="0" baseline="0" noProof="0" dirty="0">
                    <a:ln>
                      <a:noFill/>
                    </a:ln>
                    <a:solidFill>
                      <a:srgbClr val="1B1E20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Open Sans Bold"/>
                    <a:cs typeface="Open Sans Bold"/>
                    <a:sym typeface="Open Sans Bold"/>
                  </a:rPr>
                  <a:t>KEMENTERIAN DALAM NEGERI</a:t>
                </a:r>
                <a:endParaRPr kumimoji="0" sz="800" b="0" i="0" u="none" strike="noStrike" kern="1200" cap="all" spc="280" normalizeH="0" baseline="0" noProof="0" dirty="0">
                  <a:ln>
                    <a:noFill/>
                  </a:ln>
                  <a:solidFill>
                    <a:srgbClr val="1B1E20"/>
                  </a:solidFill>
                  <a:effectLst/>
                  <a:uLnTx/>
                  <a:uFillTx/>
                  <a:latin typeface="Century Gothic" panose="020B0502020202020204" pitchFamily="34" charset="0"/>
                  <a:ea typeface="Open Sans Bold"/>
                  <a:cs typeface="Open Sans Bold"/>
                  <a:sym typeface="Open Sans Bold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5E28DE3-381A-48CD-9AE1-549FE284F9D3}"/>
                  </a:ext>
                </a:extLst>
              </p:cNvPr>
              <p:cNvGrpSpPr/>
              <p:nvPr/>
            </p:nvGrpSpPr>
            <p:grpSpPr>
              <a:xfrm>
                <a:off x="740701" y="1168399"/>
                <a:ext cx="76465" cy="4283383"/>
                <a:chOff x="740701" y="1168399"/>
                <a:chExt cx="76465" cy="4283383"/>
              </a:xfrm>
            </p:grpSpPr>
            <p:sp>
              <p:nvSpPr>
                <p:cNvPr id="6" name="Line">
                  <a:extLst>
                    <a:ext uri="{FF2B5EF4-FFF2-40B4-BE49-F238E27FC236}">
                      <a16:creationId xmlns:a16="http://schemas.microsoft.com/office/drawing/2014/main" id="{E951DBCF-35BF-40B5-94CF-7E9377A65B2B}"/>
                    </a:ext>
                  </a:extLst>
                </p:cNvPr>
                <p:cNvSpPr/>
                <p:nvPr/>
              </p:nvSpPr>
              <p:spPr>
                <a:xfrm flipV="1">
                  <a:off x="778933" y="2977856"/>
                  <a:ext cx="0" cy="2473926"/>
                </a:xfrm>
                <a:prstGeom prst="line">
                  <a:avLst/>
                </a:prstGeom>
                <a:ln w="25400">
                  <a:solidFill>
                    <a:srgbClr val="E4E4E4"/>
                  </a:solidFill>
                  <a:miter lim="400000"/>
                </a:ln>
              </p:spPr>
              <p:txBody>
                <a:bodyPr lIns="25400" tIns="25400" rIns="25400" bIns="2540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1B1E20"/>
                    </a:solidFill>
                    <a:effectLst/>
                    <a:uLnTx/>
                    <a:uFillTx/>
                    <a:latin typeface="Helvetica Neue Medium"/>
                  </a:endParaRPr>
                </a:p>
              </p:txBody>
            </p:sp>
            <p:sp>
              <p:nvSpPr>
                <p:cNvPr id="7" name="Circle">
                  <a:extLst>
                    <a:ext uri="{FF2B5EF4-FFF2-40B4-BE49-F238E27FC236}">
                      <a16:creationId xmlns:a16="http://schemas.microsoft.com/office/drawing/2014/main" id="{833AF7EA-CEA3-45B4-A7B3-8E705D7A6B7B}"/>
                    </a:ext>
                  </a:extLst>
                </p:cNvPr>
                <p:cNvSpPr/>
                <p:nvPr/>
              </p:nvSpPr>
              <p:spPr>
                <a:xfrm>
                  <a:off x="740701" y="1446611"/>
                  <a:ext cx="76465" cy="76465"/>
                </a:xfrm>
                <a:prstGeom prst="ellipse">
                  <a:avLst/>
                </a:prstGeom>
                <a:solidFill>
                  <a:srgbClr val="E4E4E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8" name="Circle">
                  <a:extLst>
                    <a:ext uri="{FF2B5EF4-FFF2-40B4-BE49-F238E27FC236}">
                      <a16:creationId xmlns:a16="http://schemas.microsoft.com/office/drawing/2014/main" id="{43E3C846-20AC-47FC-96DB-F87EFACDFD03}"/>
                    </a:ext>
                  </a:extLst>
                </p:cNvPr>
                <p:cNvSpPr/>
                <p:nvPr/>
              </p:nvSpPr>
              <p:spPr>
                <a:xfrm>
                  <a:off x="740701" y="1724822"/>
                  <a:ext cx="76465" cy="76465"/>
                </a:xfrm>
                <a:prstGeom prst="ellipse">
                  <a:avLst/>
                </a:prstGeom>
                <a:solidFill>
                  <a:srgbClr val="E4E4E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9" name="Circle">
                  <a:extLst>
                    <a:ext uri="{FF2B5EF4-FFF2-40B4-BE49-F238E27FC236}">
                      <a16:creationId xmlns:a16="http://schemas.microsoft.com/office/drawing/2014/main" id="{7FDE9183-186E-475E-8C24-F64BC7F17754}"/>
                    </a:ext>
                  </a:extLst>
                </p:cNvPr>
                <p:cNvSpPr/>
                <p:nvPr/>
              </p:nvSpPr>
              <p:spPr>
                <a:xfrm>
                  <a:off x="740701" y="2003034"/>
                  <a:ext cx="76465" cy="76465"/>
                </a:xfrm>
                <a:prstGeom prst="ellipse">
                  <a:avLst/>
                </a:prstGeom>
                <a:solidFill>
                  <a:srgbClr val="E4E4E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10" name="Circle">
                  <a:extLst>
                    <a:ext uri="{FF2B5EF4-FFF2-40B4-BE49-F238E27FC236}">
                      <a16:creationId xmlns:a16="http://schemas.microsoft.com/office/drawing/2014/main" id="{5E465B36-BB4B-4680-9EED-C46606F57052}"/>
                    </a:ext>
                  </a:extLst>
                </p:cNvPr>
                <p:cNvSpPr/>
                <p:nvPr/>
              </p:nvSpPr>
              <p:spPr>
                <a:xfrm>
                  <a:off x="740701" y="2281244"/>
                  <a:ext cx="76465" cy="76466"/>
                </a:xfrm>
                <a:prstGeom prst="ellipse">
                  <a:avLst/>
                </a:prstGeom>
                <a:solidFill>
                  <a:srgbClr val="E4E4E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 Neue Medium"/>
                    <a:sym typeface="Helvetica Neue Medium"/>
                  </a:endParaRPr>
                </a:p>
              </p:txBody>
            </p:sp>
            <p:sp>
              <p:nvSpPr>
                <p:cNvPr id="12" name="Circle">
                  <a:extLst>
                    <a:ext uri="{FF2B5EF4-FFF2-40B4-BE49-F238E27FC236}">
                      <a16:creationId xmlns:a16="http://schemas.microsoft.com/office/drawing/2014/main" id="{37DCED65-5746-4703-A11B-6F0A5F824925}"/>
                    </a:ext>
                  </a:extLst>
                </p:cNvPr>
                <p:cNvSpPr/>
                <p:nvPr/>
              </p:nvSpPr>
              <p:spPr>
                <a:xfrm>
                  <a:off x="740701" y="1168399"/>
                  <a:ext cx="76465" cy="76465"/>
                </a:xfrm>
                <a:prstGeom prst="ellipse">
                  <a:avLst/>
                </a:prstGeom>
                <a:solidFill>
                  <a:srgbClr val="E4E4E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elvetica Neue Medium"/>
                    <a:sym typeface="Helvetica Neue Medium"/>
                  </a:endParaRPr>
                </a:p>
              </p:txBody>
            </p:sp>
          </p:grp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CE4A01BC-5563-482C-B275-C4B89DAA9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6148" y="446596"/>
                <a:ext cx="505569" cy="505569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9D31796-4C95-4B7E-B9B6-165FD0C32A67}"/>
                </a:ext>
              </a:extLst>
            </p:cNvPr>
            <p:cNvGrpSpPr/>
            <p:nvPr/>
          </p:nvGrpSpPr>
          <p:grpSpPr>
            <a:xfrm>
              <a:off x="11696709" y="2079499"/>
              <a:ext cx="76465" cy="4283383"/>
              <a:chOff x="740701" y="1168399"/>
              <a:chExt cx="76465" cy="4283383"/>
            </a:xfrm>
          </p:grpSpPr>
          <p:sp>
            <p:nvSpPr>
              <p:cNvPr id="17" name="Line">
                <a:extLst>
                  <a:ext uri="{FF2B5EF4-FFF2-40B4-BE49-F238E27FC236}">
                    <a16:creationId xmlns:a16="http://schemas.microsoft.com/office/drawing/2014/main" id="{A2B6A3FE-FBEC-4D3B-A2A2-08BA3FCBFC55}"/>
                  </a:ext>
                </a:extLst>
              </p:cNvPr>
              <p:cNvSpPr/>
              <p:nvPr/>
            </p:nvSpPr>
            <p:spPr>
              <a:xfrm flipV="1">
                <a:off x="778933" y="2977856"/>
                <a:ext cx="0" cy="2473926"/>
              </a:xfrm>
              <a:prstGeom prst="line">
                <a:avLst/>
              </a:prstGeom>
              <a:ln w="25400">
                <a:solidFill>
                  <a:srgbClr val="E4E4E4"/>
                </a:solidFill>
                <a:miter lim="400000"/>
              </a:ln>
            </p:spPr>
            <p:txBody>
              <a:bodyPr lIns="25400" tIns="25400" rIns="25400" bIns="2540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1B1E20"/>
                  </a:solidFill>
                  <a:effectLst/>
                  <a:uLnTx/>
                  <a:uFillTx/>
                  <a:latin typeface="Helvetica Neue Medium"/>
                </a:endParaRPr>
              </a:p>
            </p:txBody>
          </p:sp>
          <p:sp>
            <p:nvSpPr>
              <p:cNvPr id="18" name="Circle">
                <a:extLst>
                  <a:ext uri="{FF2B5EF4-FFF2-40B4-BE49-F238E27FC236}">
                    <a16:creationId xmlns:a16="http://schemas.microsoft.com/office/drawing/2014/main" id="{8407F61E-FB5D-4509-B703-316B147EC996}"/>
                  </a:ext>
                </a:extLst>
              </p:cNvPr>
              <p:cNvSpPr/>
              <p:nvPr/>
            </p:nvSpPr>
            <p:spPr>
              <a:xfrm>
                <a:off x="740701" y="1446611"/>
                <a:ext cx="76465" cy="76465"/>
              </a:xfrm>
              <a:prstGeom prst="ellipse">
                <a:avLst/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Medium"/>
                  <a:sym typeface="Helvetica Neue Medium"/>
                </a:endParaRPr>
              </a:p>
            </p:txBody>
          </p:sp>
          <p:sp>
            <p:nvSpPr>
              <p:cNvPr id="19" name="Circle">
                <a:extLst>
                  <a:ext uri="{FF2B5EF4-FFF2-40B4-BE49-F238E27FC236}">
                    <a16:creationId xmlns:a16="http://schemas.microsoft.com/office/drawing/2014/main" id="{F0BCF540-2232-4911-BD33-EA8AF2ECBD40}"/>
                  </a:ext>
                </a:extLst>
              </p:cNvPr>
              <p:cNvSpPr/>
              <p:nvPr/>
            </p:nvSpPr>
            <p:spPr>
              <a:xfrm>
                <a:off x="740701" y="1724822"/>
                <a:ext cx="76465" cy="76465"/>
              </a:xfrm>
              <a:prstGeom prst="ellipse">
                <a:avLst/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Medium"/>
                  <a:sym typeface="Helvetica Neue Medium"/>
                </a:endParaRPr>
              </a:p>
            </p:txBody>
          </p:sp>
          <p:sp>
            <p:nvSpPr>
              <p:cNvPr id="20" name="Circle">
                <a:extLst>
                  <a:ext uri="{FF2B5EF4-FFF2-40B4-BE49-F238E27FC236}">
                    <a16:creationId xmlns:a16="http://schemas.microsoft.com/office/drawing/2014/main" id="{B681FD3C-2BAE-4742-A4F4-A59032A98F5E}"/>
                  </a:ext>
                </a:extLst>
              </p:cNvPr>
              <p:cNvSpPr/>
              <p:nvPr/>
            </p:nvSpPr>
            <p:spPr>
              <a:xfrm>
                <a:off x="740701" y="2003034"/>
                <a:ext cx="76465" cy="76465"/>
              </a:xfrm>
              <a:prstGeom prst="ellipse">
                <a:avLst/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Medium"/>
                  <a:sym typeface="Helvetica Neue Medium"/>
                </a:endParaRPr>
              </a:p>
            </p:txBody>
          </p:sp>
          <p:sp>
            <p:nvSpPr>
              <p:cNvPr id="21" name="Circle">
                <a:extLst>
                  <a:ext uri="{FF2B5EF4-FFF2-40B4-BE49-F238E27FC236}">
                    <a16:creationId xmlns:a16="http://schemas.microsoft.com/office/drawing/2014/main" id="{C39E6D69-FDFF-4616-97FA-3A820A66A0A6}"/>
                  </a:ext>
                </a:extLst>
              </p:cNvPr>
              <p:cNvSpPr/>
              <p:nvPr/>
            </p:nvSpPr>
            <p:spPr>
              <a:xfrm>
                <a:off x="740701" y="2281244"/>
                <a:ext cx="76465" cy="76466"/>
              </a:xfrm>
              <a:prstGeom prst="ellipse">
                <a:avLst/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Medium"/>
                  <a:sym typeface="Helvetica Neue Medium"/>
                </a:endParaRPr>
              </a:p>
            </p:txBody>
          </p:sp>
          <p:sp>
            <p:nvSpPr>
              <p:cNvPr id="22" name="Circle">
                <a:extLst>
                  <a:ext uri="{FF2B5EF4-FFF2-40B4-BE49-F238E27FC236}">
                    <a16:creationId xmlns:a16="http://schemas.microsoft.com/office/drawing/2014/main" id="{1C9A6E0A-3774-4564-A897-5EE5538ED621}"/>
                  </a:ext>
                </a:extLst>
              </p:cNvPr>
              <p:cNvSpPr/>
              <p:nvPr/>
            </p:nvSpPr>
            <p:spPr>
              <a:xfrm>
                <a:off x="740701" y="1168399"/>
                <a:ext cx="76465" cy="76465"/>
              </a:xfrm>
              <a:prstGeom prst="ellipse">
                <a:avLst/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Medium"/>
                  <a:sym typeface="Helvetica Neue Medium"/>
                </a:endParaRPr>
              </a:p>
            </p:txBody>
          </p:sp>
        </p:grp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54F580D8-F7A5-4CA3-8184-115714937B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22" t="10118" r="25994" b="16492"/>
          <a:stretch/>
        </p:blipFill>
        <p:spPr>
          <a:xfrm>
            <a:off x="1075861" y="1068835"/>
            <a:ext cx="3466153" cy="578916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2E1BF93-6111-44EF-9CF2-0B76A440BE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2149" y="6463834"/>
            <a:ext cx="6067657" cy="30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9948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8D3025-C278-4197-A5E7-4725B2846818}"/>
              </a:ext>
            </a:extLst>
          </p:cNvPr>
          <p:cNvSpPr txBox="1"/>
          <p:nvPr/>
        </p:nvSpPr>
        <p:spPr>
          <a:xfrm flipH="1">
            <a:off x="11480279" y="6451725"/>
            <a:ext cx="711720" cy="3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1E556-FADF-4245-ACCD-13845DEB8DE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itle 1"/>
          <p:cNvSpPr txBox="1"/>
          <p:nvPr/>
        </p:nvSpPr>
        <p:spPr bwMode="auto">
          <a:xfrm>
            <a:off x="1494697" y="252228"/>
            <a:ext cx="9202605" cy="719552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URUSAN URUSAN KOPERASI, USAHA KECIL DAN MENENGAH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highlight>
                <a:srgbClr val="FFFF00"/>
              </a:highlight>
              <a:uLnTx/>
              <a:uFillTx/>
              <a:latin typeface="Arial Rounded MT Bold" panose="020F0704030504030204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APBD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PROVINSI DAN KABUPATEN/KOTA </a:t>
            </a: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2023</a:t>
            </a:r>
            <a:endParaRPr kumimoji="0" lang="fi-FI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92088" y="6295259"/>
            <a:ext cx="11962237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Sumber Data: 546 Daerah, Sistem Informasi Pemerintah Daerah (SIPD), Ditjen Bina Keuangan Daerah Kementerian Dalam Negeri, 2023.</a:t>
            </a:r>
            <a:endParaRPr kumimoji="0" lang="en-US" altLang="id-ID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763192D-467F-47A6-81AF-75D0E8774A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2800752"/>
              </p:ext>
            </p:extLst>
          </p:nvPr>
        </p:nvGraphicFramePr>
        <p:xfrm>
          <a:off x="192088" y="971781"/>
          <a:ext cx="5903912" cy="5318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11">
            <a:extLst>
              <a:ext uri="{FF2B5EF4-FFF2-40B4-BE49-F238E27FC236}">
                <a16:creationId xmlns:a16="http://schemas.microsoft.com/office/drawing/2014/main" id="{B64181C6-74B3-48E1-9BAA-D037F87D3FF0}"/>
              </a:ext>
            </a:extLst>
          </p:cNvPr>
          <p:cNvSpPr/>
          <p:nvPr/>
        </p:nvSpPr>
        <p:spPr>
          <a:xfrm>
            <a:off x="1926951" y="1082119"/>
            <a:ext cx="2934105" cy="363099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1600" b="1" dirty="0">
                <a:solidFill>
                  <a:prstClr val="black"/>
                </a:solidFill>
                <a:latin typeface="Bookman Old Style" pitchFamily="18" charset="0"/>
              </a:rPr>
              <a:t>PROVINSI &amp; KAB/KOTA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70A3A0B3-2914-4C35-872B-15BA3036FE76}"/>
              </a:ext>
            </a:extLst>
          </p:cNvPr>
          <p:cNvSpPr txBox="1"/>
          <p:nvPr/>
        </p:nvSpPr>
        <p:spPr>
          <a:xfrm>
            <a:off x="128081" y="998858"/>
            <a:ext cx="1315524" cy="31686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triliun rupiah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DAD20B73-BB04-4AE7-AAAB-A68EA6F532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115330"/>
              </p:ext>
            </p:extLst>
          </p:nvPr>
        </p:nvGraphicFramePr>
        <p:xfrm>
          <a:off x="6292313" y="983853"/>
          <a:ext cx="5743576" cy="2595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52656CAF-EB4B-4286-B11B-74B3874286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8996151"/>
              </p:ext>
            </p:extLst>
          </p:nvPr>
        </p:nvGraphicFramePr>
        <p:xfrm>
          <a:off x="6292851" y="3646160"/>
          <a:ext cx="5743576" cy="264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4">
            <a:extLst>
              <a:ext uri="{FF2B5EF4-FFF2-40B4-BE49-F238E27FC236}">
                <a16:creationId xmlns:a16="http://schemas.microsoft.com/office/drawing/2014/main" id="{4DB5DB18-694B-4FC2-9471-E918335D83C6}"/>
              </a:ext>
            </a:extLst>
          </p:cNvPr>
          <p:cNvSpPr txBox="1"/>
          <p:nvPr/>
        </p:nvSpPr>
        <p:spPr>
          <a:xfrm>
            <a:off x="6292313" y="971780"/>
            <a:ext cx="1315524" cy="31686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triliun rupiah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03B004E8-A8B0-4AEF-BDDB-0D88D77ECD9F}"/>
              </a:ext>
            </a:extLst>
          </p:cNvPr>
          <p:cNvSpPr txBox="1"/>
          <p:nvPr/>
        </p:nvSpPr>
        <p:spPr>
          <a:xfrm>
            <a:off x="6292313" y="3718690"/>
            <a:ext cx="1315524" cy="31686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triliun rupiah</a:t>
            </a:r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FFC152CF-771E-4B91-A8FB-75D2AB22EE92}"/>
              </a:ext>
            </a:extLst>
          </p:cNvPr>
          <p:cNvSpPr/>
          <p:nvPr/>
        </p:nvSpPr>
        <p:spPr>
          <a:xfrm>
            <a:off x="8091183" y="1050883"/>
            <a:ext cx="2004033" cy="33855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1600" b="1" dirty="0">
                <a:solidFill>
                  <a:prstClr val="black"/>
                </a:solidFill>
                <a:latin typeface="Bookman Old Style" pitchFamily="18" charset="0"/>
              </a:rPr>
              <a:t>PROVINSI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8BD889C2-6C14-4B99-9858-C24F166BEF65}"/>
              </a:ext>
            </a:extLst>
          </p:cNvPr>
          <p:cNvSpPr/>
          <p:nvPr/>
        </p:nvSpPr>
        <p:spPr>
          <a:xfrm>
            <a:off x="7880759" y="3687909"/>
            <a:ext cx="2424880" cy="33855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1600" b="1" dirty="0">
                <a:solidFill>
                  <a:prstClr val="black"/>
                </a:solidFill>
                <a:latin typeface="Bookman Old Style" pitchFamily="18" charset="0"/>
              </a:rPr>
              <a:t>KABUPATEN/KOTA</a:t>
            </a:r>
          </a:p>
        </p:txBody>
      </p:sp>
    </p:spTree>
    <p:extLst>
      <p:ext uri="{BB962C8B-B14F-4D97-AF65-F5344CB8AC3E}">
        <p14:creationId xmlns:p14="http://schemas.microsoft.com/office/powerpoint/2010/main" val="1822958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DA0F3A6-4455-4D8F-85CE-E49EC42869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0388550"/>
              </p:ext>
            </p:extLst>
          </p:nvPr>
        </p:nvGraphicFramePr>
        <p:xfrm>
          <a:off x="192088" y="981075"/>
          <a:ext cx="11844340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>
            <a:extLst>
              <a:ext uri="{FF2B5EF4-FFF2-40B4-BE49-F238E27FC236}">
                <a16:creationId xmlns:a16="http://schemas.microsoft.com/office/drawing/2014/main" id="{889ED2D5-3606-4B73-ADE4-AB9A10C1E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2808" y="1047353"/>
            <a:ext cx="28336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Rata-Rata = </a:t>
            </a:r>
            <a:r>
              <a:rPr lang="en-US" altLang="id-ID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 134.41 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62A4CFF-47E2-4C49-8470-39928110E430}"/>
              </a:ext>
            </a:extLst>
          </p:cNvPr>
          <p:cNvSpPr txBox="1"/>
          <p:nvPr/>
        </p:nvSpPr>
        <p:spPr>
          <a:xfrm>
            <a:off x="155572" y="981075"/>
            <a:ext cx="1315524" cy="312716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miliar</a:t>
            </a: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rupiah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ABC60E7-EA57-4DB2-8721-6D56F488797A}"/>
              </a:ext>
            </a:extLst>
          </p:cNvPr>
          <p:cNvSpPr txBox="1"/>
          <p:nvPr/>
        </p:nvSpPr>
        <p:spPr bwMode="auto">
          <a:xfrm>
            <a:off x="1494697" y="252228"/>
            <a:ext cx="9202605" cy="719552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URUSAN URUSAN KOPERASI, USAHA KECIL DAN MENENGAH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highlight>
                <a:srgbClr val="FFFF00"/>
              </a:highlight>
              <a:uLnTx/>
              <a:uFillTx/>
              <a:latin typeface="Arial Rounded MT Bold" panose="020F0704030504030204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APBD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PROVINSI &amp; KABUPATEN/KOTA SE-PROVINSI </a:t>
            </a: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2023</a:t>
            </a:r>
            <a:endParaRPr kumimoji="0" lang="fi-FI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370BF6-A862-44D7-8ED3-B710A53ED26F}"/>
              </a:ext>
            </a:extLst>
          </p:cNvPr>
          <p:cNvSpPr txBox="1"/>
          <p:nvPr/>
        </p:nvSpPr>
        <p:spPr>
          <a:xfrm flipH="1">
            <a:off x="11480279" y="6451725"/>
            <a:ext cx="711720" cy="3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1E556-FADF-4245-ACCD-13845DEB8DE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2088" y="6295259"/>
            <a:ext cx="11962237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Sumber Data: 546 Daerah, Sistem Informasi Pemerintah Daerah (SIPD), Ditjen Bina Keuangan Daerah Kementerian Dalam Negeri, 2023.</a:t>
            </a:r>
            <a:endParaRPr kumimoji="0" lang="en-US" altLang="id-ID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3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ABC60E7-EA57-4DB2-8721-6D56F488797A}"/>
              </a:ext>
            </a:extLst>
          </p:cNvPr>
          <p:cNvSpPr txBox="1"/>
          <p:nvPr/>
        </p:nvSpPr>
        <p:spPr bwMode="auto">
          <a:xfrm>
            <a:off x="1494697" y="252228"/>
            <a:ext cx="9202605" cy="719552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1B1E20"/>
                </a:solidFill>
                <a:latin typeface="Arial Rounded MT Bold" panose="020F0704030504030204" pitchFamily="34" charset="0"/>
                <a:cs typeface="Calibri" pitchFamily="34" charset="0"/>
              </a:rPr>
              <a:t>RASIO </a:t>
            </a:r>
            <a:r>
              <a:rPr kumimoji="0" lang="fi-FI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URUSAN URUSAN KOPERASI, USAHA KECIL DAN MENENGAH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highlight>
                <a:srgbClr val="FFFF00"/>
              </a:highlight>
              <a:uLnTx/>
              <a:uFillTx/>
              <a:latin typeface="Arial Rounded MT Bold" panose="020F0704030504030204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APBD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PROVINSI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TA</a:t>
            </a: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2023</a:t>
            </a:r>
            <a:endParaRPr kumimoji="0" lang="fi-FI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7DA7BA-781C-42BE-9467-4B85100853AC}"/>
              </a:ext>
            </a:extLst>
          </p:cNvPr>
          <p:cNvSpPr txBox="1"/>
          <p:nvPr/>
        </p:nvSpPr>
        <p:spPr>
          <a:xfrm flipH="1">
            <a:off x="11480279" y="6451725"/>
            <a:ext cx="711720" cy="3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1E556-FADF-4245-ACCD-13845DEB8DE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273798E-C05B-46F3-A5FE-30DCFFE8E0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3112959"/>
              </p:ext>
            </p:extLst>
          </p:nvPr>
        </p:nvGraphicFramePr>
        <p:xfrm>
          <a:off x="192087" y="981075"/>
          <a:ext cx="11844339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4">
            <a:extLst>
              <a:ext uri="{FF2B5EF4-FFF2-40B4-BE49-F238E27FC236}">
                <a16:creationId xmlns:a16="http://schemas.microsoft.com/office/drawing/2014/main" id="{11C16FB8-AB2E-472C-9F68-7D76195DA14E}"/>
              </a:ext>
            </a:extLst>
          </p:cNvPr>
          <p:cNvSpPr txBox="1"/>
          <p:nvPr/>
        </p:nvSpPr>
        <p:spPr>
          <a:xfrm>
            <a:off x="155574" y="981075"/>
            <a:ext cx="1308798" cy="312313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ID" sz="1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miliar</a:t>
            </a: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rupiah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2088" y="6295259"/>
            <a:ext cx="11962237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Sumber Data: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38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Daerah, Sistem Informasi Pemerintah Daerah (SIPD), Ditjen Bina Keuangan Daerah Kementerian Dalam Negeri, 2023.</a:t>
            </a:r>
            <a:endParaRPr kumimoji="0" lang="en-US" altLang="id-ID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993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B7FDA0-0E5B-4FCD-8C37-B1A9CA2ABBBE}"/>
              </a:ext>
            </a:extLst>
          </p:cNvPr>
          <p:cNvSpPr txBox="1"/>
          <p:nvPr/>
        </p:nvSpPr>
        <p:spPr>
          <a:xfrm flipH="1">
            <a:off x="11498941" y="6451725"/>
            <a:ext cx="711720" cy="3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1E556-FADF-4245-ACCD-13845DEB8DE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567165F-74D3-4084-A5A2-66AEE2BDC3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369901"/>
              </p:ext>
            </p:extLst>
          </p:nvPr>
        </p:nvGraphicFramePr>
        <p:xfrm>
          <a:off x="192088" y="981075"/>
          <a:ext cx="11844340" cy="5314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>
            <a:extLst>
              <a:ext uri="{FF2B5EF4-FFF2-40B4-BE49-F238E27FC236}">
                <a16:creationId xmlns:a16="http://schemas.microsoft.com/office/drawing/2014/main" id="{79845220-89E7-4BA0-992D-470C30B86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0368" y="985493"/>
            <a:ext cx="2664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Total =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  2,976.42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Rata-Rata = </a:t>
            </a:r>
            <a:r>
              <a:rPr lang="en-US" altLang="id-ID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7.17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49E64211-0B4D-446D-828F-425594719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413" y="5421863"/>
            <a:ext cx="5745386" cy="43088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KABUPATEN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TERBESAR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ANGGARAN URUSAN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KOPERASI, USAHA KECIL DAN MENENGAH</a:t>
            </a:r>
            <a:endParaRPr kumimoji="0" lang="id-ID" altLang="id-ID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 pitchFamily="34" charset="0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197A7AD5-EC19-41FA-9467-F71052B91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240" y="5421863"/>
            <a:ext cx="5675937" cy="43088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KABUPATEN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TERKECIL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ANGGARAN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URUSAN KOPERASI, USAHA KECIL DAN MENENGAH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AA65C68D-F398-4D9E-8719-95B6225C3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8062" y="2186101"/>
            <a:ext cx="2218155" cy="461665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395</a:t>
            </a: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KABUPATEN LAINNYA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D97B0B60-072D-414A-9E78-88D81B3A9DA2}"/>
              </a:ext>
            </a:extLst>
          </p:cNvPr>
          <p:cNvSpPr txBox="1"/>
          <p:nvPr/>
        </p:nvSpPr>
        <p:spPr>
          <a:xfrm>
            <a:off x="238891" y="977742"/>
            <a:ext cx="1307986" cy="31404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miliar</a:t>
            </a: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rupiah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AD05AE0-AC58-42B8-B478-43BEA218858F}"/>
              </a:ext>
            </a:extLst>
          </p:cNvPr>
          <p:cNvSpPr txBox="1"/>
          <p:nvPr/>
        </p:nvSpPr>
        <p:spPr bwMode="auto">
          <a:xfrm>
            <a:off x="1494697" y="252228"/>
            <a:ext cx="9202605" cy="719552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URUSAN URUSAN KOPERASI, USAHA KECIL DAN MENENGAH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APBD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KABUPATEN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TA</a:t>
            </a: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2023</a:t>
            </a:r>
            <a:endParaRPr kumimoji="0" lang="fi-FI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2088" y="6295259"/>
            <a:ext cx="11962237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Sumber Data: 546 Daerah, Sistem Informasi Pemerintah Daerah (SIPD), Ditjen Bina Keuangan Daerah Kementerian Dalam Negeri, 2023.</a:t>
            </a:r>
            <a:endParaRPr kumimoji="0" lang="en-US" altLang="id-ID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467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B7FDA0-0E5B-4FCD-8C37-B1A9CA2ABBBE}"/>
              </a:ext>
            </a:extLst>
          </p:cNvPr>
          <p:cNvSpPr txBox="1"/>
          <p:nvPr/>
        </p:nvSpPr>
        <p:spPr>
          <a:xfrm flipH="1">
            <a:off x="11480279" y="6451725"/>
            <a:ext cx="711720" cy="3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1E556-FADF-4245-ACCD-13845DEB8DE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567165F-74D3-4084-A5A2-66AEE2BDC3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6636790"/>
              </p:ext>
            </p:extLst>
          </p:nvPr>
        </p:nvGraphicFramePr>
        <p:xfrm>
          <a:off x="192088" y="981075"/>
          <a:ext cx="11844340" cy="5314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>
            <a:extLst>
              <a:ext uri="{FF2B5EF4-FFF2-40B4-BE49-F238E27FC236}">
                <a16:creationId xmlns:a16="http://schemas.microsoft.com/office/drawing/2014/main" id="{79845220-89E7-4BA0-992D-470C30B86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0368" y="985493"/>
            <a:ext cx="2664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Total =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   984.75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Rata-Rata =  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10.59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49E64211-0B4D-446D-828F-425594719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413" y="5421863"/>
            <a:ext cx="5745386" cy="43088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KOTA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TERBESAR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ANGGARAN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URUSAN KOPERASI, USAHA KECIL DAN MENENGAH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197A7AD5-EC19-41FA-9467-F71052B91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5562" y="5421863"/>
            <a:ext cx="5675937" cy="43088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KOTA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TERKECIL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ANGGARAN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URUSAN KOPERASI, USAHA KECIL DAN MENENGAH </a:t>
            </a:r>
            <a:endParaRPr kumimoji="0" lang="id-ID" altLang="id-ID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 pitchFamily="34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AA65C68D-F398-4D9E-8719-95B6225C3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8062" y="2186101"/>
            <a:ext cx="2218155" cy="276999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73</a:t>
            </a: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KOTA LAINNYA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D97B0B60-072D-414A-9E78-88D81B3A9DA2}"/>
              </a:ext>
            </a:extLst>
          </p:cNvPr>
          <p:cNvSpPr txBox="1"/>
          <p:nvPr/>
        </p:nvSpPr>
        <p:spPr>
          <a:xfrm>
            <a:off x="238891" y="977742"/>
            <a:ext cx="1307986" cy="31404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miliar</a:t>
            </a: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rupiah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AD05AE0-AC58-42B8-B478-43BEA218858F}"/>
              </a:ext>
            </a:extLst>
          </p:cNvPr>
          <p:cNvSpPr txBox="1"/>
          <p:nvPr/>
        </p:nvSpPr>
        <p:spPr bwMode="auto">
          <a:xfrm>
            <a:off x="1494697" y="252228"/>
            <a:ext cx="9202605" cy="719552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URUSAN URUSAN KOPERASI, USAHA KECIL DAN MENENGAH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APBD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highlight>
                  <a:srgbClr val="FFFF00"/>
                </a:highlight>
                <a:uLnTx/>
                <a:uFillTx/>
                <a:latin typeface="Arial Rounded MT Bold" panose="020F0704030504030204" pitchFamily="34" charset="0"/>
                <a:ea typeface="+mn-ea"/>
                <a:cs typeface="Calibri" pitchFamily="34" charset="0"/>
              </a:rPr>
              <a:t>KOTA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TA</a:t>
            </a:r>
            <a:r>
              <a:rPr kumimoji="0" lang="id-ID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2023</a:t>
            </a:r>
            <a:endParaRPr kumimoji="0" lang="fi-FI" sz="2000" b="1" i="0" u="none" strike="noStrike" kern="1200" cap="none" spc="0" normalizeH="0" baseline="0" noProof="0" dirty="0">
              <a:ln>
                <a:noFill/>
              </a:ln>
              <a:solidFill>
                <a:srgbClr val="1B1E20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2088" y="6295259"/>
            <a:ext cx="11962237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Sumber Data: 546 Daerah, Sistem Informasi Pemerintah Daerah (SIPD), Ditjen Bina Keuangan Daerah Kementerian Dalam Negeri, 2023.</a:t>
            </a:r>
            <a:endParaRPr kumimoji="0" lang="en-US" altLang="id-ID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573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">
            <a:extLst>
              <a:ext uri="{FF2B5EF4-FFF2-40B4-BE49-F238E27FC236}">
                <a16:creationId xmlns:a16="http://schemas.microsoft.com/office/drawing/2014/main" id="{A0952F6D-02D2-4B5F-B2F6-C48F3F8BD39F}"/>
              </a:ext>
            </a:extLst>
          </p:cNvPr>
          <p:cNvSpPr/>
          <p:nvPr/>
        </p:nvSpPr>
        <p:spPr>
          <a:xfrm>
            <a:off x="-3219" y="0"/>
            <a:ext cx="2005639" cy="7081088"/>
          </a:xfrm>
          <a:prstGeom prst="roundRect">
            <a:avLst>
              <a:gd name="adj" fmla="val 3065"/>
            </a:avLst>
          </a:prstGeom>
          <a:gradFill>
            <a:gsLst>
              <a:gs pos="43000">
                <a:srgbClr val="00A1FF">
                  <a:alpha val="90000"/>
                </a:srgbClr>
              </a:gs>
              <a:gs pos="95000">
                <a:srgbClr val="3E5DBF"/>
              </a:gs>
            </a:gsLst>
            <a:lin ang="18799254"/>
          </a:gra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Rounded Rectangle 14">
            <a:hlinkClick r:id="rId2"/>
            <a:extLst>
              <a:ext uri="{FF2B5EF4-FFF2-40B4-BE49-F238E27FC236}">
                <a16:creationId xmlns:a16="http://schemas.microsoft.com/office/drawing/2014/main" id="{46713F1D-4D14-9C48-AAB5-37AB772F3CA3}"/>
              </a:ext>
            </a:extLst>
          </p:cNvPr>
          <p:cNvSpPr/>
          <p:nvPr/>
        </p:nvSpPr>
        <p:spPr bwMode="auto">
          <a:xfrm>
            <a:off x="6096000" y="1872029"/>
            <a:ext cx="3970399" cy="690671"/>
          </a:xfrm>
          <a:prstGeom prst="roundRect">
            <a:avLst>
              <a:gd name="adj" fmla="val 9962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121719" tIns="60860" rIns="121719" bIns="608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8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  <a:ea typeface="Helvetica Neue"/>
              <a:cs typeface="Helvetica Neue"/>
              <a:sym typeface="Century Gothic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EEDEBB-8365-4C3B-815D-2F448567C723}"/>
              </a:ext>
            </a:extLst>
          </p:cNvPr>
          <p:cNvGrpSpPr/>
          <p:nvPr/>
        </p:nvGrpSpPr>
        <p:grpSpPr>
          <a:xfrm>
            <a:off x="754103" y="1872029"/>
            <a:ext cx="3492771" cy="3505525"/>
            <a:chOff x="626782" y="1676242"/>
            <a:chExt cx="3492771" cy="3505525"/>
          </a:xfrm>
        </p:grpSpPr>
        <p:sp>
          <p:nvSpPr>
            <p:cNvPr id="319" name="Square"/>
            <p:cNvSpPr/>
            <p:nvPr/>
          </p:nvSpPr>
          <p:spPr>
            <a:xfrm rot="5400000">
              <a:off x="626782" y="1676242"/>
              <a:ext cx="391574" cy="39157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miter lim="400000"/>
            </a:ln>
          </p:spPr>
          <p:txBody>
            <a:bodyPr lIns="25359" tIns="25359" rIns="25359" bIns="25359" anchor="ctr"/>
            <a:lstStyle/>
            <a:p>
              <a:pPr marL="0" marR="0" lvl="0" indent="0" algn="l" defTabSz="9128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/>
              </a:pPr>
              <a:endParaRPr kumimoji="0" sz="359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Helvetica Neue"/>
                <a:cs typeface="Helvetica Neue"/>
                <a:sym typeface="Century Gothic"/>
              </a:endParaRPr>
            </a:p>
          </p:txBody>
        </p:sp>
        <p:sp>
          <p:nvSpPr>
            <p:cNvPr id="321" name="Square"/>
            <p:cNvSpPr/>
            <p:nvPr/>
          </p:nvSpPr>
          <p:spPr>
            <a:xfrm rot="5400000">
              <a:off x="778723" y="1863027"/>
              <a:ext cx="3035543" cy="3035544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25359" tIns="25359" rIns="25359" bIns="25359" anchor="ctr"/>
            <a:lstStyle/>
            <a:p>
              <a:pPr marL="0" marR="0" lvl="0" indent="0" algn="l" defTabSz="9128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/>
              </a:pPr>
              <a:endParaRPr kumimoji="0" sz="359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Helvetica Neue"/>
                <a:cs typeface="Helvetica Neue"/>
                <a:sym typeface="Century Gothic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BFD50A9-A9CB-104E-B4F3-20C923B107C5}"/>
                </a:ext>
              </a:extLst>
            </p:cNvPr>
            <p:cNvGrpSpPr/>
            <p:nvPr/>
          </p:nvGrpSpPr>
          <p:grpSpPr>
            <a:xfrm>
              <a:off x="3327684" y="4450929"/>
              <a:ext cx="791869" cy="730838"/>
              <a:chOff x="3323111" y="4452614"/>
              <a:chExt cx="793175" cy="732044"/>
            </a:xfrm>
          </p:grpSpPr>
          <p:sp>
            <p:nvSpPr>
              <p:cNvPr id="322" name="Square"/>
              <p:cNvSpPr/>
              <p:nvPr/>
            </p:nvSpPr>
            <p:spPr>
              <a:xfrm rot="5400000">
                <a:off x="3384242" y="4452614"/>
                <a:ext cx="732044" cy="732044"/>
              </a:xfrm>
              <a:prstGeom prst="rect">
                <a:avLst/>
              </a:prstGeom>
              <a:ln w="12700">
                <a:solidFill>
                  <a:srgbClr val="000000">
                    <a:alpha val="22000"/>
                  </a:srgbClr>
                </a:solidFill>
                <a:miter lim="400000"/>
              </a:ln>
            </p:spPr>
            <p:txBody>
              <a:bodyPr lIns="25359" tIns="25359" rIns="25359" bIns="25359" anchor="ctr"/>
              <a:lstStyle/>
              <a:p>
                <a:pPr marL="0" marR="0" lvl="0" indent="0" algn="l" defTabSz="9128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/>
                </a:pPr>
                <a:endParaRPr kumimoji="0" sz="359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Helvetica Neue"/>
                  <a:cs typeface="Helvetica Neue"/>
                  <a:sym typeface="Century Gothic"/>
                </a:endParaRPr>
              </a:p>
            </p:txBody>
          </p:sp>
          <p:sp>
            <p:nvSpPr>
              <p:cNvPr id="320" name="Square"/>
              <p:cNvSpPr/>
              <p:nvPr/>
            </p:nvSpPr>
            <p:spPr>
              <a:xfrm rot="5400000">
                <a:off x="3323111" y="4977096"/>
                <a:ext cx="124013" cy="12401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25359" tIns="25359" rIns="25359" bIns="25359" anchor="ctr"/>
              <a:lstStyle/>
              <a:p>
                <a:pPr marL="0" marR="0" lvl="0" indent="0" algn="l" defTabSz="9128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600"/>
                </a:pPr>
                <a:endParaRPr kumimoji="0" sz="3594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Helvetica Neue"/>
                  <a:cs typeface="Helvetica Neue"/>
                  <a:sym typeface="Century Gothic"/>
                </a:endParaRP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C3FEB86-ADFE-4C44-93CD-346EAB139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522" y="2217364"/>
              <a:ext cx="2468652" cy="246865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03C841BF-0D5D-4224-80DE-A0DE3E976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638" y="3886888"/>
            <a:ext cx="6067657" cy="30951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C3C4616-FE07-4234-906D-DAB7D77ECBAD}"/>
              </a:ext>
            </a:extLst>
          </p:cNvPr>
          <p:cNvSpPr/>
          <p:nvPr/>
        </p:nvSpPr>
        <p:spPr>
          <a:xfrm>
            <a:off x="3814266" y="3061837"/>
            <a:ext cx="7731189" cy="73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600" b="1" i="0" u="none" strike="noStrike" kern="1200" cap="none" spc="0" normalizeH="0" baseline="0" noProof="0" dirty="0">
                <a:ln>
                  <a:noFill/>
                </a:ln>
                <a:solidFill>
                  <a:srgbClr val="1B1E2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TERIMAKASIH</a:t>
            </a:r>
          </a:p>
        </p:txBody>
      </p:sp>
    </p:spTree>
    <p:extLst>
      <p:ext uri="{BB962C8B-B14F-4D97-AF65-F5344CB8AC3E}">
        <p14:creationId xmlns:p14="http://schemas.microsoft.com/office/powerpoint/2010/main" val="3827090424"/>
      </p:ext>
    </p:extLst>
  </p:cSld>
  <p:clrMapOvr>
    <a:masterClrMapping/>
  </p:clrMapOvr>
</p:sld>
</file>

<file path=ppt/theme/theme1.xml><?xml version="1.0" encoding="utf-8"?>
<a:theme xmlns:a="http://schemas.openxmlformats.org/drawingml/2006/main" name="2_White">
  <a:themeElements>
    <a:clrScheme name="2020BR">
      <a:dk1>
        <a:srgbClr val="1B1E20"/>
      </a:dk1>
      <a:lt1>
        <a:srgbClr val="F7F5F4"/>
      </a:lt1>
      <a:dk2>
        <a:srgbClr val="8C9098"/>
      </a:dk2>
      <a:lt2>
        <a:srgbClr val="E3E1E4"/>
      </a:lt2>
      <a:accent1>
        <a:srgbClr val="00A1FF"/>
      </a:accent1>
      <a:accent2>
        <a:srgbClr val="3E5DBF"/>
      </a:accent2>
      <a:accent3>
        <a:srgbClr val="3A39A5"/>
      </a:accent3>
      <a:accent4>
        <a:srgbClr val="693285"/>
      </a:accent4>
      <a:accent5>
        <a:srgbClr val="CF0057"/>
      </a:accent5>
      <a:accent6>
        <a:srgbClr val="3C5DBF"/>
      </a:accent6>
      <a:hlink>
        <a:srgbClr val="3E5DBE"/>
      </a:hlink>
      <a:folHlink>
        <a:srgbClr val="3A3FA4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5291</TotalTime>
  <Words>292</Words>
  <Application>Microsoft Macintosh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Arial</vt:lpstr>
      <vt:lpstr>Arial Black</vt:lpstr>
      <vt:lpstr>Arial Rounded MT Bold</vt:lpstr>
      <vt:lpstr>Bookman Old Style</vt:lpstr>
      <vt:lpstr>Calibri</vt:lpstr>
      <vt:lpstr>Century Gothic</vt:lpstr>
      <vt:lpstr>Courier New</vt:lpstr>
      <vt:lpstr>Helvetica Neue</vt:lpstr>
      <vt:lpstr>Helvetica Neue Medium</vt:lpstr>
      <vt:lpstr>Open Sans</vt:lpstr>
      <vt:lpstr>Open Sans Bold</vt:lpstr>
      <vt:lpstr>Segoe UI</vt:lpstr>
      <vt:lpstr>2_White</vt:lpstr>
      <vt:lpstr>8_Office Theme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Rivan</dc:creator>
  <cp:lastModifiedBy>Shofa Taftazanie</cp:lastModifiedBy>
  <cp:revision>566</cp:revision>
  <cp:lastPrinted>2023-05-10T03:10:23Z</cp:lastPrinted>
  <dcterms:created xsi:type="dcterms:W3CDTF">2021-03-03T01:55:31Z</dcterms:created>
  <dcterms:modified xsi:type="dcterms:W3CDTF">2026-02-04T02:50:51Z</dcterms:modified>
</cp:coreProperties>
</file>