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4" r:id="rId5"/>
    <p:sldId id="263" r:id="rId6"/>
    <p:sldId id="265" r:id="rId7"/>
    <p:sldId id="266" r:id="rId8"/>
    <p:sldId id="451" r:id="rId9"/>
    <p:sldId id="260" r:id="rId10"/>
    <p:sldId id="285" r:id="rId11"/>
    <p:sldId id="287" r:id="rId12"/>
    <p:sldId id="288" r:id="rId13"/>
    <p:sldId id="45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571"/>
    <a:srgbClr val="019589"/>
    <a:srgbClr val="5DDDD3"/>
    <a:srgbClr val="002D32"/>
    <a:srgbClr val="01A89E"/>
    <a:srgbClr val="8FC8C2"/>
    <a:srgbClr val="0078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7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29C8FEFA-D413-4929-BA87-6E311E55723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295650" y="1143000"/>
            <a:ext cx="5410200" cy="4924425"/>
          </a:xfrm>
          <a:custGeom>
            <a:avLst/>
            <a:gdLst>
              <a:gd name="connsiteX0" fmla="*/ 1743075 w 3486150"/>
              <a:gd name="connsiteY0" fmla="*/ 0 h 3467100"/>
              <a:gd name="connsiteX1" fmla="*/ 3486150 w 3486150"/>
              <a:gd name="connsiteY1" fmla="*/ 1733550 h 3467100"/>
              <a:gd name="connsiteX2" fmla="*/ 1743075 w 3486150"/>
              <a:gd name="connsiteY2" fmla="*/ 3467100 h 3467100"/>
              <a:gd name="connsiteX3" fmla="*/ 0 w 3486150"/>
              <a:gd name="connsiteY3" fmla="*/ 1733550 h 3467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86150" h="3467100">
                <a:moveTo>
                  <a:pt x="1743075" y="0"/>
                </a:moveTo>
                <a:lnTo>
                  <a:pt x="3486150" y="1733550"/>
                </a:lnTo>
                <a:lnTo>
                  <a:pt x="1743075" y="3467100"/>
                </a:lnTo>
                <a:lnTo>
                  <a:pt x="0" y="173355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496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C7348199-A23A-4CBA-B9C9-B214B573604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96411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855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EBAB4-DE99-4664-B141-AC16A3861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14BB5-4E99-48A0-9E5A-3F5BFA399B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59D60F-D9CD-4E6C-ADDD-B39226364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E5F5-67A1-49CE-8177-DC46884A4B8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76F29C-61B3-43E1-BA56-D9F95615B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4DDFB5-3E29-48A0-B85B-A4544134A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CC74D-52CF-4388-B178-806FE59D88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788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4B6F8-20A0-44DF-96CE-2AB7B9310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76A97E-241D-47EA-88C4-BDB4AF465D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78912E-6E64-4891-94F4-2B574B3812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B264EF-5139-4103-95B8-9629FC425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E5F5-67A1-49CE-8177-DC46884A4B8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2CDF13-DBA9-4480-93E3-FA41E2A45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7D127E-BB62-432A-9F12-619472F6C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CC74D-52CF-4388-B178-806FE59D88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640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EA263-7C12-4125-BF9E-97AE29031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988D38-7F02-46AC-9C87-136E62372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A94960-36ED-4FC2-A8DD-C77DB04BD0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B9703D-AC1F-4991-911D-F9F610348F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20843D-A47C-4DD7-BFE4-FA45B803C6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C772C2-1C73-427E-A2EE-74B0F0E98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E5F5-67A1-49CE-8177-DC46884A4B8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77FA51-5E83-4CE4-80FE-7C93C6FF4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BBABEF-ED90-498A-A841-B677227BA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CC74D-52CF-4388-B178-806FE59D88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019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FB1DBC5-2D61-4371-9ED3-1781ED60A1E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828800"/>
            <a:ext cx="12192000" cy="50292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83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2496DA8-0C16-4376-A372-94E9F5824B8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338763" cy="6858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055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955F7-0CE4-4D5F-B0FE-6F88288A9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13759-3740-42F8-ABD6-B8D9828D3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779D38-C06B-4929-8B2E-E03C3E25BB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FE26E1-F2B5-435B-BED3-B80D1C370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E5F5-67A1-49CE-8177-DC46884A4B8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2C8040-0B7A-44D6-A72D-CB6E24D0E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C003A2-4CDD-4BDA-951A-0FD3445F1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CC74D-52CF-4388-B178-806FE59D88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789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99623-CEB9-431A-AC40-9C646CFBE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0F7DF1-3D84-49B5-9F1B-0CBE4834F7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ADF2C7-AEC6-4395-B2DE-FF8050DACA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810C3D-02D7-486E-81CE-214B70578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E5F5-67A1-49CE-8177-DC46884A4B8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445C7-09FB-4101-958E-9FBDF3BDC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E51B1A-5F27-4E6F-BC1F-0C907E52D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CC74D-52CF-4388-B178-806FE59D88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272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4DF94-6709-4952-862B-A8DDE06E1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F72688-158E-47E3-8FC3-9A729192FE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96424-9629-4E94-923A-568AD58FD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E5F5-67A1-49CE-8177-DC46884A4B8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3B0F27-8B40-4F64-A60B-8F32E1C1F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CC464C-B7BC-4CC3-9AD5-2BCF671E3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CC74D-52CF-4388-B178-806FE59D88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980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75591B-F774-496C-9946-2CA3DDB744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6384B0-2364-42FE-9F07-2945B7521F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385BEB-9966-48BD-9BA2-F03D75988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E5F5-67A1-49CE-8177-DC46884A4B8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6E6103-31C5-4BAD-BDC5-D6D53AA45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99BB3-FBE3-4DB9-9A17-5E4EE194F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CC74D-52CF-4388-B178-806FE59D88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1316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189D3A1-6948-4CE0-96FF-846A9F66703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04449" y="1981041"/>
            <a:ext cx="3281336" cy="3281336"/>
          </a:xfrm>
          <a:custGeom>
            <a:avLst/>
            <a:gdLst>
              <a:gd name="connsiteX0" fmla="*/ 1640668 w 3281336"/>
              <a:gd name="connsiteY0" fmla="*/ 0 h 3281336"/>
              <a:gd name="connsiteX1" fmla="*/ 3281336 w 3281336"/>
              <a:gd name="connsiteY1" fmla="*/ 1640668 h 3281336"/>
              <a:gd name="connsiteX2" fmla="*/ 1640668 w 3281336"/>
              <a:gd name="connsiteY2" fmla="*/ 3281336 h 3281336"/>
              <a:gd name="connsiteX3" fmla="*/ 0 w 3281336"/>
              <a:gd name="connsiteY3" fmla="*/ 1640668 h 3281336"/>
              <a:gd name="connsiteX4" fmla="*/ 1640668 w 3281336"/>
              <a:gd name="connsiteY4" fmla="*/ 0 h 3281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81336" h="3281336">
                <a:moveTo>
                  <a:pt x="1640668" y="0"/>
                </a:moveTo>
                <a:cubicBezTo>
                  <a:pt x="2546784" y="0"/>
                  <a:pt x="3281336" y="734552"/>
                  <a:pt x="3281336" y="1640668"/>
                </a:cubicBezTo>
                <a:cubicBezTo>
                  <a:pt x="3281336" y="2546784"/>
                  <a:pt x="2546784" y="3281336"/>
                  <a:pt x="1640668" y="3281336"/>
                </a:cubicBezTo>
                <a:cubicBezTo>
                  <a:pt x="734552" y="3281336"/>
                  <a:pt x="0" y="2546784"/>
                  <a:pt x="0" y="1640668"/>
                </a:cubicBezTo>
                <a:cubicBezTo>
                  <a:pt x="0" y="734552"/>
                  <a:pt x="734552" y="0"/>
                  <a:pt x="164066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663797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FF42F-7E20-4C32-9881-AB4EB95AA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EA89A-84DD-4417-9B83-C37F78586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06BC16-10A8-43B8-8566-B217518D1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DB658-761E-48B5-9396-94AE1443CFB6}" type="datetimeFigureOut">
              <a:rPr lang="en-ID" smtClean="0"/>
              <a:t>27/02/2019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F75AA-8745-4072-A44C-163861220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A7883-0026-4871-BC6F-B48F847DA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1C1FE-6D42-43CB-932C-27B45B0E83B4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77962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FB0D17-3B84-4720-A2CE-DAB287847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E3C6A0-38DA-42A5-9A95-EBB26C4DE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EFC2C-3BC2-4A9E-A2F9-DAF4F56DD7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7E5F5-67A1-49CE-8177-DC46884A4B8E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9ADF6A-B1B1-41DA-9C9E-7C65DB9038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C93E36-EA08-4584-9B08-CAEB18FC7A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8CC74D-52CF-4388-B178-806FE59D88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788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2.jpeg"/><Relationship Id="rId7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5.png"/><Relationship Id="rId3" Type="http://schemas.openxmlformats.org/officeDocument/2006/relationships/image" Target="../media/image17.gif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8.png"/><Relationship Id="rId10" Type="http://schemas.openxmlformats.org/officeDocument/2006/relationships/image" Target="../media/image24.png"/><Relationship Id="rId4" Type="http://schemas.openxmlformats.org/officeDocument/2006/relationships/image" Target="../media/image18.gif"/><Relationship Id="rId9" Type="http://schemas.openxmlformats.org/officeDocument/2006/relationships/image" Target="../media/image23.png"/><Relationship Id="rId1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Diamond 50">
            <a:extLst>
              <a:ext uri="{FF2B5EF4-FFF2-40B4-BE49-F238E27FC236}">
                <a16:creationId xmlns:a16="http://schemas.microsoft.com/office/drawing/2014/main" id="{1475A786-4957-45E7-AF70-ECB8F71FB6EC}"/>
              </a:ext>
            </a:extLst>
          </p:cNvPr>
          <p:cNvSpPr/>
          <p:nvPr/>
        </p:nvSpPr>
        <p:spPr>
          <a:xfrm>
            <a:off x="-1155943" y="-440873"/>
            <a:ext cx="9626157" cy="8605157"/>
          </a:xfrm>
          <a:prstGeom prst="diamond">
            <a:avLst/>
          </a:prstGeom>
          <a:noFill/>
          <a:ln w="76200">
            <a:solidFill>
              <a:srgbClr val="8FC8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885BFA1-6A83-4CE8-BC20-66705BE98AEF}"/>
              </a:ext>
            </a:extLst>
          </p:cNvPr>
          <p:cNvSpPr/>
          <p:nvPr/>
        </p:nvSpPr>
        <p:spPr>
          <a:xfrm rot="18964745">
            <a:off x="7265157" y="-1512582"/>
            <a:ext cx="5366657" cy="4441071"/>
          </a:xfrm>
          <a:prstGeom prst="rect">
            <a:avLst/>
          </a:prstGeom>
          <a:noFill/>
          <a:ln w="76200">
            <a:solidFill>
              <a:srgbClr val="8FC8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FB5F9F8-5ECB-4E85-A711-605F6987A49F}"/>
              </a:ext>
            </a:extLst>
          </p:cNvPr>
          <p:cNvSpPr/>
          <p:nvPr/>
        </p:nvSpPr>
        <p:spPr>
          <a:xfrm rot="18964745">
            <a:off x="8095011" y="6200512"/>
            <a:ext cx="2279451" cy="1743663"/>
          </a:xfrm>
          <a:prstGeom prst="rect">
            <a:avLst/>
          </a:prstGeom>
          <a:noFill/>
          <a:ln w="76200">
            <a:solidFill>
              <a:srgbClr val="8FC8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Diamond 53">
            <a:extLst>
              <a:ext uri="{FF2B5EF4-FFF2-40B4-BE49-F238E27FC236}">
                <a16:creationId xmlns:a16="http://schemas.microsoft.com/office/drawing/2014/main" id="{1B5C809D-4A34-4EC3-833E-1151161F7598}"/>
              </a:ext>
            </a:extLst>
          </p:cNvPr>
          <p:cNvSpPr/>
          <p:nvPr/>
        </p:nvSpPr>
        <p:spPr>
          <a:xfrm>
            <a:off x="6816690" y="754667"/>
            <a:ext cx="4540488" cy="4376574"/>
          </a:xfrm>
          <a:prstGeom prst="diamond">
            <a:avLst/>
          </a:prstGeom>
          <a:solidFill>
            <a:srgbClr val="01A89E"/>
          </a:solidFill>
          <a:ln>
            <a:solidFill>
              <a:srgbClr val="01A8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Diamond 54">
            <a:extLst>
              <a:ext uri="{FF2B5EF4-FFF2-40B4-BE49-F238E27FC236}">
                <a16:creationId xmlns:a16="http://schemas.microsoft.com/office/drawing/2014/main" id="{B3DB8240-CB45-4CEF-B5A4-B2E6D10EB57D}"/>
              </a:ext>
            </a:extLst>
          </p:cNvPr>
          <p:cNvSpPr/>
          <p:nvPr/>
        </p:nvSpPr>
        <p:spPr>
          <a:xfrm>
            <a:off x="10230253" y="1748022"/>
            <a:ext cx="1888500" cy="1944093"/>
          </a:xfrm>
          <a:prstGeom prst="diamond">
            <a:avLst/>
          </a:prstGeom>
          <a:solidFill>
            <a:srgbClr val="007879"/>
          </a:solidFill>
          <a:ln>
            <a:solidFill>
              <a:srgbClr val="0078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Diamond 55">
            <a:extLst>
              <a:ext uri="{FF2B5EF4-FFF2-40B4-BE49-F238E27FC236}">
                <a16:creationId xmlns:a16="http://schemas.microsoft.com/office/drawing/2014/main" id="{CD5C28B8-09DA-448E-AD5B-724278094F44}"/>
              </a:ext>
            </a:extLst>
          </p:cNvPr>
          <p:cNvSpPr/>
          <p:nvPr/>
        </p:nvSpPr>
        <p:spPr>
          <a:xfrm>
            <a:off x="7845907" y="4495358"/>
            <a:ext cx="1888500" cy="1944093"/>
          </a:xfrm>
          <a:prstGeom prst="diamond">
            <a:avLst/>
          </a:prstGeom>
          <a:solidFill>
            <a:srgbClr val="007879"/>
          </a:solidFill>
          <a:ln>
            <a:solidFill>
              <a:srgbClr val="0078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Diamond 56">
            <a:extLst>
              <a:ext uri="{FF2B5EF4-FFF2-40B4-BE49-F238E27FC236}">
                <a16:creationId xmlns:a16="http://schemas.microsoft.com/office/drawing/2014/main" id="{835B8D31-6501-4A54-BD61-32F0458A373B}"/>
              </a:ext>
            </a:extLst>
          </p:cNvPr>
          <p:cNvSpPr/>
          <p:nvPr/>
        </p:nvSpPr>
        <p:spPr>
          <a:xfrm>
            <a:off x="6362633" y="3134281"/>
            <a:ext cx="830860" cy="800244"/>
          </a:xfrm>
          <a:prstGeom prst="diamond">
            <a:avLst/>
          </a:prstGeom>
          <a:solidFill>
            <a:srgbClr val="01A89E"/>
          </a:solidFill>
          <a:ln>
            <a:solidFill>
              <a:srgbClr val="01A8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" name="Picture Placeholder 60">
            <a:extLst>
              <a:ext uri="{FF2B5EF4-FFF2-40B4-BE49-F238E27FC236}">
                <a16:creationId xmlns:a16="http://schemas.microsoft.com/office/drawing/2014/main" id="{87C81777-C8A9-40A9-BC8C-E51A09B3DB0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640" y="1172464"/>
            <a:ext cx="4976646" cy="3317764"/>
          </a:xfrm>
        </p:spPr>
      </p:pic>
      <p:sp>
        <p:nvSpPr>
          <p:cNvPr id="23" name="Rectangle 6">
            <a:extLst>
              <a:ext uri="{FF2B5EF4-FFF2-40B4-BE49-F238E27FC236}">
                <a16:creationId xmlns:a16="http://schemas.microsoft.com/office/drawing/2014/main" id="{732EF98C-9E1C-4EA6-B16A-4BCF17F3BB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1165" y="275603"/>
            <a:ext cx="7531497" cy="670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>
              <a:spcBef>
                <a:spcPts val="0"/>
              </a:spcBef>
              <a:defRPr/>
            </a:pPr>
            <a:r>
              <a:rPr lang="en-US" altLang="en-US" sz="2000" b="1" kern="0" dirty="0">
                <a:latin typeface="+mn-lt"/>
                <a:cs typeface="Times New Roman" pitchFamily="18" charset="0"/>
              </a:rPr>
              <a:t>BADAN PENGEMBANGAN SUMBER DAYA MANUSIA</a:t>
            </a:r>
          </a:p>
          <a:p>
            <a:pPr defTabSz="685800">
              <a:spcBef>
                <a:spcPts val="0"/>
              </a:spcBef>
              <a:defRPr/>
            </a:pPr>
            <a:r>
              <a:rPr lang="en-ID" altLang="en-US" sz="2000" kern="0" dirty="0">
                <a:latin typeface="+mn-lt"/>
                <a:cs typeface="Times New Roman" pitchFamily="18" charset="0"/>
              </a:rPr>
              <a:t>KEMENTERIAN</a:t>
            </a:r>
            <a:r>
              <a:rPr lang="id-ID" altLang="en-US" sz="2000" kern="0" dirty="0">
                <a:latin typeface="+mn-lt"/>
                <a:cs typeface="Times New Roman" pitchFamily="18" charset="0"/>
              </a:rPr>
              <a:t> DALAM NEGERI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059328-4648-4DCA-AFBD-CCFEC4C6E9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487" y="120565"/>
            <a:ext cx="752832" cy="9810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F69D84-B20D-4EB0-8E2D-F75C0797C5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81" y="175039"/>
            <a:ext cx="1010735" cy="104920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D4D603C-5433-47EE-9D6A-79407FF98CCB}"/>
              </a:ext>
            </a:extLst>
          </p:cNvPr>
          <p:cNvSpPr/>
          <p:nvPr/>
        </p:nvSpPr>
        <p:spPr>
          <a:xfrm>
            <a:off x="-71036" y="3002307"/>
            <a:ext cx="8791057" cy="1397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marR="1101090" indent="1588">
              <a:lnSpc>
                <a:spcPct val="100000"/>
              </a:lnSpc>
              <a:spcBef>
                <a:spcPts val="105"/>
              </a:spcBef>
            </a:pPr>
            <a:r>
              <a:rPr lang="id-ID" sz="2800" b="1" spc="-5" dirty="0"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SINERGITAS PELAKSANAAN PROGRAM PENGEMBANGAN SDM PEMDAGRI </a:t>
            </a:r>
            <a:endParaRPr lang="en-ID" sz="2800" b="1" spc="-5" dirty="0"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marL="269875" marR="1101090" indent="1588">
              <a:lnSpc>
                <a:spcPct val="100000"/>
              </a:lnSpc>
              <a:spcBef>
                <a:spcPts val="105"/>
              </a:spcBef>
            </a:pPr>
            <a:r>
              <a:rPr lang="id-ID" sz="2800" b="1" spc="-5" dirty="0"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TAHUN 2019</a:t>
            </a:r>
            <a:endParaRPr lang="id-ID" sz="2800" b="1" spc="-165" dirty="0"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28" name="object 117">
            <a:extLst>
              <a:ext uri="{FF2B5EF4-FFF2-40B4-BE49-F238E27FC236}">
                <a16:creationId xmlns:a16="http://schemas.microsoft.com/office/drawing/2014/main" id="{85D272D7-BC6B-42CA-9F73-C5DA69DA843F}"/>
              </a:ext>
            </a:extLst>
          </p:cNvPr>
          <p:cNvSpPr txBox="1"/>
          <p:nvPr/>
        </p:nvSpPr>
        <p:spPr>
          <a:xfrm>
            <a:off x="576127" y="4940183"/>
            <a:ext cx="4371103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65" dirty="0">
                <a:latin typeface="Trebuchet MS"/>
                <a:cs typeface="Trebuchet MS"/>
              </a:rPr>
              <a:t>Jakarta, </a:t>
            </a:r>
            <a:r>
              <a:rPr lang="en-US" sz="2000" b="1" spc="-155" dirty="0">
                <a:latin typeface="Trebuchet MS"/>
                <a:cs typeface="Trebuchet MS"/>
              </a:rPr>
              <a:t>1</a:t>
            </a:r>
            <a:r>
              <a:rPr lang="id-ID" sz="2000" b="1" spc="-155" dirty="0">
                <a:latin typeface="Trebuchet MS"/>
                <a:cs typeface="Trebuchet MS"/>
              </a:rPr>
              <a:t> Maret 2019</a:t>
            </a:r>
            <a:endParaRPr sz="2000" dirty="0">
              <a:latin typeface="Trebuchet MS"/>
              <a:cs typeface="Trebuchet MS"/>
            </a:endParaRPr>
          </a:p>
        </p:txBody>
      </p:sp>
      <p:sp>
        <p:nvSpPr>
          <p:cNvPr id="29" name="TextBox 1">
            <a:extLst>
              <a:ext uri="{FF2B5EF4-FFF2-40B4-BE49-F238E27FC236}">
                <a16:creationId xmlns:a16="http://schemas.microsoft.com/office/drawing/2014/main" id="{29CD616D-D115-4472-A24A-C3C53BD0A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606" y="4355408"/>
            <a:ext cx="80205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600" b="1" dirty="0">
                <a:latin typeface="Tw Cen MT" pitchFamily="34" charset="0"/>
              </a:rPr>
              <a:t>KEPALA BADAN PENGEMBANGAN SUMBER DAYA MANUSIA</a:t>
            </a:r>
          </a:p>
          <a:p>
            <a:pPr eaLnBrk="1" hangingPunct="1"/>
            <a:r>
              <a:rPr lang="en-US" sz="1600" b="1" dirty="0">
                <a:latin typeface="Tw Cen MT" pitchFamily="34" charset="0"/>
              </a:rPr>
              <a:t>KEMENTERIAN DALAM NEGERI</a:t>
            </a:r>
            <a:endParaRPr lang="id-ID" sz="1600" b="1" dirty="0">
              <a:latin typeface="Tw Cen MT" pitchFamily="34" charset="0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AB6F5E0-605C-4E35-87BC-43BBD200D7A5}"/>
              </a:ext>
            </a:extLst>
          </p:cNvPr>
          <p:cNvCxnSpPr/>
          <p:nvPr/>
        </p:nvCxnSpPr>
        <p:spPr>
          <a:xfrm>
            <a:off x="283963" y="4367530"/>
            <a:ext cx="514353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6A09762C-405C-4468-9C5C-93059A5E4A7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10810908" y="5403239"/>
            <a:ext cx="1023041" cy="145476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002CAE7-6D23-4DE9-8EC4-33C5B0CCE345}"/>
              </a:ext>
            </a:extLst>
          </p:cNvPr>
          <p:cNvSpPr txBox="1"/>
          <p:nvPr/>
        </p:nvSpPr>
        <p:spPr>
          <a:xfrm>
            <a:off x="9239272" y="5787442"/>
            <a:ext cx="159210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id-ID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UKSESKAN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</p:spTree>
    <p:extLst>
      <p:ext uri="{BB962C8B-B14F-4D97-AF65-F5344CB8AC3E}">
        <p14:creationId xmlns:p14="http://schemas.microsoft.com/office/powerpoint/2010/main" val="1885601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8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8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7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7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7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6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/>
      <p:bldP spid="28" grpId="0"/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3F8672C-259D-4310-B434-4DBBB378B7E8}"/>
              </a:ext>
            </a:extLst>
          </p:cNvPr>
          <p:cNvSpPr/>
          <p:nvPr/>
        </p:nvSpPr>
        <p:spPr>
          <a:xfrm>
            <a:off x="0" y="6328229"/>
            <a:ext cx="12192000" cy="529771"/>
          </a:xfrm>
          <a:prstGeom prst="rect">
            <a:avLst/>
          </a:prstGeom>
          <a:gradFill>
            <a:gsLst>
              <a:gs pos="77000">
                <a:srgbClr val="01A89E"/>
              </a:gs>
              <a:gs pos="77000">
                <a:srgbClr val="019589"/>
              </a:gs>
              <a:gs pos="27000">
                <a:srgbClr val="8FC8C2"/>
              </a:gs>
              <a:gs pos="90000">
                <a:srgbClr val="01A89E"/>
              </a:gs>
              <a:gs pos="91000">
                <a:srgbClr val="006571"/>
              </a:gs>
            </a:gsLst>
            <a:path path="circle">
              <a:fillToRect t="100000" r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C1003DA-3EA1-4761-B295-F8684C2C6522}"/>
              </a:ext>
            </a:extLst>
          </p:cNvPr>
          <p:cNvSpPr/>
          <p:nvPr/>
        </p:nvSpPr>
        <p:spPr>
          <a:xfrm>
            <a:off x="3860799" y="1742374"/>
            <a:ext cx="3321034" cy="3251200"/>
          </a:xfrm>
          <a:prstGeom prst="rect">
            <a:avLst/>
          </a:prstGeom>
          <a:solidFill>
            <a:srgbClr val="8FC8C2"/>
          </a:solidFill>
          <a:ln>
            <a:solidFill>
              <a:srgbClr val="0195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F0593AC-8F0B-462A-9987-28CE9A5BDB4B}"/>
              </a:ext>
            </a:extLst>
          </p:cNvPr>
          <p:cNvSpPr/>
          <p:nvPr/>
        </p:nvSpPr>
        <p:spPr>
          <a:xfrm>
            <a:off x="7181833" y="1742374"/>
            <a:ext cx="4542972" cy="1625600"/>
          </a:xfrm>
          <a:prstGeom prst="rect">
            <a:avLst/>
          </a:prstGeom>
          <a:solidFill>
            <a:srgbClr val="01A89E"/>
          </a:solidFill>
          <a:ln>
            <a:solidFill>
              <a:srgbClr val="01A8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E9B803B-957B-4A96-9CAC-8D5DB0C6127A}"/>
              </a:ext>
            </a:extLst>
          </p:cNvPr>
          <p:cNvSpPr/>
          <p:nvPr/>
        </p:nvSpPr>
        <p:spPr>
          <a:xfrm>
            <a:off x="1007533" y="1742373"/>
            <a:ext cx="2853266" cy="3251200"/>
          </a:xfrm>
          <a:prstGeom prst="rect">
            <a:avLst/>
          </a:prstGeom>
          <a:solidFill>
            <a:srgbClr val="019589"/>
          </a:solidFill>
          <a:ln>
            <a:solidFill>
              <a:srgbClr val="0195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50280A1-F4A4-4F8F-B26D-F51261EDE4CB}"/>
              </a:ext>
            </a:extLst>
          </p:cNvPr>
          <p:cNvSpPr/>
          <p:nvPr/>
        </p:nvSpPr>
        <p:spPr>
          <a:xfrm>
            <a:off x="7181833" y="3367974"/>
            <a:ext cx="4542972" cy="1625600"/>
          </a:xfrm>
          <a:prstGeom prst="rect">
            <a:avLst/>
          </a:prstGeom>
          <a:solidFill>
            <a:srgbClr val="006571"/>
          </a:solidFill>
          <a:ln>
            <a:solidFill>
              <a:srgbClr val="0065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7246CF1-742B-45BA-8A30-9CC664DAE8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587" y="4089394"/>
            <a:ext cx="753187" cy="75152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2345205-325C-4FE0-BC0E-3EA685C6C9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04" y="3035546"/>
            <a:ext cx="778642" cy="77864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19DFBCB-36E8-4C6E-968B-360998C780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093" y="2796418"/>
            <a:ext cx="889424" cy="889424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02E5188B-906E-459B-88AE-DB5E041922F3}"/>
              </a:ext>
            </a:extLst>
          </p:cNvPr>
          <p:cNvSpPr/>
          <p:nvPr/>
        </p:nvSpPr>
        <p:spPr>
          <a:xfrm>
            <a:off x="3908493" y="1997442"/>
            <a:ext cx="332103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ID" spc="-5" dirty="0" err="1">
                <a:solidFill>
                  <a:srgbClr val="181205"/>
                </a:solidFill>
              </a:rPr>
              <a:t>Mengatur</a:t>
            </a:r>
            <a:r>
              <a:rPr lang="en-ID" spc="-5" dirty="0">
                <a:solidFill>
                  <a:srgbClr val="181205"/>
                </a:solidFill>
              </a:rPr>
              <a:t>  dan </a:t>
            </a:r>
            <a:r>
              <a:rPr lang="en-ID" spc="-5" dirty="0" err="1">
                <a:solidFill>
                  <a:srgbClr val="181205"/>
                </a:solidFill>
              </a:rPr>
              <a:t>mengurus</a:t>
            </a:r>
            <a:r>
              <a:rPr lang="en-ID" spc="-5" dirty="0">
                <a:solidFill>
                  <a:srgbClr val="181205"/>
                </a:solidFill>
              </a:rPr>
              <a:t> </a:t>
            </a:r>
            <a:r>
              <a:rPr lang="en-ID" spc="-5" dirty="0" err="1">
                <a:solidFill>
                  <a:srgbClr val="181205"/>
                </a:solidFill>
              </a:rPr>
              <a:t>Urusan</a:t>
            </a:r>
            <a:r>
              <a:rPr lang="en-ID" spc="-5" dirty="0">
                <a:solidFill>
                  <a:srgbClr val="181205"/>
                </a:solidFill>
              </a:rPr>
              <a:t> </a:t>
            </a:r>
            <a:r>
              <a:rPr lang="en-ID" spc="-5" dirty="0" err="1">
                <a:solidFill>
                  <a:srgbClr val="181205"/>
                </a:solidFill>
              </a:rPr>
              <a:t>Pemerintahan</a:t>
            </a:r>
            <a:r>
              <a:rPr lang="en-ID" spc="-5" dirty="0">
                <a:solidFill>
                  <a:srgbClr val="181205"/>
                </a:solidFill>
              </a:rPr>
              <a:t>  yang </a:t>
            </a:r>
            <a:r>
              <a:rPr lang="en-ID" spc="-5" dirty="0" err="1">
                <a:solidFill>
                  <a:srgbClr val="181205"/>
                </a:solidFill>
              </a:rPr>
              <a:t>lokasinya</a:t>
            </a:r>
            <a:r>
              <a:rPr lang="en-ID" spc="-5" dirty="0">
                <a:solidFill>
                  <a:srgbClr val="181205"/>
                </a:solidFill>
              </a:rPr>
              <a:t>  </a:t>
            </a:r>
            <a:r>
              <a:rPr lang="en-ID" spc="-5" dirty="0" err="1">
                <a:solidFill>
                  <a:srgbClr val="181205"/>
                </a:solidFill>
              </a:rPr>
              <a:t>lintas</a:t>
            </a:r>
            <a:r>
              <a:rPr lang="en-ID" spc="-5" dirty="0">
                <a:solidFill>
                  <a:srgbClr val="181205"/>
                </a:solidFill>
              </a:rPr>
              <a:t> Daerah  </a:t>
            </a:r>
            <a:r>
              <a:rPr lang="en-ID" spc="-5" dirty="0" err="1">
                <a:solidFill>
                  <a:srgbClr val="181205"/>
                </a:solidFill>
              </a:rPr>
              <a:t>Kabupaten</a:t>
            </a:r>
            <a:r>
              <a:rPr lang="en-ID" spc="-5" dirty="0">
                <a:solidFill>
                  <a:srgbClr val="181205"/>
                </a:solidFill>
              </a:rPr>
              <a:t>/Kota, [</a:t>
            </a:r>
            <a:r>
              <a:rPr lang="en-ID" spc="-5" dirty="0" err="1">
                <a:solidFill>
                  <a:srgbClr val="181205"/>
                </a:solidFill>
              </a:rPr>
              <a:t>Mengacu</a:t>
            </a:r>
            <a:r>
              <a:rPr lang="en-ID" spc="-5" dirty="0">
                <a:solidFill>
                  <a:srgbClr val="181205"/>
                </a:solidFill>
              </a:rPr>
              <a:t> pd NSPK]</a:t>
            </a:r>
          </a:p>
          <a:p>
            <a:pPr marL="263776" indent="-263776" eaLnBrk="0" hangingPunct="0">
              <a:buFont typeface="Wingdings" panose="05000000000000000000" pitchFamily="2" charset="2"/>
              <a:buChar char="Ø"/>
              <a:defRPr/>
            </a:pPr>
            <a:r>
              <a:rPr lang="en-ID" spc="-5" dirty="0" err="1">
                <a:solidFill>
                  <a:srgbClr val="181205"/>
                </a:solidFill>
              </a:rPr>
              <a:t>Penetapan</a:t>
            </a:r>
            <a:r>
              <a:rPr lang="en-ID" spc="-5" dirty="0">
                <a:solidFill>
                  <a:srgbClr val="181205"/>
                </a:solidFill>
              </a:rPr>
              <a:t> </a:t>
            </a:r>
            <a:r>
              <a:rPr lang="en-ID" spc="-5" dirty="0" err="1">
                <a:solidFill>
                  <a:srgbClr val="181205"/>
                </a:solidFill>
              </a:rPr>
              <a:t>kebijakan</a:t>
            </a:r>
            <a:r>
              <a:rPr lang="en-ID" spc="-5" dirty="0">
                <a:solidFill>
                  <a:srgbClr val="181205"/>
                </a:solidFill>
              </a:rPr>
              <a:t> </a:t>
            </a:r>
            <a:r>
              <a:rPr lang="en-ID" spc="-5" dirty="0" err="1">
                <a:solidFill>
                  <a:srgbClr val="181205"/>
                </a:solidFill>
              </a:rPr>
              <a:t>daerah</a:t>
            </a:r>
            <a:r>
              <a:rPr lang="en-ID" spc="-5" dirty="0">
                <a:solidFill>
                  <a:srgbClr val="181205"/>
                </a:solidFill>
              </a:rPr>
              <a:t>, </a:t>
            </a:r>
            <a:r>
              <a:rPr lang="en-ID" spc="-5" dirty="0" err="1">
                <a:solidFill>
                  <a:srgbClr val="181205"/>
                </a:solidFill>
              </a:rPr>
              <a:t>perencanaan</a:t>
            </a:r>
            <a:r>
              <a:rPr lang="en-ID" spc="-5" dirty="0">
                <a:solidFill>
                  <a:srgbClr val="181205"/>
                </a:solidFill>
              </a:rPr>
              <a:t>, </a:t>
            </a:r>
            <a:r>
              <a:rPr lang="en-ID" spc="-5" dirty="0" err="1">
                <a:solidFill>
                  <a:srgbClr val="181205"/>
                </a:solidFill>
              </a:rPr>
              <a:t>pelaksanaan</a:t>
            </a:r>
            <a:r>
              <a:rPr lang="en-ID" spc="-5" dirty="0">
                <a:solidFill>
                  <a:srgbClr val="181205"/>
                </a:solidFill>
              </a:rPr>
              <a:t>, </a:t>
            </a:r>
            <a:r>
              <a:rPr lang="en-ID" spc="-5" dirty="0" err="1">
                <a:solidFill>
                  <a:srgbClr val="181205"/>
                </a:solidFill>
              </a:rPr>
              <a:t>pembangunan</a:t>
            </a:r>
            <a:r>
              <a:rPr lang="en-ID" spc="-5" dirty="0">
                <a:solidFill>
                  <a:srgbClr val="181205"/>
                </a:solidFill>
              </a:rPr>
              <a:t> </a:t>
            </a:r>
            <a:r>
              <a:rPr lang="en-ID" spc="-5" dirty="0" err="1">
                <a:solidFill>
                  <a:srgbClr val="181205"/>
                </a:solidFill>
              </a:rPr>
              <a:t>daerah</a:t>
            </a:r>
            <a:r>
              <a:rPr lang="en-ID" spc="-5" dirty="0">
                <a:solidFill>
                  <a:srgbClr val="181205"/>
                </a:solidFill>
              </a:rPr>
              <a:t> </a:t>
            </a:r>
            <a:r>
              <a:rPr lang="en-ID" spc="-5" dirty="0" err="1">
                <a:solidFill>
                  <a:srgbClr val="181205"/>
                </a:solidFill>
              </a:rPr>
              <a:t>Provinsi</a:t>
            </a:r>
            <a:r>
              <a:rPr lang="en-ID" spc="-5" dirty="0">
                <a:solidFill>
                  <a:srgbClr val="181205"/>
                </a:solidFill>
              </a:rPr>
              <a:t>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9B71D15-5163-47B5-AB1F-5BA066673998}"/>
              </a:ext>
            </a:extLst>
          </p:cNvPr>
          <p:cNvSpPr/>
          <p:nvPr/>
        </p:nvSpPr>
        <p:spPr>
          <a:xfrm>
            <a:off x="1088567" y="1844480"/>
            <a:ext cx="272453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buFont typeface="Wingdings" panose="05000000000000000000" pitchFamily="2" charset="2"/>
              <a:buChar char="Ø"/>
            </a:pPr>
            <a:r>
              <a:rPr lang="id-ID" sz="1200" dirty="0">
                <a:solidFill>
                  <a:schemeClr val="bg1"/>
                </a:solidFill>
              </a:rPr>
              <a:t>Menetapkan pedoman dan standar perencanaan, pelaksanaan dan pengendalian daerah</a:t>
            </a:r>
          </a:p>
          <a:p>
            <a:pPr marL="177800" indent="-177800">
              <a:buFont typeface="Wingdings" panose="05000000000000000000" pitchFamily="2" charset="2"/>
              <a:buChar char="Ø"/>
            </a:pPr>
            <a:r>
              <a:rPr lang="en-US" sz="1200" dirty="0" err="1">
                <a:solidFill>
                  <a:schemeClr val="bg1"/>
                </a:solidFill>
              </a:rPr>
              <a:t>Menetapkan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norma</a:t>
            </a:r>
            <a:r>
              <a:rPr lang="en-US" sz="1200" dirty="0">
                <a:solidFill>
                  <a:schemeClr val="bg1"/>
                </a:solidFill>
              </a:rPr>
              <a:t>,  </a:t>
            </a:r>
            <a:r>
              <a:rPr lang="en-US" sz="1200" dirty="0" err="1">
                <a:solidFill>
                  <a:schemeClr val="bg1"/>
                </a:solidFill>
              </a:rPr>
              <a:t>standar</a:t>
            </a:r>
            <a:r>
              <a:rPr lang="en-US" sz="1200" dirty="0">
                <a:solidFill>
                  <a:schemeClr val="bg1"/>
                </a:solidFill>
              </a:rPr>
              <a:t>, </a:t>
            </a:r>
            <a:r>
              <a:rPr lang="en-US" sz="1200" dirty="0" err="1">
                <a:solidFill>
                  <a:schemeClr val="bg1"/>
                </a:solidFill>
              </a:rPr>
              <a:t>prosedur</a:t>
            </a:r>
            <a:r>
              <a:rPr lang="en-US" sz="1200" dirty="0">
                <a:solidFill>
                  <a:schemeClr val="bg1"/>
                </a:solidFill>
              </a:rPr>
              <a:t> dan  </a:t>
            </a:r>
            <a:r>
              <a:rPr lang="en-US" sz="1200" dirty="0" err="1">
                <a:solidFill>
                  <a:schemeClr val="bg1"/>
                </a:solidFill>
              </a:rPr>
              <a:t>kriteria</a:t>
            </a:r>
            <a:r>
              <a:rPr lang="en-US" sz="1200" dirty="0">
                <a:solidFill>
                  <a:schemeClr val="bg1"/>
                </a:solidFill>
              </a:rPr>
              <a:t> (NSPK) </a:t>
            </a:r>
            <a:r>
              <a:rPr lang="en-US" sz="1200" dirty="0" err="1">
                <a:solidFill>
                  <a:schemeClr val="bg1"/>
                </a:solidFill>
              </a:rPr>
              <a:t>Urusan</a:t>
            </a:r>
            <a:r>
              <a:rPr lang="en-US" sz="1200" dirty="0">
                <a:solidFill>
                  <a:schemeClr val="bg1"/>
                </a:solidFill>
              </a:rPr>
              <a:t>  </a:t>
            </a:r>
            <a:r>
              <a:rPr lang="en-US" sz="1200" dirty="0" err="1">
                <a:solidFill>
                  <a:schemeClr val="bg1"/>
                </a:solidFill>
              </a:rPr>
              <a:t>Pemerintahan</a:t>
            </a:r>
            <a:r>
              <a:rPr lang="en-US" sz="1200" dirty="0">
                <a:solidFill>
                  <a:schemeClr val="bg1"/>
                </a:solidFill>
              </a:rPr>
              <a:t> yang  </a:t>
            </a:r>
            <a:r>
              <a:rPr lang="en-US" sz="1200" dirty="0" err="1">
                <a:solidFill>
                  <a:schemeClr val="bg1"/>
                </a:solidFill>
              </a:rPr>
              <a:t>menjadi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kewenangan</a:t>
            </a:r>
            <a:r>
              <a:rPr lang="en-US" sz="1200" dirty="0">
                <a:solidFill>
                  <a:schemeClr val="bg1"/>
                </a:solidFill>
              </a:rPr>
              <a:t>  </a:t>
            </a:r>
            <a:r>
              <a:rPr lang="en-US" sz="1200" dirty="0" err="1">
                <a:solidFill>
                  <a:schemeClr val="bg1"/>
                </a:solidFill>
              </a:rPr>
              <a:t>daerah</a:t>
            </a:r>
            <a:r>
              <a:rPr lang="en-US" sz="1200" dirty="0">
                <a:solidFill>
                  <a:schemeClr val="bg1"/>
                </a:solidFill>
              </a:rPr>
              <a:t>;</a:t>
            </a:r>
          </a:p>
          <a:p>
            <a:pPr marL="177800" indent="-177800">
              <a:buFont typeface="Wingdings" panose="05000000000000000000" pitchFamily="2" charset="2"/>
              <a:buChar char="Ø"/>
            </a:pPr>
            <a:r>
              <a:rPr lang="en-US" sz="1200" dirty="0" err="1">
                <a:solidFill>
                  <a:schemeClr val="bg1"/>
                </a:solidFill>
              </a:rPr>
              <a:t>Melaksanakan</a:t>
            </a:r>
            <a:r>
              <a:rPr lang="en-US" sz="1200" dirty="0">
                <a:solidFill>
                  <a:schemeClr val="bg1"/>
                </a:solidFill>
              </a:rPr>
              <a:t>  </a:t>
            </a:r>
            <a:r>
              <a:rPr lang="en-US" sz="1200" dirty="0" err="1">
                <a:solidFill>
                  <a:schemeClr val="bg1"/>
                </a:solidFill>
              </a:rPr>
              <a:t>Sosialisasi</a:t>
            </a:r>
            <a:r>
              <a:rPr lang="en-US" sz="1200" dirty="0">
                <a:solidFill>
                  <a:schemeClr val="bg1"/>
                </a:solidFill>
              </a:rPr>
              <a:t>, </a:t>
            </a:r>
            <a:r>
              <a:rPr lang="en-US" sz="1200" dirty="0" err="1">
                <a:solidFill>
                  <a:schemeClr val="bg1"/>
                </a:solidFill>
              </a:rPr>
              <a:t>Monev</a:t>
            </a:r>
            <a:r>
              <a:rPr lang="en-US" sz="1200" dirty="0">
                <a:solidFill>
                  <a:schemeClr val="bg1"/>
                </a:solidFill>
              </a:rPr>
              <a:t>,  </a:t>
            </a:r>
            <a:r>
              <a:rPr lang="en-US" sz="1200" dirty="0" err="1">
                <a:solidFill>
                  <a:schemeClr val="bg1"/>
                </a:solidFill>
              </a:rPr>
              <a:t>fasilitasi</a:t>
            </a:r>
            <a:r>
              <a:rPr lang="en-US" sz="1200" dirty="0">
                <a:solidFill>
                  <a:schemeClr val="bg1"/>
                </a:solidFill>
              </a:rPr>
              <a:t> , </a:t>
            </a:r>
            <a:r>
              <a:rPr lang="en-US" sz="1200" dirty="0" err="1">
                <a:solidFill>
                  <a:schemeClr val="bg1"/>
                </a:solidFill>
              </a:rPr>
              <a:t>Supervisi</a:t>
            </a:r>
            <a:r>
              <a:rPr lang="en-US" sz="1200" dirty="0">
                <a:solidFill>
                  <a:schemeClr val="bg1"/>
                </a:solidFill>
              </a:rPr>
              <a:t>,  </a:t>
            </a:r>
            <a:r>
              <a:rPr lang="en-US" sz="1200" dirty="0" err="1">
                <a:solidFill>
                  <a:schemeClr val="bg1"/>
                </a:solidFill>
              </a:rPr>
              <a:t>Binwas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dalam</a:t>
            </a:r>
            <a:r>
              <a:rPr lang="en-US" sz="1200" dirty="0">
                <a:solidFill>
                  <a:schemeClr val="bg1"/>
                </a:solidFill>
              </a:rPr>
              <a:t>  </a:t>
            </a:r>
            <a:r>
              <a:rPr lang="en-US" sz="1200" dirty="0" err="1">
                <a:solidFill>
                  <a:schemeClr val="bg1"/>
                </a:solidFill>
              </a:rPr>
              <a:t>penyelenggaraan</a:t>
            </a:r>
            <a:r>
              <a:rPr lang="en-US" sz="1200" dirty="0">
                <a:solidFill>
                  <a:schemeClr val="bg1"/>
                </a:solidFill>
              </a:rPr>
              <a:t>  </a:t>
            </a:r>
            <a:r>
              <a:rPr lang="en-US" sz="1200" dirty="0" err="1">
                <a:solidFill>
                  <a:schemeClr val="bg1"/>
                </a:solidFill>
              </a:rPr>
              <a:t>Urusan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Pemerintahan</a:t>
            </a:r>
            <a:r>
              <a:rPr lang="en-US" sz="1200" dirty="0">
                <a:solidFill>
                  <a:schemeClr val="bg1"/>
                </a:solidFill>
              </a:rPr>
              <a:t>  yang </a:t>
            </a:r>
            <a:r>
              <a:rPr lang="en-US" sz="1200" dirty="0" err="1">
                <a:solidFill>
                  <a:schemeClr val="bg1"/>
                </a:solidFill>
              </a:rPr>
              <a:t>menjadi</a:t>
            </a:r>
            <a:r>
              <a:rPr lang="en-US" sz="1200" dirty="0">
                <a:solidFill>
                  <a:schemeClr val="bg1"/>
                </a:solidFill>
              </a:rPr>
              <a:t>  </a:t>
            </a:r>
            <a:r>
              <a:rPr lang="en-US" sz="1200" dirty="0" err="1">
                <a:solidFill>
                  <a:schemeClr val="bg1"/>
                </a:solidFill>
              </a:rPr>
              <a:t>kewenangan</a:t>
            </a:r>
            <a:r>
              <a:rPr lang="en-US" sz="1200" dirty="0">
                <a:solidFill>
                  <a:schemeClr val="bg1"/>
                </a:solidFill>
              </a:rPr>
              <a:t> Daerah;</a:t>
            </a:r>
          </a:p>
          <a:p>
            <a:pPr marL="177800" indent="-177800">
              <a:buFont typeface="Wingdings" panose="05000000000000000000" pitchFamily="2" charset="2"/>
              <a:buChar char="Ø"/>
            </a:pPr>
            <a:r>
              <a:rPr lang="en-US" sz="1200" dirty="0" err="1">
                <a:solidFill>
                  <a:schemeClr val="bg1"/>
                </a:solidFill>
              </a:rPr>
              <a:t>Mengelola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urusan</a:t>
            </a:r>
            <a:r>
              <a:rPr lang="en-US" sz="1200" dirty="0">
                <a:solidFill>
                  <a:schemeClr val="bg1"/>
                </a:solidFill>
              </a:rPr>
              <a:t>  </a:t>
            </a:r>
            <a:r>
              <a:rPr lang="en-US" sz="1200" dirty="0" err="1">
                <a:solidFill>
                  <a:schemeClr val="bg1"/>
                </a:solidFill>
              </a:rPr>
              <a:t>pemerintahan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yg</a:t>
            </a:r>
            <a:r>
              <a:rPr lang="en-US" sz="1200" dirty="0">
                <a:solidFill>
                  <a:schemeClr val="bg1"/>
                </a:solidFill>
              </a:rPr>
              <a:t>  </a:t>
            </a:r>
            <a:r>
              <a:rPr lang="en-US" sz="1200" dirty="0" err="1">
                <a:solidFill>
                  <a:schemeClr val="bg1"/>
                </a:solidFill>
              </a:rPr>
              <a:t>menjadi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kewenangan</a:t>
            </a:r>
            <a:r>
              <a:rPr lang="en-US" sz="1200" dirty="0">
                <a:solidFill>
                  <a:schemeClr val="bg1"/>
                </a:solidFill>
              </a:rPr>
              <a:t>  </a:t>
            </a:r>
            <a:r>
              <a:rPr lang="en-US" sz="1200" dirty="0" err="1">
                <a:solidFill>
                  <a:schemeClr val="bg1"/>
                </a:solidFill>
              </a:rPr>
              <a:t>pusat</a:t>
            </a:r>
            <a:r>
              <a:rPr lang="en-US" sz="1200" dirty="0">
                <a:solidFill>
                  <a:schemeClr val="bg1"/>
                </a:solidFill>
              </a:rPr>
              <a:t>; dan</a:t>
            </a:r>
          </a:p>
          <a:p>
            <a:pPr marL="177800" indent="-177800">
              <a:buFont typeface="Wingdings" panose="05000000000000000000" pitchFamily="2" charset="2"/>
              <a:buChar char="Ø"/>
            </a:pPr>
            <a:r>
              <a:rPr lang="en-US" sz="1200" dirty="0" err="1">
                <a:solidFill>
                  <a:schemeClr val="bg1"/>
                </a:solidFill>
              </a:rPr>
              <a:t>Melaksanakan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Urusan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Pemerintahan</a:t>
            </a:r>
            <a:r>
              <a:rPr lang="en-US" sz="1200" dirty="0">
                <a:solidFill>
                  <a:schemeClr val="bg1"/>
                </a:solidFill>
              </a:rPr>
              <a:t> yang </a:t>
            </a:r>
            <a:r>
              <a:rPr lang="en-US" sz="1200" dirty="0" err="1">
                <a:solidFill>
                  <a:schemeClr val="bg1"/>
                </a:solidFill>
              </a:rPr>
              <a:t>bersifat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stategi</a:t>
            </a:r>
            <a:r>
              <a:rPr lang="en-US" sz="1200" dirty="0">
                <a:solidFill>
                  <a:schemeClr val="bg1"/>
                </a:solidFill>
              </a:rPr>
              <a:t> Nasional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49C89B0-39E5-4D35-B004-1210E362F2CC}"/>
              </a:ext>
            </a:extLst>
          </p:cNvPr>
          <p:cNvSpPr/>
          <p:nvPr/>
        </p:nvSpPr>
        <p:spPr>
          <a:xfrm>
            <a:off x="8204341" y="1993706"/>
            <a:ext cx="36296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ID" spc="-5" dirty="0" err="1">
                <a:solidFill>
                  <a:schemeClr val="bg1"/>
                </a:solidFill>
              </a:rPr>
              <a:t>Mengatur</a:t>
            </a:r>
            <a:r>
              <a:rPr lang="en-ID" spc="-5" dirty="0">
                <a:solidFill>
                  <a:schemeClr val="bg1"/>
                </a:solidFill>
              </a:rPr>
              <a:t>  dan </a:t>
            </a:r>
            <a:r>
              <a:rPr lang="en-ID" spc="-5" dirty="0" err="1">
                <a:solidFill>
                  <a:schemeClr val="bg1"/>
                </a:solidFill>
              </a:rPr>
              <a:t>mengurus</a:t>
            </a:r>
            <a:r>
              <a:rPr lang="en-ID" spc="-5" dirty="0">
                <a:solidFill>
                  <a:schemeClr val="bg1"/>
                </a:solidFill>
              </a:rPr>
              <a:t> </a:t>
            </a:r>
            <a:r>
              <a:rPr lang="en-ID" spc="-5" dirty="0" err="1">
                <a:solidFill>
                  <a:schemeClr val="bg1"/>
                </a:solidFill>
              </a:rPr>
              <a:t>Urusan</a:t>
            </a:r>
            <a:r>
              <a:rPr lang="en-ID" spc="-5" dirty="0">
                <a:solidFill>
                  <a:schemeClr val="bg1"/>
                </a:solidFill>
              </a:rPr>
              <a:t> </a:t>
            </a:r>
            <a:r>
              <a:rPr lang="en-ID" spc="-5" dirty="0" err="1">
                <a:solidFill>
                  <a:schemeClr val="bg1"/>
                </a:solidFill>
              </a:rPr>
              <a:t>Pemerintahan</a:t>
            </a:r>
            <a:r>
              <a:rPr lang="en-ID" spc="-5" dirty="0">
                <a:solidFill>
                  <a:schemeClr val="bg1"/>
                </a:solidFill>
              </a:rPr>
              <a:t>  yang </a:t>
            </a:r>
            <a:r>
              <a:rPr lang="en-ID" spc="-5" dirty="0" err="1">
                <a:solidFill>
                  <a:schemeClr val="bg1"/>
                </a:solidFill>
              </a:rPr>
              <a:t>lokasinya</a:t>
            </a:r>
            <a:r>
              <a:rPr lang="en-ID" spc="-5" dirty="0">
                <a:solidFill>
                  <a:schemeClr val="bg1"/>
                </a:solidFill>
              </a:rPr>
              <a:t>  </a:t>
            </a:r>
            <a:r>
              <a:rPr lang="en-ID" spc="-5" dirty="0" err="1">
                <a:solidFill>
                  <a:schemeClr val="bg1"/>
                </a:solidFill>
              </a:rPr>
              <a:t>dalam</a:t>
            </a:r>
            <a:r>
              <a:rPr lang="en-ID" spc="-5" dirty="0">
                <a:solidFill>
                  <a:schemeClr val="bg1"/>
                </a:solidFill>
              </a:rPr>
              <a:t> </a:t>
            </a:r>
            <a:r>
              <a:rPr lang="en-ID" spc="-5" dirty="0" err="1">
                <a:solidFill>
                  <a:schemeClr val="bg1"/>
                </a:solidFill>
              </a:rPr>
              <a:t>daerah</a:t>
            </a:r>
            <a:r>
              <a:rPr lang="en-ID" spc="-5" dirty="0">
                <a:solidFill>
                  <a:schemeClr val="bg1"/>
                </a:solidFill>
              </a:rPr>
              <a:t> </a:t>
            </a:r>
            <a:r>
              <a:rPr lang="en-ID" spc="-5" dirty="0" err="1">
                <a:solidFill>
                  <a:schemeClr val="bg1"/>
                </a:solidFill>
              </a:rPr>
              <a:t>Kabupaten</a:t>
            </a:r>
            <a:r>
              <a:rPr lang="en-ID" spc="-5" dirty="0">
                <a:solidFill>
                  <a:schemeClr val="bg1"/>
                </a:solidFill>
              </a:rPr>
              <a:t>/Kota,  [</a:t>
            </a:r>
            <a:r>
              <a:rPr lang="en-ID" spc="-5" dirty="0" err="1">
                <a:solidFill>
                  <a:schemeClr val="bg1"/>
                </a:solidFill>
              </a:rPr>
              <a:t>Mengacu</a:t>
            </a:r>
            <a:r>
              <a:rPr lang="en-ID" spc="-5" dirty="0">
                <a:solidFill>
                  <a:schemeClr val="bg1"/>
                </a:solidFill>
              </a:rPr>
              <a:t> pd NSPK]</a:t>
            </a:r>
          </a:p>
          <a:p>
            <a:pPr marL="263776" indent="-263776" eaLnBrk="0" hangingPunct="0">
              <a:buFont typeface="Wingdings" panose="05000000000000000000" pitchFamily="2" charset="2"/>
              <a:buChar char="Ø"/>
              <a:defRPr/>
            </a:pPr>
            <a:r>
              <a:rPr lang="en-ID" spc="-5" dirty="0" err="1">
                <a:solidFill>
                  <a:schemeClr val="bg1"/>
                </a:solidFill>
              </a:rPr>
              <a:t>Penetapan</a:t>
            </a:r>
            <a:r>
              <a:rPr lang="en-ID" spc="-5" dirty="0">
                <a:solidFill>
                  <a:schemeClr val="bg1"/>
                </a:solidFill>
              </a:rPr>
              <a:t> </a:t>
            </a:r>
            <a:r>
              <a:rPr lang="en-ID" spc="-5" dirty="0" err="1">
                <a:solidFill>
                  <a:schemeClr val="bg1"/>
                </a:solidFill>
              </a:rPr>
              <a:t>perencanaan</a:t>
            </a:r>
            <a:r>
              <a:rPr lang="en-ID" spc="-5" dirty="0">
                <a:solidFill>
                  <a:schemeClr val="bg1"/>
                </a:solidFill>
              </a:rPr>
              <a:t>, </a:t>
            </a:r>
            <a:r>
              <a:rPr lang="en-ID" spc="-5" dirty="0" err="1">
                <a:solidFill>
                  <a:schemeClr val="bg1"/>
                </a:solidFill>
              </a:rPr>
              <a:t>pelaksanaan</a:t>
            </a:r>
            <a:r>
              <a:rPr lang="en-ID" spc="-5" dirty="0">
                <a:solidFill>
                  <a:schemeClr val="bg1"/>
                </a:solidFill>
              </a:rPr>
              <a:t> dan </a:t>
            </a:r>
            <a:r>
              <a:rPr lang="en-ID" spc="-5" dirty="0" err="1">
                <a:solidFill>
                  <a:schemeClr val="bg1"/>
                </a:solidFill>
              </a:rPr>
              <a:t>pengendalian</a:t>
            </a:r>
            <a:r>
              <a:rPr lang="en-ID" spc="-5" dirty="0">
                <a:solidFill>
                  <a:schemeClr val="bg1"/>
                </a:solidFill>
              </a:rPr>
              <a:t> </a:t>
            </a:r>
            <a:r>
              <a:rPr lang="en-ID" spc="-5" dirty="0" err="1">
                <a:solidFill>
                  <a:schemeClr val="bg1"/>
                </a:solidFill>
              </a:rPr>
              <a:t>daerah</a:t>
            </a:r>
            <a:r>
              <a:rPr lang="en-ID" spc="-5" dirty="0">
                <a:solidFill>
                  <a:schemeClr val="bg1"/>
                </a:solidFill>
              </a:rPr>
              <a:t> </a:t>
            </a:r>
            <a:r>
              <a:rPr lang="en-ID" spc="-5" dirty="0" err="1">
                <a:solidFill>
                  <a:schemeClr val="bg1"/>
                </a:solidFill>
              </a:rPr>
              <a:t>kab</a:t>
            </a:r>
            <a:r>
              <a:rPr lang="en-ID" spc="-5" dirty="0">
                <a:solidFill>
                  <a:schemeClr val="bg1"/>
                </a:solidFill>
              </a:rPr>
              <a:t>/</a:t>
            </a:r>
            <a:r>
              <a:rPr lang="en-ID" spc="-5" dirty="0" err="1">
                <a:solidFill>
                  <a:schemeClr val="bg1"/>
                </a:solidFill>
              </a:rPr>
              <a:t>kota</a:t>
            </a:r>
            <a:r>
              <a:rPr lang="en-ID" spc="-5" dirty="0">
                <a:solidFill>
                  <a:schemeClr val="bg1"/>
                </a:solidFill>
              </a:rPr>
              <a:t>;</a:t>
            </a:r>
          </a:p>
          <a:p>
            <a:pPr marL="263776" indent="-263776" eaLnBrk="0" hangingPunct="0">
              <a:buFont typeface="Wingdings" panose="05000000000000000000" pitchFamily="2" charset="2"/>
              <a:buChar char="Ø"/>
              <a:defRPr/>
            </a:pPr>
            <a:r>
              <a:rPr lang="en-ID" spc="-5" dirty="0" err="1">
                <a:solidFill>
                  <a:schemeClr val="bg1"/>
                </a:solidFill>
              </a:rPr>
              <a:t>Pentepan</a:t>
            </a:r>
            <a:r>
              <a:rPr lang="en-ID" spc="-5" dirty="0">
                <a:solidFill>
                  <a:schemeClr val="bg1"/>
                </a:solidFill>
              </a:rPr>
              <a:t> </a:t>
            </a:r>
            <a:r>
              <a:rPr lang="en-ID" spc="-5" dirty="0" err="1">
                <a:solidFill>
                  <a:schemeClr val="bg1"/>
                </a:solidFill>
              </a:rPr>
              <a:t>perencanaan</a:t>
            </a:r>
            <a:r>
              <a:rPr lang="en-ID" spc="-5" dirty="0">
                <a:solidFill>
                  <a:schemeClr val="bg1"/>
                </a:solidFill>
              </a:rPr>
              <a:t> </a:t>
            </a:r>
            <a:r>
              <a:rPr lang="en-ID" spc="-5" dirty="0" err="1">
                <a:solidFill>
                  <a:schemeClr val="bg1"/>
                </a:solidFill>
              </a:rPr>
              <a:t>lingkup</a:t>
            </a:r>
            <a:r>
              <a:rPr lang="en-ID" spc="-5" dirty="0">
                <a:solidFill>
                  <a:schemeClr val="bg1"/>
                </a:solidFill>
              </a:rPr>
              <a:t> </a:t>
            </a:r>
            <a:r>
              <a:rPr lang="en-ID" spc="-5" dirty="0" err="1">
                <a:solidFill>
                  <a:schemeClr val="bg1"/>
                </a:solidFill>
              </a:rPr>
              <a:t>daerah</a:t>
            </a:r>
            <a:r>
              <a:rPr lang="en-ID" spc="-5" dirty="0">
                <a:solidFill>
                  <a:schemeClr val="bg1"/>
                </a:solidFill>
              </a:rPr>
              <a:t> </a:t>
            </a:r>
            <a:r>
              <a:rPr lang="en-ID" spc="-5" dirty="0" err="1">
                <a:solidFill>
                  <a:schemeClr val="bg1"/>
                </a:solidFill>
              </a:rPr>
              <a:t>kab</a:t>
            </a:r>
            <a:r>
              <a:rPr lang="en-ID" spc="-5" dirty="0">
                <a:solidFill>
                  <a:schemeClr val="bg1"/>
                </a:solidFill>
              </a:rPr>
              <a:t>/</a:t>
            </a:r>
            <a:r>
              <a:rPr lang="en-ID" spc="-5" dirty="0" err="1">
                <a:solidFill>
                  <a:schemeClr val="bg1"/>
                </a:solidFill>
              </a:rPr>
              <a:t>kota</a:t>
            </a:r>
            <a:endParaRPr lang="en-ID" spc="-5" dirty="0">
              <a:solidFill>
                <a:schemeClr val="bg1"/>
              </a:solidFill>
            </a:endParaRPr>
          </a:p>
          <a:p>
            <a:pPr marL="263776" indent="-263776" eaLnBrk="0" hangingPunct="0">
              <a:buFont typeface="Wingdings" panose="05000000000000000000" pitchFamily="2" charset="2"/>
              <a:buChar char="Ø"/>
              <a:defRPr/>
            </a:pPr>
            <a:r>
              <a:rPr lang="en-ID" spc="-5" dirty="0">
                <a:solidFill>
                  <a:schemeClr val="bg1"/>
                </a:solidFill>
              </a:rPr>
              <a:t>(</a:t>
            </a:r>
            <a:r>
              <a:rPr lang="en-ID" spc="-5" dirty="0" err="1">
                <a:solidFill>
                  <a:schemeClr val="bg1"/>
                </a:solidFill>
              </a:rPr>
              <a:t>kec</a:t>
            </a:r>
            <a:r>
              <a:rPr lang="en-ID" spc="-5" dirty="0">
                <a:solidFill>
                  <a:schemeClr val="bg1"/>
                </a:solidFill>
              </a:rPr>
              <a:t> dan </a:t>
            </a:r>
            <a:r>
              <a:rPr lang="en-ID" spc="-5" dirty="0" err="1">
                <a:solidFill>
                  <a:schemeClr val="bg1"/>
                </a:solidFill>
              </a:rPr>
              <a:t>desa</a:t>
            </a:r>
            <a:r>
              <a:rPr lang="en-ID" spc="-5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6" name="object 2">
            <a:extLst>
              <a:ext uri="{FF2B5EF4-FFF2-40B4-BE49-F238E27FC236}">
                <a16:creationId xmlns:a16="http://schemas.microsoft.com/office/drawing/2014/main" id="{C15D7E4F-C94A-4DC7-97CE-08634148077C}"/>
              </a:ext>
            </a:extLst>
          </p:cNvPr>
          <p:cNvSpPr txBox="1"/>
          <p:nvPr/>
        </p:nvSpPr>
        <p:spPr>
          <a:xfrm>
            <a:off x="1007533" y="326990"/>
            <a:ext cx="10176933" cy="718145"/>
          </a:xfrm>
          <a:prstGeom prst="rect">
            <a:avLst/>
          </a:prstGeom>
          <a:solidFill>
            <a:srgbClr val="01A89E"/>
          </a:solidFill>
          <a:ln w="19812">
            <a:solidFill>
              <a:srgbClr val="6B859A"/>
            </a:solidFill>
          </a:ln>
        </p:spPr>
        <p:txBody>
          <a:bodyPr lIns="0" tIns="0" rIns="0" bIns="0">
            <a:spAutoFit/>
          </a:bodyPr>
          <a:lstStyle/>
          <a:p>
            <a:pPr marL="69754" algn="ctr" eaLnBrk="0" hangingPunct="0">
              <a:lnSpc>
                <a:spcPts val="2806"/>
              </a:lnSpc>
              <a:defRPr/>
            </a:pPr>
            <a:r>
              <a:rPr sz="2000" b="1" spc="-9" dirty="0"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KEWENANGAN</a:t>
            </a:r>
            <a:r>
              <a:rPr sz="2000" b="1" spc="-5" dirty="0"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</a:t>
            </a:r>
            <a:r>
              <a:rPr lang="en-US" sz="2000" b="1" spc="-23" dirty="0"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PELAKSANAAN NSPK</a:t>
            </a:r>
            <a:endParaRPr lang="en-US" sz="2000" dirty="0"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marL="69754" algn="ctr" eaLnBrk="0" hangingPunct="0">
              <a:lnSpc>
                <a:spcPts val="2806"/>
              </a:lnSpc>
              <a:defRPr/>
            </a:pPr>
            <a:r>
              <a:rPr sz="2000" b="1" spc="-42" dirty="0"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ANTAR</a:t>
            </a:r>
            <a:r>
              <a:rPr lang="en-US" sz="2000" b="1" spc="-42" dirty="0"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</a:t>
            </a:r>
            <a:r>
              <a:rPr sz="2000" b="1" spc="-32" dirty="0"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TINGKAT</a:t>
            </a:r>
            <a:r>
              <a:rPr sz="2000" b="1" spc="-23" dirty="0"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PEMERINTAHAN</a:t>
            </a:r>
            <a:endParaRPr lang="en-US" sz="2000" b="1" spc="-23" dirty="0"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DBD2512-0304-42DF-98A2-3FDDE1327F50}"/>
              </a:ext>
            </a:extLst>
          </p:cNvPr>
          <p:cNvSpPr/>
          <p:nvPr/>
        </p:nvSpPr>
        <p:spPr>
          <a:xfrm>
            <a:off x="907446" y="1389421"/>
            <a:ext cx="25354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7938" eaLnBrk="0" hangingPunct="0">
              <a:spcBef>
                <a:spcPts val="871"/>
              </a:spcBef>
              <a:defRPr/>
            </a:pPr>
            <a:r>
              <a:rPr lang="en-ID" b="1" spc="-14" dirty="0">
                <a:latin typeface="Tw Cen MT"/>
                <a:cs typeface="Tw Cen MT"/>
              </a:rPr>
              <a:t>PEMERINTAH</a:t>
            </a:r>
            <a:r>
              <a:rPr lang="en-ID" b="1" spc="-83" dirty="0">
                <a:latin typeface="Tw Cen MT"/>
                <a:cs typeface="Tw Cen MT"/>
              </a:rPr>
              <a:t> </a:t>
            </a:r>
            <a:r>
              <a:rPr lang="en-ID" b="1" spc="-23" dirty="0">
                <a:latin typeface="Tw Cen MT"/>
                <a:cs typeface="Tw Cen MT"/>
              </a:rPr>
              <a:t>PUSAT</a:t>
            </a:r>
            <a:endParaRPr lang="en-ID" dirty="0">
              <a:latin typeface="Tw Cen MT"/>
              <a:cs typeface="Tw Cen M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7918733-5D3F-4D9D-9897-B2E171BC8585}"/>
              </a:ext>
            </a:extLst>
          </p:cNvPr>
          <p:cNvSpPr/>
          <p:nvPr/>
        </p:nvSpPr>
        <p:spPr>
          <a:xfrm>
            <a:off x="3542971" y="1373041"/>
            <a:ext cx="2711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8395" algn="ctr" eaLnBrk="0" hangingPunct="0">
              <a:spcBef>
                <a:spcPts val="794"/>
              </a:spcBef>
              <a:defRPr/>
            </a:pPr>
            <a:r>
              <a:rPr lang="en-US" b="1" spc="-14" dirty="0">
                <a:latin typeface="Tw Cen MT"/>
                <a:cs typeface="Tw Cen MT"/>
              </a:rPr>
              <a:t>PEMERINTAH </a:t>
            </a:r>
            <a:r>
              <a:rPr lang="en-US" b="1" spc="-28" dirty="0">
                <a:latin typeface="Tw Cen MT"/>
                <a:cs typeface="Tw Cen MT"/>
              </a:rPr>
              <a:t>PROVINSI</a:t>
            </a:r>
            <a:endParaRPr lang="en-US" dirty="0">
              <a:latin typeface="Tw Cen MT"/>
              <a:cs typeface="Tw Cen MT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79F118A-2213-4DCF-A391-9DAAA092EC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1" y="137968"/>
            <a:ext cx="752832" cy="9810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2EE3750-9A56-4910-A2FD-ECC60058505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10810908" y="5403239"/>
            <a:ext cx="1023041" cy="1454761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0055ADB-CB0B-438E-9A9C-D5A06F0F408B}"/>
              </a:ext>
            </a:extLst>
          </p:cNvPr>
          <p:cNvSpPr txBox="1"/>
          <p:nvPr/>
        </p:nvSpPr>
        <p:spPr>
          <a:xfrm>
            <a:off x="9239272" y="5787442"/>
            <a:ext cx="159210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id-ID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UKSESKAN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F17A292-52F4-435B-928B-C34610404FC8}"/>
              </a:ext>
            </a:extLst>
          </p:cNvPr>
          <p:cNvSpPr/>
          <p:nvPr/>
        </p:nvSpPr>
        <p:spPr>
          <a:xfrm>
            <a:off x="8204341" y="1373041"/>
            <a:ext cx="2571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25"/>
              </a:spcBef>
            </a:pPr>
            <a:r>
              <a:rPr lang="en-US" b="1" spc="-14" dirty="0">
                <a:latin typeface="Tw Cen MT"/>
                <a:cs typeface="Tw Cen MT"/>
              </a:rPr>
              <a:t>PEMERINTAH</a:t>
            </a:r>
            <a:r>
              <a:rPr lang="en-US" b="1" dirty="0">
                <a:latin typeface="Tw Cen MT" pitchFamily="34" charset="0"/>
              </a:rPr>
              <a:t> KAB/KOTA</a:t>
            </a:r>
            <a:endParaRPr lang="en-US" dirty="0">
              <a:latin typeface="Tw Cen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9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24" grpId="0"/>
      <p:bldP spid="25" grpId="0"/>
      <p:bldP spid="26" grpId="0"/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1">
            <a:extLst>
              <a:ext uri="{FF2B5EF4-FFF2-40B4-BE49-F238E27FC236}">
                <a16:creationId xmlns:a16="http://schemas.microsoft.com/office/drawing/2014/main" id="{FF6E8622-7AF5-4698-BD57-9FC460BDBABC}"/>
              </a:ext>
            </a:extLst>
          </p:cNvPr>
          <p:cNvGrpSpPr>
            <a:grpSpLocks/>
          </p:cNvGrpSpPr>
          <p:nvPr/>
        </p:nvGrpSpPr>
        <p:grpSpPr bwMode="auto">
          <a:xfrm>
            <a:off x="964327" y="2034565"/>
            <a:ext cx="2858620" cy="2645802"/>
            <a:chOff x="740227" y="1600200"/>
            <a:chExt cx="3146144" cy="3111062"/>
          </a:xfrm>
        </p:grpSpPr>
        <p:sp>
          <p:nvSpPr>
            <p:cNvPr id="20" name="Pie 4">
              <a:extLst>
                <a:ext uri="{FF2B5EF4-FFF2-40B4-BE49-F238E27FC236}">
                  <a16:creationId xmlns:a16="http://schemas.microsoft.com/office/drawing/2014/main" id="{F05EE7E9-44E7-4D8E-B79E-7DB83D0CE8AD}"/>
                </a:ext>
              </a:extLst>
            </p:cNvPr>
            <p:cNvSpPr/>
            <p:nvPr/>
          </p:nvSpPr>
          <p:spPr>
            <a:xfrm>
              <a:off x="774082" y="1600200"/>
              <a:ext cx="3112289" cy="3111062"/>
            </a:xfrm>
            <a:prstGeom prst="pie">
              <a:avLst>
                <a:gd name="adj1" fmla="val 8516959"/>
                <a:gd name="adj2" fmla="val 16200000"/>
              </a:avLst>
            </a:prstGeom>
            <a:solidFill>
              <a:srgbClr val="8FC8C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980" dirty="0">
                <a:solidFill>
                  <a:schemeClr val="tx1"/>
                </a:solidFill>
              </a:endParaRPr>
            </a:p>
          </p:txBody>
        </p:sp>
        <p:sp>
          <p:nvSpPr>
            <p:cNvPr id="21" name="Pie 5">
              <a:extLst>
                <a:ext uri="{FF2B5EF4-FFF2-40B4-BE49-F238E27FC236}">
                  <a16:creationId xmlns:a16="http://schemas.microsoft.com/office/drawing/2014/main" id="{15899795-4807-4F55-88D3-05AFA1B2A24C}"/>
                </a:ext>
              </a:extLst>
            </p:cNvPr>
            <p:cNvSpPr/>
            <p:nvPr/>
          </p:nvSpPr>
          <p:spPr>
            <a:xfrm>
              <a:off x="774082" y="1600200"/>
              <a:ext cx="3112289" cy="3111062"/>
            </a:xfrm>
            <a:prstGeom prst="pie">
              <a:avLst>
                <a:gd name="adj1" fmla="val 2452558"/>
                <a:gd name="adj2" fmla="val 8515731"/>
              </a:avLst>
            </a:prstGeom>
            <a:solidFill>
              <a:schemeClr val="tx1">
                <a:lumMod val="65000"/>
                <a:lumOff val="35000"/>
              </a:schemeClr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980" dirty="0">
                <a:solidFill>
                  <a:schemeClr val="tx1"/>
                </a:solidFill>
              </a:endParaRPr>
            </a:p>
          </p:txBody>
        </p:sp>
        <p:sp>
          <p:nvSpPr>
            <p:cNvPr id="22" name="Pie 6">
              <a:extLst>
                <a:ext uri="{FF2B5EF4-FFF2-40B4-BE49-F238E27FC236}">
                  <a16:creationId xmlns:a16="http://schemas.microsoft.com/office/drawing/2014/main" id="{444360C5-E574-4CAA-83DD-9C8C4356C69A}"/>
                </a:ext>
              </a:extLst>
            </p:cNvPr>
            <p:cNvSpPr/>
            <p:nvPr/>
          </p:nvSpPr>
          <p:spPr>
            <a:xfrm>
              <a:off x="774082" y="1600200"/>
              <a:ext cx="3112289" cy="3111062"/>
            </a:xfrm>
            <a:prstGeom prst="pie">
              <a:avLst>
                <a:gd name="adj1" fmla="val 16140616"/>
                <a:gd name="adj2" fmla="val 2480867"/>
              </a:avLst>
            </a:prstGeom>
            <a:solidFill>
              <a:srgbClr val="006571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980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7">
              <a:extLst>
                <a:ext uri="{FF2B5EF4-FFF2-40B4-BE49-F238E27FC236}">
                  <a16:creationId xmlns:a16="http://schemas.microsoft.com/office/drawing/2014/main" id="{7B4DD5CB-CC1B-417F-B738-1A59E75493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134270">
              <a:off x="740227" y="2435793"/>
              <a:ext cx="1797756" cy="745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id-ID" altLang="en-US" sz="1760" b="1" dirty="0"/>
                <a:t>Peng</a:t>
              </a:r>
              <a:r>
                <a:rPr lang="en-US" altLang="en-US" sz="1760" b="1" dirty="0" err="1"/>
                <a:t>embangan</a:t>
              </a:r>
              <a:endParaRPr lang="id-ID" altLang="en-US" sz="1760" b="1" dirty="0"/>
            </a:p>
            <a:p>
              <a:r>
                <a:rPr lang="id-ID" altLang="en-US" sz="1760" b="1" dirty="0"/>
                <a:t>Kompetensi</a:t>
              </a:r>
            </a:p>
          </p:txBody>
        </p:sp>
        <p:sp>
          <p:nvSpPr>
            <p:cNvPr id="24" name="TextBox 9">
              <a:extLst>
                <a:ext uri="{FF2B5EF4-FFF2-40B4-BE49-F238E27FC236}">
                  <a16:creationId xmlns:a16="http://schemas.microsoft.com/office/drawing/2014/main" id="{CA1CC95A-D1F1-4B8E-A332-5F8E6600C6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648452">
              <a:off x="2256740" y="2751764"/>
              <a:ext cx="975071" cy="3333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id-ID" altLang="en-US" sz="1760" b="1" dirty="0">
                  <a:solidFill>
                    <a:schemeClr val="bg1"/>
                  </a:solidFill>
                </a:rPr>
                <a:t>Standardisasi</a:t>
              </a:r>
            </a:p>
          </p:txBody>
        </p:sp>
        <p:sp>
          <p:nvSpPr>
            <p:cNvPr id="29" name="TextBox 10">
              <a:extLst>
                <a:ext uri="{FF2B5EF4-FFF2-40B4-BE49-F238E27FC236}">
                  <a16:creationId xmlns:a16="http://schemas.microsoft.com/office/drawing/2014/main" id="{70221DF9-987A-4869-905A-A528332D03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528997">
              <a:off x="1540572" y="3938651"/>
              <a:ext cx="828678" cy="364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id-ID" altLang="en-US" sz="1980" b="1" dirty="0">
                  <a:solidFill>
                    <a:schemeClr val="bg1"/>
                  </a:solidFill>
                </a:rPr>
                <a:t>Sertifikasi</a:t>
              </a: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CE42DFD-2C69-49B2-A7EE-CA856142872D}"/>
              </a:ext>
            </a:extLst>
          </p:cNvPr>
          <p:cNvSpPr/>
          <p:nvPr/>
        </p:nvSpPr>
        <p:spPr>
          <a:xfrm>
            <a:off x="0" y="6328229"/>
            <a:ext cx="12192000" cy="529771"/>
          </a:xfrm>
          <a:prstGeom prst="rect">
            <a:avLst/>
          </a:prstGeom>
          <a:gradFill>
            <a:gsLst>
              <a:gs pos="77000">
                <a:srgbClr val="01A89E"/>
              </a:gs>
              <a:gs pos="77000">
                <a:srgbClr val="019589"/>
              </a:gs>
              <a:gs pos="27000">
                <a:srgbClr val="8FC8C2"/>
              </a:gs>
              <a:gs pos="90000">
                <a:srgbClr val="01A89E"/>
              </a:gs>
              <a:gs pos="91000">
                <a:srgbClr val="006571"/>
              </a:gs>
            </a:gsLst>
            <a:path path="circle">
              <a:fillToRect t="100000" r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79DDD51-436E-4B35-8471-0705D1EBF1C0}"/>
              </a:ext>
            </a:extLst>
          </p:cNvPr>
          <p:cNvSpPr txBox="1">
            <a:spLocks/>
          </p:cNvSpPr>
          <p:nvPr/>
        </p:nvSpPr>
        <p:spPr>
          <a:xfrm>
            <a:off x="469900" y="18709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b="1" dirty="0">
                <a:solidFill>
                  <a:srgbClr val="00657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PERAN BPSDM</a:t>
            </a:r>
            <a:endParaRPr lang="id-ID" altLang="en-US" b="1" dirty="0">
              <a:solidFill>
                <a:srgbClr val="00657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C3E840B-84C0-46A3-8E00-CA13B3A450C6}"/>
              </a:ext>
            </a:extLst>
          </p:cNvPr>
          <p:cNvSpPr/>
          <p:nvPr/>
        </p:nvSpPr>
        <p:spPr>
          <a:xfrm>
            <a:off x="702133" y="1891747"/>
            <a:ext cx="3527736" cy="3074506"/>
          </a:xfrm>
          <a:prstGeom prst="roundRect">
            <a:avLst/>
          </a:prstGeom>
          <a:noFill/>
          <a:ln w="76200">
            <a:solidFill>
              <a:srgbClr val="8FC8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0B85BB8-376D-40BA-BC57-0BB85CB2C873}"/>
              </a:ext>
            </a:extLst>
          </p:cNvPr>
          <p:cNvSpPr/>
          <p:nvPr/>
        </p:nvSpPr>
        <p:spPr>
          <a:xfrm>
            <a:off x="4522824" y="1891747"/>
            <a:ext cx="3153585" cy="3046032"/>
          </a:xfrm>
          <a:prstGeom prst="roundRect">
            <a:avLst/>
          </a:prstGeom>
          <a:noFill/>
          <a:ln w="76200">
            <a:solidFill>
              <a:srgbClr val="0195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54D0226-46B6-498A-B48F-A2CEDC97D1A9}"/>
              </a:ext>
            </a:extLst>
          </p:cNvPr>
          <p:cNvSpPr/>
          <p:nvPr/>
        </p:nvSpPr>
        <p:spPr>
          <a:xfrm>
            <a:off x="8015731" y="1891747"/>
            <a:ext cx="3219087" cy="3053284"/>
          </a:xfrm>
          <a:prstGeom prst="roundRect">
            <a:avLst/>
          </a:prstGeom>
          <a:noFill/>
          <a:ln w="76200">
            <a:solidFill>
              <a:srgbClr val="0065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0B9AC89-FC81-4F66-BEB6-2FED78538A6F}"/>
              </a:ext>
            </a:extLst>
          </p:cNvPr>
          <p:cNvSpPr/>
          <p:nvPr/>
        </p:nvSpPr>
        <p:spPr>
          <a:xfrm>
            <a:off x="1266867" y="5108411"/>
            <a:ext cx="22464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altLang="en-US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Pusat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432F345-EEB2-4E10-BBE6-A6920F1BE245}"/>
              </a:ext>
            </a:extLst>
          </p:cNvPr>
          <p:cNvSpPr/>
          <p:nvPr/>
        </p:nvSpPr>
        <p:spPr>
          <a:xfrm>
            <a:off x="4753959" y="5094395"/>
            <a:ext cx="24977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d-ID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Kabupaten/Kota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CEF8E92-734D-4D64-B578-AA7C0F9A808C}"/>
              </a:ext>
            </a:extLst>
          </p:cNvPr>
          <p:cNvSpPr/>
          <p:nvPr/>
        </p:nvSpPr>
        <p:spPr>
          <a:xfrm>
            <a:off x="8309746" y="5164880"/>
            <a:ext cx="22464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altLang="en-US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Provinsi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CF4D007D-A2F0-4921-8A0B-FB6AD202D3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1" y="137968"/>
            <a:ext cx="752832" cy="98103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52839B9-B947-423C-A68F-FFAF2AC7B8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10810908" y="5403239"/>
            <a:ext cx="1023041" cy="1454761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DDE644DC-70FE-4B84-9359-09CB6E5F5AE4}"/>
              </a:ext>
            </a:extLst>
          </p:cNvPr>
          <p:cNvSpPr txBox="1"/>
          <p:nvPr/>
        </p:nvSpPr>
        <p:spPr>
          <a:xfrm>
            <a:off x="9239272" y="5787442"/>
            <a:ext cx="159210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id-ID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UKSESKAN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  <p:grpSp>
        <p:nvGrpSpPr>
          <p:cNvPr id="40" name="Group 28">
            <a:extLst>
              <a:ext uri="{FF2B5EF4-FFF2-40B4-BE49-F238E27FC236}">
                <a16:creationId xmlns:a16="http://schemas.microsoft.com/office/drawing/2014/main" id="{A4A55D67-C603-4273-8E9F-411688303B43}"/>
              </a:ext>
            </a:extLst>
          </p:cNvPr>
          <p:cNvGrpSpPr>
            <a:grpSpLocks/>
          </p:cNvGrpSpPr>
          <p:nvPr/>
        </p:nvGrpSpPr>
        <p:grpSpPr bwMode="auto">
          <a:xfrm>
            <a:off x="4753959" y="2048568"/>
            <a:ext cx="2660203" cy="2594857"/>
            <a:chOff x="6813331" y="2753316"/>
            <a:chExt cx="3105599" cy="3105599"/>
          </a:xfrm>
          <a:solidFill>
            <a:schemeClr val="accent1">
              <a:lumMod val="50000"/>
            </a:schemeClr>
          </a:solidFill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78B8ABD-7FD4-438F-8B0A-8E59A1E41A73}"/>
                </a:ext>
              </a:extLst>
            </p:cNvPr>
            <p:cNvSpPr/>
            <p:nvPr/>
          </p:nvSpPr>
          <p:spPr>
            <a:xfrm>
              <a:off x="6813331" y="2753316"/>
              <a:ext cx="3105599" cy="3105599"/>
            </a:xfrm>
            <a:prstGeom prst="ellipse">
              <a:avLst/>
            </a:prstGeom>
            <a:solidFill>
              <a:srgbClr val="8FC8C2"/>
            </a:solidFill>
            <a:ln w="57150">
              <a:solidFill>
                <a:srgbClr val="00657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980" dirty="0"/>
            </a:p>
          </p:txBody>
        </p:sp>
        <p:sp>
          <p:nvSpPr>
            <p:cNvPr id="42" name="TextBox 23">
              <a:extLst>
                <a:ext uri="{FF2B5EF4-FFF2-40B4-BE49-F238E27FC236}">
                  <a16:creationId xmlns:a16="http://schemas.microsoft.com/office/drawing/2014/main" id="{DC6AA9F7-9889-4CF6-BCF3-781A61134C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93503" y="3741978"/>
              <a:ext cx="2735827" cy="10829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id-ID" sz="2640" b="1" dirty="0">
                  <a:solidFill>
                    <a:schemeClr val="bg1"/>
                  </a:solidFill>
                </a:rPr>
                <a:t>Peng</a:t>
              </a:r>
              <a:r>
                <a:rPr lang="en-US" sz="2640" b="1" dirty="0" err="1">
                  <a:solidFill>
                    <a:schemeClr val="bg1"/>
                  </a:solidFill>
                </a:rPr>
                <a:t>embangan</a:t>
              </a:r>
              <a:endParaRPr lang="id-ID" sz="2640" b="1" dirty="0">
                <a:solidFill>
                  <a:schemeClr val="bg1"/>
                </a:solidFill>
              </a:endParaRPr>
            </a:p>
            <a:p>
              <a:pPr algn="ctr">
                <a:defRPr/>
              </a:pPr>
              <a:r>
                <a:rPr lang="id-ID" sz="2640" b="1" dirty="0">
                  <a:solidFill>
                    <a:schemeClr val="bg1"/>
                  </a:solidFill>
                </a:rPr>
                <a:t>Kompetensi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3C252D5C-8334-4481-A521-BFCEDF82CA05}"/>
              </a:ext>
            </a:extLst>
          </p:cNvPr>
          <p:cNvGrpSpPr/>
          <p:nvPr/>
        </p:nvGrpSpPr>
        <p:grpSpPr>
          <a:xfrm>
            <a:off x="8188036" y="1963311"/>
            <a:ext cx="2825553" cy="2891339"/>
            <a:chOff x="7588580" y="1118999"/>
            <a:chExt cx="2823605" cy="2889346"/>
          </a:xfrm>
        </p:grpSpPr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12608835-5907-425C-9461-B52E985C2608}"/>
                </a:ext>
              </a:extLst>
            </p:cNvPr>
            <p:cNvGrpSpPr/>
            <p:nvPr/>
          </p:nvGrpSpPr>
          <p:grpSpPr>
            <a:xfrm>
              <a:off x="7588580" y="1118999"/>
              <a:ext cx="2823605" cy="2889346"/>
              <a:chOff x="7230533" y="752616"/>
              <a:chExt cx="4148667" cy="3255729"/>
            </a:xfrm>
          </p:grpSpPr>
          <p:sp>
            <p:nvSpPr>
              <p:cNvPr id="47" name="Pie 13">
                <a:extLst>
                  <a:ext uri="{FF2B5EF4-FFF2-40B4-BE49-F238E27FC236}">
                    <a16:creationId xmlns:a16="http://schemas.microsoft.com/office/drawing/2014/main" id="{7A055020-6ADA-4087-B93C-B810DFDE651D}"/>
                  </a:ext>
                </a:extLst>
              </p:cNvPr>
              <p:cNvSpPr/>
              <p:nvPr/>
            </p:nvSpPr>
            <p:spPr bwMode="auto">
              <a:xfrm>
                <a:off x="7230533" y="752616"/>
                <a:ext cx="4148667" cy="3255729"/>
              </a:xfrm>
              <a:prstGeom prst="pie">
                <a:avLst>
                  <a:gd name="adj1" fmla="val 2407623"/>
                  <a:gd name="adj2" fmla="val 16200000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id-ID" sz="198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8" name="Pie 15">
                <a:extLst>
                  <a:ext uri="{FF2B5EF4-FFF2-40B4-BE49-F238E27FC236}">
                    <a16:creationId xmlns:a16="http://schemas.microsoft.com/office/drawing/2014/main" id="{B63AD724-7CA7-4D73-ACAC-06209EACC106}"/>
                  </a:ext>
                </a:extLst>
              </p:cNvPr>
              <p:cNvSpPr/>
              <p:nvPr/>
            </p:nvSpPr>
            <p:spPr bwMode="auto">
              <a:xfrm>
                <a:off x="7230533" y="752616"/>
                <a:ext cx="4148667" cy="3255729"/>
              </a:xfrm>
              <a:prstGeom prst="pie">
                <a:avLst>
                  <a:gd name="adj1" fmla="val 16140616"/>
                  <a:gd name="adj2" fmla="val 2480867"/>
                </a:avLst>
              </a:prstGeom>
              <a:solidFill>
                <a:srgbClr val="006571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id-ID" sz="198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9" name="TextBox 16">
              <a:extLst>
                <a:ext uri="{FF2B5EF4-FFF2-40B4-BE49-F238E27FC236}">
                  <a16:creationId xmlns:a16="http://schemas.microsoft.com/office/drawing/2014/main" id="{65FD8C25-8FAF-406F-9117-29B0E9B3B2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21138" y="2819431"/>
              <a:ext cx="1633460" cy="634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id-ID" altLang="en-US" sz="1760" b="1" dirty="0">
                  <a:solidFill>
                    <a:schemeClr val="bg1"/>
                  </a:solidFill>
                </a:rPr>
                <a:t>Peng</a:t>
              </a:r>
              <a:r>
                <a:rPr lang="en-US" altLang="en-US" sz="1760" b="1" dirty="0" err="1">
                  <a:solidFill>
                    <a:schemeClr val="bg1"/>
                  </a:solidFill>
                </a:rPr>
                <a:t>embangan</a:t>
              </a:r>
              <a:endParaRPr lang="id-ID" altLang="en-US" sz="1760" b="1" dirty="0">
                <a:solidFill>
                  <a:schemeClr val="bg1"/>
                </a:solidFill>
              </a:endParaRPr>
            </a:p>
            <a:p>
              <a:r>
                <a:rPr lang="id-ID" altLang="en-US" sz="1760" b="1" dirty="0">
                  <a:solidFill>
                    <a:schemeClr val="bg1"/>
                  </a:solidFill>
                </a:rPr>
                <a:t>Kompetensi</a:t>
              </a:r>
            </a:p>
          </p:txBody>
        </p:sp>
        <p:sp>
          <p:nvSpPr>
            <p:cNvPr id="50" name="TextBox 18">
              <a:extLst>
                <a:ext uri="{FF2B5EF4-FFF2-40B4-BE49-F238E27FC236}">
                  <a16:creationId xmlns:a16="http://schemas.microsoft.com/office/drawing/2014/main" id="{133B2472-E348-4C40-BD43-207AC4F69E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77777" y="1867505"/>
              <a:ext cx="1223540" cy="397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id-ID" altLang="en-US" sz="1980" b="1" dirty="0">
                  <a:solidFill>
                    <a:schemeClr val="bg1"/>
                  </a:solidFill>
                </a:rPr>
                <a:t>Sertifikasi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495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8" grpId="0" animBg="1"/>
      <p:bldP spid="9" grpId="0" animBg="1"/>
      <p:bldP spid="34" grpId="0"/>
      <p:bldP spid="35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4F61E-7E03-4CC1-B513-A272710AA2FB}"/>
              </a:ext>
            </a:extLst>
          </p:cNvPr>
          <p:cNvSpPr txBox="1">
            <a:spLocks/>
          </p:cNvSpPr>
          <p:nvPr/>
        </p:nvSpPr>
        <p:spPr>
          <a:xfrm>
            <a:off x="-561458" y="3797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PERAN ASN</a:t>
            </a:r>
            <a:endParaRPr lang="id-ID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D9BC7E-1254-4EE0-97B0-C46CB0BBE53D}"/>
              </a:ext>
            </a:extLst>
          </p:cNvPr>
          <p:cNvSpPr/>
          <p:nvPr/>
        </p:nvSpPr>
        <p:spPr>
          <a:xfrm>
            <a:off x="0" y="6328229"/>
            <a:ext cx="12192000" cy="529771"/>
          </a:xfrm>
          <a:prstGeom prst="rect">
            <a:avLst/>
          </a:prstGeom>
          <a:gradFill>
            <a:gsLst>
              <a:gs pos="77000">
                <a:srgbClr val="01A89E"/>
              </a:gs>
              <a:gs pos="77000">
                <a:srgbClr val="019589"/>
              </a:gs>
              <a:gs pos="27000">
                <a:srgbClr val="8FC8C2"/>
              </a:gs>
              <a:gs pos="90000">
                <a:srgbClr val="01A89E"/>
              </a:gs>
              <a:gs pos="91000">
                <a:srgbClr val="006571"/>
              </a:gs>
            </a:gsLst>
            <a:path path="circle">
              <a:fillToRect t="100000" r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0881AF2-0ABC-4662-8835-581A2CD98D10}"/>
              </a:ext>
            </a:extLst>
          </p:cNvPr>
          <p:cNvSpPr/>
          <p:nvPr/>
        </p:nvSpPr>
        <p:spPr>
          <a:xfrm>
            <a:off x="4634664" y="4833842"/>
            <a:ext cx="60233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D" sz="1200" b="1" spc="-5" dirty="0">
                <a:latin typeface="Arial"/>
                <a:cs typeface="Arial"/>
              </a:rPr>
              <a:t>ASN </a:t>
            </a:r>
            <a:r>
              <a:rPr lang="en-ID" sz="1200" b="1" dirty="0">
                <a:latin typeface="Arial"/>
                <a:cs typeface="Arial"/>
              </a:rPr>
              <a:t>yang </a:t>
            </a:r>
            <a:r>
              <a:rPr lang="en-ID" sz="1200" b="1" dirty="0" err="1">
                <a:latin typeface="Arial"/>
                <a:cs typeface="Arial"/>
              </a:rPr>
              <a:t>mempunyai</a:t>
            </a:r>
            <a:r>
              <a:rPr lang="en-ID" sz="1200" b="1" dirty="0">
                <a:latin typeface="Arial"/>
                <a:cs typeface="Arial"/>
              </a:rPr>
              <a:t> </a:t>
            </a:r>
            <a:r>
              <a:rPr lang="en-ID" sz="1200" b="1" dirty="0" err="1">
                <a:latin typeface="Arial"/>
                <a:cs typeface="Arial"/>
              </a:rPr>
              <a:t>kompetensi</a:t>
            </a:r>
            <a:r>
              <a:rPr lang="en-ID" sz="1200" b="1" dirty="0">
                <a:latin typeface="Arial"/>
                <a:cs typeface="Arial"/>
              </a:rPr>
              <a:t> </a:t>
            </a:r>
            <a:r>
              <a:rPr lang="en-ID" sz="1200" b="1" spc="-5" dirty="0">
                <a:latin typeface="Arial"/>
                <a:cs typeface="Arial"/>
              </a:rPr>
              <a:t>yang </a:t>
            </a:r>
            <a:r>
              <a:rPr lang="en-ID" sz="1200" b="1" dirty="0" err="1">
                <a:latin typeface="Arial"/>
                <a:cs typeface="Arial"/>
              </a:rPr>
              <a:t>diindikasikan</a:t>
            </a:r>
            <a:r>
              <a:rPr lang="en-ID" sz="1200" b="1" dirty="0">
                <a:latin typeface="Arial"/>
                <a:cs typeface="Arial"/>
              </a:rPr>
              <a:t>  </a:t>
            </a:r>
            <a:r>
              <a:rPr lang="en-ID" sz="1200" b="1" spc="-5" dirty="0" err="1">
                <a:latin typeface="Arial"/>
                <a:cs typeface="Arial"/>
              </a:rPr>
              <a:t>dari</a:t>
            </a:r>
            <a:r>
              <a:rPr lang="en-ID" sz="1200" b="1" spc="-5" dirty="0">
                <a:latin typeface="Arial"/>
                <a:cs typeface="Arial"/>
              </a:rPr>
              <a:t> </a:t>
            </a:r>
            <a:r>
              <a:rPr lang="en-ID" sz="1200" b="1" dirty="0" err="1">
                <a:latin typeface="Arial"/>
                <a:cs typeface="Arial"/>
              </a:rPr>
              <a:t>sikap</a:t>
            </a:r>
            <a:r>
              <a:rPr lang="en-ID" sz="1200" b="1" dirty="0">
                <a:latin typeface="Arial"/>
                <a:cs typeface="Arial"/>
              </a:rPr>
              <a:t> </a:t>
            </a:r>
            <a:r>
              <a:rPr lang="en-ID" sz="1200" b="1" spc="-5" dirty="0" err="1">
                <a:latin typeface="Arial"/>
                <a:cs typeface="Arial"/>
              </a:rPr>
              <a:t>disiplin</a:t>
            </a:r>
            <a:r>
              <a:rPr lang="en-ID" sz="1200" b="1" spc="-5" dirty="0">
                <a:latin typeface="Arial"/>
                <a:cs typeface="Arial"/>
              </a:rPr>
              <a:t> </a:t>
            </a:r>
            <a:r>
              <a:rPr lang="en-ID" sz="1200" b="1" dirty="0">
                <a:latin typeface="Arial"/>
                <a:cs typeface="Arial"/>
              </a:rPr>
              <a:t>yang </a:t>
            </a:r>
            <a:r>
              <a:rPr lang="en-ID" sz="1200" b="1" dirty="0" err="1">
                <a:latin typeface="Arial"/>
                <a:cs typeface="Arial"/>
              </a:rPr>
              <a:t>tinggi</a:t>
            </a:r>
            <a:r>
              <a:rPr lang="en-ID" sz="1200" b="1" dirty="0">
                <a:latin typeface="Arial"/>
                <a:cs typeface="Arial"/>
              </a:rPr>
              <a:t>, </a:t>
            </a:r>
            <a:r>
              <a:rPr lang="en-ID" sz="1200" b="1" dirty="0" err="1">
                <a:latin typeface="Arial"/>
                <a:cs typeface="Arial"/>
              </a:rPr>
              <a:t>kinerja</a:t>
            </a:r>
            <a:r>
              <a:rPr lang="en-ID" sz="1200" b="1" dirty="0">
                <a:latin typeface="Arial"/>
                <a:cs typeface="Arial"/>
              </a:rPr>
              <a:t> </a:t>
            </a:r>
            <a:r>
              <a:rPr lang="en-ID" sz="1200" b="1" spc="-5" dirty="0">
                <a:latin typeface="Arial"/>
                <a:cs typeface="Arial"/>
              </a:rPr>
              <a:t>yang </a:t>
            </a:r>
            <a:r>
              <a:rPr lang="en-ID" sz="1200" b="1" spc="-5" dirty="0" err="1">
                <a:latin typeface="Arial"/>
                <a:cs typeface="Arial"/>
              </a:rPr>
              <a:t>baik</a:t>
            </a:r>
            <a:r>
              <a:rPr lang="en-ID" sz="1200" b="1" spc="-5" dirty="0">
                <a:latin typeface="Arial"/>
                <a:cs typeface="Arial"/>
              </a:rPr>
              <a:t> </a:t>
            </a:r>
            <a:r>
              <a:rPr lang="en-ID" sz="1200" b="1" dirty="0" err="1">
                <a:latin typeface="Arial"/>
                <a:cs typeface="Arial"/>
              </a:rPr>
              <a:t>serta</a:t>
            </a:r>
            <a:r>
              <a:rPr lang="en-ID" sz="1200" b="1" dirty="0">
                <a:latin typeface="Arial"/>
                <a:cs typeface="Arial"/>
              </a:rPr>
              <a:t>  </a:t>
            </a:r>
            <a:r>
              <a:rPr lang="en-ID" sz="1200" b="1" spc="-5" dirty="0" err="1">
                <a:latin typeface="Arial"/>
                <a:cs typeface="Arial"/>
              </a:rPr>
              <a:t>sikap</a:t>
            </a:r>
            <a:r>
              <a:rPr lang="en-ID" sz="1200" b="1" spc="-5" dirty="0">
                <a:latin typeface="Arial"/>
                <a:cs typeface="Arial"/>
              </a:rPr>
              <a:t> dan </a:t>
            </a:r>
            <a:r>
              <a:rPr lang="en-ID" sz="1200" b="1" dirty="0" err="1">
                <a:latin typeface="Arial"/>
                <a:cs typeface="Arial"/>
              </a:rPr>
              <a:t>perilakunya</a:t>
            </a:r>
            <a:r>
              <a:rPr lang="en-ID" sz="1200" b="1" dirty="0">
                <a:latin typeface="Arial"/>
                <a:cs typeface="Arial"/>
              </a:rPr>
              <a:t> </a:t>
            </a:r>
            <a:r>
              <a:rPr lang="en-ID" sz="1200" b="1" spc="-5" dirty="0">
                <a:latin typeface="Arial"/>
                <a:cs typeface="Arial"/>
              </a:rPr>
              <a:t>yang </a:t>
            </a:r>
            <a:r>
              <a:rPr lang="en-ID" sz="1200" b="1" spc="-5" dirty="0" err="1">
                <a:latin typeface="Arial"/>
                <a:cs typeface="Arial"/>
              </a:rPr>
              <a:t>penuh</a:t>
            </a:r>
            <a:r>
              <a:rPr lang="en-ID" sz="1200" b="1" spc="-5" dirty="0">
                <a:latin typeface="Arial"/>
                <a:cs typeface="Arial"/>
              </a:rPr>
              <a:t> </a:t>
            </a:r>
            <a:r>
              <a:rPr lang="en-ID" sz="1200" b="1" dirty="0" err="1">
                <a:latin typeface="Arial"/>
                <a:cs typeface="Arial"/>
              </a:rPr>
              <a:t>dengan</a:t>
            </a:r>
            <a:r>
              <a:rPr lang="en-ID" sz="1200" b="1" spc="530" dirty="0">
                <a:latin typeface="Arial"/>
                <a:cs typeface="Arial"/>
              </a:rPr>
              <a:t> </a:t>
            </a:r>
            <a:r>
              <a:rPr lang="en-ID" sz="1200" b="1" dirty="0" err="1">
                <a:latin typeface="Arial"/>
                <a:cs typeface="Arial"/>
              </a:rPr>
              <a:t>kesetiaan</a:t>
            </a:r>
            <a:r>
              <a:rPr lang="en-ID" sz="1200" b="1" dirty="0">
                <a:latin typeface="Arial"/>
                <a:cs typeface="Arial"/>
              </a:rPr>
              <a:t>  </a:t>
            </a:r>
            <a:r>
              <a:rPr lang="en-ID" sz="1200" b="1" spc="-5" dirty="0">
                <a:latin typeface="Arial"/>
                <a:cs typeface="Arial"/>
              </a:rPr>
              <a:t>dan </a:t>
            </a:r>
            <a:r>
              <a:rPr lang="en-ID" sz="1200" b="1" spc="-5" dirty="0" err="1">
                <a:latin typeface="Arial"/>
                <a:cs typeface="Arial"/>
              </a:rPr>
              <a:t>ketaatan</a:t>
            </a:r>
            <a:r>
              <a:rPr lang="en-ID" sz="1200" b="1" spc="-5" dirty="0">
                <a:latin typeface="Arial"/>
                <a:cs typeface="Arial"/>
              </a:rPr>
              <a:t> </a:t>
            </a:r>
            <a:r>
              <a:rPr lang="en-ID" sz="1200" b="1" spc="-5" dirty="0" err="1">
                <a:latin typeface="Arial"/>
                <a:cs typeface="Arial"/>
              </a:rPr>
              <a:t>kepada</a:t>
            </a:r>
            <a:r>
              <a:rPr lang="en-ID" sz="1200" b="1" spc="-5" dirty="0">
                <a:latin typeface="Arial"/>
                <a:cs typeface="Arial"/>
              </a:rPr>
              <a:t> negara, </a:t>
            </a:r>
            <a:r>
              <a:rPr lang="en-ID" sz="1200" b="1" dirty="0" err="1">
                <a:latin typeface="Arial"/>
                <a:cs typeface="Arial"/>
              </a:rPr>
              <a:t>bermoral</a:t>
            </a:r>
            <a:r>
              <a:rPr lang="en-ID" sz="1200" b="1" dirty="0">
                <a:latin typeface="Arial"/>
                <a:cs typeface="Arial"/>
              </a:rPr>
              <a:t> dan </a:t>
            </a:r>
            <a:r>
              <a:rPr lang="en-ID" sz="1200" b="1" dirty="0" err="1">
                <a:latin typeface="Arial"/>
                <a:cs typeface="Arial"/>
              </a:rPr>
              <a:t>bermental</a:t>
            </a:r>
            <a:r>
              <a:rPr lang="en-ID" sz="1200" b="1" dirty="0">
                <a:latin typeface="Arial"/>
                <a:cs typeface="Arial"/>
              </a:rPr>
              <a:t>  </a:t>
            </a:r>
            <a:r>
              <a:rPr lang="en-ID" sz="1200" b="1" spc="-5" dirty="0" err="1">
                <a:latin typeface="Arial"/>
                <a:cs typeface="Arial"/>
              </a:rPr>
              <a:t>baik</a:t>
            </a:r>
            <a:r>
              <a:rPr lang="en-ID" sz="1200" b="1" spc="-5" dirty="0">
                <a:latin typeface="Arial"/>
                <a:cs typeface="Arial"/>
              </a:rPr>
              <a:t>, </a:t>
            </a:r>
            <a:r>
              <a:rPr lang="en-ID" sz="1200" b="1" spc="-5" dirty="0" err="1">
                <a:latin typeface="Arial"/>
                <a:cs typeface="Arial"/>
              </a:rPr>
              <a:t>profesional</a:t>
            </a:r>
            <a:r>
              <a:rPr lang="en-ID" sz="1200" b="1" spc="-5" dirty="0">
                <a:latin typeface="Arial"/>
                <a:cs typeface="Arial"/>
              </a:rPr>
              <a:t>, </a:t>
            </a:r>
            <a:r>
              <a:rPr lang="en-ID" sz="1200" b="1" spc="-10" dirty="0" err="1">
                <a:latin typeface="Arial"/>
                <a:cs typeface="Arial"/>
              </a:rPr>
              <a:t>sadar</a:t>
            </a:r>
            <a:r>
              <a:rPr lang="en-ID" sz="1200" b="1" spc="-10" dirty="0">
                <a:latin typeface="Arial"/>
                <a:cs typeface="Arial"/>
              </a:rPr>
              <a:t> </a:t>
            </a:r>
            <a:r>
              <a:rPr lang="en-ID" sz="1200" b="1" spc="-5" dirty="0" err="1">
                <a:latin typeface="Arial"/>
                <a:cs typeface="Arial"/>
              </a:rPr>
              <a:t>akan</a:t>
            </a:r>
            <a:r>
              <a:rPr lang="en-ID" sz="1200" b="1" spc="-5" dirty="0">
                <a:latin typeface="Arial"/>
                <a:cs typeface="Arial"/>
              </a:rPr>
              <a:t> </a:t>
            </a:r>
            <a:r>
              <a:rPr lang="en-ID" sz="1200" b="1" spc="-5" dirty="0" err="1">
                <a:latin typeface="Arial"/>
                <a:cs typeface="Arial"/>
              </a:rPr>
              <a:t>tanggung</a:t>
            </a:r>
            <a:r>
              <a:rPr lang="en-ID" sz="1200" b="1" spc="-5" dirty="0">
                <a:latin typeface="Arial"/>
                <a:cs typeface="Arial"/>
              </a:rPr>
              <a:t> </a:t>
            </a:r>
            <a:r>
              <a:rPr lang="en-ID" sz="1200" b="1" spc="-5" dirty="0" err="1">
                <a:latin typeface="Arial"/>
                <a:cs typeface="Arial"/>
              </a:rPr>
              <a:t>jawabnya</a:t>
            </a:r>
            <a:r>
              <a:rPr lang="en-ID" sz="1200" b="1" spc="-5" dirty="0">
                <a:latin typeface="Arial"/>
                <a:cs typeface="Arial"/>
              </a:rPr>
              <a:t>  </a:t>
            </a:r>
            <a:r>
              <a:rPr lang="en-ID" sz="1200" b="1" dirty="0" err="1">
                <a:latin typeface="Arial"/>
                <a:cs typeface="Arial"/>
              </a:rPr>
              <a:t>sebagai</a:t>
            </a:r>
            <a:r>
              <a:rPr lang="en-ID" sz="1200" b="1" dirty="0">
                <a:latin typeface="Arial"/>
                <a:cs typeface="Arial"/>
              </a:rPr>
              <a:t> </a:t>
            </a:r>
            <a:r>
              <a:rPr lang="en-ID" sz="1200" b="1" spc="-5" dirty="0" err="1">
                <a:latin typeface="Arial"/>
                <a:cs typeface="Arial"/>
              </a:rPr>
              <a:t>pelayan</a:t>
            </a:r>
            <a:r>
              <a:rPr lang="en-ID" sz="1200" b="1" spc="-5" dirty="0">
                <a:latin typeface="Arial"/>
                <a:cs typeface="Arial"/>
              </a:rPr>
              <a:t> </a:t>
            </a:r>
            <a:r>
              <a:rPr lang="en-ID" sz="1200" b="1" dirty="0" err="1">
                <a:latin typeface="Arial"/>
                <a:cs typeface="Arial"/>
              </a:rPr>
              <a:t>publik</a:t>
            </a:r>
            <a:r>
              <a:rPr lang="en-ID" sz="1200" b="1" dirty="0">
                <a:latin typeface="Arial"/>
                <a:cs typeface="Arial"/>
              </a:rPr>
              <a:t> </a:t>
            </a:r>
            <a:r>
              <a:rPr lang="en-ID" sz="1200" b="1" spc="-5" dirty="0" err="1">
                <a:latin typeface="Arial"/>
                <a:cs typeface="Arial"/>
              </a:rPr>
              <a:t>serta</a:t>
            </a:r>
            <a:r>
              <a:rPr lang="en-ID" sz="1200" b="1" spc="-5" dirty="0">
                <a:latin typeface="Arial"/>
                <a:cs typeface="Arial"/>
              </a:rPr>
              <a:t> </a:t>
            </a:r>
            <a:r>
              <a:rPr lang="en-ID" sz="1200" b="1" spc="-5" dirty="0" err="1">
                <a:latin typeface="Arial"/>
                <a:cs typeface="Arial"/>
              </a:rPr>
              <a:t>mampu</a:t>
            </a:r>
            <a:r>
              <a:rPr lang="en-ID" sz="1200" b="1" spc="-5" dirty="0">
                <a:latin typeface="Arial"/>
                <a:cs typeface="Arial"/>
              </a:rPr>
              <a:t> </a:t>
            </a:r>
            <a:r>
              <a:rPr lang="en-ID" sz="1200" b="1" spc="-5" dirty="0" err="1">
                <a:latin typeface="Arial"/>
                <a:cs typeface="Arial"/>
              </a:rPr>
              <a:t>menjadi</a:t>
            </a:r>
            <a:r>
              <a:rPr lang="en-ID" sz="1200" b="1" spc="-5" dirty="0">
                <a:latin typeface="Arial"/>
                <a:cs typeface="Arial"/>
              </a:rPr>
              <a:t> </a:t>
            </a:r>
            <a:r>
              <a:rPr lang="en-ID" sz="1200" b="1" dirty="0" err="1">
                <a:latin typeface="Arial"/>
                <a:cs typeface="Arial"/>
              </a:rPr>
              <a:t>perekat</a:t>
            </a:r>
            <a:r>
              <a:rPr lang="en-ID" sz="1200" b="1" dirty="0">
                <a:latin typeface="Arial"/>
                <a:cs typeface="Arial"/>
              </a:rPr>
              <a:t>  </a:t>
            </a:r>
            <a:r>
              <a:rPr lang="en-ID" sz="1200" b="1" spc="-5" dirty="0" err="1">
                <a:latin typeface="Arial"/>
                <a:cs typeface="Arial"/>
              </a:rPr>
              <a:t>persatuan</a:t>
            </a:r>
            <a:r>
              <a:rPr lang="en-ID" sz="1200" b="1" spc="-5" dirty="0">
                <a:latin typeface="Arial"/>
                <a:cs typeface="Arial"/>
              </a:rPr>
              <a:t> dan </a:t>
            </a:r>
            <a:r>
              <a:rPr lang="en-ID" sz="1200" b="1" spc="-5" dirty="0" err="1">
                <a:latin typeface="Arial"/>
                <a:cs typeface="Arial"/>
              </a:rPr>
              <a:t>kesatuan</a:t>
            </a:r>
            <a:r>
              <a:rPr lang="en-ID" sz="1200" b="1" spc="30" dirty="0">
                <a:latin typeface="Arial"/>
                <a:cs typeface="Arial"/>
              </a:rPr>
              <a:t> </a:t>
            </a:r>
            <a:r>
              <a:rPr lang="en-ID" sz="1200" b="1" spc="-5" dirty="0" err="1">
                <a:latin typeface="Arial"/>
                <a:cs typeface="Arial"/>
              </a:rPr>
              <a:t>bangsa</a:t>
            </a:r>
            <a:endParaRPr lang="en-ID" sz="1200" b="1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2A12EC2-4FC4-4321-A389-4D6226522FCF}"/>
              </a:ext>
            </a:extLst>
          </p:cNvPr>
          <p:cNvSpPr/>
          <p:nvPr/>
        </p:nvSpPr>
        <p:spPr>
          <a:xfrm>
            <a:off x="873105" y="1118999"/>
            <a:ext cx="3920793" cy="3700228"/>
          </a:xfrm>
          <a:prstGeom prst="ellipse">
            <a:avLst/>
          </a:prstGeom>
          <a:solidFill>
            <a:srgbClr val="01A89E"/>
          </a:solidFill>
          <a:ln>
            <a:solidFill>
              <a:srgbClr val="01A8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796616A-C345-4B3C-A9C9-DE17AC1E829F}"/>
              </a:ext>
            </a:extLst>
          </p:cNvPr>
          <p:cNvSpPr/>
          <p:nvPr/>
        </p:nvSpPr>
        <p:spPr>
          <a:xfrm>
            <a:off x="4379553" y="1118999"/>
            <a:ext cx="3920793" cy="3700228"/>
          </a:xfrm>
          <a:prstGeom prst="ellipse">
            <a:avLst/>
          </a:prstGeom>
          <a:solidFill>
            <a:srgbClr val="006571"/>
          </a:solidFill>
          <a:ln>
            <a:solidFill>
              <a:srgbClr val="0065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5F8F0DF-A6C2-4AAD-B0D1-CE47A0BA43B0}"/>
              </a:ext>
            </a:extLst>
          </p:cNvPr>
          <p:cNvSpPr/>
          <p:nvPr/>
        </p:nvSpPr>
        <p:spPr>
          <a:xfrm>
            <a:off x="510971" y="4857379"/>
            <a:ext cx="38685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ID" sz="12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ASN </a:t>
            </a: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sebagai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unsur</a:t>
            </a:r>
            <a:r>
              <a:rPr lang="en-ID" sz="12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utama</a:t>
            </a:r>
            <a:r>
              <a:rPr lang="en-ID" sz="12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sumber</a:t>
            </a:r>
            <a:r>
              <a:rPr lang="en-ID" sz="12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daya</a:t>
            </a:r>
            <a:r>
              <a:rPr lang="en-ID" sz="12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manusia</a:t>
            </a:r>
            <a:r>
              <a:rPr lang="en-ID" sz="12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</a:t>
            </a:r>
            <a:r>
              <a:rPr lang="en-ID" sz="12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aparatur</a:t>
            </a:r>
            <a:r>
              <a:rPr lang="en-ID" sz="12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negara </a:t>
            </a: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mempunyai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peranan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yang </a:t>
            </a: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menentukan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</a:t>
            </a: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keberhasilan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penyelenggaraan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pemerintahan</a:t>
            </a:r>
            <a:r>
              <a:rPr lang="en-ID" sz="12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dan  </a:t>
            </a:r>
            <a:r>
              <a:rPr lang="en-ID" sz="12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pembangunan</a:t>
            </a:r>
            <a:r>
              <a:rPr lang="en-ID" sz="12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endParaRPr lang="en-ID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9E75861-EB08-4EEB-AD33-2DC53264500F}"/>
              </a:ext>
            </a:extLst>
          </p:cNvPr>
          <p:cNvSpPr/>
          <p:nvPr/>
        </p:nvSpPr>
        <p:spPr>
          <a:xfrm>
            <a:off x="5584216" y="2552248"/>
            <a:ext cx="33138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D" sz="2800" b="1" spc="-5" dirty="0" err="1">
                <a:solidFill>
                  <a:schemeClr val="bg1"/>
                </a:solidFill>
                <a:latin typeface="Arial"/>
                <a:cs typeface="Arial"/>
              </a:rPr>
              <a:t>kompetensi</a:t>
            </a:r>
            <a:endParaRPr lang="en-ID" sz="2800" b="1" dirty="0">
              <a:solidFill>
                <a:schemeClr val="bg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18CF61C-B54F-4F1F-A661-EA96DE9A73DE}"/>
              </a:ext>
            </a:extLst>
          </p:cNvPr>
          <p:cNvSpPr/>
          <p:nvPr/>
        </p:nvSpPr>
        <p:spPr>
          <a:xfrm>
            <a:off x="1400487" y="2265684"/>
            <a:ext cx="27684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ID" sz="24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unsur</a:t>
            </a:r>
            <a:r>
              <a:rPr lang="en-ID" sz="24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24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utama</a:t>
            </a:r>
            <a:r>
              <a:rPr lang="en-ID" sz="24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24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sumber</a:t>
            </a:r>
            <a:r>
              <a:rPr lang="en-ID" sz="24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24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daya</a:t>
            </a:r>
            <a:r>
              <a:rPr lang="en-ID" sz="2400" b="1" spc="-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2400" b="1" spc="-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manusia</a:t>
            </a:r>
            <a:endParaRPr lang="en-ID" sz="24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8FC7E4E-5974-4BCE-9B4D-B8140544C71F}"/>
              </a:ext>
            </a:extLst>
          </p:cNvPr>
          <p:cNvGrpSpPr/>
          <p:nvPr/>
        </p:nvGrpSpPr>
        <p:grpSpPr>
          <a:xfrm>
            <a:off x="3726153" y="2280299"/>
            <a:ext cx="1940378" cy="1377628"/>
            <a:chOff x="6191991" y="2425972"/>
            <a:chExt cx="1940378" cy="1377628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4DFAC76-C5CF-450D-B077-88EE0DA95B62}"/>
                </a:ext>
              </a:extLst>
            </p:cNvPr>
            <p:cNvSpPr/>
            <p:nvPr/>
          </p:nvSpPr>
          <p:spPr>
            <a:xfrm>
              <a:off x="6495455" y="2524059"/>
              <a:ext cx="1291663" cy="118145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62A1B98-3498-43AF-93EA-94BA7C7104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1991" y="2425972"/>
              <a:ext cx="1940378" cy="1377628"/>
            </a:xfrm>
            <a:prstGeom prst="rect">
              <a:avLst/>
            </a:prstGeom>
          </p:spPr>
        </p:pic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0742398A-52E2-4068-892F-35BF298514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1" y="137968"/>
            <a:ext cx="752832" cy="9810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30DB5C5-700C-4585-A800-4B4B43E47D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11168959" y="5578735"/>
            <a:ext cx="1023041" cy="1454761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00D85B96-C052-4A8D-B45F-429CC1F772D7}"/>
              </a:ext>
            </a:extLst>
          </p:cNvPr>
          <p:cNvSpPr txBox="1"/>
          <p:nvPr/>
        </p:nvSpPr>
        <p:spPr>
          <a:xfrm>
            <a:off x="9597323" y="5962938"/>
            <a:ext cx="159210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id-ID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UKSESKAN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86848430-2A66-492E-8CE6-1565C126D0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1253" y="2174211"/>
            <a:ext cx="2357642" cy="1651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97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iamond 11">
            <a:extLst>
              <a:ext uri="{FF2B5EF4-FFF2-40B4-BE49-F238E27FC236}">
                <a16:creationId xmlns:a16="http://schemas.microsoft.com/office/drawing/2014/main" id="{67D775FB-E169-4CBE-A236-214952096945}"/>
              </a:ext>
            </a:extLst>
          </p:cNvPr>
          <p:cNvSpPr/>
          <p:nvPr/>
        </p:nvSpPr>
        <p:spPr>
          <a:xfrm>
            <a:off x="8027104" y="1118999"/>
            <a:ext cx="2958396" cy="2402116"/>
          </a:xfrm>
          <a:prstGeom prst="diamond">
            <a:avLst/>
          </a:prstGeom>
          <a:solidFill>
            <a:srgbClr val="006571"/>
          </a:solidFill>
          <a:ln>
            <a:solidFill>
              <a:srgbClr val="0065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A36BB618-F92B-414B-B73D-749F44C57902}"/>
              </a:ext>
            </a:extLst>
          </p:cNvPr>
          <p:cNvSpPr txBox="1">
            <a:spLocks/>
          </p:cNvSpPr>
          <p:nvPr/>
        </p:nvSpPr>
        <p:spPr>
          <a:xfrm>
            <a:off x="469900" y="18709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Headline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sz="3600" dirty="0">
                <a:solidFill>
                  <a:schemeClr val="bg1"/>
                </a:solidFill>
              </a:rPr>
              <a:t>Pleas your text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4" name="object 6">
            <a:extLst>
              <a:ext uri="{FF2B5EF4-FFF2-40B4-BE49-F238E27FC236}">
                <a16:creationId xmlns:a16="http://schemas.microsoft.com/office/drawing/2014/main" id="{2D1A6273-5E05-4E09-947F-40C1121DCE28}"/>
              </a:ext>
            </a:extLst>
          </p:cNvPr>
          <p:cNvSpPr txBox="1"/>
          <p:nvPr/>
        </p:nvSpPr>
        <p:spPr>
          <a:xfrm>
            <a:off x="8365524" y="1910753"/>
            <a:ext cx="2281555" cy="759460"/>
          </a:xfrm>
          <a:prstGeom prst="rect">
            <a:avLst/>
          </a:prstGeom>
          <a:ln w="9144">
            <a:noFill/>
          </a:ln>
        </p:spPr>
        <p:txBody>
          <a:bodyPr vert="horz" wrap="square" lIns="0" tIns="476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sz="2150" b="1" spc="10" dirty="0">
                <a:latin typeface="Tahoma"/>
                <a:cs typeface="Tahoma"/>
              </a:rPr>
              <a:t>Jumlah </a:t>
            </a:r>
            <a:r>
              <a:rPr sz="2150" b="1" spc="15" dirty="0">
                <a:latin typeface="Tahoma"/>
                <a:cs typeface="Tahoma"/>
              </a:rPr>
              <a:t>ASN</a:t>
            </a:r>
            <a:r>
              <a:rPr sz="2150" b="1" spc="-60" dirty="0">
                <a:latin typeface="Tahoma"/>
                <a:cs typeface="Tahoma"/>
              </a:rPr>
              <a:t> </a:t>
            </a:r>
            <a:r>
              <a:rPr sz="2150" b="1" spc="5" dirty="0">
                <a:latin typeface="Tahoma"/>
                <a:cs typeface="Tahoma"/>
              </a:rPr>
              <a:t>:</a:t>
            </a:r>
            <a:endParaRPr sz="2150" dirty="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2150" b="1" spc="5" dirty="0">
                <a:latin typeface="Tahoma"/>
                <a:cs typeface="Tahoma"/>
              </a:rPr>
              <a:t>4.351.490</a:t>
            </a:r>
            <a:endParaRPr sz="2150" dirty="0">
              <a:latin typeface="Tahoma"/>
              <a:cs typeface="Tahoma"/>
            </a:endParaRPr>
          </a:p>
        </p:txBody>
      </p:sp>
      <p:sp>
        <p:nvSpPr>
          <p:cNvPr id="26" name="object 4">
            <a:extLst>
              <a:ext uri="{FF2B5EF4-FFF2-40B4-BE49-F238E27FC236}">
                <a16:creationId xmlns:a16="http://schemas.microsoft.com/office/drawing/2014/main" id="{4EBE7078-E52E-4A6C-8F38-4C4A8E5331F7}"/>
              </a:ext>
            </a:extLst>
          </p:cNvPr>
          <p:cNvSpPr/>
          <p:nvPr/>
        </p:nvSpPr>
        <p:spPr>
          <a:xfrm>
            <a:off x="541216" y="1021661"/>
            <a:ext cx="7485888" cy="54589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FD5AE12-E788-4D0F-8354-0943011BC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1" y="137968"/>
            <a:ext cx="752832" cy="98103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2355047-CFEC-4578-9486-C81639A0CC4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11168959" y="5578735"/>
            <a:ext cx="1023041" cy="1454761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7F59946-DE51-4BA2-B86D-A13C2903EA1D}"/>
              </a:ext>
            </a:extLst>
          </p:cNvPr>
          <p:cNvSpPr txBox="1"/>
          <p:nvPr/>
        </p:nvSpPr>
        <p:spPr>
          <a:xfrm>
            <a:off x="9597323" y="5962938"/>
            <a:ext cx="159210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id-ID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UKSESKAN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</p:spTree>
    <p:extLst>
      <p:ext uri="{BB962C8B-B14F-4D97-AF65-F5344CB8AC3E}">
        <p14:creationId xmlns:p14="http://schemas.microsoft.com/office/powerpoint/2010/main" val="157217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2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17F252F-62C7-494C-92D7-BBBF8B2BB7B9}"/>
              </a:ext>
            </a:extLst>
          </p:cNvPr>
          <p:cNvSpPr/>
          <p:nvPr/>
        </p:nvSpPr>
        <p:spPr>
          <a:xfrm>
            <a:off x="0" y="6328229"/>
            <a:ext cx="12192000" cy="529771"/>
          </a:xfrm>
          <a:prstGeom prst="rect">
            <a:avLst/>
          </a:prstGeom>
          <a:gradFill>
            <a:gsLst>
              <a:gs pos="77000">
                <a:srgbClr val="01A89E"/>
              </a:gs>
              <a:gs pos="77000">
                <a:srgbClr val="019589"/>
              </a:gs>
              <a:gs pos="27000">
                <a:srgbClr val="8FC8C2"/>
              </a:gs>
              <a:gs pos="90000">
                <a:srgbClr val="01A89E"/>
              </a:gs>
              <a:gs pos="91000">
                <a:srgbClr val="006571"/>
              </a:gs>
            </a:gsLst>
            <a:path path="circle">
              <a:fillToRect t="100000" r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9E03AB8-AC48-4561-A9B5-D3FF534679D0}"/>
              </a:ext>
            </a:extLst>
          </p:cNvPr>
          <p:cNvSpPr txBox="1">
            <a:spLocks/>
          </p:cNvSpPr>
          <p:nvPr/>
        </p:nvSpPr>
        <p:spPr>
          <a:xfrm>
            <a:off x="151246" y="143150"/>
            <a:ext cx="4032827" cy="5297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marR="5080">
              <a:lnSpc>
                <a:spcPts val="3460"/>
              </a:lnSpc>
              <a:spcBef>
                <a:spcPts val="535"/>
              </a:spcBef>
            </a:pPr>
            <a:r>
              <a:rPr lang="en-US" sz="3200" spc="-180" dirty="0">
                <a:latin typeface="Arial"/>
                <a:cs typeface="Arial"/>
              </a:rPr>
              <a:t>KOMPETENSI ASN:</a:t>
            </a:r>
            <a:br>
              <a:rPr lang="en-US" sz="3200" dirty="0"/>
            </a:br>
            <a:endParaRPr lang="en-US" sz="3200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3201ED6-5982-4C4D-B3D4-0399B8AA7AB1}"/>
              </a:ext>
            </a:extLst>
          </p:cNvPr>
          <p:cNvGrpSpPr/>
          <p:nvPr/>
        </p:nvGrpSpPr>
        <p:grpSpPr>
          <a:xfrm>
            <a:off x="5428267" y="264750"/>
            <a:ext cx="5483032" cy="1094014"/>
            <a:chOff x="5443382" y="1829606"/>
            <a:chExt cx="5483032" cy="1094014"/>
          </a:xfrm>
          <a:solidFill>
            <a:srgbClr val="8FC8C2"/>
          </a:solidFill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760C13C-3A24-4566-9092-29029B7E18AA}"/>
                </a:ext>
              </a:extLst>
            </p:cNvPr>
            <p:cNvSpPr/>
            <p:nvPr/>
          </p:nvSpPr>
          <p:spPr>
            <a:xfrm>
              <a:off x="6787505" y="2025549"/>
              <a:ext cx="4138909" cy="702128"/>
            </a:xfrm>
            <a:custGeom>
              <a:avLst/>
              <a:gdLst>
                <a:gd name="connsiteX0" fmla="*/ 0 w 4138909"/>
                <a:gd name="connsiteY0" fmla="*/ 0 h 702128"/>
                <a:gd name="connsiteX1" fmla="*/ 4021885 w 4138909"/>
                <a:gd name="connsiteY1" fmla="*/ 0 h 702128"/>
                <a:gd name="connsiteX2" fmla="*/ 4138909 w 4138909"/>
                <a:gd name="connsiteY2" fmla="*/ 117024 h 702128"/>
                <a:gd name="connsiteX3" fmla="*/ 4138909 w 4138909"/>
                <a:gd name="connsiteY3" fmla="*/ 585104 h 702128"/>
                <a:gd name="connsiteX4" fmla="*/ 4021885 w 4138909"/>
                <a:gd name="connsiteY4" fmla="*/ 702128 h 702128"/>
                <a:gd name="connsiteX5" fmla="*/ 0 w 4138909"/>
                <a:gd name="connsiteY5" fmla="*/ 702128 h 702128"/>
                <a:gd name="connsiteX6" fmla="*/ 17944 w 4138909"/>
                <a:gd name="connsiteY6" fmla="*/ 684290 h 702128"/>
                <a:gd name="connsiteX7" fmla="*/ 142039 w 4138909"/>
                <a:gd name="connsiteY7" fmla="*/ 351064 h 702128"/>
                <a:gd name="connsiteX8" fmla="*/ 17944 w 4138909"/>
                <a:gd name="connsiteY8" fmla="*/ 17839 h 702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38909" h="702128">
                  <a:moveTo>
                    <a:pt x="0" y="0"/>
                  </a:moveTo>
                  <a:lnTo>
                    <a:pt x="4021885" y="0"/>
                  </a:lnTo>
                  <a:cubicBezTo>
                    <a:pt x="4086516" y="0"/>
                    <a:pt x="4138909" y="52393"/>
                    <a:pt x="4138909" y="117024"/>
                  </a:cubicBezTo>
                  <a:lnTo>
                    <a:pt x="4138909" y="585104"/>
                  </a:lnTo>
                  <a:cubicBezTo>
                    <a:pt x="4138909" y="649735"/>
                    <a:pt x="4086516" y="702128"/>
                    <a:pt x="4021885" y="702128"/>
                  </a:cubicBezTo>
                  <a:lnTo>
                    <a:pt x="0" y="702128"/>
                  </a:lnTo>
                  <a:lnTo>
                    <a:pt x="17944" y="684290"/>
                  </a:lnTo>
                  <a:cubicBezTo>
                    <a:pt x="96291" y="589168"/>
                    <a:pt x="142039" y="474498"/>
                    <a:pt x="142039" y="351064"/>
                  </a:cubicBezTo>
                  <a:cubicBezTo>
                    <a:pt x="142039" y="227630"/>
                    <a:pt x="96291" y="112960"/>
                    <a:pt x="17944" y="17839"/>
                  </a:cubicBezTo>
                  <a:close/>
                </a:path>
              </a:pathLst>
            </a:custGeom>
            <a:grpFill/>
            <a:ln>
              <a:solidFill>
                <a:srgbClr val="8FC8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DDE222C-CB08-4642-A6D0-DD6AADCB2EF7}"/>
                </a:ext>
              </a:extLst>
            </p:cNvPr>
            <p:cNvSpPr/>
            <p:nvPr/>
          </p:nvSpPr>
          <p:spPr>
            <a:xfrm>
              <a:off x="5443382" y="1829606"/>
              <a:ext cx="1285038" cy="1094014"/>
            </a:xfrm>
            <a:prstGeom prst="ellipse">
              <a:avLst/>
            </a:prstGeom>
            <a:grpFill/>
            <a:ln>
              <a:solidFill>
                <a:srgbClr val="8FC8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FCEB7CF-83F7-4A73-9385-2716A88681EB}"/>
              </a:ext>
            </a:extLst>
          </p:cNvPr>
          <p:cNvGrpSpPr/>
          <p:nvPr/>
        </p:nvGrpSpPr>
        <p:grpSpPr>
          <a:xfrm>
            <a:off x="1289359" y="1729887"/>
            <a:ext cx="5423947" cy="1094014"/>
            <a:chOff x="1304474" y="3294743"/>
            <a:chExt cx="5423947" cy="1094014"/>
          </a:xfrm>
          <a:solidFill>
            <a:srgbClr val="019589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9644053-AFAB-4024-BE34-78E4958167F5}"/>
                </a:ext>
              </a:extLst>
            </p:cNvPr>
            <p:cNvSpPr/>
            <p:nvPr/>
          </p:nvSpPr>
          <p:spPr>
            <a:xfrm rot="10800000">
              <a:off x="1304474" y="3502831"/>
              <a:ext cx="4138909" cy="702128"/>
            </a:xfrm>
            <a:custGeom>
              <a:avLst/>
              <a:gdLst>
                <a:gd name="connsiteX0" fmla="*/ 0 w 4138909"/>
                <a:gd name="connsiteY0" fmla="*/ 0 h 702128"/>
                <a:gd name="connsiteX1" fmla="*/ 4021885 w 4138909"/>
                <a:gd name="connsiteY1" fmla="*/ 0 h 702128"/>
                <a:gd name="connsiteX2" fmla="*/ 4138909 w 4138909"/>
                <a:gd name="connsiteY2" fmla="*/ 117024 h 702128"/>
                <a:gd name="connsiteX3" fmla="*/ 4138909 w 4138909"/>
                <a:gd name="connsiteY3" fmla="*/ 585104 h 702128"/>
                <a:gd name="connsiteX4" fmla="*/ 4021885 w 4138909"/>
                <a:gd name="connsiteY4" fmla="*/ 702128 h 702128"/>
                <a:gd name="connsiteX5" fmla="*/ 0 w 4138909"/>
                <a:gd name="connsiteY5" fmla="*/ 702128 h 702128"/>
                <a:gd name="connsiteX6" fmla="*/ 17944 w 4138909"/>
                <a:gd name="connsiteY6" fmla="*/ 684290 h 702128"/>
                <a:gd name="connsiteX7" fmla="*/ 142039 w 4138909"/>
                <a:gd name="connsiteY7" fmla="*/ 351064 h 702128"/>
                <a:gd name="connsiteX8" fmla="*/ 17944 w 4138909"/>
                <a:gd name="connsiteY8" fmla="*/ 17839 h 702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38909" h="702128">
                  <a:moveTo>
                    <a:pt x="0" y="0"/>
                  </a:moveTo>
                  <a:lnTo>
                    <a:pt x="4021885" y="0"/>
                  </a:lnTo>
                  <a:cubicBezTo>
                    <a:pt x="4086516" y="0"/>
                    <a:pt x="4138909" y="52393"/>
                    <a:pt x="4138909" y="117024"/>
                  </a:cubicBezTo>
                  <a:lnTo>
                    <a:pt x="4138909" y="585104"/>
                  </a:lnTo>
                  <a:cubicBezTo>
                    <a:pt x="4138909" y="649735"/>
                    <a:pt x="4086516" y="702128"/>
                    <a:pt x="4021885" y="702128"/>
                  </a:cubicBezTo>
                  <a:lnTo>
                    <a:pt x="0" y="702128"/>
                  </a:lnTo>
                  <a:lnTo>
                    <a:pt x="17944" y="684290"/>
                  </a:lnTo>
                  <a:cubicBezTo>
                    <a:pt x="96291" y="589168"/>
                    <a:pt x="142039" y="474498"/>
                    <a:pt x="142039" y="351064"/>
                  </a:cubicBezTo>
                  <a:cubicBezTo>
                    <a:pt x="142039" y="227630"/>
                    <a:pt x="96291" y="112960"/>
                    <a:pt x="17944" y="17839"/>
                  </a:cubicBezTo>
                  <a:close/>
                </a:path>
              </a:pathLst>
            </a:custGeom>
            <a:grpFill/>
            <a:ln>
              <a:solidFill>
                <a:srgbClr val="0195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9980EFB-36FF-4DF2-93BE-0AA7EF779F8E}"/>
                </a:ext>
              </a:extLst>
            </p:cNvPr>
            <p:cNvSpPr/>
            <p:nvPr/>
          </p:nvSpPr>
          <p:spPr>
            <a:xfrm rot="10800000">
              <a:off x="5443383" y="3294743"/>
              <a:ext cx="1285038" cy="1094014"/>
            </a:xfrm>
            <a:prstGeom prst="ellipse">
              <a:avLst/>
            </a:prstGeom>
            <a:grpFill/>
            <a:ln>
              <a:solidFill>
                <a:srgbClr val="0195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D46BE64-619D-4BB5-92CB-DDB15430348E}"/>
              </a:ext>
            </a:extLst>
          </p:cNvPr>
          <p:cNvGrpSpPr/>
          <p:nvPr/>
        </p:nvGrpSpPr>
        <p:grpSpPr>
          <a:xfrm>
            <a:off x="5428267" y="3046171"/>
            <a:ext cx="5483032" cy="1094014"/>
            <a:chOff x="5443383" y="4871155"/>
            <a:chExt cx="5483032" cy="1094014"/>
          </a:xfrm>
          <a:solidFill>
            <a:srgbClr val="006571"/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E24AD74-46DA-4EC2-A0ED-665515DE13E7}"/>
                </a:ext>
              </a:extLst>
            </p:cNvPr>
            <p:cNvSpPr/>
            <p:nvPr/>
          </p:nvSpPr>
          <p:spPr>
            <a:xfrm>
              <a:off x="6787506" y="5067098"/>
              <a:ext cx="4138909" cy="702128"/>
            </a:xfrm>
            <a:custGeom>
              <a:avLst/>
              <a:gdLst>
                <a:gd name="connsiteX0" fmla="*/ 0 w 4138909"/>
                <a:gd name="connsiteY0" fmla="*/ 0 h 702128"/>
                <a:gd name="connsiteX1" fmla="*/ 4021885 w 4138909"/>
                <a:gd name="connsiteY1" fmla="*/ 0 h 702128"/>
                <a:gd name="connsiteX2" fmla="*/ 4138909 w 4138909"/>
                <a:gd name="connsiteY2" fmla="*/ 117024 h 702128"/>
                <a:gd name="connsiteX3" fmla="*/ 4138909 w 4138909"/>
                <a:gd name="connsiteY3" fmla="*/ 585104 h 702128"/>
                <a:gd name="connsiteX4" fmla="*/ 4021885 w 4138909"/>
                <a:gd name="connsiteY4" fmla="*/ 702128 h 702128"/>
                <a:gd name="connsiteX5" fmla="*/ 0 w 4138909"/>
                <a:gd name="connsiteY5" fmla="*/ 702128 h 702128"/>
                <a:gd name="connsiteX6" fmla="*/ 17944 w 4138909"/>
                <a:gd name="connsiteY6" fmla="*/ 684290 h 702128"/>
                <a:gd name="connsiteX7" fmla="*/ 142039 w 4138909"/>
                <a:gd name="connsiteY7" fmla="*/ 351064 h 702128"/>
                <a:gd name="connsiteX8" fmla="*/ 17944 w 4138909"/>
                <a:gd name="connsiteY8" fmla="*/ 17839 h 702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38909" h="702128">
                  <a:moveTo>
                    <a:pt x="0" y="0"/>
                  </a:moveTo>
                  <a:lnTo>
                    <a:pt x="4021885" y="0"/>
                  </a:lnTo>
                  <a:cubicBezTo>
                    <a:pt x="4086516" y="0"/>
                    <a:pt x="4138909" y="52393"/>
                    <a:pt x="4138909" y="117024"/>
                  </a:cubicBezTo>
                  <a:lnTo>
                    <a:pt x="4138909" y="585104"/>
                  </a:lnTo>
                  <a:cubicBezTo>
                    <a:pt x="4138909" y="649735"/>
                    <a:pt x="4086516" y="702128"/>
                    <a:pt x="4021885" y="702128"/>
                  </a:cubicBezTo>
                  <a:lnTo>
                    <a:pt x="0" y="702128"/>
                  </a:lnTo>
                  <a:lnTo>
                    <a:pt x="17944" y="684290"/>
                  </a:lnTo>
                  <a:cubicBezTo>
                    <a:pt x="96291" y="589168"/>
                    <a:pt x="142039" y="474498"/>
                    <a:pt x="142039" y="351064"/>
                  </a:cubicBezTo>
                  <a:cubicBezTo>
                    <a:pt x="142039" y="227630"/>
                    <a:pt x="96291" y="112960"/>
                    <a:pt x="17944" y="17839"/>
                  </a:cubicBezTo>
                  <a:close/>
                </a:path>
              </a:pathLst>
            </a:custGeom>
            <a:grpFill/>
            <a:ln>
              <a:solidFill>
                <a:srgbClr val="0065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2F41E2E-F168-417D-ABF8-B35183C750C2}"/>
                </a:ext>
              </a:extLst>
            </p:cNvPr>
            <p:cNvSpPr/>
            <p:nvPr/>
          </p:nvSpPr>
          <p:spPr>
            <a:xfrm>
              <a:off x="5443383" y="4871155"/>
              <a:ext cx="1285038" cy="1094014"/>
            </a:xfrm>
            <a:prstGeom prst="ellipse">
              <a:avLst/>
            </a:prstGeom>
            <a:grpFill/>
            <a:ln>
              <a:solidFill>
                <a:srgbClr val="0065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90BB87D0-DD0B-42FB-9977-88FE90BEE106}"/>
              </a:ext>
            </a:extLst>
          </p:cNvPr>
          <p:cNvSpPr/>
          <p:nvPr/>
        </p:nvSpPr>
        <p:spPr>
          <a:xfrm>
            <a:off x="5420381" y="559597"/>
            <a:ext cx="13008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ID" sz="1600" b="1" spc="-114" dirty="0" err="1">
                <a:solidFill>
                  <a:schemeClr val="bg1">
                    <a:lumMod val="95000"/>
                  </a:schemeClr>
                </a:solidFill>
                <a:latin typeface="Trebuchet MS"/>
                <a:cs typeface="Trebuchet MS"/>
              </a:rPr>
              <a:t>Pengetahuan</a:t>
            </a:r>
            <a:r>
              <a:rPr lang="en-ID" sz="1600" b="1" spc="-180" dirty="0">
                <a:solidFill>
                  <a:schemeClr val="bg1">
                    <a:lumMod val="95000"/>
                  </a:schemeClr>
                </a:solidFill>
                <a:latin typeface="Trebuchet MS"/>
                <a:cs typeface="Trebuchet MS"/>
              </a:rPr>
              <a:t> </a:t>
            </a:r>
          </a:p>
          <a:p>
            <a:pPr algn="ctr"/>
            <a:r>
              <a:rPr lang="en-ID" sz="1600" b="1" spc="-110" dirty="0">
                <a:solidFill>
                  <a:schemeClr val="bg1">
                    <a:lumMod val="95000"/>
                  </a:schemeClr>
                </a:solidFill>
                <a:latin typeface="Trebuchet MS"/>
                <a:cs typeface="Trebuchet MS"/>
              </a:rPr>
              <a:t>(Knowledge)</a:t>
            </a:r>
            <a:endParaRPr lang="en-US" sz="1600" b="0" cap="none" spc="0" dirty="0">
              <a:ln w="0"/>
              <a:solidFill>
                <a:schemeClr val="bg1">
                  <a:lumMod val="9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524140C-90C1-4FC0-B82F-2093FED2F562}"/>
              </a:ext>
            </a:extLst>
          </p:cNvPr>
          <p:cNvSpPr/>
          <p:nvPr/>
        </p:nvSpPr>
        <p:spPr>
          <a:xfrm>
            <a:off x="5548847" y="2046229"/>
            <a:ext cx="10438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ID" b="1" spc="-120" dirty="0" err="1">
                <a:solidFill>
                  <a:schemeClr val="bg1">
                    <a:lumMod val="95000"/>
                  </a:schemeClr>
                </a:solidFill>
                <a:latin typeface="Trebuchet MS"/>
                <a:cs typeface="Trebuchet MS"/>
              </a:rPr>
              <a:t>Keahlian</a:t>
            </a:r>
            <a:r>
              <a:rPr lang="en-ID" b="1" spc="-140" dirty="0">
                <a:solidFill>
                  <a:schemeClr val="bg1">
                    <a:lumMod val="95000"/>
                  </a:schemeClr>
                </a:solidFill>
                <a:latin typeface="Trebuchet MS"/>
                <a:cs typeface="Trebuchet MS"/>
              </a:rPr>
              <a:t> </a:t>
            </a:r>
          </a:p>
          <a:p>
            <a:pPr algn="ctr"/>
            <a:r>
              <a:rPr lang="en-ID" b="1" spc="-110" dirty="0">
                <a:solidFill>
                  <a:schemeClr val="bg1">
                    <a:lumMod val="95000"/>
                  </a:schemeClr>
                </a:solidFill>
                <a:latin typeface="Trebuchet MS"/>
                <a:cs typeface="Trebuchet MS"/>
              </a:rPr>
              <a:t>(Skill)</a:t>
            </a:r>
            <a:endParaRPr lang="en-US" b="0" cap="none" spc="0" dirty="0">
              <a:ln w="0"/>
              <a:solidFill>
                <a:schemeClr val="bg1">
                  <a:lumMod val="9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BFBB6E2-0768-4C0B-AB52-59328EEBEB4C}"/>
              </a:ext>
            </a:extLst>
          </p:cNvPr>
          <p:cNvSpPr/>
          <p:nvPr/>
        </p:nvSpPr>
        <p:spPr>
          <a:xfrm>
            <a:off x="5462124" y="3331568"/>
            <a:ext cx="12375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ID" sz="1600" b="1" spc="-110" dirty="0" err="1">
                <a:solidFill>
                  <a:schemeClr val="bg1">
                    <a:lumMod val="95000"/>
                  </a:schemeClr>
                </a:solidFill>
                <a:latin typeface="Trebuchet MS"/>
                <a:cs typeface="Trebuchet MS"/>
              </a:rPr>
              <a:t>Kemampuan</a:t>
            </a:r>
            <a:endParaRPr lang="en-ID" sz="1600" b="1" spc="-110" dirty="0">
              <a:solidFill>
                <a:schemeClr val="bg1">
                  <a:lumMod val="95000"/>
                </a:schemeClr>
              </a:solidFill>
              <a:latin typeface="Trebuchet MS"/>
              <a:cs typeface="Trebuchet MS"/>
            </a:endParaRPr>
          </a:p>
          <a:p>
            <a:pPr algn="ctr"/>
            <a:r>
              <a:rPr lang="en-ID" sz="1600" b="1" spc="-204" dirty="0">
                <a:solidFill>
                  <a:schemeClr val="bg1">
                    <a:lumMod val="95000"/>
                  </a:schemeClr>
                </a:solidFill>
                <a:latin typeface="Trebuchet MS"/>
                <a:cs typeface="Trebuchet MS"/>
              </a:rPr>
              <a:t> </a:t>
            </a:r>
            <a:r>
              <a:rPr lang="en-ID" sz="1600" b="1" spc="-100" dirty="0">
                <a:solidFill>
                  <a:schemeClr val="bg1">
                    <a:lumMod val="95000"/>
                  </a:schemeClr>
                </a:solidFill>
                <a:latin typeface="Trebuchet MS"/>
                <a:cs typeface="Trebuchet MS"/>
              </a:rPr>
              <a:t>(Ability)</a:t>
            </a:r>
            <a:endParaRPr lang="en-US" sz="1600" b="0" cap="none" spc="0" dirty="0">
              <a:ln w="0"/>
              <a:solidFill>
                <a:schemeClr val="bg1">
                  <a:lumMod val="9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C89054D-B593-4F26-B632-2A48EB39B60F}"/>
              </a:ext>
            </a:extLst>
          </p:cNvPr>
          <p:cNvSpPr/>
          <p:nvPr/>
        </p:nvSpPr>
        <p:spPr>
          <a:xfrm>
            <a:off x="1335151" y="1934563"/>
            <a:ext cx="40328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Keterampilan</a:t>
            </a:r>
            <a:r>
              <a:rPr lang="en-US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yang </a:t>
            </a:r>
            <a:r>
              <a:rPr lang="en-US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dimiliki</a:t>
            </a:r>
            <a:r>
              <a:rPr lang="en-US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seseorang</a:t>
            </a:r>
            <a:r>
              <a:rPr lang="en-US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yang </a:t>
            </a:r>
            <a:r>
              <a:rPr lang="en-US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didapatkan</a:t>
            </a:r>
            <a:r>
              <a:rPr lang="en-US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dari</a:t>
            </a:r>
            <a:r>
              <a:rPr lang="en-US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pembelajaran</a:t>
            </a:r>
            <a:r>
              <a:rPr lang="en-US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secara</a:t>
            </a:r>
            <a:r>
              <a:rPr lang="en-US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kontiniti</a:t>
            </a:r>
            <a:r>
              <a:rPr lang="en-US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sehingga</a:t>
            </a:r>
            <a:r>
              <a:rPr lang="en-US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keterampilan</a:t>
            </a:r>
            <a:r>
              <a:rPr lang="en-US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tersebut</a:t>
            </a:r>
            <a:r>
              <a:rPr lang="en-US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bertambah</a:t>
            </a:r>
            <a:endParaRPr lang="en-US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A5A8F2E-D954-4CD1-A88F-09C77FF1CB43}"/>
              </a:ext>
            </a:extLst>
          </p:cNvPr>
          <p:cNvSpPr/>
          <p:nvPr/>
        </p:nvSpPr>
        <p:spPr>
          <a:xfrm>
            <a:off x="7027039" y="3331568"/>
            <a:ext cx="40541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Kecapakan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yang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dimiliki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seseorang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yang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didapatkan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dari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pelatihan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dan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pengalaman</a:t>
            </a:r>
            <a:endParaRPr lang="en-US" sz="12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20916C9-425F-4D73-BE30-BDF19B9053FE}"/>
              </a:ext>
            </a:extLst>
          </p:cNvPr>
          <p:cNvSpPr/>
          <p:nvPr/>
        </p:nvSpPr>
        <p:spPr>
          <a:xfrm>
            <a:off x="7027039" y="569648"/>
            <a:ext cx="38842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21665" algn="l"/>
                <a:tab pos="1237615" algn="l"/>
                <a:tab pos="2348865" algn="l"/>
                <a:tab pos="2990215" algn="l"/>
              </a:tabLst>
            </a:pP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Ilmu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atau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wawasan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yang </a:t>
            </a: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diperoleh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baik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secara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formal </a:t>
            </a:r>
            <a:r>
              <a:rPr lang="en-ID" sz="1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maupun</a:t>
            </a:r>
            <a:r>
              <a:rPr lang="en-ID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non formal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449E6899-E456-4ABC-8169-D996F19D0F4E}"/>
              </a:ext>
            </a:extLst>
          </p:cNvPr>
          <p:cNvSpPr txBox="1">
            <a:spLocks/>
          </p:cNvSpPr>
          <p:nvPr/>
        </p:nvSpPr>
        <p:spPr>
          <a:xfrm>
            <a:off x="543483" y="577388"/>
            <a:ext cx="4032827" cy="23547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69900" marR="5080" indent="-457200">
              <a:lnSpc>
                <a:spcPct val="100000"/>
              </a:lnSpc>
              <a:spcBef>
                <a:spcPts val="535"/>
              </a:spcBef>
              <a:buFont typeface="Wingdings" pitchFamily="2" charset="2"/>
              <a:buChar char="q"/>
            </a:pPr>
            <a:r>
              <a:rPr lang="nn-NO" sz="1600" b="1" spc="-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Manajerial</a:t>
            </a:r>
          </a:p>
          <a:p>
            <a:pPr marL="469900" marR="5080" indent="-457200">
              <a:lnSpc>
                <a:spcPct val="100000"/>
              </a:lnSpc>
              <a:spcBef>
                <a:spcPts val="535"/>
              </a:spcBef>
              <a:buFont typeface="Wingdings" pitchFamily="2" charset="2"/>
              <a:buChar char="q"/>
            </a:pPr>
            <a:r>
              <a:rPr lang="nn-NO" sz="1600" b="1" spc="-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Teknis </a:t>
            </a:r>
          </a:p>
          <a:p>
            <a:pPr marL="469900" marR="5080" indent="-457200">
              <a:lnSpc>
                <a:spcPct val="100000"/>
              </a:lnSpc>
              <a:spcBef>
                <a:spcPts val="535"/>
              </a:spcBef>
              <a:buFont typeface="Wingdings" pitchFamily="2" charset="2"/>
              <a:buChar char="q"/>
            </a:pPr>
            <a:r>
              <a:rPr lang="nn-NO" sz="1600" b="1" spc="-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Sosio Kultural &amp;</a:t>
            </a:r>
          </a:p>
          <a:p>
            <a:pPr marL="469900" marR="5080" indent="-457200">
              <a:lnSpc>
                <a:spcPct val="100000"/>
              </a:lnSpc>
              <a:spcBef>
                <a:spcPts val="535"/>
              </a:spcBef>
              <a:buFont typeface="Wingdings" pitchFamily="2" charset="2"/>
              <a:buChar char="q"/>
            </a:pPr>
            <a:r>
              <a:rPr lang="nn-NO" sz="1600" b="1" spc="-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Pemerintahan</a:t>
            </a:r>
            <a:endParaRPr lang="nn-NO" sz="16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A6A5DE2-4188-4E02-AB23-D9DB7EE6693A}"/>
              </a:ext>
            </a:extLst>
          </p:cNvPr>
          <p:cNvGrpSpPr/>
          <p:nvPr/>
        </p:nvGrpSpPr>
        <p:grpSpPr>
          <a:xfrm>
            <a:off x="1335151" y="4363008"/>
            <a:ext cx="5423947" cy="1094014"/>
            <a:chOff x="1304474" y="3294743"/>
            <a:chExt cx="5423947" cy="1094014"/>
          </a:xfrm>
          <a:solidFill>
            <a:srgbClr val="002D32"/>
          </a:solidFill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8373B0E-FB15-4FC7-B082-6766832D8F4C}"/>
                </a:ext>
              </a:extLst>
            </p:cNvPr>
            <p:cNvSpPr/>
            <p:nvPr/>
          </p:nvSpPr>
          <p:spPr>
            <a:xfrm rot="10800000">
              <a:off x="1304474" y="3502831"/>
              <a:ext cx="4138909" cy="702128"/>
            </a:xfrm>
            <a:custGeom>
              <a:avLst/>
              <a:gdLst>
                <a:gd name="connsiteX0" fmla="*/ 0 w 4138909"/>
                <a:gd name="connsiteY0" fmla="*/ 0 h 702128"/>
                <a:gd name="connsiteX1" fmla="*/ 4021885 w 4138909"/>
                <a:gd name="connsiteY1" fmla="*/ 0 h 702128"/>
                <a:gd name="connsiteX2" fmla="*/ 4138909 w 4138909"/>
                <a:gd name="connsiteY2" fmla="*/ 117024 h 702128"/>
                <a:gd name="connsiteX3" fmla="*/ 4138909 w 4138909"/>
                <a:gd name="connsiteY3" fmla="*/ 585104 h 702128"/>
                <a:gd name="connsiteX4" fmla="*/ 4021885 w 4138909"/>
                <a:gd name="connsiteY4" fmla="*/ 702128 h 702128"/>
                <a:gd name="connsiteX5" fmla="*/ 0 w 4138909"/>
                <a:gd name="connsiteY5" fmla="*/ 702128 h 702128"/>
                <a:gd name="connsiteX6" fmla="*/ 17944 w 4138909"/>
                <a:gd name="connsiteY6" fmla="*/ 684290 h 702128"/>
                <a:gd name="connsiteX7" fmla="*/ 142039 w 4138909"/>
                <a:gd name="connsiteY7" fmla="*/ 351064 h 702128"/>
                <a:gd name="connsiteX8" fmla="*/ 17944 w 4138909"/>
                <a:gd name="connsiteY8" fmla="*/ 17839 h 702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38909" h="702128">
                  <a:moveTo>
                    <a:pt x="0" y="0"/>
                  </a:moveTo>
                  <a:lnTo>
                    <a:pt x="4021885" y="0"/>
                  </a:lnTo>
                  <a:cubicBezTo>
                    <a:pt x="4086516" y="0"/>
                    <a:pt x="4138909" y="52393"/>
                    <a:pt x="4138909" y="117024"/>
                  </a:cubicBezTo>
                  <a:lnTo>
                    <a:pt x="4138909" y="585104"/>
                  </a:lnTo>
                  <a:cubicBezTo>
                    <a:pt x="4138909" y="649735"/>
                    <a:pt x="4086516" y="702128"/>
                    <a:pt x="4021885" y="702128"/>
                  </a:cubicBezTo>
                  <a:lnTo>
                    <a:pt x="0" y="702128"/>
                  </a:lnTo>
                  <a:lnTo>
                    <a:pt x="17944" y="684290"/>
                  </a:lnTo>
                  <a:cubicBezTo>
                    <a:pt x="96291" y="589168"/>
                    <a:pt x="142039" y="474498"/>
                    <a:pt x="142039" y="351064"/>
                  </a:cubicBezTo>
                  <a:cubicBezTo>
                    <a:pt x="142039" y="227630"/>
                    <a:pt x="96291" y="112960"/>
                    <a:pt x="17944" y="178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B3CE3CF-4EB1-4E6C-9DFA-F8329A4ED8F0}"/>
                </a:ext>
              </a:extLst>
            </p:cNvPr>
            <p:cNvSpPr/>
            <p:nvPr/>
          </p:nvSpPr>
          <p:spPr>
            <a:xfrm rot="10800000">
              <a:off x="5443383" y="3294743"/>
              <a:ext cx="1285038" cy="10940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45427D76-BA1A-47D7-9020-8909A8CB06DC}"/>
              </a:ext>
            </a:extLst>
          </p:cNvPr>
          <p:cNvSpPr/>
          <p:nvPr/>
        </p:nvSpPr>
        <p:spPr>
          <a:xfrm>
            <a:off x="5546229" y="4588755"/>
            <a:ext cx="118821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12700" algn="ctr">
              <a:spcBef>
                <a:spcPts val="760"/>
              </a:spcBef>
              <a:tabLst>
                <a:tab pos="469265" algn="l"/>
                <a:tab pos="469900" algn="l"/>
              </a:tabLst>
            </a:pPr>
            <a:r>
              <a:rPr lang="en-ID" sz="1600" b="1" spc="-105" dirty="0" err="1">
                <a:solidFill>
                  <a:schemeClr val="bg1"/>
                </a:solidFill>
                <a:latin typeface="Trebuchet MS"/>
                <a:cs typeface="Trebuchet MS"/>
              </a:rPr>
              <a:t>Sikap</a:t>
            </a:r>
            <a:r>
              <a:rPr lang="en-ID" sz="1600" b="1" spc="-105" dirty="0">
                <a:solidFill>
                  <a:schemeClr val="bg1"/>
                </a:solidFill>
                <a:latin typeface="Trebuchet MS"/>
                <a:cs typeface="Trebuchet MS"/>
              </a:rPr>
              <a:t>  </a:t>
            </a:r>
            <a:r>
              <a:rPr lang="en-ID" sz="1600" b="1" spc="-170" dirty="0">
                <a:solidFill>
                  <a:schemeClr val="bg1"/>
                </a:solidFill>
                <a:latin typeface="Trebuchet MS"/>
                <a:cs typeface="Trebuchet MS"/>
              </a:rPr>
              <a:t> </a:t>
            </a:r>
            <a:r>
              <a:rPr lang="en-ID" sz="1600" b="1" spc="-110" dirty="0">
                <a:solidFill>
                  <a:schemeClr val="bg1"/>
                </a:solidFill>
                <a:latin typeface="Trebuchet MS"/>
                <a:cs typeface="Trebuchet MS"/>
              </a:rPr>
              <a:t>(Attitudes)</a:t>
            </a:r>
            <a:endParaRPr lang="en-ID" sz="1600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EE1378F-E804-4E9C-8070-728B32456D18}"/>
              </a:ext>
            </a:extLst>
          </p:cNvPr>
          <p:cNvSpPr/>
          <p:nvPr/>
        </p:nvSpPr>
        <p:spPr>
          <a:xfrm>
            <a:off x="1386738" y="4615709"/>
            <a:ext cx="40328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Perbuatan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yang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disadari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oleh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keyakinan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berdasarkan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dari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norma-norma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yang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ada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dimasyarakat</a:t>
            </a:r>
            <a:endParaRPr lang="en-US" sz="12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6C496D7-AACD-4D01-9114-DD97B92FC897}"/>
              </a:ext>
            </a:extLst>
          </p:cNvPr>
          <p:cNvGrpSpPr/>
          <p:nvPr/>
        </p:nvGrpSpPr>
        <p:grpSpPr>
          <a:xfrm>
            <a:off x="5474059" y="5568736"/>
            <a:ext cx="5483032" cy="1094014"/>
            <a:chOff x="5443383" y="4871155"/>
            <a:chExt cx="5483032" cy="1094014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3D5DE046-087B-4C0A-A04A-52E1677EE859}"/>
                </a:ext>
              </a:extLst>
            </p:cNvPr>
            <p:cNvSpPr/>
            <p:nvPr/>
          </p:nvSpPr>
          <p:spPr>
            <a:xfrm>
              <a:off x="6787506" y="5067098"/>
              <a:ext cx="4138909" cy="702128"/>
            </a:xfrm>
            <a:custGeom>
              <a:avLst/>
              <a:gdLst>
                <a:gd name="connsiteX0" fmla="*/ 0 w 4138909"/>
                <a:gd name="connsiteY0" fmla="*/ 0 h 702128"/>
                <a:gd name="connsiteX1" fmla="*/ 4021885 w 4138909"/>
                <a:gd name="connsiteY1" fmla="*/ 0 h 702128"/>
                <a:gd name="connsiteX2" fmla="*/ 4138909 w 4138909"/>
                <a:gd name="connsiteY2" fmla="*/ 117024 h 702128"/>
                <a:gd name="connsiteX3" fmla="*/ 4138909 w 4138909"/>
                <a:gd name="connsiteY3" fmla="*/ 585104 h 702128"/>
                <a:gd name="connsiteX4" fmla="*/ 4021885 w 4138909"/>
                <a:gd name="connsiteY4" fmla="*/ 702128 h 702128"/>
                <a:gd name="connsiteX5" fmla="*/ 0 w 4138909"/>
                <a:gd name="connsiteY5" fmla="*/ 702128 h 702128"/>
                <a:gd name="connsiteX6" fmla="*/ 17944 w 4138909"/>
                <a:gd name="connsiteY6" fmla="*/ 684290 h 702128"/>
                <a:gd name="connsiteX7" fmla="*/ 142039 w 4138909"/>
                <a:gd name="connsiteY7" fmla="*/ 351064 h 702128"/>
                <a:gd name="connsiteX8" fmla="*/ 17944 w 4138909"/>
                <a:gd name="connsiteY8" fmla="*/ 17839 h 702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38909" h="702128">
                  <a:moveTo>
                    <a:pt x="0" y="0"/>
                  </a:moveTo>
                  <a:lnTo>
                    <a:pt x="4021885" y="0"/>
                  </a:lnTo>
                  <a:cubicBezTo>
                    <a:pt x="4086516" y="0"/>
                    <a:pt x="4138909" y="52393"/>
                    <a:pt x="4138909" y="117024"/>
                  </a:cubicBezTo>
                  <a:lnTo>
                    <a:pt x="4138909" y="585104"/>
                  </a:lnTo>
                  <a:cubicBezTo>
                    <a:pt x="4138909" y="649735"/>
                    <a:pt x="4086516" y="702128"/>
                    <a:pt x="4021885" y="702128"/>
                  </a:cubicBezTo>
                  <a:lnTo>
                    <a:pt x="0" y="702128"/>
                  </a:lnTo>
                  <a:lnTo>
                    <a:pt x="17944" y="684290"/>
                  </a:lnTo>
                  <a:cubicBezTo>
                    <a:pt x="96291" y="589168"/>
                    <a:pt x="142039" y="474498"/>
                    <a:pt x="142039" y="351064"/>
                  </a:cubicBezTo>
                  <a:cubicBezTo>
                    <a:pt x="142039" y="227630"/>
                    <a:pt x="96291" y="112960"/>
                    <a:pt x="17944" y="178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D5C43730-D7D1-4DA9-A07B-B0C6C8726A37}"/>
                </a:ext>
              </a:extLst>
            </p:cNvPr>
            <p:cNvSpPr/>
            <p:nvPr/>
          </p:nvSpPr>
          <p:spPr>
            <a:xfrm>
              <a:off x="5443383" y="4871155"/>
              <a:ext cx="1285038" cy="10940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96105818-E33E-4711-9301-E25D0ED5DE21}"/>
              </a:ext>
            </a:extLst>
          </p:cNvPr>
          <p:cNvSpPr/>
          <p:nvPr/>
        </p:nvSpPr>
        <p:spPr>
          <a:xfrm>
            <a:off x="5507916" y="5714722"/>
            <a:ext cx="1213270" cy="6556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12700" algn="ctr">
              <a:lnSpc>
                <a:spcPts val="2280"/>
              </a:lnSpc>
              <a:spcBef>
                <a:spcPts val="725"/>
              </a:spcBef>
              <a:tabLst>
                <a:tab pos="469265" algn="l"/>
                <a:tab pos="469900" algn="l"/>
              </a:tabLst>
            </a:pPr>
            <a:r>
              <a:rPr lang="en-ID" sz="1600" b="1" spc="-130" dirty="0" err="1">
                <a:solidFill>
                  <a:schemeClr val="bg1"/>
                </a:solidFill>
                <a:latin typeface="Trebuchet MS"/>
                <a:cs typeface="Trebuchet MS"/>
              </a:rPr>
              <a:t>Perilaku</a:t>
            </a:r>
            <a:r>
              <a:rPr lang="en-ID" sz="1600" b="1" spc="-155" dirty="0">
                <a:solidFill>
                  <a:schemeClr val="bg1"/>
                </a:solidFill>
                <a:latin typeface="Trebuchet MS"/>
                <a:cs typeface="Trebuchet MS"/>
              </a:rPr>
              <a:t> </a:t>
            </a:r>
            <a:r>
              <a:rPr lang="en-ID" sz="1600" b="1" spc="-110" dirty="0">
                <a:solidFill>
                  <a:schemeClr val="bg1"/>
                </a:solidFill>
                <a:latin typeface="Trebuchet MS"/>
                <a:cs typeface="Trebuchet MS"/>
              </a:rPr>
              <a:t>(</a:t>
            </a:r>
            <a:r>
              <a:rPr lang="en-ID" sz="1600" b="1" spc="-110" dirty="0" err="1">
                <a:solidFill>
                  <a:schemeClr val="bg1"/>
                </a:solidFill>
                <a:latin typeface="Trebuchet MS"/>
                <a:cs typeface="Trebuchet MS"/>
              </a:rPr>
              <a:t>Behaviors</a:t>
            </a:r>
            <a:r>
              <a:rPr lang="en-ID" sz="1600" spc="-110" dirty="0">
                <a:solidFill>
                  <a:schemeClr val="bg1"/>
                </a:solidFill>
                <a:latin typeface="Trebuchet MS"/>
                <a:cs typeface="Trebuchet MS"/>
              </a:rPr>
              <a:t>)</a:t>
            </a:r>
            <a:endParaRPr lang="en-ID" sz="1600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DBF3A49-C568-42BD-B4D1-D51B58B1E845}"/>
              </a:ext>
            </a:extLst>
          </p:cNvPr>
          <p:cNvSpPr/>
          <p:nvPr/>
        </p:nvSpPr>
        <p:spPr>
          <a:xfrm>
            <a:off x="7027039" y="5882156"/>
            <a:ext cx="40541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Tingkat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laku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seseorang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yang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menjadi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kebiasaan</a:t>
            </a:r>
            <a:r>
              <a:rPr lang="en-US" sz="12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orang </a:t>
            </a:r>
            <a:r>
              <a:rPr lang="en-US" sz="12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tersebut</a:t>
            </a:r>
            <a:endParaRPr lang="en-US" sz="12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: Single Corner Snipped 6">
            <a:extLst>
              <a:ext uri="{FF2B5EF4-FFF2-40B4-BE49-F238E27FC236}">
                <a16:creationId xmlns:a16="http://schemas.microsoft.com/office/drawing/2014/main" id="{02A35BA2-3C08-462F-8D13-8A48F27E9528}"/>
              </a:ext>
            </a:extLst>
          </p:cNvPr>
          <p:cNvSpPr/>
          <p:nvPr/>
        </p:nvSpPr>
        <p:spPr>
          <a:xfrm>
            <a:off x="-1496448" y="-3568647"/>
            <a:ext cx="5413460" cy="5413460"/>
          </a:xfrm>
          <a:prstGeom prst="snip1Rect">
            <a:avLst/>
          </a:prstGeom>
          <a:noFill/>
          <a:ln w="38100">
            <a:solidFill>
              <a:srgbClr val="0065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BFD40191-9543-456E-841F-C09B3DCC7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4063" y="163341"/>
            <a:ext cx="752832" cy="98103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09C7BFC-A26C-4435-BAD9-142B7D4F1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1680307" y="5553117"/>
            <a:ext cx="1023041" cy="1454761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9731DBC4-32A7-4A52-B1DA-6E0E2D917F46}"/>
              </a:ext>
            </a:extLst>
          </p:cNvPr>
          <p:cNvSpPr txBox="1"/>
          <p:nvPr/>
        </p:nvSpPr>
        <p:spPr>
          <a:xfrm>
            <a:off x="108671" y="5937320"/>
            <a:ext cx="159210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id-ID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UKSESKAN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</p:spTree>
    <p:extLst>
      <p:ext uri="{BB962C8B-B14F-4D97-AF65-F5344CB8AC3E}">
        <p14:creationId xmlns:p14="http://schemas.microsoft.com/office/powerpoint/2010/main" val="227995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21" grpId="0"/>
      <p:bldP spid="24" grpId="0"/>
      <p:bldP spid="25" grpId="0"/>
      <p:bldP spid="27" grpId="0"/>
      <p:bldP spid="28" grpId="0"/>
      <p:bldP spid="37" grpId="0"/>
      <p:bldP spid="31" grpId="0"/>
      <p:bldP spid="35" grpId="0"/>
      <p:bldP spid="36" grpId="0"/>
      <p:bldP spid="44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">
            <a:extLst>
              <a:ext uri="{FF2B5EF4-FFF2-40B4-BE49-F238E27FC236}">
                <a16:creationId xmlns:a16="http://schemas.microsoft.com/office/drawing/2014/main" id="{342D4090-1C4E-4A64-9ADC-1621B87FA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44" t="2058" r="28409" b="50000"/>
          <a:stretch>
            <a:fillRect/>
          </a:stretch>
        </p:blipFill>
        <p:spPr bwMode="auto">
          <a:xfrm>
            <a:off x="6705600" y="637263"/>
            <a:ext cx="4415367" cy="2259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Diagonal Corners Snipped 5">
            <a:extLst>
              <a:ext uri="{FF2B5EF4-FFF2-40B4-BE49-F238E27FC236}">
                <a16:creationId xmlns:a16="http://schemas.microsoft.com/office/drawing/2014/main" id="{D3D05C64-6DE8-4EBC-9F1C-27FA956505AB}"/>
              </a:ext>
            </a:extLst>
          </p:cNvPr>
          <p:cNvSpPr/>
          <p:nvPr/>
        </p:nvSpPr>
        <p:spPr>
          <a:xfrm>
            <a:off x="1365060" y="307898"/>
            <a:ext cx="6386945" cy="597182"/>
          </a:xfrm>
          <a:prstGeom prst="snip2DiagRect">
            <a:avLst/>
          </a:prstGeom>
          <a:solidFill>
            <a:srgbClr val="5DDD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35" name="Picture 2">
            <a:extLst>
              <a:ext uri="{FF2B5EF4-FFF2-40B4-BE49-F238E27FC236}">
                <a16:creationId xmlns:a16="http://schemas.microsoft.com/office/drawing/2014/main" id="{D44ACA63-233B-42DD-A8FE-8203652445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5" t="2859" r="12054" b="32114"/>
          <a:stretch>
            <a:fillRect/>
          </a:stretch>
        </p:blipFill>
        <p:spPr bwMode="auto">
          <a:xfrm>
            <a:off x="632499" y="1068325"/>
            <a:ext cx="4051300" cy="181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D92C5B-59C1-4A39-B503-CB1010FCBA2A}"/>
              </a:ext>
            </a:extLst>
          </p:cNvPr>
          <p:cNvSpPr/>
          <p:nvPr/>
        </p:nvSpPr>
        <p:spPr>
          <a:xfrm>
            <a:off x="0" y="6328229"/>
            <a:ext cx="12192000" cy="529771"/>
          </a:xfrm>
          <a:prstGeom prst="rect">
            <a:avLst/>
          </a:prstGeom>
          <a:gradFill>
            <a:gsLst>
              <a:gs pos="77000">
                <a:srgbClr val="01A89E"/>
              </a:gs>
              <a:gs pos="77000">
                <a:srgbClr val="019589"/>
              </a:gs>
              <a:gs pos="27000">
                <a:srgbClr val="8FC8C2"/>
              </a:gs>
              <a:gs pos="90000">
                <a:srgbClr val="01A89E"/>
              </a:gs>
              <a:gs pos="91000">
                <a:srgbClr val="006571"/>
              </a:gs>
            </a:gsLst>
            <a:path path="circle">
              <a:fillToRect t="100000" r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5D81ADA-A809-45C3-A41D-4716283D88D1}"/>
              </a:ext>
            </a:extLst>
          </p:cNvPr>
          <p:cNvSpPr txBox="1">
            <a:spLocks/>
          </p:cNvSpPr>
          <p:nvPr/>
        </p:nvSpPr>
        <p:spPr>
          <a:xfrm>
            <a:off x="1566139" y="228611"/>
            <a:ext cx="10515600" cy="743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id-ID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PAYUNG HUKUM PENGEMBANGAN KOMPETENSI</a:t>
            </a:r>
          </a:p>
          <a:p>
            <a:pPr>
              <a:defRPr/>
            </a:pPr>
            <a:r>
              <a:rPr lang="id-ID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SDM ASN PEMDAGRI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4C2F984-3728-4730-A179-281B8D5C9B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672" y="4799684"/>
            <a:ext cx="485885" cy="48588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079A053-04E2-4A87-97AE-9814BE974B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298" y="4327607"/>
            <a:ext cx="521997" cy="521997"/>
          </a:xfrm>
          <a:prstGeom prst="rect">
            <a:avLst/>
          </a:prstGeom>
        </p:spPr>
      </p:pic>
      <p:sp>
        <p:nvSpPr>
          <p:cNvPr id="16" name="Left-Right Arrow 53">
            <a:extLst>
              <a:ext uri="{FF2B5EF4-FFF2-40B4-BE49-F238E27FC236}">
                <a16:creationId xmlns:a16="http://schemas.microsoft.com/office/drawing/2014/main" id="{5214F965-712A-4C16-9E19-BACC4449DCB5}"/>
              </a:ext>
            </a:extLst>
          </p:cNvPr>
          <p:cNvSpPr/>
          <p:nvPr/>
        </p:nvSpPr>
        <p:spPr>
          <a:xfrm>
            <a:off x="4866218" y="3225787"/>
            <a:ext cx="2286000" cy="912812"/>
          </a:xfrm>
          <a:prstGeom prst="leftRightArrow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7" name="Down Arrow 54">
            <a:extLst>
              <a:ext uri="{FF2B5EF4-FFF2-40B4-BE49-F238E27FC236}">
                <a16:creationId xmlns:a16="http://schemas.microsoft.com/office/drawing/2014/main" id="{B1E3ABDB-C89B-446E-AEFD-8814BBD10F86}"/>
              </a:ext>
            </a:extLst>
          </p:cNvPr>
          <p:cNvSpPr/>
          <p:nvPr/>
        </p:nvSpPr>
        <p:spPr>
          <a:xfrm>
            <a:off x="4519085" y="4281475"/>
            <a:ext cx="2901949" cy="1266825"/>
          </a:xfrm>
          <a:prstGeom prst="downArrow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8" name="TextBox 55">
            <a:extLst>
              <a:ext uri="{FF2B5EF4-FFF2-40B4-BE49-F238E27FC236}">
                <a16:creationId xmlns:a16="http://schemas.microsoft.com/office/drawing/2014/main" id="{06359A4F-2554-4BF5-84F7-560F1528C6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0685" y="5508334"/>
            <a:ext cx="63754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/>
            <a:r>
              <a:rPr lang="id-ID" sz="4400" dirty="0">
                <a:solidFill>
                  <a:srgbClr val="FF0000"/>
                </a:solidFill>
                <a:latin typeface="Berlin Sans FB Demi" pitchFamily="34" charset="0"/>
              </a:rPr>
              <a:t>Disinergikan!</a:t>
            </a:r>
          </a:p>
        </p:txBody>
      </p:sp>
      <p:grpSp>
        <p:nvGrpSpPr>
          <p:cNvPr id="19" name="Group 1">
            <a:extLst>
              <a:ext uri="{FF2B5EF4-FFF2-40B4-BE49-F238E27FC236}">
                <a16:creationId xmlns:a16="http://schemas.microsoft.com/office/drawing/2014/main" id="{7234374A-008F-4D87-9786-CE2DE445CE0B}"/>
              </a:ext>
            </a:extLst>
          </p:cNvPr>
          <p:cNvGrpSpPr>
            <a:grpSpLocks/>
          </p:cNvGrpSpPr>
          <p:nvPr/>
        </p:nvGrpSpPr>
        <p:grpSpPr bwMode="auto">
          <a:xfrm>
            <a:off x="1656582" y="2909597"/>
            <a:ext cx="8621609" cy="2334737"/>
            <a:chOff x="1393072" y="2122197"/>
            <a:chExt cx="6466207" cy="2334737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ACAC7AC7-ACF9-4079-B44D-2B0B761A3301}"/>
                </a:ext>
              </a:extLst>
            </p:cNvPr>
            <p:cNvSpPr/>
            <p:nvPr/>
          </p:nvSpPr>
          <p:spPr>
            <a:xfrm>
              <a:off x="1393072" y="2143837"/>
              <a:ext cx="2176463" cy="1285875"/>
            </a:xfrm>
            <a:prstGeom prst="ellipse">
              <a:avLst/>
            </a:prstGeom>
            <a:solidFill>
              <a:srgbClr val="0065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d-ID" sz="2800" b="1" dirty="0"/>
                <a:t>UU NO. 5/2014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F9A816D1-ECE7-4F08-96E5-5F5618BBAC4A}"/>
                </a:ext>
              </a:extLst>
            </p:cNvPr>
            <p:cNvSpPr/>
            <p:nvPr/>
          </p:nvSpPr>
          <p:spPr>
            <a:xfrm>
              <a:off x="5763637" y="2122197"/>
              <a:ext cx="2095642" cy="12858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d-ID" sz="2800" b="1" dirty="0"/>
                <a:t>UU NO. 23/2014</a:t>
              </a:r>
            </a:p>
          </p:txBody>
        </p:sp>
        <p:sp>
          <p:nvSpPr>
            <p:cNvPr id="28" name="TextBox 15">
              <a:extLst>
                <a:ext uri="{FF2B5EF4-FFF2-40B4-BE49-F238E27FC236}">
                  <a16:creationId xmlns:a16="http://schemas.microsoft.com/office/drawing/2014/main" id="{57940614-01AE-42FD-AF10-0C85E579A84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86106" y="3723244"/>
              <a:ext cx="964447" cy="369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9pPr>
            </a:lstStyle>
            <a:p>
              <a:pPr>
                <a:defRPr/>
              </a:pPr>
              <a:r>
                <a:rPr lang="id-ID" sz="1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PP 11/2017</a:t>
              </a:r>
            </a:p>
          </p:txBody>
        </p:sp>
        <p:sp>
          <p:nvSpPr>
            <p:cNvPr id="30" name="TextBox 16">
              <a:extLst>
                <a:ext uri="{FF2B5EF4-FFF2-40B4-BE49-F238E27FC236}">
                  <a16:creationId xmlns:a16="http://schemas.microsoft.com/office/drawing/2014/main" id="{923D1304-EC3F-45CF-A2FE-A24FF6DC24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27976" y="3587540"/>
              <a:ext cx="964447" cy="369332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9pPr>
            </a:lstStyle>
            <a:p>
              <a:pPr>
                <a:defRPr/>
              </a:pPr>
              <a:r>
                <a:rPr lang="id-ID" sz="18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PP 18/2016</a:t>
              </a:r>
            </a:p>
          </p:txBody>
        </p:sp>
        <p:sp>
          <p:nvSpPr>
            <p:cNvPr id="34" name="TextBox 17">
              <a:extLst>
                <a:ext uri="{FF2B5EF4-FFF2-40B4-BE49-F238E27FC236}">
                  <a16:creationId xmlns:a16="http://schemas.microsoft.com/office/drawing/2014/main" id="{8E5F2182-CC81-4613-B764-6E5686D4DC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7026" y="4087602"/>
              <a:ext cx="964447" cy="369332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ＭＳ Ｐゴシック" pitchFamily="34" charset="-128"/>
                </a:defRPr>
              </a:lvl9pPr>
            </a:lstStyle>
            <a:p>
              <a:pPr>
                <a:defRPr/>
              </a:pPr>
              <a:r>
                <a:rPr lang="id-ID" sz="1800" b="1"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PP 12/2017</a:t>
              </a:r>
            </a:p>
          </p:txBody>
        </p:sp>
      </p:grpSp>
      <p:sp>
        <p:nvSpPr>
          <p:cNvPr id="37" name="TextBox 1">
            <a:extLst>
              <a:ext uri="{FF2B5EF4-FFF2-40B4-BE49-F238E27FC236}">
                <a16:creationId xmlns:a16="http://schemas.microsoft.com/office/drawing/2014/main" id="{45A35B2B-F480-482E-AF42-9A85B19CD2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5569" y="4198724"/>
            <a:ext cx="1343995" cy="52322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/>
            <a:r>
              <a:rPr lang="id-ID" sz="1400" b="1" dirty="0">
                <a:solidFill>
                  <a:srgbClr val="FF0000"/>
                </a:solidFill>
              </a:rPr>
              <a:t>79,5 % ASN</a:t>
            </a:r>
          </a:p>
          <a:p>
            <a:pPr algn="ctr"/>
            <a:r>
              <a:rPr lang="id-ID" sz="1400" b="1" dirty="0">
                <a:solidFill>
                  <a:srgbClr val="FF0000"/>
                </a:solidFill>
              </a:rPr>
              <a:t>ada di Daerah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EBC959-F767-4A3B-A26C-543D8DCD78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83" y="51556"/>
            <a:ext cx="1247486" cy="124748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E079FEE-EEEA-45BF-A32C-6EF6133984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4063" y="163341"/>
            <a:ext cx="752832" cy="98103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FD71DE0-78A7-4DF9-B0FD-235CFC756EB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1680307" y="5553117"/>
            <a:ext cx="1023041" cy="1454761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4DBC5745-40C8-4F11-82BE-9679C32A5F03}"/>
              </a:ext>
            </a:extLst>
          </p:cNvPr>
          <p:cNvSpPr txBox="1"/>
          <p:nvPr/>
        </p:nvSpPr>
        <p:spPr>
          <a:xfrm>
            <a:off x="108671" y="5937320"/>
            <a:ext cx="159210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id-ID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UKSESKAN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</p:spTree>
    <p:extLst>
      <p:ext uri="{BB962C8B-B14F-4D97-AF65-F5344CB8AC3E}">
        <p14:creationId xmlns:p14="http://schemas.microsoft.com/office/powerpoint/2010/main" val="1134587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F70ED82B-B80E-4AA2-BB7A-AACCAFA4DC73}"/>
              </a:ext>
            </a:extLst>
          </p:cNvPr>
          <p:cNvCxnSpPr>
            <a:cxnSpLocks/>
          </p:cNvCxnSpPr>
          <p:nvPr/>
        </p:nvCxnSpPr>
        <p:spPr>
          <a:xfrm>
            <a:off x="10279884" y="1376809"/>
            <a:ext cx="0" cy="296820"/>
          </a:xfrm>
          <a:prstGeom prst="line">
            <a:avLst/>
          </a:prstGeom>
          <a:ln w="28575">
            <a:solidFill>
              <a:srgbClr val="F438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069600E8-8963-423F-9AD9-47F668C178A7}"/>
              </a:ext>
            </a:extLst>
          </p:cNvPr>
          <p:cNvCxnSpPr/>
          <p:nvPr/>
        </p:nvCxnSpPr>
        <p:spPr>
          <a:xfrm>
            <a:off x="5628007" y="2016258"/>
            <a:ext cx="933268" cy="0"/>
          </a:xfrm>
          <a:prstGeom prst="line">
            <a:avLst/>
          </a:prstGeom>
          <a:ln w="28575">
            <a:solidFill>
              <a:srgbClr val="F438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">
            <a:extLst>
              <a:ext uri="{FF2B5EF4-FFF2-40B4-BE49-F238E27FC236}">
                <a16:creationId xmlns:a16="http://schemas.microsoft.com/office/drawing/2014/main" id="{1BBCFCD9-F5A8-4357-87E6-7832F8BF54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080"/>
          <a:stretch>
            <a:fillRect/>
          </a:stretch>
        </p:blipFill>
        <p:spPr bwMode="auto">
          <a:xfrm>
            <a:off x="0" y="-144462"/>
            <a:ext cx="12192000" cy="107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1F2E5A6-4132-48F1-80CD-FDA3883D2D2E}"/>
              </a:ext>
            </a:extLst>
          </p:cNvPr>
          <p:cNvSpPr txBox="1"/>
          <p:nvPr/>
        </p:nvSpPr>
        <p:spPr>
          <a:xfrm>
            <a:off x="1511867" y="-101046"/>
            <a:ext cx="3943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3200" dirty="0">
                <a:latin typeface="Aharoni" panose="02010803020104030203" pitchFamily="2" charset="-79"/>
                <a:cs typeface="Aharoni" panose="02010803020104030203" pitchFamily="2" charset="-79"/>
              </a:rPr>
              <a:t>CAPAIAN KINERJA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A89331-5617-42A2-BEBD-94513B6BFEF4}"/>
              </a:ext>
            </a:extLst>
          </p:cNvPr>
          <p:cNvSpPr txBox="1"/>
          <p:nvPr/>
        </p:nvSpPr>
        <p:spPr>
          <a:xfrm>
            <a:off x="5168608" y="-107630"/>
            <a:ext cx="33147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3200" dirty="0">
                <a:latin typeface="Aharoni" panose="02010803020104030203" pitchFamily="2" charset="-79"/>
                <a:cs typeface="Aharoni" panose="02010803020104030203" pitchFamily="2" charset="-79"/>
              </a:rPr>
              <a:t>BPSDM </a:t>
            </a:r>
          </a:p>
          <a:p>
            <a:r>
              <a:rPr lang="en-ID" sz="3200" dirty="0">
                <a:latin typeface="Aharoni" panose="02010803020104030203" pitchFamily="2" charset="-79"/>
                <a:cs typeface="Aharoni" panose="02010803020104030203" pitchFamily="2" charset="-79"/>
              </a:rPr>
              <a:t>KEMENDAGRI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B8E98D-7954-4081-BEDF-8934F7A962AC}"/>
              </a:ext>
            </a:extLst>
          </p:cNvPr>
          <p:cNvSpPr txBox="1"/>
          <p:nvPr/>
        </p:nvSpPr>
        <p:spPr>
          <a:xfrm>
            <a:off x="7864188" y="-244596"/>
            <a:ext cx="2247900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ID" sz="8000" b="1" dirty="0">
                <a:latin typeface="Arial Nova Cond Light" panose="020B0604020202020204" pitchFamily="34" charset="0"/>
              </a:rPr>
              <a:t>2018</a:t>
            </a:r>
            <a:endParaRPr lang="en-ID" sz="7200" b="1" dirty="0">
              <a:latin typeface="Arial Nova Cond Light" panose="020B0604020202020204" pitchFamily="34" charset="0"/>
            </a:endParaRP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584FECF9-1E61-46B1-869F-7BAEC5E70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19" y="-87191"/>
            <a:ext cx="839578" cy="95292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1AB1009-8A5F-4BC9-950C-B6DA3260D7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496" y="-141130"/>
            <a:ext cx="834269" cy="966953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FC03E131-F532-49B9-A8C4-B11C0B16A861}"/>
              </a:ext>
            </a:extLst>
          </p:cNvPr>
          <p:cNvGrpSpPr/>
          <p:nvPr/>
        </p:nvGrpSpPr>
        <p:grpSpPr>
          <a:xfrm>
            <a:off x="632107" y="1152552"/>
            <a:ext cx="11010335" cy="290286"/>
            <a:chOff x="1117599" y="1524000"/>
            <a:chExt cx="11010335" cy="290286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13D629C4-B97F-448C-AEFF-7F6A2D5D3936}"/>
                </a:ext>
              </a:extLst>
            </p:cNvPr>
            <p:cNvCxnSpPr>
              <a:cxnSpLocks/>
            </p:cNvCxnSpPr>
            <p:nvPr/>
          </p:nvCxnSpPr>
          <p:spPr>
            <a:xfrm>
              <a:off x="1407886" y="1669143"/>
              <a:ext cx="10720047" cy="0"/>
            </a:xfrm>
            <a:prstGeom prst="line">
              <a:avLst/>
            </a:prstGeom>
            <a:ln w="28575">
              <a:solidFill>
                <a:srgbClr val="F4382A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F2664A15-5341-4FA5-B908-E167709DB4FA}"/>
                </a:ext>
              </a:extLst>
            </p:cNvPr>
            <p:cNvSpPr/>
            <p:nvPr/>
          </p:nvSpPr>
          <p:spPr>
            <a:xfrm>
              <a:off x="8968028" y="1524000"/>
              <a:ext cx="3159906" cy="290286"/>
            </a:xfrm>
            <a:prstGeom prst="roundRect">
              <a:avLst/>
            </a:prstGeom>
            <a:solidFill>
              <a:srgbClr val="F438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D" dirty="0"/>
                <a:t>PENGEMBANGAN KOMPETENSI</a:t>
              </a:r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0C795440-39AE-4AAA-9A3B-18843F9AC766}"/>
                </a:ext>
              </a:extLst>
            </p:cNvPr>
            <p:cNvSpPr/>
            <p:nvPr/>
          </p:nvSpPr>
          <p:spPr>
            <a:xfrm>
              <a:off x="1117599" y="1524000"/>
              <a:ext cx="1604641" cy="274984"/>
            </a:xfrm>
            <a:prstGeom prst="roundRect">
              <a:avLst/>
            </a:prstGeom>
            <a:solidFill>
              <a:srgbClr val="F438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D" dirty="0"/>
                <a:t>STANDARISASI</a:t>
              </a:r>
            </a:p>
          </p:txBody>
        </p:sp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5C3ED68-2EB0-43CE-A224-44F1E51A1BEE}"/>
                </a:ext>
              </a:extLst>
            </p:cNvPr>
            <p:cNvSpPr/>
            <p:nvPr/>
          </p:nvSpPr>
          <p:spPr>
            <a:xfrm>
              <a:off x="5899320" y="1524000"/>
              <a:ext cx="1364343" cy="290286"/>
            </a:xfrm>
            <a:prstGeom prst="roundRect">
              <a:avLst/>
            </a:prstGeom>
            <a:solidFill>
              <a:srgbClr val="F438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D" dirty="0"/>
                <a:t>SERTIFIKASI</a:t>
              </a:r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3B55EB5E-D7F6-4AF0-9A25-CA5D5AA5D1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72" y="1503784"/>
            <a:ext cx="880352" cy="798285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A6F845C-E76E-455A-BE45-60A58F0B0FBF}"/>
              </a:ext>
            </a:extLst>
          </p:cNvPr>
          <p:cNvCxnSpPr>
            <a:cxnSpLocks/>
          </p:cNvCxnSpPr>
          <p:nvPr/>
        </p:nvCxnSpPr>
        <p:spPr>
          <a:xfrm>
            <a:off x="1112520" y="1427598"/>
            <a:ext cx="0" cy="950312"/>
          </a:xfrm>
          <a:prstGeom prst="line">
            <a:avLst/>
          </a:prstGeom>
          <a:ln w="28575">
            <a:solidFill>
              <a:srgbClr val="F438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>
            <a:extLst>
              <a:ext uri="{FF2B5EF4-FFF2-40B4-BE49-F238E27FC236}">
                <a16:creationId xmlns:a16="http://schemas.microsoft.com/office/drawing/2014/main" id="{D8E5F047-0093-4ADD-B6FB-33339C7D75E7}"/>
              </a:ext>
            </a:extLst>
          </p:cNvPr>
          <p:cNvSpPr/>
          <p:nvPr/>
        </p:nvSpPr>
        <p:spPr>
          <a:xfrm>
            <a:off x="1052333" y="1658358"/>
            <a:ext cx="127816" cy="127816"/>
          </a:xfrm>
          <a:prstGeom prst="ellipse">
            <a:avLst/>
          </a:prstGeom>
          <a:solidFill>
            <a:srgbClr val="3285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038A57D7-C0FB-4E87-8B2C-5803DF49070D}"/>
              </a:ext>
            </a:extLst>
          </p:cNvPr>
          <p:cNvSpPr/>
          <p:nvPr/>
        </p:nvSpPr>
        <p:spPr>
          <a:xfrm>
            <a:off x="1044892" y="2014500"/>
            <a:ext cx="127816" cy="127816"/>
          </a:xfrm>
          <a:prstGeom prst="ellipse">
            <a:avLst/>
          </a:prstGeom>
          <a:solidFill>
            <a:srgbClr val="3285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5C8E6D14-ADF2-4AB2-88DF-E3574D44600E}"/>
              </a:ext>
            </a:extLst>
          </p:cNvPr>
          <p:cNvSpPr/>
          <p:nvPr/>
        </p:nvSpPr>
        <p:spPr>
          <a:xfrm>
            <a:off x="1242434" y="1633374"/>
            <a:ext cx="1396944" cy="165500"/>
          </a:xfrm>
          <a:prstGeom prst="roundRect">
            <a:avLst/>
          </a:prstGeom>
          <a:noFill/>
          <a:ln>
            <a:solidFill>
              <a:srgbClr val="F438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Diklat</a:t>
            </a: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Bela Negara</a:t>
            </a:r>
            <a:endParaRPr lang="en-ID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42CB407A-5714-4487-A19F-80116B4F3F9F}"/>
              </a:ext>
            </a:extLst>
          </p:cNvPr>
          <p:cNvSpPr/>
          <p:nvPr/>
        </p:nvSpPr>
        <p:spPr>
          <a:xfrm>
            <a:off x="1246784" y="1982142"/>
            <a:ext cx="1845371" cy="211448"/>
          </a:xfrm>
          <a:prstGeom prst="roundRect">
            <a:avLst/>
          </a:prstGeom>
          <a:noFill/>
          <a:ln>
            <a:solidFill>
              <a:srgbClr val="F438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Orientasi</a:t>
            </a: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Anggota</a:t>
            </a: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DPRD</a:t>
            </a:r>
            <a:endParaRPr lang="en-ID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279690F5-76F8-4F0D-960F-31C0270010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376" y="2399423"/>
            <a:ext cx="830993" cy="830993"/>
          </a:xfrm>
          <a:prstGeom prst="rect">
            <a:avLst/>
          </a:prstGeom>
        </p:spPr>
      </p:pic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9799FB2F-3E78-41B7-ACF5-B7E7AD7EF6DC}"/>
              </a:ext>
            </a:extLst>
          </p:cNvPr>
          <p:cNvCxnSpPr/>
          <p:nvPr/>
        </p:nvCxnSpPr>
        <p:spPr>
          <a:xfrm>
            <a:off x="1112520" y="2371560"/>
            <a:ext cx="933268" cy="0"/>
          </a:xfrm>
          <a:prstGeom prst="line">
            <a:avLst/>
          </a:prstGeom>
          <a:ln w="28575">
            <a:solidFill>
              <a:srgbClr val="F438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Oval 86">
            <a:extLst>
              <a:ext uri="{FF2B5EF4-FFF2-40B4-BE49-F238E27FC236}">
                <a16:creationId xmlns:a16="http://schemas.microsoft.com/office/drawing/2014/main" id="{147AE3D2-E5B2-464E-8DB7-A8A0098FADA7}"/>
              </a:ext>
            </a:extLst>
          </p:cNvPr>
          <p:cNvSpPr/>
          <p:nvPr/>
        </p:nvSpPr>
        <p:spPr>
          <a:xfrm>
            <a:off x="2032747" y="2299987"/>
            <a:ext cx="127816" cy="127816"/>
          </a:xfrm>
          <a:prstGeom prst="ellipse">
            <a:avLst/>
          </a:prstGeom>
          <a:solidFill>
            <a:srgbClr val="76C2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516D0ACE-FFC7-4483-B699-A6072A2ED1F9}"/>
              </a:ext>
            </a:extLst>
          </p:cNvPr>
          <p:cNvSpPr/>
          <p:nvPr/>
        </p:nvSpPr>
        <p:spPr>
          <a:xfrm>
            <a:off x="212319" y="2583998"/>
            <a:ext cx="1808057" cy="4618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050" b="1" dirty="0" err="1">
                <a:solidFill>
                  <a:srgbClr val="76C2AF"/>
                </a:solidFill>
              </a:rPr>
              <a:t>Perangkat</a:t>
            </a:r>
            <a:r>
              <a:rPr lang="en-US" sz="1050" b="1" dirty="0">
                <a:solidFill>
                  <a:srgbClr val="76C2AF"/>
                </a:solidFill>
              </a:rPr>
              <a:t> </a:t>
            </a:r>
            <a:r>
              <a:rPr lang="en-GB" sz="1050" b="1" dirty="0">
                <a:solidFill>
                  <a:srgbClr val="76C2AF"/>
                </a:solidFill>
              </a:rPr>
              <a:t>Uji </a:t>
            </a:r>
            <a:r>
              <a:rPr lang="en-GB" sz="1050" b="1" dirty="0" err="1">
                <a:solidFill>
                  <a:srgbClr val="76C2AF"/>
                </a:solidFill>
              </a:rPr>
              <a:t>Kompetensi</a:t>
            </a:r>
            <a:endParaRPr lang="en-GB" sz="1050" b="1" dirty="0">
              <a:solidFill>
                <a:srgbClr val="76C2AF"/>
              </a:solidFill>
            </a:endParaRPr>
          </a:p>
          <a:p>
            <a:pPr algn="r"/>
            <a:r>
              <a:rPr lang="en-GB" sz="105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9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bagi</a:t>
            </a:r>
            <a:r>
              <a:rPr lang="en-US" sz="9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1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Camat</a:t>
            </a:r>
            <a:r>
              <a:rPr lang="en-US" sz="9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sz="9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Jabatan</a:t>
            </a:r>
            <a:r>
              <a:rPr lang="en-US" sz="9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9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Pelaksana</a:t>
            </a:r>
            <a:r>
              <a:rPr lang="en-US" sz="9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dan </a:t>
            </a:r>
            <a:r>
              <a:rPr lang="en-US" sz="11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Pengawas</a:t>
            </a:r>
            <a:r>
              <a:rPr lang="en-US" sz="11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9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di </a:t>
            </a:r>
            <a:r>
              <a:rPr lang="en-US" sz="9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lingkungan</a:t>
            </a:r>
            <a:r>
              <a:rPr lang="en-US" sz="9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9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Kemendagri</a:t>
            </a:r>
            <a:r>
              <a:rPr lang="en-US" sz="9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dan </a:t>
            </a:r>
            <a:r>
              <a:rPr lang="en-US" sz="9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Pemda</a:t>
            </a:r>
            <a:endParaRPr lang="en-ID" sz="105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DCA00100-F694-4F1D-ACF8-1A8EA83AD2A8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6096000" y="1442838"/>
            <a:ext cx="0" cy="1453842"/>
          </a:xfrm>
          <a:prstGeom prst="line">
            <a:avLst/>
          </a:prstGeom>
          <a:ln w="28575">
            <a:solidFill>
              <a:srgbClr val="F438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Oval 90">
            <a:extLst>
              <a:ext uri="{FF2B5EF4-FFF2-40B4-BE49-F238E27FC236}">
                <a16:creationId xmlns:a16="http://schemas.microsoft.com/office/drawing/2014/main" id="{92CD1B7B-5898-4904-9497-72B4C5796D4B}"/>
              </a:ext>
            </a:extLst>
          </p:cNvPr>
          <p:cNvSpPr/>
          <p:nvPr/>
        </p:nvSpPr>
        <p:spPr>
          <a:xfrm>
            <a:off x="5535433" y="1947283"/>
            <a:ext cx="127816" cy="127816"/>
          </a:xfrm>
          <a:prstGeom prst="ellipse">
            <a:avLst/>
          </a:prstGeom>
          <a:solidFill>
            <a:srgbClr val="ED68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0B2F0A83-CBD4-4248-AA2D-2239240821F8}"/>
              </a:ext>
            </a:extLst>
          </p:cNvPr>
          <p:cNvSpPr/>
          <p:nvPr/>
        </p:nvSpPr>
        <p:spPr>
          <a:xfrm>
            <a:off x="6506892" y="1956869"/>
            <a:ext cx="127816" cy="127816"/>
          </a:xfrm>
          <a:prstGeom prst="ellipse">
            <a:avLst/>
          </a:prstGeom>
          <a:solidFill>
            <a:srgbClr val="10B7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96" name="Picture 95">
            <a:extLst>
              <a:ext uri="{FF2B5EF4-FFF2-40B4-BE49-F238E27FC236}">
                <a16:creationId xmlns:a16="http://schemas.microsoft.com/office/drawing/2014/main" id="{7A22BDFB-439F-4121-BE6A-7F5014B2B2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012" y="1617655"/>
            <a:ext cx="798282" cy="798282"/>
          </a:xfrm>
          <a:prstGeom prst="rect">
            <a:avLst/>
          </a:prstGeom>
        </p:spPr>
      </p:pic>
      <p:sp>
        <p:nvSpPr>
          <p:cNvPr id="97" name="TextBox 96">
            <a:extLst>
              <a:ext uri="{FF2B5EF4-FFF2-40B4-BE49-F238E27FC236}">
                <a16:creationId xmlns:a16="http://schemas.microsoft.com/office/drawing/2014/main" id="{4FD8367A-E669-4232-A911-FC2737BE7E44}"/>
              </a:ext>
            </a:extLst>
          </p:cNvPr>
          <p:cNvSpPr txBox="1"/>
          <p:nvPr/>
        </p:nvSpPr>
        <p:spPr>
          <a:xfrm>
            <a:off x="3372437" y="2427803"/>
            <a:ext cx="20338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D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P2UPD </a:t>
            </a:r>
          </a:p>
          <a:p>
            <a:pPr algn="r"/>
            <a:r>
              <a:rPr lang="en-ID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CAMAT DAN SATPOL-PP</a:t>
            </a:r>
          </a:p>
          <a:p>
            <a:pPr algn="r"/>
            <a:r>
              <a:rPr lang="en-US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6.783 orang</a:t>
            </a:r>
            <a:endParaRPr lang="en-ID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1" name="Picture 100">
            <a:extLst>
              <a:ext uri="{FF2B5EF4-FFF2-40B4-BE49-F238E27FC236}">
                <a16:creationId xmlns:a16="http://schemas.microsoft.com/office/drawing/2014/main" id="{63DAA0D7-4C9D-48BD-858C-B2487413D3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275" y="1525219"/>
            <a:ext cx="1099760" cy="1099760"/>
          </a:xfrm>
          <a:prstGeom prst="rect">
            <a:avLst/>
          </a:prstGeom>
        </p:spPr>
      </p:pic>
      <p:sp>
        <p:nvSpPr>
          <p:cNvPr id="104" name="TextBox 103">
            <a:extLst>
              <a:ext uri="{FF2B5EF4-FFF2-40B4-BE49-F238E27FC236}">
                <a16:creationId xmlns:a16="http://schemas.microsoft.com/office/drawing/2014/main" id="{784D711B-172D-4D79-AAD3-A78178350FB9}"/>
              </a:ext>
            </a:extLst>
          </p:cNvPr>
          <p:cNvSpPr txBox="1"/>
          <p:nvPr/>
        </p:nvSpPr>
        <p:spPr>
          <a:xfrm>
            <a:off x="5830378" y="2521291"/>
            <a:ext cx="20338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D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PIMPEMDAGRI </a:t>
            </a:r>
          </a:p>
        </p:txBody>
      </p:sp>
      <p:pic>
        <p:nvPicPr>
          <p:cNvPr id="106" name="Picture 105">
            <a:extLst>
              <a:ext uri="{FF2B5EF4-FFF2-40B4-BE49-F238E27FC236}">
                <a16:creationId xmlns:a16="http://schemas.microsoft.com/office/drawing/2014/main" id="{BA1B28EA-5A69-46E6-992C-4CA0F5331D8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765" y="3040555"/>
            <a:ext cx="830992" cy="830992"/>
          </a:xfrm>
          <a:prstGeom prst="rect">
            <a:avLst/>
          </a:prstGeom>
        </p:spPr>
      </p:pic>
      <p:sp>
        <p:nvSpPr>
          <p:cNvPr id="107" name="Oval 106">
            <a:extLst>
              <a:ext uri="{FF2B5EF4-FFF2-40B4-BE49-F238E27FC236}">
                <a16:creationId xmlns:a16="http://schemas.microsoft.com/office/drawing/2014/main" id="{F36F7220-D86F-4336-99C5-E121B06A8734}"/>
              </a:ext>
            </a:extLst>
          </p:cNvPr>
          <p:cNvSpPr/>
          <p:nvPr/>
        </p:nvSpPr>
        <p:spPr>
          <a:xfrm>
            <a:off x="6040271" y="2831840"/>
            <a:ext cx="127816" cy="127816"/>
          </a:xfrm>
          <a:prstGeom prst="ellipse">
            <a:avLst/>
          </a:prstGeom>
          <a:solidFill>
            <a:srgbClr val="3ACB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03F53519-1F68-4302-B889-642FF1894BF4}"/>
              </a:ext>
            </a:extLst>
          </p:cNvPr>
          <p:cNvSpPr/>
          <p:nvPr/>
        </p:nvSpPr>
        <p:spPr>
          <a:xfrm>
            <a:off x="6561275" y="3156129"/>
            <a:ext cx="12779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400" b="1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BC318"/>
                </a:solidFill>
              </a:rPr>
              <a:t>LS</a:t>
            </a:r>
            <a:r>
              <a:rPr lang="en-ID" sz="2400" b="1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9AA1E"/>
                </a:solidFill>
              </a:rPr>
              <a:t>P</a:t>
            </a:r>
            <a:r>
              <a:rPr lang="en-ID" sz="2400" b="1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57E22"/>
                </a:solidFill>
              </a:rPr>
              <a:t>-P</a:t>
            </a:r>
            <a:r>
              <a:rPr lang="en-ID" sz="2400" b="1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26923"/>
                </a:solidFill>
              </a:rPr>
              <a:t>D</a:t>
            </a:r>
            <a:r>
              <a:rPr lang="en-ID" sz="2400" b="1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15D23"/>
                </a:solidFill>
              </a:rPr>
              <a:t>N</a:t>
            </a:r>
            <a:endParaRPr lang="en-ID" sz="2400" dirty="0">
              <a:solidFill>
                <a:srgbClr val="F15D23"/>
              </a:solidFill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C0BE4647-3022-4FE6-B72F-5276E9E78F77}"/>
              </a:ext>
            </a:extLst>
          </p:cNvPr>
          <p:cNvSpPr txBox="1"/>
          <p:nvPr/>
        </p:nvSpPr>
        <p:spPr>
          <a:xfrm>
            <a:off x="6183327" y="3504562"/>
            <a:ext cx="20338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D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DI 20 BPSDM PROVINSI</a:t>
            </a:r>
            <a:endParaRPr lang="en-ID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61EE73AF-0416-4BA2-AE72-E8D766F3B388}"/>
              </a:ext>
            </a:extLst>
          </p:cNvPr>
          <p:cNvSpPr txBox="1"/>
          <p:nvPr/>
        </p:nvSpPr>
        <p:spPr>
          <a:xfrm>
            <a:off x="8855997" y="2875584"/>
            <a:ext cx="20338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ID" sz="800" dirty="0" err="1"/>
              <a:t>Diklat</a:t>
            </a:r>
            <a:r>
              <a:rPr lang="en-ID" sz="800" dirty="0"/>
              <a:t> </a:t>
            </a:r>
            <a:r>
              <a:rPr lang="en-ID" sz="800" dirty="0" err="1"/>
              <a:t>Teknis</a:t>
            </a:r>
            <a:r>
              <a:rPr lang="en-ID" sz="800" dirty="0"/>
              <a:t> </a:t>
            </a:r>
            <a:r>
              <a:rPr lang="en-ID" sz="800" dirty="0" err="1"/>
              <a:t>Subtantif</a:t>
            </a:r>
            <a:r>
              <a:rPr lang="en-ID" sz="800" dirty="0"/>
              <a:t> </a:t>
            </a:r>
            <a:r>
              <a:rPr lang="en-ID" sz="800" dirty="0" err="1"/>
              <a:t>Pemdagri</a:t>
            </a:r>
            <a:r>
              <a:rPr lang="en-ID" sz="800" dirty="0"/>
              <a:t>  </a:t>
            </a:r>
          </a:p>
          <a:p>
            <a:r>
              <a:rPr lang="en-ID" sz="800" dirty="0"/>
              <a:t>  (</a:t>
            </a:r>
            <a:r>
              <a:rPr lang="en-ID" sz="1000" b="1" dirty="0"/>
              <a:t>5.508 orang Alumni</a:t>
            </a:r>
            <a:r>
              <a:rPr lang="en-ID" sz="800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D" sz="800" dirty="0" err="1"/>
              <a:t>Diklat</a:t>
            </a:r>
            <a:r>
              <a:rPr lang="en-ID" sz="800" dirty="0"/>
              <a:t> </a:t>
            </a:r>
            <a:r>
              <a:rPr lang="en-ID" sz="800" dirty="0" err="1"/>
              <a:t>Kepemimpinan</a:t>
            </a:r>
            <a:r>
              <a:rPr lang="en-ID" sz="800" dirty="0"/>
              <a:t>  (</a:t>
            </a:r>
            <a:r>
              <a:rPr lang="en-ID" sz="1000" b="1" dirty="0"/>
              <a:t>1.527 orang</a:t>
            </a:r>
            <a:r>
              <a:rPr lang="en-ID" sz="800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D" sz="800" dirty="0" err="1"/>
              <a:t>Diklat</a:t>
            </a:r>
            <a:r>
              <a:rPr lang="en-ID" sz="800" dirty="0"/>
              <a:t> </a:t>
            </a:r>
            <a:r>
              <a:rPr lang="en-ID" sz="800" dirty="0" err="1"/>
              <a:t>Fungsional</a:t>
            </a:r>
            <a:r>
              <a:rPr lang="en-ID" sz="800" dirty="0"/>
              <a:t> P2UPD (</a:t>
            </a:r>
            <a:r>
              <a:rPr lang="en-ID" sz="1000" b="1" dirty="0"/>
              <a:t>509 orang</a:t>
            </a:r>
            <a:r>
              <a:rPr lang="en-ID" sz="800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D" sz="800" dirty="0"/>
              <a:t>P.K </a:t>
            </a:r>
            <a:r>
              <a:rPr lang="en-ID" sz="800" dirty="0" err="1"/>
              <a:t>Aparatur</a:t>
            </a:r>
            <a:r>
              <a:rPr lang="en-ID" sz="800" dirty="0"/>
              <a:t> </a:t>
            </a:r>
            <a:r>
              <a:rPr lang="en-ID" sz="800" dirty="0" err="1"/>
              <a:t>Pemda</a:t>
            </a:r>
            <a:r>
              <a:rPr lang="en-ID" sz="800" dirty="0"/>
              <a:t> </a:t>
            </a:r>
            <a:r>
              <a:rPr lang="en-ID" sz="800" dirty="0" err="1"/>
              <a:t>penyelenggara</a:t>
            </a:r>
            <a:r>
              <a:rPr lang="en-ID" sz="800" dirty="0"/>
              <a:t> </a:t>
            </a:r>
          </a:p>
          <a:p>
            <a:r>
              <a:rPr lang="en-ID" sz="800" dirty="0"/>
              <a:t>  </a:t>
            </a:r>
            <a:r>
              <a:rPr lang="en-ID" sz="800" dirty="0" err="1"/>
              <a:t>urusan</a:t>
            </a:r>
            <a:r>
              <a:rPr lang="en-ID" sz="800" dirty="0"/>
              <a:t> </a:t>
            </a:r>
            <a:r>
              <a:rPr lang="en-ID" sz="800" dirty="0" err="1"/>
              <a:t>PemDes</a:t>
            </a:r>
            <a:r>
              <a:rPr lang="en-ID" sz="800" dirty="0"/>
              <a:t> </a:t>
            </a:r>
            <a:r>
              <a:rPr lang="en-ID" sz="800" dirty="0" err="1"/>
              <a:t>daerah</a:t>
            </a:r>
            <a:r>
              <a:rPr lang="en-ID" sz="800" dirty="0"/>
              <a:t> </a:t>
            </a:r>
            <a:r>
              <a:rPr lang="en-ID" sz="800" dirty="0" err="1"/>
              <a:t>tertinggal</a:t>
            </a:r>
            <a:r>
              <a:rPr lang="en-ID" sz="800" dirty="0"/>
              <a:t>  </a:t>
            </a:r>
          </a:p>
          <a:p>
            <a:r>
              <a:rPr lang="en-ID" sz="800" dirty="0"/>
              <a:t>  (</a:t>
            </a:r>
            <a:r>
              <a:rPr lang="en-ID" sz="800" b="1" dirty="0" err="1"/>
              <a:t>Prioritas</a:t>
            </a:r>
            <a:r>
              <a:rPr lang="en-ID" sz="800" b="1" dirty="0"/>
              <a:t> </a:t>
            </a:r>
            <a:r>
              <a:rPr lang="en-ID" sz="800" b="1" dirty="0" err="1"/>
              <a:t>Nasional</a:t>
            </a:r>
            <a:r>
              <a:rPr lang="en-ID" sz="800" b="1" dirty="0"/>
              <a:t>) </a:t>
            </a:r>
            <a:r>
              <a:rPr lang="en-ID" sz="800" dirty="0"/>
              <a:t>(</a:t>
            </a:r>
            <a:r>
              <a:rPr lang="en-ID" sz="1000" b="1" dirty="0"/>
              <a:t>1.265 orang</a:t>
            </a:r>
            <a:r>
              <a:rPr lang="en-ID" sz="800" dirty="0"/>
              <a:t>)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F813738F-B712-4C3F-A179-4F024E71E65A}"/>
              </a:ext>
            </a:extLst>
          </p:cNvPr>
          <p:cNvSpPr/>
          <p:nvPr/>
        </p:nvSpPr>
        <p:spPr>
          <a:xfrm>
            <a:off x="10570564" y="4175196"/>
            <a:ext cx="190594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ID" sz="700" dirty="0" err="1"/>
              <a:t>Latsar</a:t>
            </a:r>
            <a:r>
              <a:rPr lang="en-ID" sz="700" dirty="0"/>
              <a:t> (</a:t>
            </a:r>
            <a:r>
              <a:rPr lang="en-ID" sz="900" b="1" dirty="0"/>
              <a:t>2.014 orang Alumni</a:t>
            </a:r>
          </a:p>
          <a:p>
            <a:r>
              <a:rPr lang="en-ID" sz="900" b="1" dirty="0"/>
              <a:t>  </a:t>
            </a:r>
            <a:r>
              <a:rPr lang="en-ID" sz="900" b="1" dirty="0" err="1"/>
              <a:t>Praja</a:t>
            </a:r>
            <a:r>
              <a:rPr lang="en-ID" sz="900" b="1" dirty="0"/>
              <a:t> IPDN</a:t>
            </a:r>
            <a:r>
              <a:rPr lang="en-ID" sz="700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D" sz="700" dirty="0" err="1"/>
              <a:t>Pembekalan</a:t>
            </a:r>
            <a:r>
              <a:rPr lang="en-ID" sz="700" dirty="0"/>
              <a:t> </a:t>
            </a:r>
            <a:r>
              <a:rPr lang="en-ID" sz="700" dirty="0" err="1"/>
              <a:t>Kepemimpinan</a:t>
            </a:r>
            <a:r>
              <a:rPr lang="en-ID" sz="700" dirty="0"/>
              <a:t> </a:t>
            </a:r>
            <a:r>
              <a:rPr lang="en-ID" sz="700" dirty="0" err="1"/>
              <a:t>bagi</a:t>
            </a:r>
            <a:r>
              <a:rPr lang="en-ID" sz="700" dirty="0"/>
              <a:t> </a:t>
            </a:r>
          </a:p>
          <a:p>
            <a:r>
              <a:rPr lang="en-ID" sz="700" dirty="0"/>
              <a:t>  </a:t>
            </a:r>
            <a:r>
              <a:rPr lang="en-ID" sz="700" dirty="0" err="1"/>
              <a:t>Pejabat</a:t>
            </a:r>
            <a:r>
              <a:rPr lang="en-ID" sz="700" dirty="0"/>
              <a:t> </a:t>
            </a:r>
            <a:r>
              <a:rPr lang="en-ID" sz="700" dirty="0" err="1"/>
              <a:t>Pengawas</a:t>
            </a:r>
            <a:r>
              <a:rPr lang="en-ID" sz="700" dirty="0"/>
              <a:t> di ling. </a:t>
            </a:r>
            <a:r>
              <a:rPr lang="en-ID" sz="700" dirty="0" err="1"/>
              <a:t>Kemendagri</a:t>
            </a:r>
            <a:r>
              <a:rPr lang="en-ID" sz="700" dirty="0"/>
              <a:t> </a:t>
            </a:r>
          </a:p>
          <a:p>
            <a:r>
              <a:rPr lang="en-ID" sz="700" dirty="0"/>
              <a:t>  (</a:t>
            </a:r>
            <a:r>
              <a:rPr lang="en-ID" sz="900" b="1" dirty="0"/>
              <a:t>774 orang</a:t>
            </a:r>
            <a:r>
              <a:rPr lang="en-ID" sz="700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D" sz="700" dirty="0" err="1"/>
              <a:t>Jumlah</a:t>
            </a:r>
            <a:r>
              <a:rPr lang="en-ID" sz="700" dirty="0"/>
              <a:t> </a:t>
            </a:r>
            <a:r>
              <a:rPr lang="en-ID" sz="700" dirty="0" err="1"/>
              <a:t>Aparatur</a:t>
            </a:r>
            <a:r>
              <a:rPr lang="en-ID" sz="700" dirty="0"/>
              <a:t> </a:t>
            </a:r>
            <a:r>
              <a:rPr lang="en-ID" sz="700" dirty="0" err="1"/>
              <a:t>Kemendagri</a:t>
            </a:r>
            <a:r>
              <a:rPr lang="en-ID" sz="700" dirty="0"/>
              <a:t> yang </a:t>
            </a:r>
          </a:p>
          <a:p>
            <a:r>
              <a:rPr lang="en-ID" sz="700" dirty="0"/>
              <a:t>  </a:t>
            </a:r>
            <a:r>
              <a:rPr lang="en-ID" sz="700" dirty="0" err="1"/>
              <a:t>Memperoleh</a:t>
            </a:r>
            <a:r>
              <a:rPr lang="en-ID" sz="700" dirty="0"/>
              <a:t> </a:t>
            </a:r>
            <a:r>
              <a:rPr lang="en-ID" sz="700" dirty="0" err="1"/>
              <a:t>bantuan</a:t>
            </a:r>
            <a:r>
              <a:rPr lang="en-ID" sz="700" dirty="0"/>
              <a:t> </a:t>
            </a:r>
            <a:r>
              <a:rPr lang="en-ID" sz="700" dirty="0" err="1"/>
              <a:t>Pasca</a:t>
            </a:r>
            <a:r>
              <a:rPr lang="en-ID" sz="700" dirty="0"/>
              <a:t> </a:t>
            </a:r>
            <a:r>
              <a:rPr lang="en-ID" sz="700" dirty="0" err="1"/>
              <a:t>Sarjana</a:t>
            </a:r>
            <a:r>
              <a:rPr lang="en-ID" sz="700" dirty="0"/>
              <a:t> </a:t>
            </a:r>
          </a:p>
          <a:p>
            <a:r>
              <a:rPr lang="en-ID" sz="700" dirty="0"/>
              <a:t>  (</a:t>
            </a:r>
            <a:r>
              <a:rPr lang="en-ID" sz="900" b="1" dirty="0"/>
              <a:t>25 orang</a:t>
            </a:r>
            <a:r>
              <a:rPr lang="en-ID" sz="700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D" sz="700" dirty="0" err="1"/>
              <a:t>Diklat</a:t>
            </a:r>
            <a:r>
              <a:rPr lang="en-ID" sz="700" dirty="0"/>
              <a:t> </a:t>
            </a:r>
            <a:r>
              <a:rPr lang="en-ID" sz="700" dirty="0" err="1"/>
              <a:t>Pimpemdagri</a:t>
            </a:r>
            <a:r>
              <a:rPr lang="en-ID" sz="700" dirty="0"/>
              <a:t> (</a:t>
            </a:r>
            <a:r>
              <a:rPr lang="en-ID" sz="900" b="1" dirty="0"/>
              <a:t>73 orang </a:t>
            </a:r>
          </a:p>
          <a:p>
            <a:r>
              <a:rPr lang="en-ID" sz="900" b="1" dirty="0"/>
              <a:t>  Alumni</a:t>
            </a:r>
            <a:r>
              <a:rPr lang="en-ID" sz="700" dirty="0"/>
              <a:t>)</a:t>
            </a:r>
          </a:p>
        </p:txBody>
      </p:sp>
      <p:pic>
        <p:nvPicPr>
          <p:cNvPr id="125" name="Picture 124">
            <a:extLst>
              <a:ext uri="{FF2B5EF4-FFF2-40B4-BE49-F238E27FC236}">
                <a16:creationId xmlns:a16="http://schemas.microsoft.com/office/drawing/2014/main" id="{61E7D437-57DD-44DB-B43C-B0B86BD643C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826" y="4349690"/>
            <a:ext cx="810148" cy="810148"/>
          </a:xfrm>
          <a:prstGeom prst="rect">
            <a:avLst/>
          </a:prstGeom>
        </p:spPr>
      </p:pic>
      <p:cxnSp>
        <p:nvCxnSpPr>
          <p:cNvPr id="126" name="Straight Connector 125">
            <a:extLst>
              <a:ext uri="{FF2B5EF4-FFF2-40B4-BE49-F238E27FC236}">
                <a16:creationId xmlns:a16="http://schemas.microsoft.com/office/drawing/2014/main" id="{2FF62F5C-3AB8-4262-B4CD-7C5EB09E3949}"/>
              </a:ext>
            </a:extLst>
          </p:cNvPr>
          <p:cNvCxnSpPr>
            <a:cxnSpLocks/>
          </p:cNvCxnSpPr>
          <p:nvPr/>
        </p:nvCxnSpPr>
        <p:spPr>
          <a:xfrm>
            <a:off x="8651308" y="1658358"/>
            <a:ext cx="1624088" cy="0"/>
          </a:xfrm>
          <a:prstGeom prst="line">
            <a:avLst/>
          </a:prstGeom>
          <a:ln w="28575">
            <a:solidFill>
              <a:srgbClr val="F438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5" name="Picture 134">
            <a:extLst>
              <a:ext uri="{FF2B5EF4-FFF2-40B4-BE49-F238E27FC236}">
                <a16:creationId xmlns:a16="http://schemas.microsoft.com/office/drawing/2014/main" id="{56E821EE-8BCE-4A58-A420-4A310FFE113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401" y="2928209"/>
            <a:ext cx="845593" cy="827640"/>
          </a:xfrm>
          <a:prstGeom prst="rect">
            <a:avLst/>
          </a:prstGeom>
        </p:spPr>
      </p:pic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71A10CA1-A349-47C8-9A16-36F0F723BDC7}"/>
              </a:ext>
            </a:extLst>
          </p:cNvPr>
          <p:cNvCxnSpPr>
            <a:cxnSpLocks/>
          </p:cNvCxnSpPr>
          <p:nvPr/>
        </p:nvCxnSpPr>
        <p:spPr>
          <a:xfrm>
            <a:off x="10498972" y="4126395"/>
            <a:ext cx="0" cy="1273991"/>
          </a:xfrm>
          <a:prstGeom prst="line">
            <a:avLst/>
          </a:prstGeom>
          <a:ln w="28575">
            <a:solidFill>
              <a:srgbClr val="F438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0CCF0207-D270-407C-AB48-D7E07A024020}"/>
              </a:ext>
            </a:extLst>
          </p:cNvPr>
          <p:cNvCxnSpPr>
            <a:cxnSpLocks/>
          </p:cNvCxnSpPr>
          <p:nvPr/>
        </p:nvCxnSpPr>
        <p:spPr>
          <a:xfrm>
            <a:off x="9702419" y="4126395"/>
            <a:ext cx="1145955" cy="0"/>
          </a:xfrm>
          <a:prstGeom prst="line">
            <a:avLst/>
          </a:prstGeom>
          <a:ln w="28575">
            <a:solidFill>
              <a:srgbClr val="F438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231FA5A8-DC37-4998-A744-E11139AE8B85}"/>
              </a:ext>
            </a:extLst>
          </p:cNvPr>
          <p:cNvCxnSpPr>
            <a:cxnSpLocks/>
          </p:cNvCxnSpPr>
          <p:nvPr/>
        </p:nvCxnSpPr>
        <p:spPr>
          <a:xfrm>
            <a:off x="2851369" y="4413907"/>
            <a:ext cx="5804150" cy="0"/>
          </a:xfrm>
          <a:prstGeom prst="line">
            <a:avLst/>
          </a:prstGeom>
          <a:ln w="28575">
            <a:solidFill>
              <a:srgbClr val="F438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TextBox 146">
            <a:extLst>
              <a:ext uri="{FF2B5EF4-FFF2-40B4-BE49-F238E27FC236}">
                <a16:creationId xmlns:a16="http://schemas.microsoft.com/office/drawing/2014/main" id="{900F4AB0-5B39-4DAB-8E17-084B5EFBFA29}"/>
              </a:ext>
            </a:extLst>
          </p:cNvPr>
          <p:cNvSpPr txBox="1"/>
          <p:nvPr/>
        </p:nvSpPr>
        <p:spPr>
          <a:xfrm>
            <a:off x="7276179" y="4972431"/>
            <a:ext cx="2113807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ID" sz="800" dirty="0" err="1"/>
              <a:t>Diklat</a:t>
            </a:r>
            <a:r>
              <a:rPr lang="en-ID" sz="800" dirty="0"/>
              <a:t> </a:t>
            </a:r>
            <a:r>
              <a:rPr lang="en-ID" sz="800" b="1" dirty="0">
                <a:solidFill>
                  <a:srgbClr val="FF0000"/>
                </a:solidFill>
              </a:rPr>
              <a:t>APRMN</a:t>
            </a:r>
            <a:r>
              <a:rPr lang="en-ID" sz="800" dirty="0"/>
              <a:t>(</a:t>
            </a:r>
            <a:r>
              <a:rPr lang="en-ID" sz="1000" b="1" dirty="0"/>
              <a:t>193 orang</a:t>
            </a:r>
            <a:r>
              <a:rPr lang="en-ID" sz="800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D" sz="800" dirty="0" err="1"/>
              <a:t>Diklat</a:t>
            </a:r>
            <a:r>
              <a:rPr lang="en-ID" sz="800" dirty="0"/>
              <a:t> </a:t>
            </a:r>
            <a:r>
              <a:rPr lang="en-ID" sz="800" b="1" dirty="0">
                <a:solidFill>
                  <a:srgbClr val="FF0000"/>
                </a:solidFill>
              </a:rPr>
              <a:t>Bela Negara </a:t>
            </a:r>
            <a:r>
              <a:rPr lang="en-ID" sz="800" dirty="0"/>
              <a:t>(</a:t>
            </a:r>
            <a:r>
              <a:rPr lang="en-ID" sz="1000" b="1" dirty="0"/>
              <a:t>49 orang</a:t>
            </a:r>
            <a:r>
              <a:rPr lang="en-ID" sz="800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D" sz="800" dirty="0" err="1"/>
              <a:t>Peresmian</a:t>
            </a:r>
            <a:r>
              <a:rPr lang="en-ID" sz="800" dirty="0"/>
              <a:t> Kader </a:t>
            </a:r>
            <a:r>
              <a:rPr lang="en-ID" sz="800" dirty="0" err="1"/>
              <a:t>Pelopor</a:t>
            </a:r>
            <a:r>
              <a:rPr lang="en-ID" sz="800" dirty="0"/>
              <a:t> </a:t>
            </a:r>
            <a:r>
              <a:rPr lang="en-ID" sz="800" b="1" dirty="0" err="1">
                <a:solidFill>
                  <a:srgbClr val="FF0000"/>
                </a:solidFill>
              </a:rPr>
              <a:t>Revolusi</a:t>
            </a:r>
            <a:r>
              <a:rPr lang="en-ID" sz="800" b="1" dirty="0">
                <a:solidFill>
                  <a:srgbClr val="FF0000"/>
                </a:solidFill>
              </a:rPr>
              <a:t> Mental </a:t>
            </a:r>
          </a:p>
          <a:p>
            <a:r>
              <a:rPr lang="en-ID" sz="800" dirty="0"/>
              <a:t>  </a:t>
            </a:r>
            <a:r>
              <a:rPr lang="en-ID" sz="800" dirty="0" err="1"/>
              <a:t>bagi</a:t>
            </a:r>
            <a:r>
              <a:rPr lang="en-ID" sz="800" dirty="0"/>
              <a:t> </a:t>
            </a:r>
            <a:r>
              <a:rPr lang="en-ID" sz="800" dirty="0" err="1"/>
              <a:t>Praja</a:t>
            </a:r>
            <a:r>
              <a:rPr lang="en-ID" sz="800" dirty="0"/>
              <a:t> IPDN </a:t>
            </a:r>
            <a:r>
              <a:rPr lang="en-ID" sz="800" dirty="0" err="1"/>
              <a:t>angkatan</a:t>
            </a:r>
            <a:r>
              <a:rPr lang="en-ID" sz="800" dirty="0"/>
              <a:t> 25 </a:t>
            </a:r>
            <a:r>
              <a:rPr lang="en-ID" sz="800" dirty="0" err="1"/>
              <a:t>sebanyak</a:t>
            </a:r>
            <a:r>
              <a:rPr lang="en-ID" sz="800" dirty="0"/>
              <a:t>   </a:t>
            </a:r>
          </a:p>
          <a:p>
            <a:r>
              <a:rPr lang="en-ID" sz="800" b="1" dirty="0"/>
              <a:t>  </a:t>
            </a:r>
            <a:r>
              <a:rPr lang="en-ID" sz="1000" b="1" dirty="0"/>
              <a:t>1458 </a:t>
            </a:r>
            <a:r>
              <a:rPr lang="en-ID" sz="1000" b="1" dirty="0" err="1"/>
              <a:t>Praja</a:t>
            </a:r>
            <a:endParaRPr lang="en-ID" sz="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ID" sz="800" dirty="0" err="1"/>
              <a:t>Fasilitasi</a:t>
            </a:r>
            <a:r>
              <a:rPr lang="en-ID" sz="800" dirty="0"/>
              <a:t> </a:t>
            </a:r>
            <a:r>
              <a:rPr lang="en-ID" sz="800" dirty="0" err="1"/>
              <a:t>pelaksanaan</a:t>
            </a:r>
            <a:r>
              <a:rPr lang="en-ID" sz="800" dirty="0"/>
              <a:t> P.K SDM </a:t>
            </a:r>
            <a:r>
              <a:rPr lang="en-ID" sz="800" dirty="0" err="1"/>
              <a:t>Aparatur</a:t>
            </a:r>
            <a:r>
              <a:rPr lang="en-ID" sz="800" dirty="0"/>
              <a:t> </a:t>
            </a:r>
          </a:p>
          <a:p>
            <a:r>
              <a:rPr lang="en-ID" sz="800" b="1" dirty="0">
                <a:solidFill>
                  <a:srgbClr val="FF0000"/>
                </a:solidFill>
              </a:rPr>
              <a:t>  </a:t>
            </a:r>
            <a:r>
              <a:rPr lang="en-ID" sz="800" b="1" dirty="0" err="1">
                <a:solidFill>
                  <a:srgbClr val="FF0000"/>
                </a:solidFill>
              </a:rPr>
              <a:t>Revolusi</a:t>
            </a:r>
            <a:r>
              <a:rPr lang="en-ID" sz="800" b="1" dirty="0">
                <a:solidFill>
                  <a:srgbClr val="FF0000"/>
                </a:solidFill>
              </a:rPr>
              <a:t> Mental </a:t>
            </a:r>
            <a:r>
              <a:rPr lang="en-ID" sz="800" dirty="0" err="1"/>
              <a:t>Provinsi</a:t>
            </a:r>
            <a:r>
              <a:rPr lang="en-ID" sz="800" dirty="0"/>
              <a:t> dan </a:t>
            </a:r>
            <a:r>
              <a:rPr lang="en-ID" sz="800" dirty="0" err="1"/>
              <a:t>Kab</a:t>
            </a:r>
            <a:r>
              <a:rPr lang="en-ID" sz="800" dirty="0"/>
              <a:t>/Kota </a:t>
            </a:r>
          </a:p>
          <a:p>
            <a:r>
              <a:rPr lang="en-ID" sz="800" dirty="0"/>
              <a:t>  </a:t>
            </a:r>
            <a:r>
              <a:rPr lang="en-ID" sz="800" dirty="0" err="1"/>
              <a:t>dengan</a:t>
            </a:r>
            <a:r>
              <a:rPr lang="en-ID" sz="800" dirty="0"/>
              <a:t> alumni </a:t>
            </a:r>
            <a:r>
              <a:rPr lang="en-ID" sz="1000" b="1" dirty="0"/>
              <a:t>687 orang</a:t>
            </a:r>
            <a:endParaRPr lang="en-ID" sz="800" b="1" dirty="0"/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1CE199AF-6303-46AA-98EC-EB078C8BF1FB}"/>
              </a:ext>
            </a:extLst>
          </p:cNvPr>
          <p:cNvSpPr txBox="1"/>
          <p:nvPr/>
        </p:nvSpPr>
        <p:spPr>
          <a:xfrm>
            <a:off x="5589545" y="5494436"/>
            <a:ext cx="1608275" cy="584775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ID" sz="800" dirty="0" err="1">
                <a:solidFill>
                  <a:schemeClr val="bg1"/>
                </a:solidFill>
              </a:rPr>
              <a:t>Mendukung</a:t>
            </a:r>
            <a:r>
              <a:rPr lang="en-ID" sz="800" dirty="0">
                <a:solidFill>
                  <a:schemeClr val="bg1"/>
                </a:solidFill>
              </a:rPr>
              <a:t> </a:t>
            </a:r>
            <a:r>
              <a:rPr lang="en-ID" sz="800" dirty="0" err="1">
                <a:solidFill>
                  <a:schemeClr val="bg1"/>
                </a:solidFill>
              </a:rPr>
              <a:t>implementasi</a:t>
            </a:r>
            <a:r>
              <a:rPr lang="en-ID" sz="800" dirty="0">
                <a:solidFill>
                  <a:schemeClr val="bg1"/>
                </a:solidFill>
              </a:rPr>
              <a:t> </a:t>
            </a:r>
            <a:r>
              <a:rPr lang="en-ID" sz="800" dirty="0" err="1">
                <a:solidFill>
                  <a:schemeClr val="bg1"/>
                </a:solidFill>
              </a:rPr>
              <a:t>Revolusi</a:t>
            </a:r>
            <a:r>
              <a:rPr lang="en-ID" sz="800" dirty="0">
                <a:solidFill>
                  <a:schemeClr val="bg1"/>
                </a:solidFill>
              </a:rPr>
              <a:t> Mental </a:t>
            </a:r>
            <a:r>
              <a:rPr lang="en-ID" sz="800" dirty="0" err="1">
                <a:solidFill>
                  <a:schemeClr val="bg1"/>
                </a:solidFill>
              </a:rPr>
              <a:t>dalam</a:t>
            </a:r>
            <a:r>
              <a:rPr lang="en-ID" sz="800" dirty="0">
                <a:solidFill>
                  <a:schemeClr val="bg1"/>
                </a:solidFill>
              </a:rPr>
              <a:t> </a:t>
            </a:r>
            <a:r>
              <a:rPr lang="en-ID" sz="800" dirty="0" err="1">
                <a:solidFill>
                  <a:schemeClr val="bg1"/>
                </a:solidFill>
              </a:rPr>
              <a:t>kegiatan</a:t>
            </a:r>
            <a:r>
              <a:rPr lang="en-ID" sz="800" dirty="0">
                <a:solidFill>
                  <a:schemeClr val="bg1"/>
                </a:solidFill>
              </a:rPr>
              <a:t> </a:t>
            </a:r>
            <a:r>
              <a:rPr lang="en-ID" sz="800" dirty="0" err="1">
                <a:solidFill>
                  <a:schemeClr val="bg1"/>
                </a:solidFill>
              </a:rPr>
              <a:t>Rembuk</a:t>
            </a:r>
            <a:r>
              <a:rPr lang="en-ID" sz="800" dirty="0">
                <a:solidFill>
                  <a:schemeClr val="bg1"/>
                </a:solidFill>
              </a:rPr>
              <a:t> di Manado </a:t>
            </a:r>
            <a:r>
              <a:rPr lang="en-ID" sz="800" dirty="0" err="1">
                <a:solidFill>
                  <a:schemeClr val="bg1"/>
                </a:solidFill>
              </a:rPr>
              <a:t>dengan</a:t>
            </a:r>
            <a:r>
              <a:rPr lang="en-ID" sz="800" dirty="0">
                <a:solidFill>
                  <a:schemeClr val="bg1"/>
                </a:solidFill>
              </a:rPr>
              <a:t> alumni 600 orang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92C9B9B2-C5F4-4FEE-9B1C-F1FFED8029C7}"/>
              </a:ext>
            </a:extLst>
          </p:cNvPr>
          <p:cNvSpPr txBox="1"/>
          <p:nvPr/>
        </p:nvSpPr>
        <p:spPr>
          <a:xfrm>
            <a:off x="3621045" y="5488156"/>
            <a:ext cx="1968500" cy="584775"/>
          </a:xfrm>
          <a:prstGeom prst="rect">
            <a:avLst/>
          </a:prstGeom>
          <a:solidFill>
            <a:srgbClr val="C0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ID" sz="800" dirty="0" err="1">
                <a:solidFill>
                  <a:schemeClr val="bg1"/>
                </a:solidFill>
              </a:rPr>
              <a:t>Peresmian</a:t>
            </a:r>
            <a:r>
              <a:rPr lang="en-ID" sz="800" dirty="0">
                <a:solidFill>
                  <a:schemeClr val="bg1"/>
                </a:solidFill>
              </a:rPr>
              <a:t> </a:t>
            </a:r>
            <a:r>
              <a:rPr lang="en-ID" sz="800" dirty="0" err="1">
                <a:solidFill>
                  <a:schemeClr val="bg1"/>
                </a:solidFill>
              </a:rPr>
              <a:t>komplek</a:t>
            </a:r>
            <a:r>
              <a:rPr lang="en-ID" sz="800" dirty="0">
                <a:solidFill>
                  <a:schemeClr val="bg1"/>
                </a:solidFill>
              </a:rPr>
              <a:t> BPSDM </a:t>
            </a:r>
            <a:r>
              <a:rPr lang="en-ID" sz="800" dirty="0" err="1">
                <a:solidFill>
                  <a:schemeClr val="bg1"/>
                </a:solidFill>
              </a:rPr>
              <a:t>Kemendagri</a:t>
            </a:r>
            <a:r>
              <a:rPr lang="en-ID" sz="800" dirty="0">
                <a:solidFill>
                  <a:schemeClr val="bg1"/>
                </a:solidFill>
              </a:rPr>
              <a:t> di </a:t>
            </a:r>
            <a:r>
              <a:rPr lang="en-ID" sz="800" dirty="0" err="1">
                <a:solidFill>
                  <a:schemeClr val="bg1"/>
                </a:solidFill>
              </a:rPr>
              <a:t>Kalibata</a:t>
            </a:r>
            <a:r>
              <a:rPr lang="en-ID" sz="800" dirty="0">
                <a:solidFill>
                  <a:schemeClr val="bg1"/>
                </a:solidFill>
              </a:rPr>
              <a:t> </a:t>
            </a:r>
            <a:r>
              <a:rPr lang="en-ID" sz="800" dirty="0" err="1">
                <a:solidFill>
                  <a:schemeClr val="bg1"/>
                </a:solidFill>
              </a:rPr>
              <a:t>sebagai</a:t>
            </a:r>
            <a:r>
              <a:rPr lang="en-ID" sz="800" dirty="0">
                <a:solidFill>
                  <a:schemeClr val="bg1"/>
                </a:solidFill>
              </a:rPr>
              <a:t> PUSAT PENGEMBANGAN REVOLUSI MENTAL</a:t>
            </a:r>
          </a:p>
          <a:p>
            <a:endParaRPr lang="en-ID" sz="800" dirty="0">
              <a:solidFill>
                <a:schemeClr val="bg1"/>
              </a:solidFill>
            </a:endParaRPr>
          </a:p>
        </p:txBody>
      </p:sp>
      <p:pic>
        <p:nvPicPr>
          <p:cNvPr id="151" name="Picture 150">
            <a:extLst>
              <a:ext uri="{FF2B5EF4-FFF2-40B4-BE49-F238E27FC236}">
                <a16:creationId xmlns:a16="http://schemas.microsoft.com/office/drawing/2014/main" id="{98A25C44-F396-4E83-8781-848CA176620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403" y="4982234"/>
            <a:ext cx="1608275" cy="418152"/>
          </a:xfrm>
          <a:prstGeom prst="rect">
            <a:avLst/>
          </a:prstGeom>
        </p:spPr>
      </p:pic>
      <p:sp>
        <p:nvSpPr>
          <p:cNvPr id="152" name="TextBox 151">
            <a:extLst>
              <a:ext uri="{FF2B5EF4-FFF2-40B4-BE49-F238E27FC236}">
                <a16:creationId xmlns:a16="http://schemas.microsoft.com/office/drawing/2014/main" id="{B4E64738-2B36-409C-9637-8EE6DCC3C64F}"/>
              </a:ext>
            </a:extLst>
          </p:cNvPr>
          <p:cNvSpPr txBox="1"/>
          <p:nvPr/>
        </p:nvSpPr>
        <p:spPr>
          <a:xfrm>
            <a:off x="5302516" y="4031878"/>
            <a:ext cx="3165296" cy="919401"/>
          </a:xfrm>
          <a:prstGeom prst="round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ID" sz="1600" dirty="0">
                <a:latin typeface="Aharoni" panose="02010803020104030203" pitchFamily="2" charset="-79"/>
                <a:cs typeface="Aharoni" panose="02010803020104030203" pitchFamily="2" charset="-79"/>
              </a:rPr>
              <a:t>IMPLEMENTASI </a:t>
            </a:r>
          </a:p>
          <a:p>
            <a:r>
              <a:rPr lang="en-ID" sz="1600" dirty="0">
                <a:latin typeface="Aharoni" panose="02010803020104030203" pitchFamily="2" charset="-79"/>
                <a:cs typeface="Aharoni" panose="02010803020104030203" pitchFamily="2" charset="-79"/>
              </a:rPr>
              <a:t>PROGRAM </a:t>
            </a:r>
            <a:r>
              <a:rPr lang="en-ID" sz="16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REVOLUSI MENTAL </a:t>
            </a:r>
          </a:p>
          <a:p>
            <a:r>
              <a:rPr lang="en-ID" sz="1600" dirty="0">
                <a:latin typeface="Aharoni" panose="02010803020104030203" pitchFamily="2" charset="-79"/>
                <a:cs typeface="Aharoni" panose="02010803020104030203" pitchFamily="2" charset="-79"/>
              </a:rPr>
              <a:t>DAN </a:t>
            </a:r>
            <a:r>
              <a:rPr lang="en-ID" sz="16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BELA NEGARA</a:t>
            </a:r>
          </a:p>
        </p:txBody>
      </p: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2D06CE4F-BE5B-480B-B35A-1F8088D08E52}"/>
              </a:ext>
            </a:extLst>
          </p:cNvPr>
          <p:cNvCxnSpPr>
            <a:cxnSpLocks/>
          </p:cNvCxnSpPr>
          <p:nvPr/>
        </p:nvCxnSpPr>
        <p:spPr>
          <a:xfrm>
            <a:off x="8651308" y="1658358"/>
            <a:ext cx="0" cy="2755549"/>
          </a:xfrm>
          <a:prstGeom prst="line">
            <a:avLst/>
          </a:prstGeom>
          <a:ln w="28575">
            <a:solidFill>
              <a:srgbClr val="F438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A67AFE87-1975-4A9F-8E80-4518F519A0CD}"/>
              </a:ext>
            </a:extLst>
          </p:cNvPr>
          <p:cNvSpPr txBox="1"/>
          <p:nvPr/>
        </p:nvSpPr>
        <p:spPr>
          <a:xfrm>
            <a:off x="8499364" y="1821066"/>
            <a:ext cx="2884706" cy="919401"/>
          </a:xfrm>
          <a:prstGeom prst="round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ID" sz="1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PENINGKATAN KOMPETENSI APARATUR KEMENDAGRI DAN PEMDA</a:t>
            </a:r>
          </a:p>
        </p:txBody>
      </p:sp>
      <p:grpSp>
        <p:nvGrpSpPr>
          <p:cNvPr id="160" name="Group 159">
            <a:extLst>
              <a:ext uri="{FF2B5EF4-FFF2-40B4-BE49-F238E27FC236}">
                <a16:creationId xmlns:a16="http://schemas.microsoft.com/office/drawing/2014/main" id="{5DC0242B-EF73-44DA-90B3-D519031974C3}"/>
              </a:ext>
            </a:extLst>
          </p:cNvPr>
          <p:cNvGrpSpPr/>
          <p:nvPr/>
        </p:nvGrpSpPr>
        <p:grpSpPr>
          <a:xfrm>
            <a:off x="9525482" y="5531389"/>
            <a:ext cx="2417560" cy="758890"/>
            <a:chOff x="231901" y="5884144"/>
            <a:chExt cx="2417560" cy="758890"/>
          </a:xfrm>
        </p:grpSpPr>
        <p:sp>
          <p:nvSpPr>
            <p:cNvPr id="157" name="Rounded Rectangle 5">
              <a:extLst>
                <a:ext uri="{FF2B5EF4-FFF2-40B4-BE49-F238E27FC236}">
                  <a16:creationId xmlns:a16="http://schemas.microsoft.com/office/drawing/2014/main" id="{1557FA12-01B8-497A-B3B9-552296DA3FB5}"/>
                </a:ext>
              </a:extLst>
            </p:cNvPr>
            <p:cNvSpPr/>
            <p:nvPr/>
          </p:nvSpPr>
          <p:spPr>
            <a:xfrm>
              <a:off x="231901" y="5988718"/>
              <a:ext cx="2386436" cy="654316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/>
            </a:p>
          </p:txBody>
        </p:sp>
        <p:sp>
          <p:nvSpPr>
            <p:cNvPr id="158" name="Rectangle 36">
              <a:extLst>
                <a:ext uri="{FF2B5EF4-FFF2-40B4-BE49-F238E27FC236}">
                  <a16:creationId xmlns:a16="http://schemas.microsoft.com/office/drawing/2014/main" id="{18B9DB26-9993-4C6C-9B7E-A46B5B73D4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301" y="6119813"/>
              <a:ext cx="187177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800" dirty="0">
                  <a:solidFill>
                    <a:schemeClr val="bg1"/>
                  </a:solidFill>
                  <a:latin typeface="Cooper Black" panose="0208090404030B020404" pitchFamily="18" charset="0"/>
                </a:rPr>
                <a:t>BPSDM </a:t>
              </a:r>
              <a:endParaRPr lang="en-US" altLang="en-US" sz="2800" dirty="0">
                <a:latin typeface="Cooper Black" panose="0208090404030B020404" pitchFamily="18" charset="0"/>
              </a:endParaRPr>
            </a:p>
          </p:txBody>
        </p:sp>
        <p:sp>
          <p:nvSpPr>
            <p:cNvPr id="159" name="Rectangle 37">
              <a:extLst>
                <a:ext uri="{FF2B5EF4-FFF2-40B4-BE49-F238E27FC236}">
                  <a16:creationId xmlns:a16="http://schemas.microsoft.com/office/drawing/2014/main" id="{297CCB7E-79C3-43F3-BDFF-DBBE756D7BA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0686922">
              <a:off x="1728013" y="5884144"/>
              <a:ext cx="92144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4000" b="1" dirty="0">
                  <a:solidFill>
                    <a:schemeClr val="bg1"/>
                  </a:solidFill>
                  <a:latin typeface="Freestyle Script" panose="030804020302050B0404" pitchFamily="66" charset="0"/>
                </a:rPr>
                <a:t>prima</a:t>
              </a:r>
              <a:endParaRPr lang="en-US" altLang="en-US" sz="4000" dirty="0">
                <a:latin typeface="Freestyle Script" panose="030804020302050B0404" pitchFamily="66" charset="0"/>
              </a:endParaRPr>
            </a:p>
          </p:txBody>
        </p:sp>
      </p:grp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DB8CA18C-6A11-4ABA-921E-30DDED367F22}"/>
              </a:ext>
            </a:extLst>
          </p:cNvPr>
          <p:cNvCxnSpPr>
            <a:cxnSpLocks/>
          </p:cNvCxnSpPr>
          <p:nvPr/>
        </p:nvCxnSpPr>
        <p:spPr>
          <a:xfrm>
            <a:off x="7288879" y="4951279"/>
            <a:ext cx="0" cy="1396521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Connector 164">
            <a:extLst>
              <a:ext uri="{FF2B5EF4-FFF2-40B4-BE49-F238E27FC236}">
                <a16:creationId xmlns:a16="http://schemas.microsoft.com/office/drawing/2014/main" id="{2FC2725E-398A-4024-8450-563FA285A122}"/>
              </a:ext>
            </a:extLst>
          </p:cNvPr>
          <p:cNvCxnSpPr>
            <a:cxnSpLocks/>
          </p:cNvCxnSpPr>
          <p:nvPr/>
        </p:nvCxnSpPr>
        <p:spPr>
          <a:xfrm>
            <a:off x="7276179" y="6356509"/>
            <a:ext cx="1855121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TextBox 167">
            <a:extLst>
              <a:ext uri="{FF2B5EF4-FFF2-40B4-BE49-F238E27FC236}">
                <a16:creationId xmlns:a16="http://schemas.microsoft.com/office/drawing/2014/main" id="{0DD996BF-B297-4FE3-908D-1DF29B451EC0}"/>
              </a:ext>
            </a:extLst>
          </p:cNvPr>
          <p:cNvSpPr txBox="1"/>
          <p:nvPr/>
        </p:nvSpPr>
        <p:spPr>
          <a:xfrm>
            <a:off x="5806856" y="2637887"/>
            <a:ext cx="2033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D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73 orang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D21064AF-DB1D-41EA-80EC-E8AA05FBA5AD}"/>
              </a:ext>
            </a:extLst>
          </p:cNvPr>
          <p:cNvSpPr txBox="1"/>
          <p:nvPr/>
        </p:nvSpPr>
        <p:spPr>
          <a:xfrm>
            <a:off x="1129057" y="3591672"/>
            <a:ext cx="3296858" cy="919401"/>
          </a:xfrm>
          <a:prstGeom prst="round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ID" sz="1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PENGEMBANGAN KOMPETENSI </a:t>
            </a:r>
            <a:r>
              <a:rPr lang="en-ID" sz="1600" b="1" dirty="0">
                <a:latin typeface="Aharoni" panose="02010803020104030203" pitchFamily="2" charset="-79"/>
                <a:cs typeface="Aharoni" panose="02010803020104030203" pitchFamily="2" charset="-79"/>
              </a:rPr>
              <a:t>BAGI KDH/WKD, ANGGOTA DPRD DAN CAMAT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C4B66B8E-EA39-4EA3-9CF9-B148429FFED6}"/>
              </a:ext>
            </a:extLst>
          </p:cNvPr>
          <p:cNvSpPr txBox="1"/>
          <p:nvPr/>
        </p:nvSpPr>
        <p:spPr>
          <a:xfrm>
            <a:off x="2436262" y="5261398"/>
            <a:ext cx="888123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800" dirty="0" err="1"/>
              <a:t>Orientasi</a:t>
            </a:r>
            <a:r>
              <a:rPr lang="en-ID" sz="800" dirty="0"/>
              <a:t> dan </a:t>
            </a:r>
            <a:r>
              <a:rPr lang="en-ID" sz="800" dirty="0" err="1"/>
              <a:t>Pendalaman</a:t>
            </a:r>
            <a:r>
              <a:rPr lang="en-ID" sz="800" dirty="0"/>
              <a:t> </a:t>
            </a:r>
            <a:r>
              <a:rPr lang="en-ID" sz="800" dirty="0" err="1"/>
              <a:t>tugas</a:t>
            </a:r>
            <a:r>
              <a:rPr lang="en-ID" sz="800" dirty="0"/>
              <a:t> </a:t>
            </a:r>
            <a:r>
              <a:rPr lang="en-ID" sz="800" dirty="0" err="1"/>
              <a:t>bagi</a:t>
            </a:r>
            <a:r>
              <a:rPr lang="en-ID" sz="800" dirty="0"/>
              <a:t> </a:t>
            </a:r>
            <a:r>
              <a:rPr lang="en-ID" sz="800" dirty="0" err="1"/>
              <a:t>anggota</a:t>
            </a:r>
            <a:r>
              <a:rPr lang="en-ID" sz="800" dirty="0"/>
              <a:t> DPRD </a:t>
            </a:r>
          </a:p>
          <a:p>
            <a:endParaRPr lang="en-ID" sz="800" dirty="0"/>
          </a:p>
        </p:txBody>
      </p:sp>
      <p:pic>
        <p:nvPicPr>
          <p:cNvPr id="173" name="Picture 172">
            <a:extLst>
              <a:ext uri="{FF2B5EF4-FFF2-40B4-BE49-F238E27FC236}">
                <a16:creationId xmlns:a16="http://schemas.microsoft.com/office/drawing/2014/main" id="{42A7BE04-B4CD-4AF1-B114-073525F0A66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74" y="3611212"/>
            <a:ext cx="862235" cy="860332"/>
          </a:xfrm>
          <a:prstGeom prst="rect">
            <a:avLst/>
          </a:prstGeom>
        </p:spPr>
      </p:pic>
      <p:sp>
        <p:nvSpPr>
          <p:cNvPr id="174" name="TextBox 173">
            <a:extLst>
              <a:ext uri="{FF2B5EF4-FFF2-40B4-BE49-F238E27FC236}">
                <a16:creationId xmlns:a16="http://schemas.microsoft.com/office/drawing/2014/main" id="{B230DAD0-3BB5-4BDA-B4DB-FDE314E9EDF7}"/>
              </a:ext>
            </a:extLst>
          </p:cNvPr>
          <p:cNvSpPr txBox="1"/>
          <p:nvPr/>
        </p:nvSpPr>
        <p:spPr>
          <a:xfrm>
            <a:off x="261026" y="5256379"/>
            <a:ext cx="1076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800" dirty="0" err="1"/>
              <a:t>Diklat</a:t>
            </a:r>
            <a:r>
              <a:rPr lang="en-ID" sz="800" dirty="0"/>
              <a:t> </a:t>
            </a:r>
            <a:r>
              <a:rPr lang="en-ID" sz="800" dirty="0" err="1"/>
              <a:t>Camat</a:t>
            </a:r>
            <a:r>
              <a:rPr lang="en-ID" sz="800" dirty="0"/>
              <a:t> </a:t>
            </a:r>
            <a:r>
              <a:rPr lang="en-ID" sz="800" dirty="0" err="1"/>
              <a:t>untuk</a:t>
            </a:r>
            <a:r>
              <a:rPr lang="en-ID" sz="800" dirty="0"/>
              <a:t> </a:t>
            </a:r>
            <a:r>
              <a:rPr lang="en-ID" sz="800" dirty="0" err="1"/>
              <a:t>peningkatan</a:t>
            </a:r>
            <a:r>
              <a:rPr lang="en-ID" sz="800" dirty="0"/>
              <a:t> SDM </a:t>
            </a:r>
            <a:r>
              <a:rPr lang="en-ID" sz="800" dirty="0" err="1"/>
              <a:t>bidang</a:t>
            </a:r>
            <a:r>
              <a:rPr lang="en-ID" sz="800" dirty="0"/>
              <a:t> </a:t>
            </a:r>
            <a:r>
              <a:rPr lang="en-ID" sz="800" dirty="0" err="1"/>
              <a:t>Pemerintahan</a:t>
            </a:r>
            <a:r>
              <a:rPr lang="en-ID" sz="800" dirty="0"/>
              <a:t>(</a:t>
            </a:r>
            <a:r>
              <a:rPr lang="en-ID" sz="800" dirty="0" err="1"/>
              <a:t>bagi</a:t>
            </a:r>
            <a:r>
              <a:rPr lang="en-ID" sz="800" dirty="0"/>
              <a:t> </a:t>
            </a:r>
            <a:r>
              <a:rPr lang="en-ID" sz="800" dirty="0" err="1"/>
              <a:t>camat</a:t>
            </a:r>
            <a:r>
              <a:rPr lang="en-ID" sz="800" dirty="0"/>
              <a:t> </a:t>
            </a:r>
            <a:r>
              <a:rPr lang="en-ID" sz="800" dirty="0" err="1"/>
              <a:t>tidak</a:t>
            </a:r>
            <a:r>
              <a:rPr lang="en-ID" sz="800" dirty="0"/>
              <a:t> </a:t>
            </a:r>
            <a:r>
              <a:rPr lang="en-ID" sz="800" dirty="0" err="1"/>
              <a:t>berlatar</a:t>
            </a:r>
            <a:r>
              <a:rPr lang="en-ID" sz="800" dirty="0"/>
              <a:t> </a:t>
            </a:r>
            <a:r>
              <a:rPr lang="en-ID" sz="800" dirty="0" err="1"/>
              <a:t>belakang</a:t>
            </a:r>
            <a:r>
              <a:rPr lang="en-ID" sz="800" dirty="0"/>
              <a:t> </a:t>
            </a:r>
            <a:r>
              <a:rPr lang="en-ID" sz="800" dirty="0" err="1"/>
              <a:t>ilmu</a:t>
            </a:r>
            <a:r>
              <a:rPr lang="en-ID" sz="800" dirty="0"/>
              <a:t> </a:t>
            </a:r>
            <a:r>
              <a:rPr lang="en-ID" sz="800" dirty="0" err="1"/>
              <a:t>pemerintahan</a:t>
            </a:r>
            <a:r>
              <a:rPr lang="en-ID" sz="800" dirty="0"/>
              <a:t>) </a:t>
            </a:r>
            <a:r>
              <a:rPr lang="en-ID" sz="800" dirty="0" err="1"/>
              <a:t>sebanyak</a:t>
            </a:r>
            <a:endParaRPr lang="en-ID" sz="800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59C9558-5F53-42AF-87E2-EF67D0CC7522}"/>
              </a:ext>
            </a:extLst>
          </p:cNvPr>
          <p:cNvGrpSpPr/>
          <p:nvPr/>
        </p:nvGrpSpPr>
        <p:grpSpPr>
          <a:xfrm>
            <a:off x="451558" y="4673038"/>
            <a:ext cx="581896" cy="581896"/>
            <a:chOff x="253438" y="5148263"/>
            <a:chExt cx="581896" cy="581896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37DBB53-48C7-44C9-AA83-4B43C5D1BEAF}"/>
                </a:ext>
              </a:extLst>
            </p:cNvPr>
            <p:cNvSpPr/>
            <p:nvPr/>
          </p:nvSpPr>
          <p:spPr>
            <a:xfrm>
              <a:off x="253438" y="5148263"/>
              <a:ext cx="581896" cy="58189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ED666C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604F185-FDE0-4CF7-9102-2CFEF5816CDE}"/>
                </a:ext>
              </a:extLst>
            </p:cNvPr>
            <p:cNvSpPr/>
            <p:nvPr/>
          </p:nvSpPr>
          <p:spPr>
            <a:xfrm>
              <a:off x="314194" y="5189142"/>
              <a:ext cx="460383" cy="50013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ID" sz="1050" b="1" dirty="0"/>
                <a:t>112 </a:t>
              </a:r>
            </a:p>
            <a:p>
              <a:pPr algn="ctr"/>
              <a:r>
                <a:rPr lang="en-ID" sz="800" b="1" dirty="0"/>
                <a:t>orang </a:t>
              </a:r>
            </a:p>
            <a:p>
              <a:pPr algn="ctr"/>
              <a:r>
                <a:rPr lang="en-ID" sz="800" b="1" dirty="0" err="1"/>
                <a:t>Camat</a:t>
              </a:r>
              <a:endParaRPr lang="en-ID" sz="800" b="1" dirty="0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588AFF3A-F237-4D8C-A32B-271A4EC6E61B}"/>
              </a:ext>
            </a:extLst>
          </p:cNvPr>
          <p:cNvSpPr/>
          <p:nvPr/>
        </p:nvSpPr>
        <p:spPr>
          <a:xfrm>
            <a:off x="1434402" y="5249225"/>
            <a:ext cx="9162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D" sz="800" dirty="0" err="1"/>
              <a:t>Orientasi</a:t>
            </a:r>
            <a:r>
              <a:rPr lang="en-ID" sz="800" dirty="0"/>
              <a:t> </a:t>
            </a:r>
            <a:r>
              <a:rPr lang="en-ID" sz="800" dirty="0" err="1"/>
              <a:t>Kepemimpinan</a:t>
            </a:r>
            <a:r>
              <a:rPr lang="en-ID" sz="800" dirty="0"/>
              <a:t> </a:t>
            </a:r>
            <a:r>
              <a:rPr lang="en-ID" sz="800" dirty="0" err="1"/>
              <a:t>Penyelenggaraan</a:t>
            </a:r>
            <a:r>
              <a:rPr lang="en-ID" sz="800" dirty="0"/>
              <a:t> </a:t>
            </a:r>
            <a:r>
              <a:rPr lang="en-ID" sz="800" dirty="0" err="1"/>
              <a:t>Pemda</a:t>
            </a:r>
            <a:r>
              <a:rPr lang="en-ID" sz="800" dirty="0"/>
              <a:t> </a:t>
            </a:r>
            <a:r>
              <a:rPr lang="en-ID" sz="800" dirty="0" err="1"/>
              <a:t>bagi</a:t>
            </a:r>
            <a:r>
              <a:rPr lang="en-ID" sz="800" dirty="0"/>
              <a:t> </a:t>
            </a:r>
            <a:r>
              <a:rPr lang="en-ID" sz="800" dirty="0" err="1"/>
              <a:t>Bupati</a:t>
            </a:r>
            <a:r>
              <a:rPr lang="en-ID" sz="800" dirty="0"/>
              <a:t>/</a:t>
            </a:r>
            <a:r>
              <a:rPr lang="en-ID" sz="800" dirty="0" err="1"/>
              <a:t>walikota</a:t>
            </a:r>
            <a:r>
              <a:rPr lang="en-ID" sz="800" dirty="0"/>
              <a:t>, Wakil </a:t>
            </a:r>
            <a:r>
              <a:rPr lang="en-ID" sz="800" dirty="0" err="1"/>
              <a:t>Bupati</a:t>
            </a:r>
            <a:r>
              <a:rPr lang="en-ID" sz="800" dirty="0"/>
              <a:t>/</a:t>
            </a:r>
            <a:r>
              <a:rPr lang="en-ID" sz="800" dirty="0" err="1"/>
              <a:t>walikota</a:t>
            </a:r>
            <a:r>
              <a:rPr lang="en-ID" sz="800" dirty="0"/>
              <a:t> yang </a:t>
            </a:r>
            <a:r>
              <a:rPr lang="en-ID" sz="800" dirty="0" err="1"/>
              <a:t>baru</a:t>
            </a:r>
            <a:r>
              <a:rPr lang="en-ID" sz="800" dirty="0"/>
              <a:t> </a:t>
            </a:r>
            <a:r>
              <a:rPr lang="en-ID" sz="800" dirty="0" err="1"/>
              <a:t>terpilih</a:t>
            </a:r>
            <a:endParaRPr lang="en-ID" sz="800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8254CDC-D6F9-43D2-9D3E-B4057ED4691F}"/>
              </a:ext>
            </a:extLst>
          </p:cNvPr>
          <p:cNvGrpSpPr/>
          <p:nvPr/>
        </p:nvGrpSpPr>
        <p:grpSpPr>
          <a:xfrm>
            <a:off x="1484886" y="4682494"/>
            <a:ext cx="581896" cy="581896"/>
            <a:chOff x="1286766" y="5157719"/>
            <a:chExt cx="581896" cy="581896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6A2DD82A-F311-43F0-87C6-5EA4BDD26A0E}"/>
                </a:ext>
              </a:extLst>
            </p:cNvPr>
            <p:cNvSpPr/>
            <p:nvPr/>
          </p:nvSpPr>
          <p:spPr>
            <a:xfrm>
              <a:off x="1286766" y="5157719"/>
              <a:ext cx="581896" cy="58189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3285C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9F11E77-5D0C-40F3-AB45-65F6186D3585}"/>
                </a:ext>
              </a:extLst>
            </p:cNvPr>
            <p:cNvSpPr/>
            <p:nvPr/>
          </p:nvSpPr>
          <p:spPr>
            <a:xfrm>
              <a:off x="1364191" y="5257506"/>
              <a:ext cx="429926" cy="3770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ID" sz="1050" b="1" dirty="0"/>
                <a:t>260 </a:t>
              </a:r>
            </a:p>
            <a:p>
              <a:r>
                <a:rPr lang="en-ID" sz="800" b="1" dirty="0"/>
                <a:t>orang</a:t>
              </a:r>
              <a:endParaRPr lang="en-ID" sz="800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F3CC4B7-7F9B-4FBC-8A30-EB4541375F13}"/>
              </a:ext>
            </a:extLst>
          </p:cNvPr>
          <p:cNvGrpSpPr/>
          <p:nvPr/>
        </p:nvGrpSpPr>
        <p:grpSpPr>
          <a:xfrm>
            <a:off x="2498942" y="4673038"/>
            <a:ext cx="603472" cy="581896"/>
            <a:chOff x="2300822" y="5148263"/>
            <a:chExt cx="603472" cy="581896"/>
          </a:xfrm>
        </p:grpSpPr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E7EF0759-5E4D-43E1-9771-738C727A4B7F}"/>
                </a:ext>
              </a:extLst>
            </p:cNvPr>
            <p:cNvSpPr/>
            <p:nvPr/>
          </p:nvSpPr>
          <p:spPr>
            <a:xfrm>
              <a:off x="2311610" y="5148263"/>
              <a:ext cx="581896" cy="58189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595D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5304ED9-B72F-48FA-9179-4A05FB386069}"/>
                </a:ext>
              </a:extLst>
            </p:cNvPr>
            <p:cNvSpPr/>
            <p:nvPr/>
          </p:nvSpPr>
          <p:spPr>
            <a:xfrm>
              <a:off x="2300822" y="5249291"/>
              <a:ext cx="603472" cy="3770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ID" sz="1050" b="1" dirty="0"/>
                <a:t>30.903</a:t>
              </a:r>
            </a:p>
            <a:p>
              <a:pPr algn="ctr"/>
              <a:r>
                <a:rPr lang="en-ID" sz="800" b="1" dirty="0"/>
                <a:t>orang</a:t>
              </a:r>
              <a:endParaRPr lang="en-ID" sz="1200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E268AA9-67BB-44F7-8A42-B8FD2309E9B9}"/>
              </a:ext>
            </a:extLst>
          </p:cNvPr>
          <p:cNvGrpSpPr/>
          <p:nvPr/>
        </p:nvGrpSpPr>
        <p:grpSpPr>
          <a:xfrm>
            <a:off x="2629636" y="1557184"/>
            <a:ext cx="658001" cy="308212"/>
            <a:chOff x="3337383" y="1874195"/>
            <a:chExt cx="658001" cy="308212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2BADC516-5222-4F7F-B6B7-DE627E29FB6C}"/>
                </a:ext>
              </a:extLst>
            </p:cNvPr>
            <p:cNvSpPr txBox="1"/>
            <p:nvPr/>
          </p:nvSpPr>
          <p:spPr>
            <a:xfrm>
              <a:off x="3337383" y="1874195"/>
              <a:ext cx="58270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800" b="1" dirty="0"/>
                <a:t>SKKPDN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83A2466F-F890-46E9-8C4E-64670D4BAF22}"/>
                </a:ext>
              </a:extLst>
            </p:cNvPr>
            <p:cNvSpPr txBox="1"/>
            <p:nvPr/>
          </p:nvSpPr>
          <p:spPr>
            <a:xfrm>
              <a:off x="3337383" y="1966963"/>
              <a:ext cx="58271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800" b="1" dirty="0"/>
                <a:t>SP2PDN</a:t>
              </a:r>
            </a:p>
          </p:txBody>
        </p:sp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564B47A9-3969-4655-A35F-3610EF92BCA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1458" y="1892296"/>
              <a:ext cx="162144" cy="140709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3032D719-A62F-4DEC-828A-871456FD134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3240" y="1989488"/>
              <a:ext cx="162144" cy="140709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4A660FF-DE5F-4492-BB56-FDEA083C31EB}"/>
              </a:ext>
            </a:extLst>
          </p:cNvPr>
          <p:cNvGrpSpPr/>
          <p:nvPr/>
        </p:nvGrpSpPr>
        <p:grpSpPr>
          <a:xfrm>
            <a:off x="3055762" y="1976053"/>
            <a:ext cx="648609" cy="215444"/>
            <a:chOff x="3341677" y="2462359"/>
            <a:chExt cx="648609" cy="215444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61892228-6B7A-4279-843F-E27A65E5BDB8}"/>
                </a:ext>
              </a:extLst>
            </p:cNvPr>
            <p:cNvSpPr txBox="1"/>
            <p:nvPr/>
          </p:nvSpPr>
          <p:spPr>
            <a:xfrm>
              <a:off x="3341677" y="2462359"/>
              <a:ext cx="6140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800" b="1" dirty="0"/>
                <a:t>SP2PDN</a:t>
              </a:r>
            </a:p>
          </p:txBody>
        </p:sp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E995E91D-4C90-4C55-90C2-7014B16C20E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8142" y="2478416"/>
              <a:ext cx="162144" cy="140709"/>
            </a:xfrm>
            <a:prstGeom prst="rect">
              <a:avLst/>
            </a:prstGeom>
          </p:spPr>
        </p:pic>
      </p:grpSp>
      <p:pic>
        <p:nvPicPr>
          <p:cNvPr id="93" name="Picture 92">
            <a:extLst>
              <a:ext uri="{FF2B5EF4-FFF2-40B4-BE49-F238E27FC236}">
                <a16:creationId xmlns:a16="http://schemas.microsoft.com/office/drawing/2014/main" id="{6110CC66-2A1E-4AC0-9C99-71F80308C25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099" y="4663288"/>
            <a:ext cx="807805" cy="807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385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amond 9">
            <a:extLst>
              <a:ext uri="{FF2B5EF4-FFF2-40B4-BE49-F238E27FC236}">
                <a16:creationId xmlns:a16="http://schemas.microsoft.com/office/drawing/2014/main" id="{AB6B2364-C744-44F6-874A-F8791F097DCC}"/>
              </a:ext>
            </a:extLst>
          </p:cNvPr>
          <p:cNvSpPr/>
          <p:nvPr/>
        </p:nvSpPr>
        <p:spPr>
          <a:xfrm>
            <a:off x="4817802" y="661904"/>
            <a:ext cx="2556395" cy="2075705"/>
          </a:xfrm>
          <a:prstGeom prst="diamond">
            <a:avLst/>
          </a:prstGeom>
          <a:solidFill>
            <a:srgbClr val="019589"/>
          </a:solidFill>
          <a:ln>
            <a:solidFill>
              <a:srgbClr val="0195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609D79E9-13DD-4B61-A062-AB58767FE721}"/>
              </a:ext>
            </a:extLst>
          </p:cNvPr>
          <p:cNvSpPr/>
          <p:nvPr/>
        </p:nvSpPr>
        <p:spPr>
          <a:xfrm>
            <a:off x="4817802" y="3323571"/>
            <a:ext cx="2556395" cy="2075705"/>
          </a:xfrm>
          <a:prstGeom prst="diamond">
            <a:avLst/>
          </a:prstGeom>
          <a:solidFill>
            <a:srgbClr val="006571"/>
          </a:solidFill>
          <a:ln>
            <a:solidFill>
              <a:srgbClr val="0065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9A516C1-9F76-4306-9A93-2224DDAEE0C4}"/>
              </a:ext>
            </a:extLst>
          </p:cNvPr>
          <p:cNvSpPr/>
          <p:nvPr/>
        </p:nvSpPr>
        <p:spPr>
          <a:xfrm>
            <a:off x="7612414" y="324449"/>
            <a:ext cx="412799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Arial" pitchFamily="34" charset="0"/>
              <a:buChar char="•"/>
            </a:pPr>
            <a:r>
              <a:rPr lang="id-ID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Sasaran:</a:t>
            </a:r>
            <a:r>
              <a:rPr lang="id-ID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anggota DPRD provinsi terpilih tahun 2019 sebanyak 2.147 orang</a:t>
            </a:r>
            <a:endParaRPr lang="en-US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lvl="0" algn="just"/>
            <a:endParaRPr lang="en-US" sz="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id-ID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Output:</a:t>
            </a:r>
            <a:r>
              <a:rPr lang="id-ID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27 Angkatan (BPSDM 15 Angkatan dan PPSDM Regional 12 Angkatan) dilaksanakan selama 3 Hari (30 JP) per-angkatan</a:t>
            </a:r>
            <a:endParaRPr lang="en-US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lvl="0" algn="just"/>
            <a:endParaRPr lang="en-US" sz="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id-ID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Outcome:</a:t>
            </a:r>
            <a:r>
              <a:rPr lang="id-ID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id-ID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meningkatkan pengetahuan, kemampuan, keterampilan, sikap dan semangat pengabdian anggota DPRD dalam melaksanakan tugas pemerintahan daerah dalam kerangka NKRI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FADB78-D707-44C6-9D0A-9FA199730B27}"/>
              </a:ext>
            </a:extLst>
          </p:cNvPr>
          <p:cNvSpPr/>
          <p:nvPr/>
        </p:nvSpPr>
        <p:spPr>
          <a:xfrm>
            <a:off x="7594109" y="3693485"/>
            <a:ext cx="4127991" cy="2977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Arial" pitchFamily="34" charset="0"/>
              <a:buChar char="•"/>
            </a:pPr>
            <a:r>
              <a:rPr lang="id-ID" sz="1400" dirty="0">
                <a:latin typeface="Arial" pitchFamily="34" charset="0"/>
                <a:cs typeface="Arial" pitchFamily="34" charset="0"/>
              </a:rPr>
              <a:t>Sasaran: ASN Pemerintah Daerah sebanyak 960 orang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/>
            <a:endParaRPr lang="en-US" sz="400" dirty="0">
              <a:latin typeface="Arial" pitchFamily="34" charset="0"/>
              <a:cs typeface="Arial" pitchFamily="34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id-ID" sz="1400" dirty="0">
                <a:latin typeface="Arial" pitchFamily="34" charset="0"/>
                <a:cs typeface="Arial" pitchFamily="34" charset="0"/>
              </a:rPr>
              <a:t>Output: 32 Angkatan (BPSDM sebanyak 16 Angkatan dan PPSDM regional 16 Angkatan) dilaksanakan selama 5 hari dengan jumlah peserta 30 orang per-angkatan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lvl="0" algn="just"/>
            <a:endParaRPr lang="en-US" sz="400" dirty="0">
              <a:latin typeface="Arial" pitchFamily="34" charset="0"/>
              <a:cs typeface="Arial" pitchFamily="34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id-ID" sz="1400" b="1" dirty="0">
                <a:latin typeface="Arial" pitchFamily="34" charset="0"/>
                <a:cs typeface="Arial" pitchFamily="34" charset="0"/>
              </a:rPr>
              <a:t>Outcome: Meningkatkan pengetahuan, kemampuan, dan keterampilan aparatur daerah dibidang penyusunan dokumen perencanaan OPD daerah yang berbasis implementasi penerapan  standar pelayanan minimal (SPM)</a:t>
            </a:r>
          </a:p>
          <a:p>
            <a:pPr marL="284163" indent="-284163">
              <a:lnSpc>
                <a:spcPct val="80000"/>
              </a:lnSpc>
              <a:spcAft>
                <a:spcPts val="600"/>
              </a:spcAft>
              <a:defRPr/>
            </a:pPr>
            <a:endParaRPr lang="en-US" sz="14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64BE854-4F95-47E3-8A1F-1AE4A85B53C0}"/>
              </a:ext>
            </a:extLst>
          </p:cNvPr>
          <p:cNvSpPr/>
          <p:nvPr/>
        </p:nvSpPr>
        <p:spPr>
          <a:xfrm>
            <a:off x="5224581" y="1316221"/>
            <a:ext cx="17706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/>
            <a:r>
              <a:rPr lang="id-ID" sz="2800" b="1" dirty="0">
                <a:solidFill>
                  <a:schemeClr val="bg1"/>
                </a:solidFill>
              </a:rPr>
              <a:t>ORIENTASI</a:t>
            </a:r>
            <a:endParaRPr lang="en-US" sz="2800" b="1" dirty="0">
              <a:solidFill>
                <a:schemeClr val="bg1"/>
              </a:solidFill>
            </a:endParaRPr>
          </a:p>
          <a:p>
            <a:pPr lvl="0" algn="ctr"/>
            <a:r>
              <a:rPr lang="id-ID" sz="2800" b="1" dirty="0">
                <a:solidFill>
                  <a:schemeClr val="bg1"/>
                </a:solidFill>
              </a:rPr>
              <a:t> DPRD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BC597F1-7088-48E1-A598-45AFFCC01D8B}"/>
              </a:ext>
            </a:extLst>
          </p:cNvPr>
          <p:cNvSpPr/>
          <p:nvPr/>
        </p:nvSpPr>
        <p:spPr>
          <a:xfrm>
            <a:off x="5167561" y="3742802"/>
            <a:ext cx="1903395" cy="129266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id-ID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PENYUSUNAN DOKUMEN </a:t>
            </a:r>
            <a:endParaRPr lang="en-US" sz="13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id-ID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PERENCANAAN </a:t>
            </a:r>
            <a:endParaRPr lang="en-US" sz="13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id-ID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DALAM HAL </a:t>
            </a:r>
            <a:endParaRPr lang="en-US" sz="13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id-ID" sz="1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PENERAPAN SPM DI DAERAH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5AA99F2-A4A0-463E-BD72-ABB1C4FD6EFC}"/>
              </a:ext>
            </a:extLst>
          </p:cNvPr>
          <p:cNvSpPr txBox="1">
            <a:spLocks/>
          </p:cNvSpPr>
          <p:nvPr/>
        </p:nvSpPr>
        <p:spPr>
          <a:xfrm>
            <a:off x="469900" y="18709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Headline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sz="3600" dirty="0">
                <a:solidFill>
                  <a:schemeClr val="bg1"/>
                </a:solidFill>
              </a:rPr>
              <a:t>Pleas your text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7" name="Picture Placeholder 4">
            <a:extLst>
              <a:ext uri="{FF2B5EF4-FFF2-40B4-BE49-F238E27FC236}">
                <a16:creationId xmlns:a16="http://schemas.microsoft.com/office/drawing/2014/main" id="{7E8DE2F9-9411-4A62-B8D0-46CC2D25F53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51" r="24051"/>
          <a:stretch>
            <a:fillRect/>
          </a:stretch>
        </p:blipFill>
        <p:spPr>
          <a:xfrm>
            <a:off x="-1210770" y="0"/>
            <a:ext cx="5338763" cy="6858000"/>
          </a:xfr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604FD8B-21AB-40E7-9740-F60A947FA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0" y="135850"/>
            <a:ext cx="752832" cy="9810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F2A555C-4DC5-490C-869D-AB7716C609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1680307" y="5553117"/>
            <a:ext cx="1023041" cy="145476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57EF793-7F8A-4569-9FD6-974ED71644C3}"/>
              </a:ext>
            </a:extLst>
          </p:cNvPr>
          <p:cNvSpPr txBox="1"/>
          <p:nvPr/>
        </p:nvSpPr>
        <p:spPr>
          <a:xfrm>
            <a:off x="108671" y="5937320"/>
            <a:ext cx="159210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id-ID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UKSESKAN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80A059E-6DED-4A3B-B749-6D4748F03FCD}"/>
              </a:ext>
            </a:extLst>
          </p:cNvPr>
          <p:cNvGrpSpPr/>
          <p:nvPr/>
        </p:nvGrpSpPr>
        <p:grpSpPr>
          <a:xfrm>
            <a:off x="413337" y="1896863"/>
            <a:ext cx="3378676" cy="2569491"/>
            <a:chOff x="528306" y="1731818"/>
            <a:chExt cx="3378676" cy="2569491"/>
          </a:xfrm>
        </p:grpSpPr>
        <p:sp>
          <p:nvSpPr>
            <p:cNvPr id="23" name="Rectangle: Diagonal Corners Snipped 22">
              <a:extLst>
                <a:ext uri="{FF2B5EF4-FFF2-40B4-BE49-F238E27FC236}">
                  <a16:creationId xmlns:a16="http://schemas.microsoft.com/office/drawing/2014/main" id="{E537097A-4203-4725-A315-F826C24649C6}"/>
                </a:ext>
              </a:extLst>
            </p:cNvPr>
            <p:cNvSpPr/>
            <p:nvPr/>
          </p:nvSpPr>
          <p:spPr>
            <a:xfrm>
              <a:off x="528306" y="2180803"/>
              <a:ext cx="3378676" cy="1668409"/>
            </a:xfrm>
            <a:prstGeom prst="snip2DiagRect">
              <a:avLst/>
            </a:prstGeom>
            <a:solidFill>
              <a:srgbClr val="01A89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/>
            </a:p>
          </p:txBody>
        </p:sp>
        <p:sp>
          <p:nvSpPr>
            <p:cNvPr id="25" name="Right Triangle 24">
              <a:extLst>
                <a:ext uri="{FF2B5EF4-FFF2-40B4-BE49-F238E27FC236}">
                  <a16:creationId xmlns:a16="http://schemas.microsoft.com/office/drawing/2014/main" id="{B6F04FC4-F1DC-4DDD-9A43-BE82FC837692}"/>
                </a:ext>
              </a:extLst>
            </p:cNvPr>
            <p:cNvSpPr/>
            <p:nvPr/>
          </p:nvSpPr>
          <p:spPr>
            <a:xfrm>
              <a:off x="528306" y="1731818"/>
              <a:ext cx="448985" cy="448985"/>
            </a:xfrm>
            <a:prstGeom prst="rtTriangle">
              <a:avLst/>
            </a:prstGeom>
            <a:solidFill>
              <a:srgbClr val="01A8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26" name="Right Triangle 25">
              <a:extLst>
                <a:ext uri="{FF2B5EF4-FFF2-40B4-BE49-F238E27FC236}">
                  <a16:creationId xmlns:a16="http://schemas.microsoft.com/office/drawing/2014/main" id="{1870C093-36F5-4F8D-930F-B72C3802C577}"/>
                </a:ext>
              </a:extLst>
            </p:cNvPr>
            <p:cNvSpPr/>
            <p:nvPr/>
          </p:nvSpPr>
          <p:spPr>
            <a:xfrm rot="10800000">
              <a:off x="3457997" y="3852324"/>
              <a:ext cx="448985" cy="448985"/>
            </a:xfrm>
            <a:prstGeom prst="rtTriangle">
              <a:avLst/>
            </a:prstGeom>
            <a:solidFill>
              <a:srgbClr val="01A8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6568EF2-7135-4BFB-B8C1-B82883F1A2A1}"/>
              </a:ext>
            </a:extLst>
          </p:cNvPr>
          <p:cNvSpPr/>
          <p:nvPr/>
        </p:nvSpPr>
        <p:spPr>
          <a:xfrm>
            <a:off x="708117" y="2487190"/>
            <a:ext cx="36580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PROGRAM/KEGIATAN </a:t>
            </a:r>
            <a:r>
              <a:rPr lang="id-ID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PRIORITAS</a:t>
            </a:r>
            <a:r>
              <a:rPr lang="en-ID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NASIONAL</a:t>
            </a:r>
            <a:endParaRPr lang="id-ID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lvl="0">
              <a:defRPr/>
            </a:pPr>
            <a:r>
              <a:rPr lang="en-US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BPSDM </a:t>
            </a:r>
            <a:r>
              <a:rPr lang="id-ID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KEMENTERIAN</a:t>
            </a:r>
            <a:endParaRPr lang="en-ID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lvl="0">
              <a:defRPr/>
            </a:pPr>
            <a:r>
              <a:rPr lang="id-ID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DALAM NEGERI </a:t>
            </a:r>
            <a:endParaRPr lang="en-ID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lvl="0">
              <a:defRPr/>
            </a:pPr>
            <a:r>
              <a:rPr lang="id-ID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TAHUN 201</a:t>
            </a:r>
            <a:r>
              <a:rPr lang="en-US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65310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D671F19-F8E6-477B-A093-F37CA9E2978E}"/>
              </a:ext>
            </a:extLst>
          </p:cNvPr>
          <p:cNvSpPr/>
          <p:nvPr/>
        </p:nvSpPr>
        <p:spPr>
          <a:xfrm>
            <a:off x="8000548" y="0"/>
            <a:ext cx="4191451" cy="6858000"/>
          </a:xfrm>
          <a:prstGeom prst="rect">
            <a:avLst/>
          </a:prstGeom>
          <a:solidFill>
            <a:srgbClr val="01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3ECC818-B314-46D3-9421-020C7B637D95}"/>
              </a:ext>
            </a:extLst>
          </p:cNvPr>
          <p:cNvSpPr/>
          <p:nvPr/>
        </p:nvSpPr>
        <p:spPr>
          <a:xfrm>
            <a:off x="7310434" y="507185"/>
            <a:ext cx="4718961" cy="4718961"/>
          </a:xfrm>
          <a:prstGeom prst="ellipse">
            <a:avLst/>
          </a:prstGeom>
          <a:gradFill flip="none" rotWithShape="1">
            <a:gsLst>
              <a:gs pos="55214">
                <a:schemeClr val="accent3">
                  <a:alpha val="40000"/>
                </a:schemeClr>
              </a:gs>
              <a:gs pos="2000">
                <a:schemeClr val="accent1">
                  <a:alpha val="40000"/>
                </a:schemeClr>
              </a:gs>
              <a:gs pos="100000">
                <a:schemeClr val="accent4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7112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D1D8B53-99DC-4D4F-81C3-D79B9B7AFA35}"/>
              </a:ext>
            </a:extLst>
          </p:cNvPr>
          <p:cNvSpPr/>
          <p:nvPr/>
        </p:nvSpPr>
        <p:spPr>
          <a:xfrm>
            <a:off x="7686501" y="883252"/>
            <a:ext cx="3966827" cy="3966827"/>
          </a:xfrm>
          <a:prstGeom prst="ellipse">
            <a:avLst/>
          </a:prstGeom>
          <a:solidFill>
            <a:srgbClr val="5DDDD3"/>
          </a:solidFill>
          <a:ln>
            <a:noFill/>
          </a:ln>
          <a:effectLst>
            <a:outerShdw blurRad="7112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Parallelogram 38">
            <a:extLst>
              <a:ext uri="{FF2B5EF4-FFF2-40B4-BE49-F238E27FC236}">
                <a16:creationId xmlns:a16="http://schemas.microsoft.com/office/drawing/2014/main" id="{864AD8DF-2404-47ED-BE0E-DE43D3FF1D8B}"/>
              </a:ext>
            </a:extLst>
          </p:cNvPr>
          <p:cNvSpPr/>
          <p:nvPr/>
        </p:nvSpPr>
        <p:spPr>
          <a:xfrm>
            <a:off x="9953282" y="5226146"/>
            <a:ext cx="1597857" cy="1631854"/>
          </a:xfrm>
          <a:prstGeom prst="parallelogram">
            <a:avLst>
              <a:gd name="adj" fmla="val 69690"/>
            </a:avLst>
          </a:prstGeom>
          <a:solidFill>
            <a:schemeClr val="bg1">
              <a:lumMod val="95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Parallelogram 39">
            <a:extLst>
              <a:ext uri="{FF2B5EF4-FFF2-40B4-BE49-F238E27FC236}">
                <a16:creationId xmlns:a16="http://schemas.microsoft.com/office/drawing/2014/main" id="{DE09D579-AD5C-43D2-AB2F-F6A0BD5952E7}"/>
              </a:ext>
            </a:extLst>
          </p:cNvPr>
          <p:cNvSpPr/>
          <p:nvPr/>
        </p:nvSpPr>
        <p:spPr>
          <a:xfrm>
            <a:off x="11086513" y="4410219"/>
            <a:ext cx="1597857" cy="1631854"/>
          </a:xfrm>
          <a:prstGeom prst="parallelogram">
            <a:avLst>
              <a:gd name="adj" fmla="val 69690"/>
            </a:avLst>
          </a:prstGeom>
          <a:solidFill>
            <a:schemeClr val="bg1">
              <a:lumMod val="95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Circle: Hollow 40">
            <a:extLst>
              <a:ext uri="{FF2B5EF4-FFF2-40B4-BE49-F238E27FC236}">
                <a16:creationId xmlns:a16="http://schemas.microsoft.com/office/drawing/2014/main" id="{02583F56-F1C5-46D7-B20E-834E428EC1AA}"/>
              </a:ext>
            </a:extLst>
          </p:cNvPr>
          <p:cNvSpPr/>
          <p:nvPr/>
        </p:nvSpPr>
        <p:spPr>
          <a:xfrm>
            <a:off x="-281354" y="-225083"/>
            <a:ext cx="1603717" cy="1603717"/>
          </a:xfrm>
          <a:prstGeom prst="donut">
            <a:avLst>
              <a:gd name="adj" fmla="val 2229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EC7933C-3D02-4F00-98AA-4006C6E3508D}"/>
              </a:ext>
            </a:extLst>
          </p:cNvPr>
          <p:cNvSpPr/>
          <p:nvPr/>
        </p:nvSpPr>
        <p:spPr>
          <a:xfrm>
            <a:off x="393250" y="883252"/>
            <a:ext cx="6630931" cy="5550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659" marR="5187" lvl="1" indent="-255889" defTabSz="829909">
              <a:lnSpc>
                <a:spcPct val="150000"/>
              </a:lnSpc>
              <a:spcBef>
                <a:spcPts val="141"/>
              </a:spcBef>
              <a:buFont typeface="Arial"/>
              <a:buChar char="•"/>
              <a:tabLst>
                <a:tab pos="514350" algn="l"/>
                <a:tab pos="515938" algn="l"/>
              </a:tabLst>
            </a:pP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Penyusunan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Grand Design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Sistem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Pengembangan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SDM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Aparatur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Pemdagri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(2019 – 2024);</a:t>
            </a:r>
          </a:p>
          <a:p>
            <a:pPr marL="514659" marR="5187" lvl="1" indent="-255889" defTabSz="829909">
              <a:lnSpc>
                <a:spcPct val="150000"/>
              </a:lnSpc>
              <a:spcBef>
                <a:spcPts val="141"/>
              </a:spcBef>
              <a:buFont typeface="Arial"/>
              <a:buChar char="•"/>
              <a:tabLst>
                <a:tab pos="514659" algn="l"/>
                <a:tab pos="515235" algn="l"/>
              </a:tabLst>
            </a:pP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Penyusunan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standar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kompetensi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jabatan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SKPD 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bersama</a:t>
            </a:r>
            <a:r>
              <a:rPr lang="en-US" sz="17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dg BPSDM 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Kemendagri</a:t>
            </a:r>
            <a:r>
              <a:rPr lang="en-US" sz="1700" b="1" dirty="0">
                <a:solidFill>
                  <a:srgbClr val="C00000"/>
                </a:solidFill>
                <a:latin typeface="Arial"/>
                <a:cs typeface="Arial"/>
              </a:rPr>
              <a:t> dan 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K/L</a:t>
            </a:r>
            <a:r>
              <a:rPr lang="en-US" sz="1700" b="1" spc="-5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terkait</a:t>
            </a:r>
            <a:r>
              <a:rPr lang="en-US" sz="1700" b="1" dirty="0">
                <a:solidFill>
                  <a:srgbClr val="C00000"/>
                </a:solidFill>
                <a:latin typeface="Arial"/>
                <a:cs typeface="Arial"/>
              </a:rPr>
              <a:t>; </a:t>
            </a:r>
            <a:endParaRPr lang="en-US" sz="1700" dirty="0">
              <a:solidFill>
                <a:srgbClr val="C00000"/>
              </a:solidFill>
              <a:latin typeface="Arial"/>
              <a:cs typeface="Arial"/>
            </a:endParaRPr>
          </a:p>
          <a:p>
            <a:pPr marL="514659" marR="4611" lvl="1" indent="-255889" defTabSz="829909">
              <a:lnSpc>
                <a:spcPct val="150000"/>
              </a:lnSpc>
              <a:buFont typeface="Arial"/>
              <a:buChar char="•"/>
              <a:tabLst>
                <a:tab pos="514659" algn="l"/>
                <a:tab pos="515235" algn="l"/>
                <a:tab pos="1124412" algn="l"/>
                <a:tab pos="2668389" algn="l"/>
                <a:tab pos="4238301" algn="l"/>
                <a:tab pos="4837104" algn="l"/>
                <a:tab pos="5532730" algn="l"/>
                <a:tab pos="6220287" algn="l"/>
                <a:tab pos="6578185" algn="l"/>
              </a:tabLst>
            </a:pP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b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ih</a:t>
            </a:r>
            <a:r>
              <a:rPr lang="en-US" sz="1700" b="1" dirty="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mp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ri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o</a:t>
            </a:r>
            <a:r>
              <a:rPr lang="en-US" sz="1700" b="1" spc="-9" dirty="0" err="1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it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lang="en-US" sz="1700" b="1" spc="-9" dirty="0" err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ka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lang="en-US" sz="17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18" dirty="0" err="1">
                <a:solidFill>
                  <a:srgbClr val="C00000"/>
                </a:solidFill>
                <a:latin typeface="Arial"/>
                <a:cs typeface="Arial"/>
              </a:rPr>
              <a:t>p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lang="en-US" sz="1700" b="1" spc="14" dirty="0" err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lang="en-US" sz="1700" b="1" spc="-41" dirty="0" err="1">
                <a:solidFill>
                  <a:srgbClr val="C00000"/>
                </a:solidFill>
                <a:latin typeface="Arial"/>
                <a:cs typeface="Arial"/>
              </a:rPr>
              <a:t>y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ngg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aa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lang="en-US" sz="17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18" dirty="0" err="1">
                <a:solidFill>
                  <a:srgbClr val="C00000"/>
                </a:solidFill>
                <a:latin typeface="Arial"/>
                <a:cs typeface="Arial"/>
              </a:rPr>
              <a:t>d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lang="en-US" sz="1700" b="1" spc="-9" dirty="0" err="1">
                <a:solidFill>
                  <a:srgbClr val="C00000"/>
                </a:solidFill>
                <a:latin typeface="Arial"/>
                <a:cs typeface="Arial"/>
              </a:rPr>
              <a:t>k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l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lang="en-US" sz="17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ek</a:t>
            </a:r>
            <a:r>
              <a:rPr lang="en-US" sz="1700" b="1" spc="-18" dirty="0" err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lang="en-US" sz="1700" b="1" spc="-9" dirty="0" err="1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lang="en-US" sz="1700" b="1" spc="-9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ses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u</a:t>
            </a:r>
            <a:r>
              <a:rPr lang="en-US" sz="1700" b="1" spc="-9" dirty="0" err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lang="en-US" sz="17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d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gn</a:t>
            </a:r>
            <a:r>
              <a:rPr lang="en-US" sz="17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5" dirty="0" err="1">
                <a:solidFill>
                  <a:srgbClr val="C00000"/>
                </a:solidFill>
                <a:latin typeface="Arial"/>
                <a:cs typeface="Arial"/>
              </a:rPr>
              <a:t>ke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bu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uh</a:t>
            </a:r>
            <a:r>
              <a:rPr lang="en-US" sz="1700" b="1" spc="-9" dirty="0" err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n</a:t>
            </a:r>
            <a:r>
              <a:rPr lang="en-US" sz="1700" b="1" dirty="0">
                <a:solidFill>
                  <a:srgbClr val="C00000"/>
                </a:solidFill>
                <a:latin typeface="Arial"/>
                <a:cs typeface="Arial"/>
              </a:rPr>
              <a:t>  </a:t>
            </a:r>
            <a:r>
              <a:rPr lang="en-US" sz="1700" b="1" spc="-9" dirty="0" err="1">
                <a:solidFill>
                  <a:srgbClr val="C00000"/>
                </a:solidFill>
                <a:latin typeface="Arial"/>
                <a:cs typeface="Arial"/>
              </a:rPr>
              <a:t>daerahnya</a:t>
            </a:r>
            <a:r>
              <a:rPr lang="en-US" sz="1700" b="1" spc="-9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masing2 </a:t>
            </a:r>
            <a:r>
              <a:rPr lang="en-US" sz="1700" b="1" dirty="0">
                <a:solidFill>
                  <a:srgbClr val="C00000"/>
                </a:solidFill>
                <a:latin typeface="Arial"/>
                <a:cs typeface="Arial"/>
              </a:rPr>
              <a:t>(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berdasarkan</a:t>
            </a:r>
            <a:r>
              <a:rPr lang="en-US" sz="17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dirty="0" err="1">
                <a:solidFill>
                  <a:srgbClr val="C00000"/>
                </a:solidFill>
                <a:latin typeface="Arial"/>
                <a:cs typeface="Arial"/>
              </a:rPr>
              <a:t>urusan</a:t>
            </a:r>
            <a:r>
              <a:rPr lang="en-US" sz="1700" b="1" spc="9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pemerintahan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);</a:t>
            </a:r>
          </a:p>
          <a:p>
            <a:pPr marL="514659" marR="4611" lvl="1" indent="-255889" defTabSz="829909">
              <a:lnSpc>
                <a:spcPct val="150000"/>
              </a:lnSpc>
              <a:buFont typeface="Arial"/>
              <a:buChar char="•"/>
              <a:tabLst>
                <a:tab pos="514350" algn="l"/>
                <a:tab pos="515938" algn="l"/>
                <a:tab pos="1123950" algn="l"/>
                <a:tab pos="2667000" algn="l"/>
                <a:tab pos="4237038" algn="l"/>
                <a:tab pos="4835525" algn="l"/>
                <a:tab pos="5532438" algn="l"/>
                <a:tab pos="6219825" algn="l"/>
                <a:tab pos="6577013" algn="l"/>
              </a:tabLst>
            </a:pP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Orientasi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/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Pendalaman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Tugas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Bupati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/Wakil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Bupati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/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Walikota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/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Wkl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Walikota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Peningkatan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Kapasitas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Isteri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Bupati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/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Walikota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dan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Isteri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Wakil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Bupati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/Wakil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Walikota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;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hasil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Pilkada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Serentak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Tahun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2018;</a:t>
            </a:r>
          </a:p>
          <a:p>
            <a:pPr marL="514659" marR="4611" lvl="1" indent="-255889" defTabSz="829909">
              <a:lnSpc>
                <a:spcPct val="150000"/>
              </a:lnSpc>
              <a:buFont typeface="Arial"/>
              <a:buChar char="•"/>
              <a:tabLst>
                <a:tab pos="514659" algn="l"/>
                <a:tab pos="515235" algn="l"/>
                <a:tab pos="1124412" algn="l"/>
                <a:tab pos="2668389" algn="l"/>
                <a:tab pos="4238301" algn="l"/>
                <a:tab pos="4837104" algn="l"/>
                <a:tab pos="5532730" algn="l"/>
                <a:tab pos="6220287" algn="l"/>
                <a:tab pos="6578185" algn="l"/>
              </a:tabLst>
            </a:pP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Diklat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Pembentukan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P2UPD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bagi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Jafung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P2UPD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yg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diangkat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melalui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Program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Inpassing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Jafung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P2UPD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Tahun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 2018 di 34 </a:t>
            </a:r>
            <a:r>
              <a:rPr lang="en-US" sz="1700" b="1" spc="-5" dirty="0" err="1">
                <a:solidFill>
                  <a:srgbClr val="C00000"/>
                </a:solidFill>
                <a:latin typeface="Arial"/>
                <a:cs typeface="Arial"/>
              </a:rPr>
              <a:t>Provinsi</a:t>
            </a:r>
            <a:r>
              <a:rPr lang="en-US" sz="1700" b="1" spc="-5" dirty="0">
                <a:solidFill>
                  <a:srgbClr val="C00000"/>
                </a:solidFill>
                <a:latin typeface="Arial"/>
                <a:cs typeface="Arial"/>
              </a:rPr>
              <a:t>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CF0ABF-6A57-46D3-BCF6-89FB794E7485}"/>
              </a:ext>
            </a:extLst>
          </p:cNvPr>
          <p:cNvSpPr/>
          <p:nvPr/>
        </p:nvSpPr>
        <p:spPr>
          <a:xfrm>
            <a:off x="7686501" y="2218270"/>
            <a:ext cx="3966827" cy="18158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ID" sz="2800" b="1" spc="-5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PROGRAM/KEGIATAN PENGEMBANGAN KOMPETENSI</a:t>
            </a:r>
            <a:br>
              <a:rPr lang="en-ID" sz="2800" b="1" spc="-5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en-ID" sz="2800" b="1" spc="-32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TAHUN</a:t>
            </a:r>
            <a:r>
              <a:rPr lang="en-ID" sz="2800" b="1" spc="-5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2019</a:t>
            </a:r>
            <a:endParaRPr lang="en-ID" sz="28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53619FD8-A2AD-41E7-9C6C-1EBE49D7C5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4063" y="163341"/>
            <a:ext cx="752832" cy="98103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6E165C49-A3BF-41BE-A0CA-B39F610255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11168959" y="5566580"/>
            <a:ext cx="1023041" cy="1454761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BC897672-48C1-405B-8771-98D70262C2A0}"/>
              </a:ext>
            </a:extLst>
          </p:cNvPr>
          <p:cNvSpPr txBox="1"/>
          <p:nvPr/>
        </p:nvSpPr>
        <p:spPr>
          <a:xfrm>
            <a:off x="9597323" y="5950783"/>
            <a:ext cx="159210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id-ID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UKSESKAN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</p:spTree>
    <p:extLst>
      <p:ext uri="{BB962C8B-B14F-4D97-AF65-F5344CB8AC3E}">
        <p14:creationId xmlns:p14="http://schemas.microsoft.com/office/powerpoint/2010/main" val="277523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D671F19-F8E6-477B-A093-F37CA9E2978E}"/>
              </a:ext>
            </a:extLst>
          </p:cNvPr>
          <p:cNvSpPr/>
          <p:nvPr/>
        </p:nvSpPr>
        <p:spPr>
          <a:xfrm>
            <a:off x="0" y="0"/>
            <a:ext cx="4191451" cy="6858000"/>
          </a:xfrm>
          <a:prstGeom prst="rect">
            <a:avLst/>
          </a:prstGeom>
          <a:solidFill>
            <a:srgbClr val="0195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3ECC818-B314-46D3-9421-020C7B637D95}"/>
              </a:ext>
            </a:extLst>
          </p:cNvPr>
          <p:cNvSpPr/>
          <p:nvPr/>
        </p:nvSpPr>
        <p:spPr>
          <a:xfrm>
            <a:off x="565803" y="635289"/>
            <a:ext cx="4718961" cy="4718961"/>
          </a:xfrm>
          <a:prstGeom prst="ellipse">
            <a:avLst/>
          </a:prstGeom>
          <a:gradFill flip="none" rotWithShape="1">
            <a:gsLst>
              <a:gs pos="55214">
                <a:schemeClr val="accent3">
                  <a:alpha val="40000"/>
                </a:schemeClr>
              </a:gs>
              <a:gs pos="2000">
                <a:schemeClr val="accent1">
                  <a:alpha val="40000"/>
                </a:schemeClr>
              </a:gs>
              <a:gs pos="100000">
                <a:schemeClr val="accent4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7112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D1D8B53-99DC-4D4F-81C3-D79B9B7AFA35}"/>
              </a:ext>
            </a:extLst>
          </p:cNvPr>
          <p:cNvSpPr/>
          <p:nvPr/>
        </p:nvSpPr>
        <p:spPr>
          <a:xfrm>
            <a:off x="941870" y="1011356"/>
            <a:ext cx="3966827" cy="3966827"/>
          </a:xfrm>
          <a:prstGeom prst="ellipse">
            <a:avLst/>
          </a:prstGeom>
          <a:solidFill>
            <a:srgbClr val="006571"/>
          </a:solidFill>
          <a:ln>
            <a:noFill/>
          </a:ln>
          <a:effectLst>
            <a:outerShdw blurRad="7112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Parallelogram 38">
            <a:extLst>
              <a:ext uri="{FF2B5EF4-FFF2-40B4-BE49-F238E27FC236}">
                <a16:creationId xmlns:a16="http://schemas.microsoft.com/office/drawing/2014/main" id="{864AD8DF-2404-47ED-BE0E-DE43D3FF1D8B}"/>
              </a:ext>
            </a:extLst>
          </p:cNvPr>
          <p:cNvSpPr/>
          <p:nvPr/>
        </p:nvSpPr>
        <p:spPr>
          <a:xfrm>
            <a:off x="7570300" y="5451229"/>
            <a:ext cx="1597857" cy="1631854"/>
          </a:xfrm>
          <a:prstGeom prst="parallelogram">
            <a:avLst>
              <a:gd name="adj" fmla="val 69690"/>
            </a:avLst>
          </a:prstGeom>
          <a:solidFill>
            <a:schemeClr val="bg1">
              <a:lumMod val="95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Parallelogram 39">
            <a:extLst>
              <a:ext uri="{FF2B5EF4-FFF2-40B4-BE49-F238E27FC236}">
                <a16:creationId xmlns:a16="http://schemas.microsoft.com/office/drawing/2014/main" id="{DE09D579-AD5C-43D2-AB2F-F6A0BD5952E7}"/>
              </a:ext>
            </a:extLst>
          </p:cNvPr>
          <p:cNvSpPr/>
          <p:nvPr/>
        </p:nvSpPr>
        <p:spPr>
          <a:xfrm>
            <a:off x="8703531" y="4635302"/>
            <a:ext cx="1597857" cy="1631854"/>
          </a:xfrm>
          <a:prstGeom prst="parallelogram">
            <a:avLst>
              <a:gd name="adj" fmla="val 69690"/>
            </a:avLst>
          </a:prstGeom>
          <a:solidFill>
            <a:schemeClr val="bg1">
              <a:lumMod val="95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CF0ABF-6A57-46D3-BCF6-89FB794E7485}"/>
              </a:ext>
            </a:extLst>
          </p:cNvPr>
          <p:cNvSpPr/>
          <p:nvPr/>
        </p:nvSpPr>
        <p:spPr>
          <a:xfrm>
            <a:off x="941870" y="2346374"/>
            <a:ext cx="3966827" cy="64633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ID" sz="3600" b="1" spc="-5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Lanjutan</a:t>
            </a:r>
            <a:r>
              <a:rPr lang="en-ID" sz="2800" b="1" spc="-5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..</a:t>
            </a:r>
            <a:endParaRPr lang="en-ID" sz="28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94934BC-BEB0-4190-BE36-66B6AD13F922}"/>
              </a:ext>
            </a:extLst>
          </p:cNvPr>
          <p:cNvSpPr/>
          <p:nvPr/>
        </p:nvSpPr>
        <p:spPr>
          <a:xfrm>
            <a:off x="5530197" y="635289"/>
            <a:ext cx="6096000" cy="593008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659" lvl="1" indent="-255889" algn="just" defTabSz="829909">
              <a:lnSpc>
                <a:spcPct val="150000"/>
              </a:lnSpc>
              <a:buFont typeface="Arial"/>
              <a:buChar char="•"/>
              <a:tabLst>
                <a:tab pos="514659" algn="l"/>
                <a:tab pos="515235" algn="l"/>
              </a:tabLst>
            </a:pPr>
            <a:r>
              <a:rPr lang="en-US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Diklat</a:t>
            </a:r>
            <a:r>
              <a:rPr lang="en-US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Dasar </a:t>
            </a:r>
            <a:r>
              <a:rPr lang="en-US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Satpol</a:t>
            </a:r>
            <a:r>
              <a:rPr lang="en-US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PP </a:t>
            </a:r>
            <a:r>
              <a:rPr lang="en-US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bagi</a:t>
            </a:r>
            <a:r>
              <a:rPr lang="en-US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Pejabat</a:t>
            </a:r>
            <a:r>
              <a:rPr lang="en-US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Fungsional</a:t>
            </a:r>
            <a:r>
              <a:rPr lang="en-US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yang </a:t>
            </a:r>
            <a:r>
              <a:rPr lang="en-US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diangkat</a:t>
            </a:r>
            <a:r>
              <a:rPr lang="en-US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melalui</a:t>
            </a:r>
            <a:r>
              <a:rPr lang="en-US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Program </a:t>
            </a:r>
            <a:r>
              <a:rPr lang="en-US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Inpassing</a:t>
            </a:r>
            <a:r>
              <a:rPr lang="en-US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Jafung</a:t>
            </a:r>
            <a:r>
              <a:rPr lang="en-US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Pol PP </a:t>
            </a:r>
            <a:r>
              <a:rPr lang="en-US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Tahun</a:t>
            </a:r>
            <a:r>
              <a:rPr lang="en-US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2018 di 34 </a:t>
            </a:r>
            <a:r>
              <a:rPr lang="en-US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Provinsi</a:t>
            </a:r>
            <a:r>
              <a:rPr lang="en-US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;</a:t>
            </a:r>
            <a:endParaRPr lang="en-ID" sz="1700" b="1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marL="514659" lvl="1" indent="-255889" algn="just" defTabSz="829909">
              <a:lnSpc>
                <a:spcPct val="150000"/>
              </a:lnSpc>
              <a:buFont typeface="Arial"/>
              <a:buChar char="•"/>
              <a:tabLst>
                <a:tab pos="514659" algn="l"/>
                <a:tab pos="515235" algn="l"/>
              </a:tabLst>
            </a:pP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Fasilitasi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Pendalaman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Tugas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DPRD /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Diklat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/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Bimtek</a:t>
            </a:r>
            <a:r>
              <a:rPr lang="en-ID" sz="1700" b="1" spc="-82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DPRD;</a:t>
            </a:r>
            <a:endParaRPr lang="en-ID" sz="1700" b="1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marL="514659" lvl="1" indent="-255889" algn="just" defTabSz="829909">
              <a:lnSpc>
                <a:spcPct val="150000"/>
              </a:lnSpc>
              <a:buFont typeface="Arial"/>
              <a:buChar char="•"/>
              <a:tabLst>
                <a:tab pos="514659" algn="l"/>
                <a:tab pos="515235" algn="l"/>
              </a:tabLst>
            </a:pP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Diklat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bagi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Lurah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dan</a:t>
            </a:r>
            <a:r>
              <a:rPr lang="en-ID" sz="1700" b="1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Kades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;</a:t>
            </a:r>
          </a:p>
          <a:p>
            <a:pPr marL="514659" lvl="1" indent="-255889" algn="just" defTabSz="829909">
              <a:lnSpc>
                <a:spcPct val="150000"/>
              </a:lnSpc>
              <a:buFont typeface="Arial"/>
              <a:buChar char="•"/>
              <a:tabLst>
                <a:tab pos="514659" algn="l"/>
                <a:tab pos="515235" algn="l"/>
              </a:tabLst>
            </a:pP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Diklat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Fungsional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Binaan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Kemendagri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(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Satpol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64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PP, 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P2UPD, &amp; 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Pemadam</a:t>
            </a:r>
            <a:r>
              <a:rPr lang="en-ID" sz="1700" b="1" spc="18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Kebakaran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);</a:t>
            </a:r>
          </a:p>
          <a:p>
            <a:pPr marL="514659" lvl="1" indent="-255889" algn="just" defTabSz="829909">
              <a:lnSpc>
                <a:spcPct val="150000"/>
              </a:lnSpc>
              <a:buFont typeface="Arial"/>
              <a:buChar char="•"/>
              <a:tabLst>
                <a:tab pos="514659" algn="l"/>
                <a:tab pos="515235" algn="l"/>
              </a:tabLst>
            </a:pP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Penyelenggaraan</a:t>
            </a:r>
            <a:r>
              <a:rPr lang="en-ID" sz="1700" b="1" spc="23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Diklat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pimpemdagri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(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Permendagri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Nomor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85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Tahun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2017);</a:t>
            </a:r>
            <a:endParaRPr lang="en-ID" sz="1700" b="1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marL="514659" lvl="1" indent="-255889" algn="just" defTabSz="829909">
              <a:lnSpc>
                <a:spcPct val="150000"/>
              </a:lnSpc>
              <a:buFont typeface="Arial"/>
              <a:buChar char="•"/>
              <a:tabLst>
                <a:tab pos="514659" algn="l"/>
                <a:tab pos="515235" algn="l"/>
              </a:tabLst>
            </a:pP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Diklat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Revolusi</a:t>
            </a:r>
            <a:r>
              <a:rPr lang="en-ID" sz="1700" b="1" spc="-9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Mental dan 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Diklat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Bela Negara;</a:t>
            </a:r>
          </a:p>
          <a:p>
            <a:pPr marL="514659" lvl="1" indent="-255889" algn="just" defTabSz="829909">
              <a:lnSpc>
                <a:spcPct val="150000"/>
              </a:lnSpc>
              <a:buFont typeface="Arial"/>
              <a:buChar char="•"/>
              <a:tabLst>
                <a:tab pos="514659" algn="l"/>
                <a:tab pos="515235" algn="l"/>
              </a:tabLst>
            </a:pP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Diklat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27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yg</a:t>
            </a:r>
            <a:r>
              <a:rPr lang="en-ID" sz="1700" b="1" spc="-27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terkait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dg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engelolaan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Keuangan</a:t>
            </a:r>
            <a:r>
              <a:rPr lang="en-ID" sz="1700" b="1" spc="-36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D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aerah;</a:t>
            </a:r>
          </a:p>
          <a:p>
            <a:pPr marL="514659" marR="5187" lvl="1" indent="-255889" algn="just" defTabSz="829909">
              <a:lnSpc>
                <a:spcPct val="150000"/>
              </a:lnSpc>
              <a:buFont typeface="Arial"/>
              <a:buChar char="•"/>
              <a:tabLst>
                <a:tab pos="514659" algn="l"/>
                <a:tab pos="515235" algn="l"/>
              </a:tabLst>
            </a:pP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Penyelenggaraan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diklat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23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yg</a:t>
            </a:r>
            <a:r>
              <a:rPr lang="en-ID" sz="1700" b="1" spc="-23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terkait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penguatan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SDM BPSDM 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(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Diklat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SP2PDN, </a:t>
            </a:r>
            <a:r>
              <a:rPr lang="en-ID" sz="1700" b="1" spc="-4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MOT, </a:t>
            </a:r>
            <a:r>
              <a:rPr lang="en-ID" sz="1700" b="1" spc="-18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TOT 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dan </a:t>
            </a:r>
            <a:r>
              <a:rPr lang="en-ID" sz="1700" b="1" spc="-18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TOC, 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Diklat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Perumus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14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Standar</a:t>
            </a:r>
            <a:r>
              <a:rPr lang="en-ID" sz="1700" b="1" spc="-14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, </a:t>
            </a:r>
            <a:r>
              <a:rPr lang="en-ID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Diklat</a:t>
            </a:r>
            <a:r>
              <a:rPr lang="en-ID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18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Asesor</a:t>
            </a:r>
            <a:r>
              <a:rPr lang="en-ID" sz="1700" b="1" spc="-18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,</a:t>
            </a:r>
            <a:r>
              <a:rPr lang="en-ID" sz="1700" b="1" spc="18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 </a:t>
            </a:r>
            <a:r>
              <a:rPr lang="en-ID" sz="1700" b="1" spc="-5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dll</a:t>
            </a:r>
            <a:r>
              <a:rPr lang="en-ID" sz="1700" b="1" spc="-5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)</a:t>
            </a:r>
            <a:endParaRPr lang="en-ID" sz="1700" b="1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12" name="Parallelogram 11">
            <a:extLst>
              <a:ext uri="{FF2B5EF4-FFF2-40B4-BE49-F238E27FC236}">
                <a16:creationId xmlns:a16="http://schemas.microsoft.com/office/drawing/2014/main" id="{A7F6A2DD-629F-4980-ACAC-99EAE9347540}"/>
              </a:ext>
            </a:extLst>
          </p:cNvPr>
          <p:cNvSpPr/>
          <p:nvPr/>
        </p:nvSpPr>
        <p:spPr>
          <a:xfrm>
            <a:off x="-41548" y="5226146"/>
            <a:ext cx="1597857" cy="1631854"/>
          </a:xfrm>
          <a:prstGeom prst="parallelogram">
            <a:avLst>
              <a:gd name="adj" fmla="val 69690"/>
            </a:avLst>
          </a:prstGeom>
          <a:solidFill>
            <a:schemeClr val="bg1">
              <a:lumMod val="95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Parallelogram 12">
            <a:extLst>
              <a:ext uri="{FF2B5EF4-FFF2-40B4-BE49-F238E27FC236}">
                <a16:creationId xmlns:a16="http://schemas.microsoft.com/office/drawing/2014/main" id="{552D898B-315F-46FC-BE24-93418E20E50F}"/>
              </a:ext>
            </a:extLst>
          </p:cNvPr>
          <p:cNvSpPr/>
          <p:nvPr/>
        </p:nvSpPr>
        <p:spPr>
          <a:xfrm>
            <a:off x="1091683" y="4410219"/>
            <a:ext cx="1597857" cy="1631854"/>
          </a:xfrm>
          <a:prstGeom prst="parallelogram">
            <a:avLst>
              <a:gd name="adj" fmla="val 69690"/>
            </a:avLst>
          </a:prstGeom>
          <a:solidFill>
            <a:schemeClr val="bg1">
              <a:lumMod val="95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12A7853-9565-4731-A241-40DB247C9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87" y="229306"/>
            <a:ext cx="752832" cy="9810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C43C1B3-9C0F-4835-9465-EAFFA08D0E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1680307" y="5553117"/>
            <a:ext cx="1023041" cy="145476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59A3C11-4188-40AA-89EC-5BC4211A9770}"/>
              </a:ext>
            </a:extLst>
          </p:cNvPr>
          <p:cNvSpPr txBox="1"/>
          <p:nvPr/>
        </p:nvSpPr>
        <p:spPr>
          <a:xfrm>
            <a:off x="108671" y="5937320"/>
            <a:ext cx="159210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id-ID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UKSESKAN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pPr algn="r">
              <a:lnSpc>
                <a:spcPts val="18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</p:spTree>
    <p:extLst>
      <p:ext uri="{BB962C8B-B14F-4D97-AF65-F5344CB8AC3E}">
        <p14:creationId xmlns:p14="http://schemas.microsoft.com/office/powerpoint/2010/main" val="38115615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5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6A2A1B8-E763-42E0-BF8B-3CEC7C1482E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50" b="19050"/>
          <a:stretch>
            <a:fillRect/>
          </a:stretch>
        </p:blipFill>
        <p:spPr>
          <a:xfrm>
            <a:off x="0" y="1828800"/>
            <a:ext cx="12192000" cy="5029200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3C60FCD7-302C-4FF6-9520-2B9B69928BE4}"/>
              </a:ext>
            </a:extLst>
          </p:cNvPr>
          <p:cNvSpPr txBox="1">
            <a:spLocks/>
          </p:cNvSpPr>
          <p:nvPr/>
        </p:nvSpPr>
        <p:spPr>
          <a:xfrm>
            <a:off x="1260766" y="23901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d-ID" b="1" dirty="0">
                <a:solidFill>
                  <a:srgbClr val="006571"/>
                </a:solidFill>
                <a:latin typeface="Segoe UI" pitchFamily="34" charset="0"/>
                <a:cs typeface="Segoe UI" pitchFamily="34" charset="0"/>
              </a:rPr>
              <a:t>BEBERAPA HAL YANG</a:t>
            </a:r>
            <a:r>
              <a:rPr lang="en-US" b="1" dirty="0">
                <a:solidFill>
                  <a:srgbClr val="006571"/>
                </a:solidFill>
                <a:latin typeface="Segoe UI" pitchFamily="34" charset="0"/>
                <a:cs typeface="Segoe UI" pitchFamily="34" charset="0"/>
              </a:rPr>
              <a:t> PERLU</a:t>
            </a:r>
            <a:r>
              <a:rPr lang="id-ID" b="1" dirty="0">
                <a:solidFill>
                  <a:srgbClr val="006571"/>
                </a:solidFill>
                <a:latin typeface="Segoe UI" pitchFamily="34" charset="0"/>
                <a:cs typeface="Segoe UI" pitchFamily="34" charset="0"/>
              </a:rPr>
              <a:t> </a:t>
            </a:r>
            <a:r>
              <a:rPr lang="en-US" b="1" dirty="0">
                <a:solidFill>
                  <a:srgbClr val="006571"/>
                </a:solidFill>
                <a:latin typeface="Segoe UI" pitchFamily="34" charset="0"/>
                <a:cs typeface="Segoe UI" pitchFamily="34" charset="0"/>
              </a:rPr>
              <a:t>DI</a:t>
            </a:r>
            <a:r>
              <a:rPr lang="id-ID" b="1" dirty="0">
                <a:solidFill>
                  <a:srgbClr val="006571"/>
                </a:solidFill>
                <a:latin typeface="Segoe UI" pitchFamily="34" charset="0"/>
                <a:cs typeface="Segoe UI" pitchFamily="34" charset="0"/>
              </a:rPr>
              <a:t>SINERGIKAN</a:t>
            </a:r>
            <a:endParaRPr lang="en-US" b="1" dirty="0">
              <a:solidFill>
                <a:srgbClr val="00657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2D2252-7B2C-4277-AE55-09F8A1F3F55D}"/>
              </a:ext>
            </a:extLst>
          </p:cNvPr>
          <p:cNvSpPr/>
          <p:nvPr/>
        </p:nvSpPr>
        <p:spPr>
          <a:xfrm>
            <a:off x="0" y="1828800"/>
            <a:ext cx="2396178" cy="2496457"/>
          </a:xfrm>
          <a:prstGeom prst="rect">
            <a:avLst/>
          </a:prstGeom>
          <a:solidFill>
            <a:srgbClr val="01A89E">
              <a:alpha val="5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600"/>
              </a:lnSpc>
            </a:pPr>
            <a:r>
              <a:rPr lang="id-ID" b="1" dirty="0">
                <a:solidFill>
                  <a:srgbClr val="FFFF00"/>
                </a:solidFill>
              </a:rPr>
              <a:t>Program Prioritas Nasional BPSDM Kementerian Dalam Negeri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EFC242F-72FB-4B48-9F75-50FFBA91ADC7}"/>
              </a:ext>
            </a:extLst>
          </p:cNvPr>
          <p:cNvSpPr/>
          <p:nvPr/>
        </p:nvSpPr>
        <p:spPr>
          <a:xfrm>
            <a:off x="2396178" y="4341586"/>
            <a:ext cx="2521532" cy="2496457"/>
          </a:xfrm>
          <a:prstGeom prst="rect">
            <a:avLst/>
          </a:prstGeom>
          <a:solidFill>
            <a:srgbClr val="01A89E">
              <a:alpha val="5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600"/>
              </a:lnSpc>
            </a:pPr>
            <a:r>
              <a:rPr lang="fi-FI" b="1" dirty="0">
                <a:solidFill>
                  <a:srgbClr val="FFFF00"/>
                </a:solidFill>
              </a:rPr>
              <a:t>P</a:t>
            </a:r>
            <a:r>
              <a:rPr lang="id-ID" b="1" dirty="0">
                <a:solidFill>
                  <a:srgbClr val="FFFF00"/>
                </a:solidFill>
              </a:rPr>
              <a:t>rogram Pengembangan Kompetensi ASN pada BPSDM Kemendagri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394DC89-6587-48BF-85BA-516463CD30E9}"/>
              </a:ext>
            </a:extLst>
          </p:cNvPr>
          <p:cNvSpPr/>
          <p:nvPr/>
        </p:nvSpPr>
        <p:spPr>
          <a:xfrm>
            <a:off x="4917710" y="1828799"/>
            <a:ext cx="2356580" cy="2496457"/>
          </a:xfrm>
          <a:prstGeom prst="rect">
            <a:avLst/>
          </a:prstGeom>
          <a:solidFill>
            <a:srgbClr val="01A89E">
              <a:alpha val="5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600"/>
              </a:lnSpc>
            </a:pPr>
            <a:endParaRPr lang="en-ID" b="1" dirty="0">
              <a:solidFill>
                <a:srgbClr val="FFFF00"/>
              </a:solidFill>
            </a:endParaRPr>
          </a:p>
          <a:p>
            <a:pPr algn="ctr">
              <a:lnSpc>
                <a:spcPts val="1600"/>
              </a:lnSpc>
            </a:pPr>
            <a:r>
              <a:rPr lang="id-ID" b="1" dirty="0">
                <a:solidFill>
                  <a:srgbClr val="FFFF00"/>
                </a:solidFill>
              </a:rPr>
              <a:t>Program Pengembangan Kompetensi ASN pada BPSDM Provinsi, Kab/Kota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4FF288-BC86-4C90-A1CD-EE5F29B91012}"/>
              </a:ext>
            </a:extLst>
          </p:cNvPr>
          <p:cNvSpPr/>
          <p:nvPr/>
        </p:nvSpPr>
        <p:spPr>
          <a:xfrm>
            <a:off x="7274290" y="4343399"/>
            <a:ext cx="2396178" cy="2496457"/>
          </a:xfrm>
          <a:prstGeom prst="rect">
            <a:avLst/>
          </a:prstGeom>
          <a:solidFill>
            <a:srgbClr val="01A89E">
              <a:alpha val="5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endParaRPr lang="en-US" b="1" dirty="0">
              <a:solidFill>
                <a:srgbClr val="FFFF00"/>
              </a:solidFill>
            </a:endParaRPr>
          </a:p>
          <a:p>
            <a:pPr algn="ctr">
              <a:lnSpc>
                <a:spcPts val="1400"/>
              </a:lnSpc>
            </a:pPr>
            <a:r>
              <a:rPr lang="en-US" b="1" dirty="0" err="1">
                <a:solidFill>
                  <a:srgbClr val="FFFF00"/>
                </a:solidFill>
              </a:rPr>
              <a:t>Sinkronisasi</a:t>
            </a:r>
            <a:r>
              <a:rPr lang="en-US" b="1" dirty="0">
                <a:solidFill>
                  <a:srgbClr val="FFFF00"/>
                </a:solidFill>
              </a:rPr>
              <a:t> Program &amp; </a:t>
            </a:r>
            <a:r>
              <a:rPr lang="en-US" b="1" dirty="0" err="1">
                <a:solidFill>
                  <a:srgbClr val="FFFF00"/>
                </a:solidFill>
              </a:rPr>
              <a:t>anggaran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sehingga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kebijakan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pemerintah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pusat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dapat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terakomodir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sampai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ke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daerah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6779C5-EFCB-4246-A036-65696BD2FFFB}"/>
              </a:ext>
            </a:extLst>
          </p:cNvPr>
          <p:cNvSpPr/>
          <p:nvPr/>
        </p:nvSpPr>
        <p:spPr>
          <a:xfrm>
            <a:off x="961955" y="2064441"/>
            <a:ext cx="522800" cy="497083"/>
          </a:xfrm>
          <a:prstGeom prst="rect">
            <a:avLst/>
          </a:prstGeom>
          <a:solidFill>
            <a:srgbClr val="F39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56">
            <a:extLst>
              <a:ext uri="{FF2B5EF4-FFF2-40B4-BE49-F238E27FC236}">
                <a16:creationId xmlns:a16="http://schemas.microsoft.com/office/drawing/2014/main" id="{351AFF83-5CF5-455C-874C-8386C1947998}"/>
              </a:ext>
            </a:extLst>
          </p:cNvPr>
          <p:cNvSpPr/>
          <p:nvPr/>
        </p:nvSpPr>
        <p:spPr>
          <a:xfrm>
            <a:off x="1118902" y="2162507"/>
            <a:ext cx="204063" cy="317607"/>
          </a:xfrm>
          <a:custGeom>
            <a:avLst/>
            <a:gdLst/>
            <a:ahLst/>
            <a:cxnLst/>
            <a:rect l="l" t="t" r="r" b="b"/>
            <a:pathLst>
              <a:path w="1180970" h="1933171">
                <a:moveTo>
                  <a:pt x="634994" y="0"/>
                </a:moveTo>
                <a:cubicBezTo>
                  <a:pt x="672579" y="0"/>
                  <a:pt x="702993" y="742"/>
                  <a:pt x="726237" y="2226"/>
                </a:cubicBezTo>
                <a:cubicBezTo>
                  <a:pt x="749481" y="3709"/>
                  <a:pt x="767037" y="6182"/>
                  <a:pt x="778906" y="9644"/>
                </a:cubicBezTo>
                <a:cubicBezTo>
                  <a:pt x="790775" y="13106"/>
                  <a:pt x="798688" y="17804"/>
                  <a:pt x="802644" y="23738"/>
                </a:cubicBezTo>
                <a:cubicBezTo>
                  <a:pt x="806600" y="29673"/>
                  <a:pt x="808579" y="37091"/>
                  <a:pt x="808579" y="45993"/>
                </a:cubicBezTo>
                <a:lnTo>
                  <a:pt x="808579" y="1631994"/>
                </a:lnTo>
                <a:lnTo>
                  <a:pt x="1121624" y="1631994"/>
                </a:lnTo>
                <a:cubicBezTo>
                  <a:pt x="1130526" y="1631994"/>
                  <a:pt x="1138686" y="1634714"/>
                  <a:pt x="1146104" y="1640154"/>
                </a:cubicBezTo>
                <a:cubicBezTo>
                  <a:pt x="1153523" y="1645594"/>
                  <a:pt x="1159952" y="1654248"/>
                  <a:pt x="1165392" y="1666117"/>
                </a:cubicBezTo>
                <a:cubicBezTo>
                  <a:pt x="1170832" y="1677986"/>
                  <a:pt x="1174788" y="1693564"/>
                  <a:pt x="1177261" y="1712852"/>
                </a:cubicBezTo>
                <a:cubicBezTo>
                  <a:pt x="1179733" y="1732139"/>
                  <a:pt x="1180970" y="1756124"/>
                  <a:pt x="1180970" y="1784808"/>
                </a:cubicBezTo>
                <a:cubicBezTo>
                  <a:pt x="1180970" y="1812502"/>
                  <a:pt x="1179486" y="1835993"/>
                  <a:pt x="1176519" y="1855280"/>
                </a:cubicBezTo>
                <a:cubicBezTo>
                  <a:pt x="1173552" y="1874567"/>
                  <a:pt x="1169348" y="1889898"/>
                  <a:pt x="1163908" y="1901273"/>
                </a:cubicBezTo>
                <a:cubicBezTo>
                  <a:pt x="1158468" y="1912647"/>
                  <a:pt x="1152286" y="1920807"/>
                  <a:pt x="1145363" y="1925753"/>
                </a:cubicBezTo>
                <a:cubicBezTo>
                  <a:pt x="1138439" y="1930698"/>
                  <a:pt x="1130526" y="1933171"/>
                  <a:pt x="1121624" y="1933171"/>
                </a:cubicBezTo>
                <a:lnTo>
                  <a:pt x="62312" y="1933171"/>
                </a:lnTo>
                <a:cubicBezTo>
                  <a:pt x="54400" y="1933171"/>
                  <a:pt x="46982" y="1930698"/>
                  <a:pt x="40058" y="1925753"/>
                </a:cubicBezTo>
                <a:cubicBezTo>
                  <a:pt x="33134" y="1920807"/>
                  <a:pt x="26953" y="1912647"/>
                  <a:pt x="21513" y="1901273"/>
                </a:cubicBezTo>
                <a:cubicBezTo>
                  <a:pt x="16073" y="1889898"/>
                  <a:pt x="11869" y="1874567"/>
                  <a:pt x="8902" y="1855280"/>
                </a:cubicBezTo>
                <a:cubicBezTo>
                  <a:pt x="5934" y="1835993"/>
                  <a:pt x="4451" y="1812502"/>
                  <a:pt x="4451" y="1784808"/>
                </a:cubicBezTo>
                <a:cubicBezTo>
                  <a:pt x="4451" y="1756124"/>
                  <a:pt x="5687" y="1732139"/>
                  <a:pt x="8160" y="1712852"/>
                </a:cubicBezTo>
                <a:cubicBezTo>
                  <a:pt x="10633" y="1693564"/>
                  <a:pt x="14589" y="1677986"/>
                  <a:pt x="20029" y="1666117"/>
                </a:cubicBezTo>
                <a:cubicBezTo>
                  <a:pt x="25469" y="1654248"/>
                  <a:pt x="31651" y="1645594"/>
                  <a:pt x="38574" y="1640154"/>
                </a:cubicBezTo>
                <a:cubicBezTo>
                  <a:pt x="45498" y="1634714"/>
                  <a:pt x="53411" y="1631994"/>
                  <a:pt x="62312" y="1631994"/>
                </a:cubicBezTo>
                <a:lnTo>
                  <a:pt x="419867" y="1631994"/>
                </a:lnTo>
                <a:lnTo>
                  <a:pt x="419867" y="382777"/>
                </a:lnTo>
                <a:lnTo>
                  <a:pt x="111272" y="553394"/>
                </a:lnTo>
                <a:cubicBezTo>
                  <a:pt x="88523" y="564274"/>
                  <a:pt x="69978" y="570951"/>
                  <a:pt x="55636" y="573423"/>
                </a:cubicBezTo>
                <a:cubicBezTo>
                  <a:pt x="41294" y="575896"/>
                  <a:pt x="29920" y="572929"/>
                  <a:pt x="21513" y="564522"/>
                </a:cubicBezTo>
                <a:cubicBezTo>
                  <a:pt x="13105" y="556114"/>
                  <a:pt x="7418" y="541525"/>
                  <a:pt x="4451" y="520755"/>
                </a:cubicBezTo>
                <a:cubicBezTo>
                  <a:pt x="1484" y="499984"/>
                  <a:pt x="0" y="470806"/>
                  <a:pt x="0" y="433220"/>
                </a:cubicBezTo>
                <a:cubicBezTo>
                  <a:pt x="0" y="409482"/>
                  <a:pt x="494" y="389948"/>
                  <a:pt x="1484" y="374617"/>
                </a:cubicBezTo>
                <a:cubicBezTo>
                  <a:pt x="2473" y="359286"/>
                  <a:pt x="4945" y="346181"/>
                  <a:pt x="8902" y="335301"/>
                </a:cubicBezTo>
                <a:cubicBezTo>
                  <a:pt x="12858" y="324421"/>
                  <a:pt x="18298" y="315519"/>
                  <a:pt x="25222" y="308595"/>
                </a:cubicBezTo>
                <a:cubicBezTo>
                  <a:pt x="32145" y="301672"/>
                  <a:pt x="41542" y="294254"/>
                  <a:pt x="53411" y="286341"/>
                </a:cubicBezTo>
                <a:lnTo>
                  <a:pt x="465860" y="19288"/>
                </a:lnTo>
                <a:cubicBezTo>
                  <a:pt x="470805" y="15331"/>
                  <a:pt x="476987" y="12117"/>
                  <a:pt x="484405" y="9644"/>
                </a:cubicBezTo>
                <a:cubicBezTo>
                  <a:pt x="491823" y="7171"/>
                  <a:pt x="501467" y="5193"/>
                  <a:pt x="513336" y="3709"/>
                </a:cubicBezTo>
                <a:cubicBezTo>
                  <a:pt x="525205" y="2226"/>
                  <a:pt x="540783" y="1237"/>
                  <a:pt x="560070" y="742"/>
                </a:cubicBezTo>
                <a:cubicBezTo>
                  <a:pt x="579358" y="248"/>
                  <a:pt x="604332" y="0"/>
                  <a:pt x="63499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F45C0DA-2BC1-4B8B-AC7E-17C0E8E466D7}"/>
              </a:ext>
            </a:extLst>
          </p:cNvPr>
          <p:cNvSpPr/>
          <p:nvPr/>
        </p:nvSpPr>
        <p:spPr>
          <a:xfrm>
            <a:off x="3387944" y="4645595"/>
            <a:ext cx="522800" cy="497083"/>
          </a:xfrm>
          <a:prstGeom prst="rect">
            <a:avLst/>
          </a:prstGeom>
          <a:solidFill>
            <a:srgbClr val="C0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60">
            <a:extLst>
              <a:ext uri="{FF2B5EF4-FFF2-40B4-BE49-F238E27FC236}">
                <a16:creationId xmlns:a16="http://schemas.microsoft.com/office/drawing/2014/main" id="{722CB314-F2F6-40EB-B456-FD2E8CD960C2}"/>
              </a:ext>
            </a:extLst>
          </p:cNvPr>
          <p:cNvSpPr/>
          <p:nvPr/>
        </p:nvSpPr>
        <p:spPr>
          <a:xfrm>
            <a:off x="3530267" y="4740248"/>
            <a:ext cx="222521" cy="321019"/>
          </a:xfrm>
          <a:custGeom>
            <a:avLst/>
            <a:gdLst/>
            <a:ahLst/>
            <a:cxnLst/>
            <a:rect l="l" t="t" r="r" b="b"/>
            <a:pathLst>
              <a:path w="1287791" h="1953942">
                <a:moveTo>
                  <a:pt x="615707" y="0"/>
                </a:moveTo>
                <a:cubicBezTo>
                  <a:pt x="715605" y="0"/>
                  <a:pt x="802891" y="12611"/>
                  <a:pt x="877568" y="37833"/>
                </a:cubicBezTo>
                <a:cubicBezTo>
                  <a:pt x="952244" y="63055"/>
                  <a:pt x="1014309" y="98167"/>
                  <a:pt x="1063763" y="143171"/>
                </a:cubicBezTo>
                <a:cubicBezTo>
                  <a:pt x="1113217" y="188174"/>
                  <a:pt x="1150061" y="241585"/>
                  <a:pt x="1174294" y="303403"/>
                </a:cubicBezTo>
                <a:cubicBezTo>
                  <a:pt x="1198526" y="365221"/>
                  <a:pt x="1210642" y="431737"/>
                  <a:pt x="1210642" y="502951"/>
                </a:cubicBezTo>
                <a:cubicBezTo>
                  <a:pt x="1210642" y="565264"/>
                  <a:pt x="1204708" y="626587"/>
                  <a:pt x="1192839" y="686921"/>
                </a:cubicBezTo>
                <a:cubicBezTo>
                  <a:pt x="1180970" y="747256"/>
                  <a:pt x="1156243" y="812288"/>
                  <a:pt x="1118657" y="882019"/>
                </a:cubicBezTo>
                <a:cubicBezTo>
                  <a:pt x="1081072" y="951749"/>
                  <a:pt x="1028156" y="1028898"/>
                  <a:pt x="959909" y="1113465"/>
                </a:cubicBezTo>
                <a:cubicBezTo>
                  <a:pt x="891662" y="1198032"/>
                  <a:pt x="801161" y="1296199"/>
                  <a:pt x="688405" y="1407966"/>
                </a:cubicBezTo>
                <a:lnTo>
                  <a:pt x="464376" y="1637928"/>
                </a:lnTo>
                <a:lnTo>
                  <a:pt x="1221028" y="1637928"/>
                </a:lnTo>
                <a:cubicBezTo>
                  <a:pt x="1230919" y="1637928"/>
                  <a:pt x="1240068" y="1640896"/>
                  <a:pt x="1248475" y="1646830"/>
                </a:cubicBezTo>
                <a:cubicBezTo>
                  <a:pt x="1256882" y="1652765"/>
                  <a:pt x="1264053" y="1661914"/>
                  <a:pt x="1269988" y="1674277"/>
                </a:cubicBezTo>
                <a:cubicBezTo>
                  <a:pt x="1275922" y="1686641"/>
                  <a:pt x="1280373" y="1702961"/>
                  <a:pt x="1283340" y="1723237"/>
                </a:cubicBezTo>
                <a:cubicBezTo>
                  <a:pt x="1286308" y="1743513"/>
                  <a:pt x="1287791" y="1767499"/>
                  <a:pt x="1287791" y="1795193"/>
                </a:cubicBezTo>
                <a:cubicBezTo>
                  <a:pt x="1287791" y="1823877"/>
                  <a:pt x="1286555" y="1848357"/>
                  <a:pt x="1284082" y="1868633"/>
                </a:cubicBezTo>
                <a:cubicBezTo>
                  <a:pt x="1281609" y="1888909"/>
                  <a:pt x="1277900" y="1905476"/>
                  <a:pt x="1272955" y="1918335"/>
                </a:cubicBezTo>
                <a:cubicBezTo>
                  <a:pt x="1268010" y="1931193"/>
                  <a:pt x="1261580" y="1940342"/>
                  <a:pt x="1253668" y="1945782"/>
                </a:cubicBezTo>
                <a:cubicBezTo>
                  <a:pt x="1245755" y="1951222"/>
                  <a:pt x="1236853" y="1953942"/>
                  <a:pt x="1226962" y="1953942"/>
                </a:cubicBezTo>
                <a:lnTo>
                  <a:pt x="123141" y="1953942"/>
                </a:lnTo>
                <a:cubicBezTo>
                  <a:pt x="101382" y="1953942"/>
                  <a:pt x="82589" y="1951963"/>
                  <a:pt x="66764" y="1948007"/>
                </a:cubicBezTo>
                <a:cubicBezTo>
                  <a:pt x="50938" y="1944051"/>
                  <a:pt x="38080" y="1936385"/>
                  <a:pt x="28189" y="1925011"/>
                </a:cubicBezTo>
                <a:cubicBezTo>
                  <a:pt x="18298" y="1913636"/>
                  <a:pt x="11127" y="1897069"/>
                  <a:pt x="6676" y="1875309"/>
                </a:cubicBezTo>
                <a:cubicBezTo>
                  <a:pt x="2226" y="1853549"/>
                  <a:pt x="0" y="1825360"/>
                  <a:pt x="0" y="1790742"/>
                </a:cubicBezTo>
                <a:cubicBezTo>
                  <a:pt x="0" y="1758103"/>
                  <a:pt x="1484" y="1730161"/>
                  <a:pt x="4451" y="1706917"/>
                </a:cubicBezTo>
                <a:cubicBezTo>
                  <a:pt x="7418" y="1683674"/>
                  <a:pt x="12858" y="1662903"/>
                  <a:pt x="20771" y="1644605"/>
                </a:cubicBezTo>
                <a:cubicBezTo>
                  <a:pt x="28684" y="1626307"/>
                  <a:pt x="38822" y="1608503"/>
                  <a:pt x="51185" y="1591194"/>
                </a:cubicBezTo>
                <a:cubicBezTo>
                  <a:pt x="63549" y="1573885"/>
                  <a:pt x="79622" y="1554845"/>
                  <a:pt x="99403" y="1534074"/>
                </a:cubicBezTo>
                <a:lnTo>
                  <a:pt x="431737" y="1178003"/>
                </a:lnTo>
                <a:cubicBezTo>
                  <a:pt x="498005" y="1108767"/>
                  <a:pt x="551416" y="1045713"/>
                  <a:pt x="591969" y="988840"/>
                </a:cubicBezTo>
                <a:cubicBezTo>
                  <a:pt x="632521" y="931968"/>
                  <a:pt x="664172" y="880041"/>
                  <a:pt x="686921" y="833059"/>
                </a:cubicBezTo>
                <a:cubicBezTo>
                  <a:pt x="709670" y="786077"/>
                  <a:pt x="725248" y="742805"/>
                  <a:pt x="733655" y="703241"/>
                </a:cubicBezTo>
                <a:cubicBezTo>
                  <a:pt x="742063" y="663678"/>
                  <a:pt x="746266" y="626092"/>
                  <a:pt x="746266" y="590485"/>
                </a:cubicBezTo>
                <a:cubicBezTo>
                  <a:pt x="746266" y="557845"/>
                  <a:pt x="741074" y="526936"/>
                  <a:pt x="730688" y="497758"/>
                </a:cubicBezTo>
                <a:cubicBezTo>
                  <a:pt x="720303" y="468580"/>
                  <a:pt x="704972" y="443111"/>
                  <a:pt x="684696" y="421351"/>
                </a:cubicBezTo>
                <a:cubicBezTo>
                  <a:pt x="664419" y="399591"/>
                  <a:pt x="638950" y="382530"/>
                  <a:pt x="608289" y="370166"/>
                </a:cubicBezTo>
                <a:cubicBezTo>
                  <a:pt x="577627" y="357802"/>
                  <a:pt x="541525" y="351621"/>
                  <a:pt x="499984" y="351621"/>
                </a:cubicBezTo>
                <a:cubicBezTo>
                  <a:pt x="441627" y="351621"/>
                  <a:pt x="389948" y="359039"/>
                  <a:pt x="344944" y="373875"/>
                </a:cubicBezTo>
                <a:cubicBezTo>
                  <a:pt x="299941" y="388711"/>
                  <a:pt x="260377" y="405279"/>
                  <a:pt x="226254" y="423577"/>
                </a:cubicBezTo>
                <a:cubicBezTo>
                  <a:pt x="192130" y="441875"/>
                  <a:pt x="163694" y="458689"/>
                  <a:pt x="140945" y="474020"/>
                </a:cubicBezTo>
                <a:cubicBezTo>
                  <a:pt x="118196" y="489351"/>
                  <a:pt x="100392" y="497017"/>
                  <a:pt x="87534" y="497017"/>
                </a:cubicBezTo>
                <a:cubicBezTo>
                  <a:pt x="78633" y="497017"/>
                  <a:pt x="70967" y="494049"/>
                  <a:pt x="64538" y="488115"/>
                </a:cubicBezTo>
                <a:cubicBezTo>
                  <a:pt x="58109" y="482180"/>
                  <a:pt x="52916" y="472289"/>
                  <a:pt x="48960" y="458442"/>
                </a:cubicBezTo>
                <a:cubicBezTo>
                  <a:pt x="45004" y="444595"/>
                  <a:pt x="41789" y="426049"/>
                  <a:pt x="39316" y="402806"/>
                </a:cubicBezTo>
                <a:cubicBezTo>
                  <a:pt x="36844" y="379562"/>
                  <a:pt x="35607" y="351126"/>
                  <a:pt x="35607" y="317497"/>
                </a:cubicBezTo>
                <a:cubicBezTo>
                  <a:pt x="35607" y="294748"/>
                  <a:pt x="36349" y="275708"/>
                  <a:pt x="37833" y="260377"/>
                </a:cubicBezTo>
                <a:cubicBezTo>
                  <a:pt x="39316" y="245047"/>
                  <a:pt x="41542" y="231694"/>
                  <a:pt x="44509" y="220319"/>
                </a:cubicBezTo>
                <a:cubicBezTo>
                  <a:pt x="47476" y="208945"/>
                  <a:pt x="51433" y="199054"/>
                  <a:pt x="56378" y="190647"/>
                </a:cubicBezTo>
                <a:cubicBezTo>
                  <a:pt x="61324" y="182240"/>
                  <a:pt x="69978" y="172101"/>
                  <a:pt x="82342" y="160232"/>
                </a:cubicBezTo>
                <a:cubicBezTo>
                  <a:pt x="94705" y="148363"/>
                  <a:pt x="117454" y="133280"/>
                  <a:pt x="150589" y="114982"/>
                </a:cubicBezTo>
                <a:cubicBezTo>
                  <a:pt x="183723" y="96684"/>
                  <a:pt x="224523" y="78880"/>
                  <a:pt x="272988" y="61571"/>
                </a:cubicBezTo>
                <a:cubicBezTo>
                  <a:pt x="321453" y="44262"/>
                  <a:pt x="374864" y="29673"/>
                  <a:pt x="433220" y="17804"/>
                </a:cubicBezTo>
                <a:cubicBezTo>
                  <a:pt x="491576" y="5935"/>
                  <a:pt x="552405" y="0"/>
                  <a:pt x="6157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AF2D9A9-2756-4C9C-AE60-B3078AB121FD}"/>
              </a:ext>
            </a:extLst>
          </p:cNvPr>
          <p:cNvSpPr/>
          <p:nvPr/>
        </p:nvSpPr>
        <p:spPr>
          <a:xfrm>
            <a:off x="5858059" y="2064441"/>
            <a:ext cx="522800" cy="497083"/>
          </a:xfrm>
          <a:prstGeom prst="rect">
            <a:avLst/>
          </a:prstGeom>
          <a:solidFill>
            <a:srgbClr val="9BBB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65">
            <a:extLst>
              <a:ext uri="{FF2B5EF4-FFF2-40B4-BE49-F238E27FC236}">
                <a16:creationId xmlns:a16="http://schemas.microsoft.com/office/drawing/2014/main" id="{E606F06D-C416-4EFE-909A-8019164B8AFC}"/>
              </a:ext>
            </a:extLst>
          </p:cNvPr>
          <p:cNvSpPr/>
          <p:nvPr/>
        </p:nvSpPr>
        <p:spPr>
          <a:xfrm>
            <a:off x="5999650" y="2159094"/>
            <a:ext cx="221752" cy="326625"/>
          </a:xfrm>
          <a:custGeom>
            <a:avLst/>
            <a:gdLst/>
            <a:ahLst/>
            <a:cxnLst/>
            <a:rect l="l" t="t" r="r" b="b"/>
            <a:pathLst>
              <a:path w="1283340" h="1988065">
                <a:moveTo>
                  <a:pt x="618674" y="0"/>
                </a:moveTo>
                <a:cubicBezTo>
                  <a:pt x="711648" y="0"/>
                  <a:pt x="793990" y="10880"/>
                  <a:pt x="865699" y="32640"/>
                </a:cubicBezTo>
                <a:cubicBezTo>
                  <a:pt x="937407" y="54400"/>
                  <a:pt x="997742" y="85804"/>
                  <a:pt x="1046701" y="126851"/>
                </a:cubicBezTo>
                <a:cubicBezTo>
                  <a:pt x="1095661" y="167898"/>
                  <a:pt x="1132752" y="218341"/>
                  <a:pt x="1157974" y="278181"/>
                </a:cubicBezTo>
                <a:cubicBezTo>
                  <a:pt x="1183195" y="338021"/>
                  <a:pt x="1195806" y="405526"/>
                  <a:pt x="1195806" y="480697"/>
                </a:cubicBezTo>
                <a:cubicBezTo>
                  <a:pt x="1195806" y="539053"/>
                  <a:pt x="1188388" y="593453"/>
                  <a:pt x="1173552" y="643896"/>
                </a:cubicBezTo>
                <a:cubicBezTo>
                  <a:pt x="1158716" y="694339"/>
                  <a:pt x="1136956" y="739343"/>
                  <a:pt x="1108272" y="778907"/>
                </a:cubicBezTo>
                <a:cubicBezTo>
                  <a:pt x="1079589" y="818470"/>
                  <a:pt x="1043734" y="852099"/>
                  <a:pt x="1000709" y="879793"/>
                </a:cubicBezTo>
                <a:cubicBezTo>
                  <a:pt x="957684" y="907488"/>
                  <a:pt x="907982" y="928259"/>
                  <a:pt x="851604" y="942106"/>
                </a:cubicBezTo>
                <a:lnTo>
                  <a:pt x="851604" y="946557"/>
                </a:lnTo>
                <a:cubicBezTo>
                  <a:pt x="918862" y="954469"/>
                  <a:pt x="979196" y="971531"/>
                  <a:pt x="1032607" y="997742"/>
                </a:cubicBezTo>
                <a:cubicBezTo>
                  <a:pt x="1086018" y="1023953"/>
                  <a:pt x="1131268" y="1056840"/>
                  <a:pt x="1168359" y="1096403"/>
                </a:cubicBezTo>
                <a:cubicBezTo>
                  <a:pt x="1205450" y="1135967"/>
                  <a:pt x="1233886" y="1180723"/>
                  <a:pt x="1253668" y="1230672"/>
                </a:cubicBezTo>
                <a:cubicBezTo>
                  <a:pt x="1273450" y="1280621"/>
                  <a:pt x="1283340" y="1334279"/>
                  <a:pt x="1283340" y="1391646"/>
                </a:cubicBezTo>
                <a:cubicBezTo>
                  <a:pt x="1283340" y="1487587"/>
                  <a:pt x="1265042" y="1572649"/>
                  <a:pt x="1228446" y="1646830"/>
                </a:cubicBezTo>
                <a:cubicBezTo>
                  <a:pt x="1191850" y="1721012"/>
                  <a:pt x="1140912" y="1783324"/>
                  <a:pt x="1075632" y="1833768"/>
                </a:cubicBezTo>
                <a:cubicBezTo>
                  <a:pt x="1010353" y="1884211"/>
                  <a:pt x="932215" y="1922538"/>
                  <a:pt x="841219" y="1948749"/>
                </a:cubicBezTo>
                <a:cubicBezTo>
                  <a:pt x="750223" y="1974960"/>
                  <a:pt x="650819" y="1988065"/>
                  <a:pt x="543009" y="1988065"/>
                </a:cubicBezTo>
                <a:cubicBezTo>
                  <a:pt x="477729" y="1988065"/>
                  <a:pt x="416406" y="1983367"/>
                  <a:pt x="359039" y="1973971"/>
                </a:cubicBezTo>
                <a:cubicBezTo>
                  <a:pt x="301672" y="1964574"/>
                  <a:pt x="250981" y="1952953"/>
                  <a:pt x="206967" y="1939105"/>
                </a:cubicBezTo>
                <a:cubicBezTo>
                  <a:pt x="162952" y="1925258"/>
                  <a:pt x="126603" y="1910916"/>
                  <a:pt x="97920" y="1896080"/>
                </a:cubicBezTo>
                <a:cubicBezTo>
                  <a:pt x="69236" y="1881244"/>
                  <a:pt x="50444" y="1869869"/>
                  <a:pt x="41542" y="1861957"/>
                </a:cubicBezTo>
                <a:cubicBezTo>
                  <a:pt x="32640" y="1854044"/>
                  <a:pt x="25964" y="1845142"/>
                  <a:pt x="21513" y="1835251"/>
                </a:cubicBezTo>
                <a:cubicBezTo>
                  <a:pt x="17062" y="1825360"/>
                  <a:pt x="13106" y="1813739"/>
                  <a:pt x="9644" y="1800386"/>
                </a:cubicBezTo>
                <a:cubicBezTo>
                  <a:pt x="6182" y="1787033"/>
                  <a:pt x="3709" y="1770219"/>
                  <a:pt x="2226" y="1749943"/>
                </a:cubicBezTo>
                <a:cubicBezTo>
                  <a:pt x="742" y="1729666"/>
                  <a:pt x="0" y="1705186"/>
                  <a:pt x="0" y="1676503"/>
                </a:cubicBezTo>
                <a:cubicBezTo>
                  <a:pt x="0" y="1629027"/>
                  <a:pt x="3957" y="1596139"/>
                  <a:pt x="11869" y="1577841"/>
                </a:cubicBezTo>
                <a:cubicBezTo>
                  <a:pt x="19782" y="1559543"/>
                  <a:pt x="31651" y="1550394"/>
                  <a:pt x="47476" y="1550394"/>
                </a:cubicBezTo>
                <a:cubicBezTo>
                  <a:pt x="57367" y="1550394"/>
                  <a:pt x="74429" y="1557071"/>
                  <a:pt x="98662" y="1570423"/>
                </a:cubicBezTo>
                <a:cubicBezTo>
                  <a:pt x="122894" y="1583776"/>
                  <a:pt x="153803" y="1598118"/>
                  <a:pt x="191389" y="1613449"/>
                </a:cubicBezTo>
                <a:cubicBezTo>
                  <a:pt x="228974" y="1628779"/>
                  <a:pt x="272988" y="1643121"/>
                  <a:pt x="323432" y="1656474"/>
                </a:cubicBezTo>
                <a:cubicBezTo>
                  <a:pt x="373875" y="1669827"/>
                  <a:pt x="431242" y="1676503"/>
                  <a:pt x="495533" y="1676503"/>
                </a:cubicBezTo>
                <a:cubicBezTo>
                  <a:pt x="549933" y="1676503"/>
                  <a:pt x="597903" y="1670074"/>
                  <a:pt x="639445" y="1657216"/>
                </a:cubicBezTo>
                <a:cubicBezTo>
                  <a:pt x="680987" y="1644357"/>
                  <a:pt x="716346" y="1626307"/>
                  <a:pt x="745525" y="1603063"/>
                </a:cubicBezTo>
                <a:cubicBezTo>
                  <a:pt x="774703" y="1579820"/>
                  <a:pt x="796462" y="1551631"/>
                  <a:pt x="810804" y="1518496"/>
                </a:cubicBezTo>
                <a:cubicBezTo>
                  <a:pt x="825146" y="1485362"/>
                  <a:pt x="832317" y="1448518"/>
                  <a:pt x="832317" y="1407966"/>
                </a:cubicBezTo>
                <a:cubicBezTo>
                  <a:pt x="832317" y="1363457"/>
                  <a:pt x="823662" y="1323399"/>
                  <a:pt x="806353" y="1287792"/>
                </a:cubicBezTo>
                <a:cubicBezTo>
                  <a:pt x="789044" y="1252184"/>
                  <a:pt x="763328" y="1221770"/>
                  <a:pt x="729205" y="1196548"/>
                </a:cubicBezTo>
                <a:cubicBezTo>
                  <a:pt x="695081" y="1171327"/>
                  <a:pt x="652056" y="1151792"/>
                  <a:pt x="600129" y="1137945"/>
                </a:cubicBezTo>
                <a:cubicBezTo>
                  <a:pt x="548202" y="1124098"/>
                  <a:pt x="487126" y="1117174"/>
                  <a:pt x="416900" y="1117174"/>
                </a:cubicBezTo>
                <a:lnTo>
                  <a:pt x="250734" y="1117174"/>
                </a:lnTo>
                <a:cubicBezTo>
                  <a:pt x="237876" y="1117174"/>
                  <a:pt x="226996" y="1115443"/>
                  <a:pt x="218094" y="1111981"/>
                </a:cubicBezTo>
                <a:cubicBezTo>
                  <a:pt x="209192" y="1108520"/>
                  <a:pt x="201774" y="1101349"/>
                  <a:pt x="195839" y="1090469"/>
                </a:cubicBezTo>
                <a:cubicBezTo>
                  <a:pt x="189905" y="1079589"/>
                  <a:pt x="185701" y="1064505"/>
                  <a:pt x="183229" y="1045218"/>
                </a:cubicBezTo>
                <a:cubicBezTo>
                  <a:pt x="180756" y="1025931"/>
                  <a:pt x="179519" y="1000957"/>
                  <a:pt x="179519" y="970295"/>
                </a:cubicBezTo>
                <a:cubicBezTo>
                  <a:pt x="179519" y="941611"/>
                  <a:pt x="180756" y="918120"/>
                  <a:pt x="183229" y="899822"/>
                </a:cubicBezTo>
                <a:cubicBezTo>
                  <a:pt x="185701" y="881524"/>
                  <a:pt x="189658" y="867430"/>
                  <a:pt x="195098" y="857539"/>
                </a:cubicBezTo>
                <a:cubicBezTo>
                  <a:pt x="200538" y="847648"/>
                  <a:pt x="207461" y="840724"/>
                  <a:pt x="215868" y="836768"/>
                </a:cubicBezTo>
                <a:cubicBezTo>
                  <a:pt x="224276" y="832812"/>
                  <a:pt x="234414" y="830833"/>
                  <a:pt x="246283" y="830833"/>
                </a:cubicBezTo>
                <a:lnTo>
                  <a:pt x="413933" y="830833"/>
                </a:lnTo>
                <a:cubicBezTo>
                  <a:pt x="471300" y="830833"/>
                  <a:pt x="522238" y="824157"/>
                  <a:pt x="566747" y="810804"/>
                </a:cubicBezTo>
                <a:cubicBezTo>
                  <a:pt x="611256" y="797452"/>
                  <a:pt x="648594" y="778412"/>
                  <a:pt x="678761" y="753685"/>
                </a:cubicBezTo>
                <a:cubicBezTo>
                  <a:pt x="708928" y="728957"/>
                  <a:pt x="731925" y="699038"/>
                  <a:pt x="747750" y="663925"/>
                </a:cubicBezTo>
                <a:cubicBezTo>
                  <a:pt x="763575" y="628812"/>
                  <a:pt x="771488" y="589991"/>
                  <a:pt x="771488" y="547460"/>
                </a:cubicBezTo>
                <a:cubicBezTo>
                  <a:pt x="771488" y="514820"/>
                  <a:pt x="766048" y="483911"/>
                  <a:pt x="755168" y="454733"/>
                </a:cubicBezTo>
                <a:cubicBezTo>
                  <a:pt x="744288" y="425555"/>
                  <a:pt x="728215" y="400333"/>
                  <a:pt x="706950" y="379068"/>
                </a:cubicBezTo>
                <a:cubicBezTo>
                  <a:pt x="685685" y="357803"/>
                  <a:pt x="658238" y="340988"/>
                  <a:pt x="624609" y="328625"/>
                </a:cubicBezTo>
                <a:cubicBezTo>
                  <a:pt x="590980" y="316261"/>
                  <a:pt x="551416" y="310079"/>
                  <a:pt x="505918" y="310079"/>
                </a:cubicBezTo>
                <a:cubicBezTo>
                  <a:pt x="454486" y="310079"/>
                  <a:pt x="406020" y="317745"/>
                  <a:pt x="360522" y="333075"/>
                </a:cubicBezTo>
                <a:cubicBezTo>
                  <a:pt x="315024" y="348406"/>
                  <a:pt x="274225" y="365221"/>
                  <a:pt x="238123" y="383519"/>
                </a:cubicBezTo>
                <a:cubicBezTo>
                  <a:pt x="202021" y="401817"/>
                  <a:pt x="171360" y="418879"/>
                  <a:pt x="146138" y="434704"/>
                </a:cubicBezTo>
                <a:cubicBezTo>
                  <a:pt x="120916" y="450530"/>
                  <a:pt x="102371" y="458442"/>
                  <a:pt x="90502" y="458442"/>
                </a:cubicBezTo>
                <a:cubicBezTo>
                  <a:pt x="82589" y="458442"/>
                  <a:pt x="75665" y="456711"/>
                  <a:pt x="69731" y="453250"/>
                </a:cubicBezTo>
                <a:cubicBezTo>
                  <a:pt x="63796" y="449788"/>
                  <a:pt x="58851" y="443111"/>
                  <a:pt x="54895" y="433221"/>
                </a:cubicBezTo>
                <a:cubicBezTo>
                  <a:pt x="50938" y="423330"/>
                  <a:pt x="47971" y="408988"/>
                  <a:pt x="45993" y="390195"/>
                </a:cubicBezTo>
                <a:cubicBezTo>
                  <a:pt x="44015" y="371403"/>
                  <a:pt x="43026" y="347170"/>
                  <a:pt x="43026" y="317497"/>
                </a:cubicBezTo>
                <a:cubicBezTo>
                  <a:pt x="43026" y="292770"/>
                  <a:pt x="43520" y="272247"/>
                  <a:pt x="44509" y="255927"/>
                </a:cubicBezTo>
                <a:cubicBezTo>
                  <a:pt x="45498" y="239607"/>
                  <a:pt x="47476" y="226007"/>
                  <a:pt x="50444" y="215127"/>
                </a:cubicBezTo>
                <a:cubicBezTo>
                  <a:pt x="53411" y="204247"/>
                  <a:pt x="57120" y="194851"/>
                  <a:pt x="61571" y="186938"/>
                </a:cubicBezTo>
                <a:cubicBezTo>
                  <a:pt x="66022" y="179025"/>
                  <a:pt x="73193" y="170371"/>
                  <a:pt x="83084" y="160974"/>
                </a:cubicBezTo>
                <a:cubicBezTo>
                  <a:pt x="92974" y="151578"/>
                  <a:pt x="113251" y="137483"/>
                  <a:pt x="143912" y="118691"/>
                </a:cubicBezTo>
                <a:cubicBezTo>
                  <a:pt x="174574" y="99898"/>
                  <a:pt x="213148" y="81600"/>
                  <a:pt x="259636" y="63797"/>
                </a:cubicBezTo>
                <a:cubicBezTo>
                  <a:pt x="306123" y="45993"/>
                  <a:pt x="359781" y="30910"/>
                  <a:pt x="420609" y="18546"/>
                </a:cubicBezTo>
                <a:cubicBezTo>
                  <a:pt x="481438" y="6182"/>
                  <a:pt x="547460" y="0"/>
                  <a:pt x="6186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850A061-289F-41BB-BA53-1109127B8298}"/>
              </a:ext>
            </a:extLst>
          </p:cNvPr>
          <p:cNvSpPr/>
          <p:nvPr/>
        </p:nvSpPr>
        <p:spPr>
          <a:xfrm>
            <a:off x="9670468" y="1845129"/>
            <a:ext cx="2521532" cy="2496457"/>
          </a:xfrm>
          <a:prstGeom prst="rect">
            <a:avLst/>
          </a:prstGeom>
          <a:solidFill>
            <a:srgbClr val="01A89E">
              <a:alpha val="5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600"/>
              </a:lnSpc>
            </a:pPr>
            <a:endParaRPr lang="en-ID" b="1" dirty="0">
              <a:solidFill>
                <a:srgbClr val="FFFF00"/>
              </a:solidFill>
            </a:endParaRPr>
          </a:p>
          <a:p>
            <a:pPr algn="ctr">
              <a:lnSpc>
                <a:spcPts val="1600"/>
              </a:lnSpc>
            </a:pPr>
            <a:endParaRPr lang="en-ID" sz="1100" b="1" dirty="0">
              <a:solidFill>
                <a:srgbClr val="FFFF00"/>
              </a:solidFill>
            </a:endParaRPr>
          </a:p>
          <a:p>
            <a:pPr algn="ctr">
              <a:lnSpc>
                <a:spcPts val="1600"/>
              </a:lnSpc>
            </a:pPr>
            <a:r>
              <a:rPr lang="id-ID" b="1" dirty="0">
                <a:solidFill>
                  <a:srgbClr val="FFFF00"/>
                </a:solidFill>
              </a:rPr>
              <a:t>Melakukan analisis situasional untuk menyikapi isu-isu strategis </a:t>
            </a:r>
            <a:r>
              <a:rPr lang="en-US" b="1" dirty="0">
                <a:solidFill>
                  <a:srgbClr val="FFFF00"/>
                </a:solidFill>
              </a:rPr>
              <a:t>yang </a:t>
            </a:r>
            <a:r>
              <a:rPr lang="en-US" b="1" dirty="0" err="1">
                <a:solidFill>
                  <a:srgbClr val="FFFF00"/>
                </a:solidFill>
              </a:rPr>
              <a:t>akan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timbul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570385B-EDA1-4A2C-9BF5-927E5F3CE592}"/>
              </a:ext>
            </a:extLst>
          </p:cNvPr>
          <p:cNvSpPr/>
          <p:nvPr/>
        </p:nvSpPr>
        <p:spPr>
          <a:xfrm>
            <a:off x="8238380" y="4533271"/>
            <a:ext cx="497083" cy="497083"/>
          </a:xfrm>
          <a:prstGeom prst="rect">
            <a:avLst/>
          </a:prstGeom>
          <a:solidFill>
            <a:srgbClr val="2980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 68">
            <a:extLst>
              <a:ext uri="{FF2B5EF4-FFF2-40B4-BE49-F238E27FC236}">
                <a16:creationId xmlns:a16="http://schemas.microsoft.com/office/drawing/2014/main" id="{9338623E-0240-4C3E-BB66-832F511874C1}"/>
              </a:ext>
            </a:extLst>
          </p:cNvPr>
          <p:cNvSpPr/>
          <p:nvPr/>
        </p:nvSpPr>
        <p:spPr>
          <a:xfrm>
            <a:off x="8368028" y="4632068"/>
            <a:ext cx="234000" cy="318338"/>
          </a:xfrm>
          <a:custGeom>
            <a:avLst/>
            <a:gdLst/>
            <a:ahLst/>
            <a:cxnLst/>
            <a:rect l="l" t="t" r="r" b="b"/>
            <a:pathLst>
              <a:path w="1424285" h="1937622">
                <a:moveTo>
                  <a:pt x="919851" y="0"/>
                </a:moveTo>
                <a:cubicBezTo>
                  <a:pt x="970295" y="0"/>
                  <a:pt x="1013320" y="1236"/>
                  <a:pt x="1048927" y="3709"/>
                </a:cubicBezTo>
                <a:cubicBezTo>
                  <a:pt x="1084534" y="6182"/>
                  <a:pt x="1112970" y="10138"/>
                  <a:pt x="1134236" y="15578"/>
                </a:cubicBezTo>
                <a:cubicBezTo>
                  <a:pt x="1155501" y="21018"/>
                  <a:pt x="1171079" y="27694"/>
                  <a:pt x="1180970" y="35607"/>
                </a:cubicBezTo>
                <a:cubicBezTo>
                  <a:pt x="1190861" y="43520"/>
                  <a:pt x="1195806" y="52916"/>
                  <a:pt x="1195806" y="63796"/>
                </a:cubicBezTo>
                <a:lnTo>
                  <a:pt x="1195806" y="1219544"/>
                </a:lnTo>
                <a:lnTo>
                  <a:pt x="1366424" y="1219544"/>
                </a:lnTo>
                <a:cubicBezTo>
                  <a:pt x="1382249" y="1219544"/>
                  <a:pt x="1395849" y="1231661"/>
                  <a:pt x="1407224" y="1255893"/>
                </a:cubicBezTo>
                <a:cubicBezTo>
                  <a:pt x="1418598" y="1280126"/>
                  <a:pt x="1424285" y="1320431"/>
                  <a:pt x="1424285" y="1376809"/>
                </a:cubicBezTo>
                <a:cubicBezTo>
                  <a:pt x="1424285" y="1427253"/>
                  <a:pt x="1419093" y="1465580"/>
                  <a:pt x="1408707" y="1491791"/>
                </a:cubicBezTo>
                <a:cubicBezTo>
                  <a:pt x="1398322" y="1518001"/>
                  <a:pt x="1384227" y="1531107"/>
                  <a:pt x="1366424" y="1531107"/>
                </a:cubicBezTo>
                <a:lnTo>
                  <a:pt x="1195806" y="1531107"/>
                </a:lnTo>
                <a:lnTo>
                  <a:pt x="1195806" y="1878276"/>
                </a:lnTo>
                <a:cubicBezTo>
                  <a:pt x="1195806" y="1888167"/>
                  <a:pt x="1192839" y="1896822"/>
                  <a:pt x="1186905" y="1904240"/>
                </a:cubicBezTo>
                <a:cubicBezTo>
                  <a:pt x="1180970" y="1911658"/>
                  <a:pt x="1170585" y="1917840"/>
                  <a:pt x="1155748" y="1922785"/>
                </a:cubicBezTo>
                <a:cubicBezTo>
                  <a:pt x="1140912" y="1927731"/>
                  <a:pt x="1121625" y="1931440"/>
                  <a:pt x="1097887" y="1933912"/>
                </a:cubicBezTo>
                <a:cubicBezTo>
                  <a:pt x="1074149" y="1936385"/>
                  <a:pt x="1043487" y="1937622"/>
                  <a:pt x="1005902" y="1937622"/>
                </a:cubicBezTo>
                <a:cubicBezTo>
                  <a:pt x="970295" y="1937622"/>
                  <a:pt x="940375" y="1936385"/>
                  <a:pt x="916142" y="1933912"/>
                </a:cubicBezTo>
                <a:cubicBezTo>
                  <a:pt x="891910" y="1931440"/>
                  <a:pt x="872622" y="1927731"/>
                  <a:pt x="858281" y="1922785"/>
                </a:cubicBezTo>
                <a:cubicBezTo>
                  <a:pt x="843939" y="1917840"/>
                  <a:pt x="834048" y="1911658"/>
                  <a:pt x="828608" y="1904240"/>
                </a:cubicBezTo>
                <a:cubicBezTo>
                  <a:pt x="823168" y="1896822"/>
                  <a:pt x="820448" y="1888167"/>
                  <a:pt x="820448" y="1878276"/>
                </a:cubicBezTo>
                <a:lnTo>
                  <a:pt x="820448" y="1531107"/>
                </a:lnTo>
                <a:lnTo>
                  <a:pt x="86051" y="1531107"/>
                </a:lnTo>
                <a:cubicBezTo>
                  <a:pt x="72204" y="1531107"/>
                  <a:pt x="59840" y="1529376"/>
                  <a:pt x="48960" y="1525914"/>
                </a:cubicBezTo>
                <a:cubicBezTo>
                  <a:pt x="38080" y="1522452"/>
                  <a:pt x="28931" y="1514540"/>
                  <a:pt x="21513" y="1502176"/>
                </a:cubicBezTo>
                <a:cubicBezTo>
                  <a:pt x="14095" y="1489812"/>
                  <a:pt x="8655" y="1472009"/>
                  <a:pt x="5193" y="1448765"/>
                </a:cubicBezTo>
                <a:cubicBezTo>
                  <a:pt x="1731" y="1425522"/>
                  <a:pt x="0" y="1394613"/>
                  <a:pt x="0" y="1356038"/>
                </a:cubicBezTo>
                <a:cubicBezTo>
                  <a:pt x="0" y="1324387"/>
                  <a:pt x="742" y="1296940"/>
                  <a:pt x="2226" y="1273697"/>
                </a:cubicBezTo>
                <a:cubicBezTo>
                  <a:pt x="3709" y="1250453"/>
                  <a:pt x="6182" y="1229435"/>
                  <a:pt x="9644" y="1210642"/>
                </a:cubicBezTo>
                <a:cubicBezTo>
                  <a:pt x="13106" y="1191850"/>
                  <a:pt x="18051" y="1174046"/>
                  <a:pt x="24480" y="1157232"/>
                </a:cubicBezTo>
                <a:cubicBezTo>
                  <a:pt x="30909" y="1140417"/>
                  <a:pt x="39069" y="1122614"/>
                  <a:pt x="48960" y="1103821"/>
                </a:cubicBezTo>
                <a:lnTo>
                  <a:pt x="645380" y="51927"/>
                </a:lnTo>
                <a:cubicBezTo>
                  <a:pt x="650325" y="43025"/>
                  <a:pt x="658732" y="35360"/>
                  <a:pt x="670601" y="28931"/>
                </a:cubicBezTo>
                <a:cubicBezTo>
                  <a:pt x="682470" y="22502"/>
                  <a:pt x="699038" y="17062"/>
                  <a:pt x="720303" y="12611"/>
                </a:cubicBezTo>
                <a:cubicBezTo>
                  <a:pt x="741568" y="8160"/>
                  <a:pt x="768521" y="4946"/>
                  <a:pt x="801161" y="2967"/>
                </a:cubicBezTo>
                <a:cubicBezTo>
                  <a:pt x="833801" y="989"/>
                  <a:pt x="873364" y="0"/>
                  <a:pt x="919851" y="0"/>
                </a:cubicBezTo>
                <a:close/>
                <a:moveTo>
                  <a:pt x="817481" y="336784"/>
                </a:moveTo>
                <a:lnTo>
                  <a:pt x="311563" y="1219544"/>
                </a:lnTo>
                <a:lnTo>
                  <a:pt x="820448" y="1219544"/>
                </a:lnTo>
                <a:lnTo>
                  <a:pt x="820448" y="336784"/>
                </a:lnTo>
                <a:lnTo>
                  <a:pt x="817481" y="3367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243F536-2FA6-49A0-A03B-CEBCB9D01DB1}"/>
              </a:ext>
            </a:extLst>
          </p:cNvPr>
          <p:cNvSpPr/>
          <p:nvPr/>
        </p:nvSpPr>
        <p:spPr>
          <a:xfrm>
            <a:off x="10725618" y="2146433"/>
            <a:ext cx="497083" cy="49708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72">
            <a:extLst>
              <a:ext uri="{FF2B5EF4-FFF2-40B4-BE49-F238E27FC236}">
                <a16:creationId xmlns:a16="http://schemas.microsoft.com/office/drawing/2014/main" id="{6A6FE335-5FD8-4975-8251-9677779B392F}"/>
              </a:ext>
            </a:extLst>
          </p:cNvPr>
          <p:cNvSpPr/>
          <p:nvPr/>
        </p:nvSpPr>
        <p:spPr>
          <a:xfrm>
            <a:off x="10869890" y="2246692"/>
            <a:ext cx="206700" cy="321019"/>
          </a:xfrm>
          <a:custGeom>
            <a:avLst/>
            <a:gdLst/>
            <a:ahLst/>
            <a:cxnLst/>
            <a:rect l="l" t="t" r="r" b="b"/>
            <a:pathLst>
              <a:path w="1258119" h="1953941">
                <a:moveTo>
                  <a:pt x="172101" y="0"/>
                </a:moveTo>
                <a:lnTo>
                  <a:pt x="1081567" y="0"/>
                </a:lnTo>
                <a:cubicBezTo>
                  <a:pt x="1090468" y="0"/>
                  <a:pt x="1098876" y="2967"/>
                  <a:pt x="1106788" y="8902"/>
                </a:cubicBezTo>
                <a:cubicBezTo>
                  <a:pt x="1114701" y="14836"/>
                  <a:pt x="1121377" y="24233"/>
                  <a:pt x="1126817" y="37091"/>
                </a:cubicBezTo>
                <a:cubicBezTo>
                  <a:pt x="1132257" y="49949"/>
                  <a:pt x="1136214" y="67011"/>
                  <a:pt x="1138686" y="88276"/>
                </a:cubicBezTo>
                <a:cubicBezTo>
                  <a:pt x="1141159" y="109541"/>
                  <a:pt x="1142396" y="135010"/>
                  <a:pt x="1142396" y="164683"/>
                </a:cubicBezTo>
                <a:cubicBezTo>
                  <a:pt x="1142396" y="224028"/>
                  <a:pt x="1137203" y="267053"/>
                  <a:pt x="1126817" y="293759"/>
                </a:cubicBezTo>
                <a:cubicBezTo>
                  <a:pt x="1116432" y="320464"/>
                  <a:pt x="1101348" y="333817"/>
                  <a:pt x="1081567" y="333817"/>
                </a:cubicBezTo>
                <a:lnTo>
                  <a:pt x="399097" y="333817"/>
                </a:lnTo>
                <a:lnTo>
                  <a:pt x="399097" y="744782"/>
                </a:lnTo>
                <a:cubicBezTo>
                  <a:pt x="433715" y="740826"/>
                  <a:pt x="468086" y="738353"/>
                  <a:pt x="502209" y="737364"/>
                </a:cubicBezTo>
                <a:cubicBezTo>
                  <a:pt x="536333" y="736375"/>
                  <a:pt x="572187" y="735881"/>
                  <a:pt x="609772" y="735881"/>
                </a:cubicBezTo>
                <a:cubicBezTo>
                  <a:pt x="713626" y="735881"/>
                  <a:pt x="805859" y="747997"/>
                  <a:pt x="886469" y="772230"/>
                </a:cubicBezTo>
                <a:cubicBezTo>
                  <a:pt x="967080" y="796462"/>
                  <a:pt x="1034832" y="832069"/>
                  <a:pt x="1089727" y="879051"/>
                </a:cubicBezTo>
                <a:cubicBezTo>
                  <a:pt x="1144621" y="926033"/>
                  <a:pt x="1186410" y="984389"/>
                  <a:pt x="1215093" y="1054119"/>
                </a:cubicBezTo>
                <a:cubicBezTo>
                  <a:pt x="1243777" y="1123850"/>
                  <a:pt x="1258119" y="1204708"/>
                  <a:pt x="1258119" y="1296693"/>
                </a:cubicBezTo>
                <a:cubicBezTo>
                  <a:pt x="1258119" y="1400547"/>
                  <a:pt x="1240068" y="1493274"/>
                  <a:pt x="1203966" y="1574874"/>
                </a:cubicBezTo>
                <a:cubicBezTo>
                  <a:pt x="1167865" y="1656473"/>
                  <a:pt x="1116926" y="1725215"/>
                  <a:pt x="1051152" y="1781098"/>
                </a:cubicBezTo>
                <a:cubicBezTo>
                  <a:pt x="985378" y="1836982"/>
                  <a:pt x="906251" y="1879760"/>
                  <a:pt x="813771" y="1909432"/>
                </a:cubicBezTo>
                <a:cubicBezTo>
                  <a:pt x="721292" y="1939105"/>
                  <a:pt x="618674" y="1953941"/>
                  <a:pt x="505918" y="1953941"/>
                </a:cubicBezTo>
                <a:cubicBezTo>
                  <a:pt x="446573" y="1953941"/>
                  <a:pt x="390195" y="1950232"/>
                  <a:pt x="336784" y="1942814"/>
                </a:cubicBezTo>
                <a:cubicBezTo>
                  <a:pt x="283374" y="1935396"/>
                  <a:pt x="235403" y="1925999"/>
                  <a:pt x="192872" y="1914625"/>
                </a:cubicBezTo>
                <a:cubicBezTo>
                  <a:pt x="150341" y="1903250"/>
                  <a:pt x="115476" y="1891876"/>
                  <a:pt x="88276" y="1880502"/>
                </a:cubicBezTo>
                <a:cubicBezTo>
                  <a:pt x="61076" y="1869127"/>
                  <a:pt x="43273" y="1859731"/>
                  <a:pt x="34865" y="1852313"/>
                </a:cubicBezTo>
                <a:cubicBezTo>
                  <a:pt x="26458" y="1844894"/>
                  <a:pt x="20276" y="1836734"/>
                  <a:pt x="16320" y="1827833"/>
                </a:cubicBezTo>
                <a:cubicBezTo>
                  <a:pt x="12364" y="1818931"/>
                  <a:pt x="9149" y="1808298"/>
                  <a:pt x="6677" y="1795935"/>
                </a:cubicBezTo>
                <a:cubicBezTo>
                  <a:pt x="4204" y="1783571"/>
                  <a:pt x="2473" y="1767993"/>
                  <a:pt x="1484" y="1749200"/>
                </a:cubicBezTo>
                <a:cubicBezTo>
                  <a:pt x="495" y="1730408"/>
                  <a:pt x="0" y="1708153"/>
                  <a:pt x="0" y="1682437"/>
                </a:cubicBezTo>
                <a:cubicBezTo>
                  <a:pt x="0" y="1654742"/>
                  <a:pt x="989" y="1631252"/>
                  <a:pt x="2967" y="1611964"/>
                </a:cubicBezTo>
                <a:cubicBezTo>
                  <a:pt x="4946" y="1592677"/>
                  <a:pt x="8160" y="1577099"/>
                  <a:pt x="12611" y="1565230"/>
                </a:cubicBezTo>
                <a:cubicBezTo>
                  <a:pt x="17062" y="1553361"/>
                  <a:pt x="22255" y="1544954"/>
                  <a:pt x="28189" y="1540008"/>
                </a:cubicBezTo>
                <a:cubicBezTo>
                  <a:pt x="34124" y="1535063"/>
                  <a:pt x="41047" y="1532590"/>
                  <a:pt x="48960" y="1532590"/>
                </a:cubicBezTo>
                <a:cubicBezTo>
                  <a:pt x="58851" y="1532590"/>
                  <a:pt x="73934" y="1538277"/>
                  <a:pt x="94211" y="1549652"/>
                </a:cubicBezTo>
                <a:cubicBezTo>
                  <a:pt x="114487" y="1561026"/>
                  <a:pt x="141192" y="1573637"/>
                  <a:pt x="174327" y="1587485"/>
                </a:cubicBezTo>
                <a:cubicBezTo>
                  <a:pt x="207461" y="1601332"/>
                  <a:pt x="247766" y="1613943"/>
                  <a:pt x="295243" y="1625317"/>
                </a:cubicBezTo>
                <a:cubicBezTo>
                  <a:pt x="342719" y="1636691"/>
                  <a:pt x="399591" y="1642379"/>
                  <a:pt x="465860" y="1642379"/>
                </a:cubicBezTo>
                <a:cubicBezTo>
                  <a:pt x="523227" y="1642379"/>
                  <a:pt x="575402" y="1636444"/>
                  <a:pt x="622383" y="1624575"/>
                </a:cubicBezTo>
                <a:cubicBezTo>
                  <a:pt x="669365" y="1612706"/>
                  <a:pt x="709176" y="1593666"/>
                  <a:pt x="741815" y="1567456"/>
                </a:cubicBezTo>
                <a:cubicBezTo>
                  <a:pt x="774455" y="1541245"/>
                  <a:pt x="799677" y="1508357"/>
                  <a:pt x="817481" y="1468794"/>
                </a:cubicBezTo>
                <a:cubicBezTo>
                  <a:pt x="835284" y="1429231"/>
                  <a:pt x="844186" y="1381754"/>
                  <a:pt x="844186" y="1326365"/>
                </a:cubicBezTo>
                <a:cubicBezTo>
                  <a:pt x="844186" y="1278889"/>
                  <a:pt x="836768" y="1236606"/>
                  <a:pt x="821931" y="1199515"/>
                </a:cubicBezTo>
                <a:cubicBezTo>
                  <a:pt x="807095" y="1162424"/>
                  <a:pt x="783852" y="1131021"/>
                  <a:pt x="752201" y="1105305"/>
                </a:cubicBezTo>
                <a:cubicBezTo>
                  <a:pt x="720550" y="1079588"/>
                  <a:pt x="679503" y="1060301"/>
                  <a:pt x="629059" y="1047443"/>
                </a:cubicBezTo>
                <a:cubicBezTo>
                  <a:pt x="578616" y="1034585"/>
                  <a:pt x="517293" y="1028156"/>
                  <a:pt x="445089" y="1028156"/>
                </a:cubicBezTo>
                <a:cubicBezTo>
                  <a:pt x="387722" y="1028156"/>
                  <a:pt x="335548" y="1031123"/>
                  <a:pt x="288566" y="1037058"/>
                </a:cubicBezTo>
                <a:cubicBezTo>
                  <a:pt x="241585" y="1042992"/>
                  <a:pt x="197323" y="1045959"/>
                  <a:pt x="155781" y="1045959"/>
                </a:cubicBezTo>
                <a:cubicBezTo>
                  <a:pt x="127098" y="1045959"/>
                  <a:pt x="106574" y="1038789"/>
                  <a:pt x="94211" y="1024447"/>
                </a:cubicBezTo>
                <a:cubicBezTo>
                  <a:pt x="81847" y="1010105"/>
                  <a:pt x="75665" y="983647"/>
                  <a:pt x="75665" y="945073"/>
                </a:cubicBezTo>
                <a:lnTo>
                  <a:pt x="75665" y="111272"/>
                </a:lnTo>
                <a:cubicBezTo>
                  <a:pt x="75665" y="71709"/>
                  <a:pt x="83331" y="43272"/>
                  <a:pt x="98662" y="25964"/>
                </a:cubicBezTo>
                <a:cubicBezTo>
                  <a:pt x="113992" y="8655"/>
                  <a:pt x="138472" y="0"/>
                  <a:pt x="17210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58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 animBg="1"/>
      <p:bldP spid="9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Diamond 50">
            <a:extLst>
              <a:ext uri="{FF2B5EF4-FFF2-40B4-BE49-F238E27FC236}">
                <a16:creationId xmlns:a16="http://schemas.microsoft.com/office/drawing/2014/main" id="{1475A786-4957-45E7-AF70-ECB8F71FB6EC}"/>
              </a:ext>
            </a:extLst>
          </p:cNvPr>
          <p:cNvSpPr/>
          <p:nvPr/>
        </p:nvSpPr>
        <p:spPr>
          <a:xfrm>
            <a:off x="-1155943" y="-440873"/>
            <a:ext cx="9626157" cy="8605157"/>
          </a:xfrm>
          <a:prstGeom prst="diamond">
            <a:avLst/>
          </a:prstGeom>
          <a:noFill/>
          <a:ln w="76200">
            <a:solidFill>
              <a:srgbClr val="8FC8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885BFA1-6A83-4CE8-BC20-66705BE98AEF}"/>
              </a:ext>
            </a:extLst>
          </p:cNvPr>
          <p:cNvSpPr/>
          <p:nvPr/>
        </p:nvSpPr>
        <p:spPr>
          <a:xfrm rot="18964745">
            <a:off x="7265157" y="-1512582"/>
            <a:ext cx="5366657" cy="4441071"/>
          </a:xfrm>
          <a:prstGeom prst="rect">
            <a:avLst/>
          </a:prstGeom>
          <a:noFill/>
          <a:ln w="76200">
            <a:solidFill>
              <a:srgbClr val="8FC8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FB5F9F8-5ECB-4E85-A711-605F6987A49F}"/>
              </a:ext>
            </a:extLst>
          </p:cNvPr>
          <p:cNvSpPr/>
          <p:nvPr/>
        </p:nvSpPr>
        <p:spPr>
          <a:xfrm rot="18964745">
            <a:off x="8095011" y="6200512"/>
            <a:ext cx="2279451" cy="1743663"/>
          </a:xfrm>
          <a:prstGeom prst="rect">
            <a:avLst/>
          </a:prstGeom>
          <a:noFill/>
          <a:ln w="76200">
            <a:solidFill>
              <a:srgbClr val="8FC8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Diamond 53">
            <a:extLst>
              <a:ext uri="{FF2B5EF4-FFF2-40B4-BE49-F238E27FC236}">
                <a16:creationId xmlns:a16="http://schemas.microsoft.com/office/drawing/2014/main" id="{1B5C809D-4A34-4EC3-833E-1151161F7598}"/>
              </a:ext>
            </a:extLst>
          </p:cNvPr>
          <p:cNvSpPr/>
          <p:nvPr/>
        </p:nvSpPr>
        <p:spPr>
          <a:xfrm>
            <a:off x="6816690" y="754667"/>
            <a:ext cx="4540488" cy="4376574"/>
          </a:xfrm>
          <a:prstGeom prst="diamond">
            <a:avLst/>
          </a:prstGeom>
          <a:solidFill>
            <a:srgbClr val="01A89E"/>
          </a:solidFill>
          <a:ln>
            <a:solidFill>
              <a:srgbClr val="01A8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Diamond 54">
            <a:extLst>
              <a:ext uri="{FF2B5EF4-FFF2-40B4-BE49-F238E27FC236}">
                <a16:creationId xmlns:a16="http://schemas.microsoft.com/office/drawing/2014/main" id="{B3DB8240-CB45-4CEF-B5A4-B2E6D10EB57D}"/>
              </a:ext>
            </a:extLst>
          </p:cNvPr>
          <p:cNvSpPr/>
          <p:nvPr/>
        </p:nvSpPr>
        <p:spPr>
          <a:xfrm>
            <a:off x="10230253" y="1748022"/>
            <a:ext cx="1888500" cy="1944093"/>
          </a:xfrm>
          <a:prstGeom prst="diamond">
            <a:avLst/>
          </a:prstGeom>
          <a:solidFill>
            <a:srgbClr val="007879"/>
          </a:solidFill>
          <a:ln>
            <a:solidFill>
              <a:srgbClr val="0078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Diamond 55">
            <a:extLst>
              <a:ext uri="{FF2B5EF4-FFF2-40B4-BE49-F238E27FC236}">
                <a16:creationId xmlns:a16="http://schemas.microsoft.com/office/drawing/2014/main" id="{CD5C28B8-09DA-448E-AD5B-724278094F44}"/>
              </a:ext>
            </a:extLst>
          </p:cNvPr>
          <p:cNvSpPr/>
          <p:nvPr/>
        </p:nvSpPr>
        <p:spPr>
          <a:xfrm>
            <a:off x="7845907" y="4495358"/>
            <a:ext cx="1888500" cy="1944093"/>
          </a:xfrm>
          <a:prstGeom prst="diamond">
            <a:avLst/>
          </a:prstGeom>
          <a:solidFill>
            <a:srgbClr val="007879"/>
          </a:solidFill>
          <a:ln>
            <a:solidFill>
              <a:srgbClr val="0078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Diamond 56">
            <a:extLst>
              <a:ext uri="{FF2B5EF4-FFF2-40B4-BE49-F238E27FC236}">
                <a16:creationId xmlns:a16="http://schemas.microsoft.com/office/drawing/2014/main" id="{835B8D31-6501-4A54-BD61-32F0458A373B}"/>
              </a:ext>
            </a:extLst>
          </p:cNvPr>
          <p:cNvSpPr/>
          <p:nvPr/>
        </p:nvSpPr>
        <p:spPr>
          <a:xfrm>
            <a:off x="6362633" y="3134281"/>
            <a:ext cx="830860" cy="800244"/>
          </a:xfrm>
          <a:prstGeom prst="diamond">
            <a:avLst/>
          </a:prstGeom>
          <a:solidFill>
            <a:srgbClr val="01A89E"/>
          </a:solidFill>
          <a:ln>
            <a:solidFill>
              <a:srgbClr val="01A8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059328-4648-4DCA-AFBD-CCFEC4C6E9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532" y="5100413"/>
            <a:ext cx="1212704" cy="15803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A09762C-405C-4468-9C5C-93059A5E4A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8"/>
          <a:stretch/>
        </p:blipFill>
        <p:spPr>
          <a:xfrm>
            <a:off x="10755147" y="2057432"/>
            <a:ext cx="1023041" cy="145476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002CAE7-6D23-4DE9-8EC4-33C5B0CCE345}"/>
              </a:ext>
            </a:extLst>
          </p:cNvPr>
          <p:cNvSpPr txBox="1"/>
          <p:nvPr/>
        </p:nvSpPr>
        <p:spPr>
          <a:xfrm>
            <a:off x="7956805" y="2228671"/>
            <a:ext cx="22910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24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UKSESKAN</a:t>
            </a:r>
          </a:p>
          <a:p>
            <a:r>
              <a:rPr lang="en-US" sz="24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PILPRES DAN</a:t>
            </a:r>
          </a:p>
          <a:p>
            <a:r>
              <a:rPr lang="en-US" sz="24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PEMILU 2019</a:t>
            </a:r>
          </a:p>
        </p:txBody>
      </p:sp>
      <p:sp>
        <p:nvSpPr>
          <p:cNvPr id="21" name="object 118">
            <a:extLst>
              <a:ext uri="{FF2B5EF4-FFF2-40B4-BE49-F238E27FC236}">
                <a16:creationId xmlns:a16="http://schemas.microsoft.com/office/drawing/2014/main" id="{DC55D2FB-9DC3-426F-B60E-346A2ED2AE63}"/>
              </a:ext>
            </a:extLst>
          </p:cNvPr>
          <p:cNvSpPr txBox="1">
            <a:spLocks/>
          </p:cNvSpPr>
          <p:nvPr/>
        </p:nvSpPr>
        <p:spPr>
          <a:xfrm>
            <a:off x="-1919256" y="2857374"/>
            <a:ext cx="11168098" cy="85985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9875" marR="1101090" indent="0" algn="ctr">
              <a:lnSpc>
                <a:spcPct val="100000"/>
              </a:lnSpc>
              <a:spcBef>
                <a:spcPts val="105"/>
              </a:spcBef>
              <a:buNone/>
            </a:pPr>
            <a:r>
              <a:rPr lang="en-US" sz="5500" spc="-5" dirty="0">
                <a:solidFill>
                  <a:srgbClr val="FF0000"/>
                </a:solidFill>
                <a:latin typeface="Tahoma"/>
                <a:cs typeface="Tahoma"/>
              </a:rPr>
              <a:t>TERIMA KASIH</a:t>
            </a:r>
            <a:endParaRPr lang="en-US" sz="5500" spc="-165" dirty="0">
              <a:solidFill>
                <a:schemeClr val="bg1"/>
              </a:solidFill>
            </a:endParaRPr>
          </a:p>
        </p:txBody>
      </p:sp>
      <p:sp>
        <p:nvSpPr>
          <p:cNvPr id="22" name="Rectangle 6">
            <a:extLst>
              <a:ext uri="{FF2B5EF4-FFF2-40B4-BE49-F238E27FC236}">
                <a16:creationId xmlns:a16="http://schemas.microsoft.com/office/drawing/2014/main" id="{E4A214A1-A073-4667-AF70-A4842EFC4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6600" y="4441676"/>
            <a:ext cx="7531497" cy="670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685800">
              <a:spcBef>
                <a:spcPts val="0"/>
              </a:spcBef>
              <a:defRPr/>
            </a:pPr>
            <a:r>
              <a:rPr lang="en-US" altLang="en-US" sz="2000" b="1" kern="0" dirty="0">
                <a:latin typeface="+mn-lt"/>
                <a:cs typeface="Times New Roman" pitchFamily="18" charset="0"/>
              </a:rPr>
              <a:t>BADAN PENGEMBANGAN SUMBER DAYA MANUSIA</a:t>
            </a:r>
          </a:p>
          <a:p>
            <a:pPr algn="ctr" defTabSz="685800">
              <a:spcBef>
                <a:spcPts val="0"/>
              </a:spcBef>
              <a:defRPr/>
            </a:pPr>
            <a:r>
              <a:rPr lang="en-ID" altLang="en-US" sz="2000" b="1" kern="0" dirty="0">
                <a:latin typeface="+mn-lt"/>
                <a:cs typeface="Times New Roman" pitchFamily="18" charset="0"/>
              </a:rPr>
              <a:t>KEMENTERIAN</a:t>
            </a:r>
            <a:r>
              <a:rPr lang="id-ID" altLang="en-US" sz="2000" b="1" kern="0" dirty="0">
                <a:latin typeface="+mn-lt"/>
                <a:cs typeface="Times New Roman" pitchFamily="18" charset="0"/>
              </a:rPr>
              <a:t> DALAM NEGERI</a:t>
            </a:r>
          </a:p>
        </p:txBody>
      </p:sp>
    </p:spTree>
    <p:extLst>
      <p:ext uri="{BB962C8B-B14F-4D97-AF65-F5344CB8AC3E}">
        <p14:creationId xmlns:p14="http://schemas.microsoft.com/office/powerpoint/2010/main" val="69195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8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8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7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7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6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1085</Words>
  <Application>Microsoft Office PowerPoint</Application>
  <PresentationFormat>Widescreen</PresentationFormat>
  <Paragraphs>219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9" baseType="lpstr">
      <vt:lpstr>Aharoni</vt:lpstr>
      <vt:lpstr>Arial</vt:lpstr>
      <vt:lpstr>Arial Nova Cond Light</vt:lpstr>
      <vt:lpstr>Berlin Sans FB Demi</vt:lpstr>
      <vt:lpstr>Calibri</vt:lpstr>
      <vt:lpstr>Calibri Light</vt:lpstr>
      <vt:lpstr>Cooper Black</vt:lpstr>
      <vt:lpstr>Freestyle Script</vt:lpstr>
      <vt:lpstr>Open Sans</vt:lpstr>
      <vt:lpstr>Roboto</vt:lpstr>
      <vt:lpstr>Segoe UI</vt:lpstr>
      <vt:lpstr>Tahoma</vt:lpstr>
      <vt:lpstr>Trebuchet MS</vt:lpstr>
      <vt:lpstr>Tw Cen MT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fuadrz07@gmail.com</dc:creator>
  <cp:lastModifiedBy>FANO BAGREN</cp:lastModifiedBy>
  <cp:revision>40</cp:revision>
  <dcterms:created xsi:type="dcterms:W3CDTF">2017-06-29T00:32:20Z</dcterms:created>
  <dcterms:modified xsi:type="dcterms:W3CDTF">2019-02-27T02:51:08Z</dcterms:modified>
</cp:coreProperties>
</file>