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19" r:id="rId1"/>
  </p:sldMasterIdLst>
  <p:notesMasterIdLst>
    <p:notesMasterId r:id="rId31"/>
  </p:notesMasterIdLst>
  <p:handoutMasterIdLst>
    <p:handoutMasterId r:id="rId32"/>
  </p:handoutMasterIdLst>
  <p:sldIdLst>
    <p:sldId id="287" r:id="rId2"/>
    <p:sldId id="405" r:id="rId3"/>
    <p:sldId id="433" r:id="rId4"/>
    <p:sldId id="440" r:id="rId5"/>
    <p:sldId id="439" r:id="rId6"/>
    <p:sldId id="408" r:id="rId7"/>
    <p:sldId id="534" r:id="rId8"/>
    <p:sldId id="375" r:id="rId9"/>
    <p:sldId id="376" r:id="rId10"/>
    <p:sldId id="378" r:id="rId11"/>
    <p:sldId id="441" r:id="rId12"/>
    <p:sldId id="442" r:id="rId13"/>
    <p:sldId id="428" r:id="rId14"/>
    <p:sldId id="479" r:id="rId15"/>
    <p:sldId id="443" r:id="rId16"/>
    <p:sldId id="444" r:id="rId17"/>
    <p:sldId id="447" r:id="rId18"/>
    <p:sldId id="448" r:id="rId19"/>
    <p:sldId id="451" r:id="rId20"/>
    <p:sldId id="460" r:id="rId21"/>
    <p:sldId id="446" r:id="rId22"/>
    <p:sldId id="452" r:id="rId23"/>
    <p:sldId id="453" r:id="rId24"/>
    <p:sldId id="454" r:id="rId25"/>
    <p:sldId id="464" r:id="rId26"/>
    <p:sldId id="465" r:id="rId27"/>
    <p:sldId id="466" r:id="rId28"/>
    <p:sldId id="467" r:id="rId29"/>
    <p:sldId id="332" r:id="rId30"/>
  </p:sldIdLst>
  <p:sldSz cx="9144000" cy="6858000" type="screen4x3"/>
  <p:notesSz cx="7053263" cy="9372600"/>
  <p:defaultTextStyle>
    <a:defPPr>
      <a:defRPr lang="en-US"/>
    </a:defPPr>
    <a:lvl1pPr algn="l" rtl="0" fontAlgn="base">
      <a:spcBef>
        <a:spcPct val="0"/>
      </a:spcBef>
      <a:spcAft>
        <a:spcPct val="0"/>
      </a:spcAft>
      <a:defRPr kern="1200">
        <a:solidFill>
          <a:schemeClr val="tx1"/>
        </a:solidFill>
        <a:latin typeface="Arial" pitchFamily="34" charset="0"/>
        <a:ea typeface="+mn-ea"/>
        <a:cs typeface="+mn-cs"/>
      </a:defRPr>
    </a:lvl1pPr>
    <a:lvl2pPr marL="457200" algn="l" rtl="0" fontAlgn="base">
      <a:spcBef>
        <a:spcPct val="0"/>
      </a:spcBef>
      <a:spcAft>
        <a:spcPct val="0"/>
      </a:spcAft>
      <a:defRPr kern="1200">
        <a:solidFill>
          <a:schemeClr val="tx1"/>
        </a:solidFill>
        <a:latin typeface="Arial" pitchFamily="34" charset="0"/>
        <a:ea typeface="+mn-ea"/>
        <a:cs typeface="+mn-cs"/>
      </a:defRPr>
    </a:lvl2pPr>
    <a:lvl3pPr marL="914400" algn="l" rtl="0" fontAlgn="base">
      <a:spcBef>
        <a:spcPct val="0"/>
      </a:spcBef>
      <a:spcAft>
        <a:spcPct val="0"/>
      </a:spcAft>
      <a:defRPr kern="1200">
        <a:solidFill>
          <a:schemeClr val="tx1"/>
        </a:solidFill>
        <a:latin typeface="Arial" pitchFamily="34" charset="0"/>
        <a:ea typeface="+mn-ea"/>
        <a:cs typeface="+mn-cs"/>
      </a:defRPr>
    </a:lvl3pPr>
    <a:lvl4pPr marL="1371600" algn="l" rtl="0" fontAlgn="base">
      <a:spcBef>
        <a:spcPct val="0"/>
      </a:spcBef>
      <a:spcAft>
        <a:spcPct val="0"/>
      </a:spcAft>
      <a:defRPr kern="1200">
        <a:solidFill>
          <a:schemeClr val="tx1"/>
        </a:solidFill>
        <a:latin typeface="Arial" pitchFamily="34" charset="0"/>
        <a:ea typeface="+mn-ea"/>
        <a:cs typeface="+mn-cs"/>
      </a:defRPr>
    </a:lvl4pPr>
    <a:lvl5pPr marL="1828800" algn="l" rtl="0" fontAlgn="base">
      <a:spcBef>
        <a:spcPct val="0"/>
      </a:spcBef>
      <a:spcAft>
        <a:spcPct val="0"/>
      </a:spcAft>
      <a:defRPr kern="1200">
        <a:solidFill>
          <a:schemeClr val="tx1"/>
        </a:solidFill>
        <a:latin typeface="Arial" pitchFamily="34" charset="0"/>
        <a:ea typeface="+mn-ea"/>
        <a:cs typeface="+mn-cs"/>
      </a:defRPr>
    </a:lvl5pPr>
    <a:lvl6pPr marL="2286000" algn="l" defTabSz="914400" rtl="0" eaLnBrk="1" latinLnBrk="0" hangingPunct="1">
      <a:defRPr kern="1200">
        <a:solidFill>
          <a:schemeClr val="tx1"/>
        </a:solidFill>
        <a:latin typeface="Arial" pitchFamily="34" charset="0"/>
        <a:ea typeface="+mn-ea"/>
        <a:cs typeface="+mn-cs"/>
      </a:defRPr>
    </a:lvl6pPr>
    <a:lvl7pPr marL="2743200" algn="l" defTabSz="914400" rtl="0" eaLnBrk="1" latinLnBrk="0" hangingPunct="1">
      <a:defRPr kern="1200">
        <a:solidFill>
          <a:schemeClr val="tx1"/>
        </a:solidFill>
        <a:latin typeface="Arial" pitchFamily="34" charset="0"/>
        <a:ea typeface="+mn-ea"/>
        <a:cs typeface="+mn-cs"/>
      </a:defRPr>
    </a:lvl7pPr>
    <a:lvl8pPr marL="3200400" algn="l" defTabSz="914400" rtl="0" eaLnBrk="1" latinLnBrk="0" hangingPunct="1">
      <a:defRPr kern="1200">
        <a:solidFill>
          <a:schemeClr val="tx1"/>
        </a:solidFill>
        <a:latin typeface="Arial" pitchFamily="34" charset="0"/>
        <a:ea typeface="+mn-ea"/>
        <a:cs typeface="+mn-cs"/>
      </a:defRPr>
    </a:lvl8pPr>
    <a:lvl9pPr marL="3657600" algn="l" defTabSz="914400" rtl="0" eaLnBrk="1" latinLnBrk="0" hangingPunct="1">
      <a:defRPr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568" autoAdjust="0"/>
    <p:restoredTop sz="94660"/>
  </p:normalViewPr>
  <p:slideViewPr>
    <p:cSldViewPr>
      <p:cViewPr varScale="1">
        <p:scale>
          <a:sx n="115" d="100"/>
          <a:sy n="115" d="100"/>
        </p:scale>
        <p:origin x="1792" y="19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8630"/>
          </a:xfrm>
          <a:prstGeom prst="rect">
            <a:avLst/>
          </a:prstGeom>
        </p:spPr>
        <p:txBody>
          <a:bodyPr vert="horz" lIns="93854" tIns="46927" rIns="93854" bIns="46927" rtlCol="0"/>
          <a:lstStyle>
            <a:lvl1pPr algn="l">
              <a:defRPr sz="1200"/>
            </a:lvl1pPr>
          </a:lstStyle>
          <a:p>
            <a:endParaRPr lang="en-US"/>
          </a:p>
        </p:txBody>
      </p:sp>
      <p:sp>
        <p:nvSpPr>
          <p:cNvPr id="3" name="Date Placeholder 2"/>
          <p:cNvSpPr>
            <a:spLocks noGrp="1"/>
          </p:cNvSpPr>
          <p:nvPr>
            <p:ph type="dt" sz="quarter" idx="1"/>
          </p:nvPr>
        </p:nvSpPr>
        <p:spPr>
          <a:xfrm>
            <a:off x="3995217" y="0"/>
            <a:ext cx="3056414" cy="468630"/>
          </a:xfrm>
          <a:prstGeom prst="rect">
            <a:avLst/>
          </a:prstGeom>
        </p:spPr>
        <p:txBody>
          <a:bodyPr vert="horz" lIns="93854" tIns="46927" rIns="93854" bIns="46927" rtlCol="0"/>
          <a:lstStyle>
            <a:lvl1pPr algn="r">
              <a:defRPr sz="1200"/>
            </a:lvl1pPr>
          </a:lstStyle>
          <a:p>
            <a:fld id="{68A23B3D-ABC7-4AC9-8B7E-131AB2DD1DFB}" type="datetimeFigureOut">
              <a:rPr lang="en-US" smtClean="0"/>
              <a:pPr/>
              <a:t>3/1/19</a:t>
            </a:fld>
            <a:endParaRPr lang="en-US"/>
          </a:p>
        </p:txBody>
      </p:sp>
      <p:sp>
        <p:nvSpPr>
          <p:cNvPr id="4" name="Footer Placeholder 3"/>
          <p:cNvSpPr>
            <a:spLocks noGrp="1"/>
          </p:cNvSpPr>
          <p:nvPr>
            <p:ph type="ftr" sz="quarter" idx="2"/>
          </p:nvPr>
        </p:nvSpPr>
        <p:spPr>
          <a:xfrm>
            <a:off x="0" y="8902343"/>
            <a:ext cx="3056414" cy="468630"/>
          </a:xfrm>
          <a:prstGeom prst="rect">
            <a:avLst/>
          </a:prstGeom>
        </p:spPr>
        <p:txBody>
          <a:bodyPr vert="horz" lIns="93854" tIns="46927" rIns="93854" bIns="46927" rtlCol="0" anchor="b"/>
          <a:lstStyle>
            <a:lvl1pPr algn="l">
              <a:defRPr sz="1200"/>
            </a:lvl1pPr>
          </a:lstStyle>
          <a:p>
            <a:endParaRPr lang="en-US"/>
          </a:p>
        </p:txBody>
      </p:sp>
      <p:sp>
        <p:nvSpPr>
          <p:cNvPr id="5" name="Slide Number Placeholder 4"/>
          <p:cNvSpPr>
            <a:spLocks noGrp="1"/>
          </p:cNvSpPr>
          <p:nvPr>
            <p:ph type="sldNum" sz="quarter" idx="3"/>
          </p:nvPr>
        </p:nvSpPr>
        <p:spPr>
          <a:xfrm>
            <a:off x="3995217" y="8902343"/>
            <a:ext cx="3056414" cy="468630"/>
          </a:xfrm>
          <a:prstGeom prst="rect">
            <a:avLst/>
          </a:prstGeom>
        </p:spPr>
        <p:txBody>
          <a:bodyPr vert="horz" lIns="93854" tIns="46927" rIns="93854" bIns="46927" rtlCol="0" anchor="b"/>
          <a:lstStyle>
            <a:lvl1pPr algn="r">
              <a:defRPr sz="1200"/>
            </a:lvl1pPr>
          </a:lstStyle>
          <a:p>
            <a:fld id="{9B54F8D2-0636-4287-835E-9B34A8733487}" type="slidenum">
              <a:rPr lang="en-US" smtClean="0"/>
              <a:pPr/>
              <a:t>‹#›</a:t>
            </a:fld>
            <a:endParaRPr lang="en-US"/>
          </a:p>
        </p:txBody>
      </p:sp>
    </p:spTree>
    <p:extLst>
      <p:ext uri="{BB962C8B-B14F-4D97-AF65-F5344CB8AC3E}">
        <p14:creationId xmlns:p14="http://schemas.microsoft.com/office/powerpoint/2010/main" val="18031036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56414" cy="468630"/>
          </a:xfrm>
          <a:prstGeom prst="rect">
            <a:avLst/>
          </a:prstGeom>
        </p:spPr>
        <p:txBody>
          <a:bodyPr vert="horz" lIns="93854" tIns="46927" rIns="93854" bIns="46927"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95217" y="0"/>
            <a:ext cx="3056414" cy="468630"/>
          </a:xfrm>
          <a:prstGeom prst="rect">
            <a:avLst/>
          </a:prstGeom>
        </p:spPr>
        <p:txBody>
          <a:bodyPr vert="horz" lIns="93854" tIns="46927" rIns="93854" bIns="46927" rtlCol="0"/>
          <a:lstStyle>
            <a:lvl1pPr algn="r" fontAlgn="auto">
              <a:spcBef>
                <a:spcPts val="0"/>
              </a:spcBef>
              <a:spcAft>
                <a:spcPts val="0"/>
              </a:spcAft>
              <a:defRPr sz="1200">
                <a:latin typeface="+mn-lt"/>
              </a:defRPr>
            </a:lvl1pPr>
          </a:lstStyle>
          <a:p>
            <a:pPr>
              <a:defRPr/>
            </a:pPr>
            <a:fld id="{F48872A0-96A9-4524-A999-CA2B75F1B1F7}" type="datetimeFigureOut">
              <a:rPr lang="en-US"/>
              <a:pPr>
                <a:defRPr/>
              </a:pPr>
              <a:t>3/1/19</a:t>
            </a:fld>
            <a:endParaRPr lang="en-US"/>
          </a:p>
        </p:txBody>
      </p:sp>
      <p:sp>
        <p:nvSpPr>
          <p:cNvPr id="4" name="Slide Image Placeholder 3"/>
          <p:cNvSpPr>
            <a:spLocks noGrp="1" noRot="1" noChangeAspect="1"/>
          </p:cNvSpPr>
          <p:nvPr>
            <p:ph type="sldImg" idx="2"/>
          </p:nvPr>
        </p:nvSpPr>
        <p:spPr>
          <a:xfrm>
            <a:off x="1184275" y="703263"/>
            <a:ext cx="4686300" cy="3514725"/>
          </a:xfrm>
          <a:prstGeom prst="rect">
            <a:avLst/>
          </a:prstGeom>
          <a:noFill/>
          <a:ln w="12700">
            <a:solidFill>
              <a:prstClr val="black"/>
            </a:solidFill>
          </a:ln>
        </p:spPr>
        <p:txBody>
          <a:bodyPr vert="horz" lIns="93854" tIns="46927" rIns="93854" bIns="46927" rtlCol="0" anchor="ctr"/>
          <a:lstStyle/>
          <a:p>
            <a:pPr lvl="0"/>
            <a:endParaRPr lang="en-US" noProof="0"/>
          </a:p>
        </p:txBody>
      </p:sp>
      <p:sp>
        <p:nvSpPr>
          <p:cNvPr id="5" name="Notes Placeholder 4"/>
          <p:cNvSpPr>
            <a:spLocks noGrp="1"/>
          </p:cNvSpPr>
          <p:nvPr>
            <p:ph type="body" sz="quarter" idx="3"/>
          </p:nvPr>
        </p:nvSpPr>
        <p:spPr>
          <a:xfrm>
            <a:off x="705327" y="4451985"/>
            <a:ext cx="5642610" cy="4217670"/>
          </a:xfrm>
          <a:prstGeom prst="rect">
            <a:avLst/>
          </a:prstGeom>
        </p:spPr>
        <p:txBody>
          <a:bodyPr vert="horz" lIns="93854" tIns="46927" rIns="93854" bIns="46927"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902343"/>
            <a:ext cx="3056414" cy="468630"/>
          </a:xfrm>
          <a:prstGeom prst="rect">
            <a:avLst/>
          </a:prstGeom>
        </p:spPr>
        <p:txBody>
          <a:bodyPr vert="horz" lIns="93854" tIns="46927" rIns="93854" bIns="46927"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95217" y="8902343"/>
            <a:ext cx="3056414" cy="468630"/>
          </a:xfrm>
          <a:prstGeom prst="rect">
            <a:avLst/>
          </a:prstGeom>
        </p:spPr>
        <p:txBody>
          <a:bodyPr vert="horz" lIns="93854" tIns="46927" rIns="93854" bIns="46927" rtlCol="0" anchor="b"/>
          <a:lstStyle>
            <a:lvl1pPr algn="r" fontAlgn="auto">
              <a:spcBef>
                <a:spcPts val="0"/>
              </a:spcBef>
              <a:spcAft>
                <a:spcPts val="0"/>
              </a:spcAft>
              <a:defRPr sz="1200">
                <a:latin typeface="+mn-lt"/>
              </a:defRPr>
            </a:lvl1pPr>
          </a:lstStyle>
          <a:p>
            <a:pPr>
              <a:defRPr/>
            </a:pPr>
            <a:fld id="{4C66C229-E056-49C3-BB4E-334EA03DFB9F}" type="slidenum">
              <a:rPr lang="en-US"/>
              <a:pPr>
                <a:defRPr/>
              </a:pPr>
              <a:t>‹#›</a:t>
            </a:fld>
            <a:endParaRPr lang="en-US"/>
          </a:p>
        </p:txBody>
      </p:sp>
    </p:spTree>
    <p:extLst>
      <p:ext uri="{BB962C8B-B14F-4D97-AF65-F5344CB8AC3E}">
        <p14:creationId xmlns:p14="http://schemas.microsoft.com/office/powerpoint/2010/main" val="114801932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bwMode="auto">
          <a:xfrm>
            <a:off x="1184275" y="703263"/>
            <a:ext cx="4686300" cy="3514725"/>
          </a:xfrm>
          <a:noFill/>
          <a:ln>
            <a:solidFill>
              <a:srgbClr val="000000"/>
            </a:solidFill>
            <a:miter lim="800000"/>
            <a:headEnd/>
            <a:tailEnd/>
          </a:ln>
        </p:spPr>
      </p:sp>
      <p:sp>
        <p:nvSpPr>
          <p:cNvPr id="36867"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id-ID"/>
          </a:p>
        </p:txBody>
      </p:sp>
      <p:sp>
        <p:nvSpPr>
          <p:cNvPr id="65540" name="Slide Number Placeholder 3"/>
          <p:cNvSpPr>
            <a:spLocks noGrp="1"/>
          </p:cNvSpPr>
          <p:nvPr>
            <p:ph type="sldNum" sz="quarter" idx="5"/>
          </p:nvPr>
        </p:nvSpPr>
        <p:spPr/>
        <p:txBody>
          <a:bodyPr/>
          <a:lstStyle/>
          <a:p>
            <a:pPr defTabSz="928984">
              <a:defRPr/>
            </a:pPr>
            <a:fld id="{175F3107-CCFA-47EE-9404-B27EE47747D2}" type="slidenum">
              <a:rPr lang="en-US" smtClean="0"/>
              <a:pPr defTabSz="928984">
                <a:defRPr/>
              </a:pPr>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3</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0"/>
          </a:xfrm>
          <a:prstGeom prst="rect">
            <a:avLst/>
          </a:prstGeom>
          <a:noFill/>
          <a:ln w="9525">
            <a:noFill/>
            <a:miter lim="800000"/>
            <a:headEnd/>
            <a:tailEnd/>
          </a:ln>
        </p:spPr>
        <p:txBody>
          <a:bodyPr lIns="94263" tIns="47131" rIns="94263" bIns="47131" anchor="b"/>
          <a:lstStyle/>
          <a:p>
            <a:pPr algn="r" defTabSz="1075178"/>
            <a:fld id="{ABA59F28-9CD9-4528-B2A4-09553DC1BF9F}" type="slidenum">
              <a:rPr lang="en-US" sz="1300"/>
              <a:pPr algn="r" defTabSz="1075178"/>
              <a:t>3</a:t>
            </a:fld>
            <a:endParaRPr lang="en-US" sz="13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4</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0"/>
          </a:xfrm>
          <a:prstGeom prst="rect">
            <a:avLst/>
          </a:prstGeom>
          <a:noFill/>
          <a:ln w="9525">
            <a:noFill/>
            <a:miter lim="800000"/>
            <a:headEnd/>
            <a:tailEnd/>
          </a:ln>
        </p:spPr>
        <p:txBody>
          <a:bodyPr lIns="94263" tIns="47131" rIns="94263" bIns="47131" anchor="b"/>
          <a:lstStyle/>
          <a:p>
            <a:pPr algn="r" defTabSz="1075178"/>
            <a:fld id="{ABA59F28-9CD9-4528-B2A4-09553DC1BF9F}" type="slidenum">
              <a:rPr lang="en-US" sz="1300"/>
              <a:pPr algn="r" defTabSz="1075178"/>
              <a:t>4</a:t>
            </a:fld>
            <a:endParaRPr lang="en-US" sz="13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5</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0"/>
          </a:xfrm>
          <a:prstGeom prst="rect">
            <a:avLst/>
          </a:prstGeom>
          <a:noFill/>
          <a:ln w="9525">
            <a:noFill/>
            <a:miter lim="800000"/>
            <a:headEnd/>
            <a:tailEnd/>
          </a:ln>
        </p:spPr>
        <p:txBody>
          <a:bodyPr lIns="94263" tIns="47131" rIns="94263" bIns="47131" anchor="b"/>
          <a:lstStyle/>
          <a:p>
            <a:pPr algn="r" defTabSz="1075178"/>
            <a:fld id="{ABA59F28-9CD9-4528-B2A4-09553DC1BF9F}" type="slidenum">
              <a:rPr lang="en-US" sz="1300"/>
              <a:pPr algn="r" defTabSz="1075178"/>
              <a:t>5</a:t>
            </a:fld>
            <a:endParaRPr lang="en-US" sz="13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6</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0"/>
          </a:xfrm>
          <a:prstGeom prst="rect">
            <a:avLst/>
          </a:prstGeom>
          <a:noFill/>
          <a:ln w="9525">
            <a:noFill/>
            <a:miter lim="800000"/>
            <a:headEnd/>
            <a:tailEnd/>
          </a:ln>
        </p:spPr>
        <p:txBody>
          <a:bodyPr lIns="94263" tIns="47131" rIns="94263" bIns="47131" anchor="b"/>
          <a:lstStyle/>
          <a:p>
            <a:pPr algn="r" defTabSz="1075178"/>
            <a:fld id="{ABA59F28-9CD9-4528-B2A4-09553DC1BF9F}" type="slidenum">
              <a:rPr lang="en-US" sz="1300"/>
              <a:pPr algn="r" defTabSz="1075178"/>
              <a:t>6</a:t>
            </a:fld>
            <a:endParaRPr lang="en-US" sz="13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Slide Image Placeholder 1">
            <a:extLst>
              <a:ext uri="{FF2B5EF4-FFF2-40B4-BE49-F238E27FC236}">
                <a16:creationId xmlns:a16="http://schemas.microsoft.com/office/drawing/2014/main" id="{2D25AB24-D34C-FD4C-A937-8FA1F038FA71}"/>
              </a:ext>
            </a:extLst>
          </p:cNvPr>
          <p:cNvSpPr>
            <a:spLocks noGrp="1" noRot="1" noChangeAspect="1"/>
          </p:cNvSpPr>
          <p:nvPr>
            <p:ph type="sldImg"/>
          </p:nvPr>
        </p:nvSpPr>
        <p:spPr>
          <a:ln/>
        </p:spPr>
      </p:sp>
      <p:sp>
        <p:nvSpPr>
          <p:cNvPr id="25602" name="Notes Placeholder 2">
            <a:extLst>
              <a:ext uri="{FF2B5EF4-FFF2-40B4-BE49-F238E27FC236}">
                <a16:creationId xmlns:a16="http://schemas.microsoft.com/office/drawing/2014/main" id="{A7F4B5BE-27D2-5C49-984D-ED6FA521C97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5603" name="Slide Number Placeholder 3">
            <a:extLst>
              <a:ext uri="{FF2B5EF4-FFF2-40B4-BE49-F238E27FC236}">
                <a16:creationId xmlns:a16="http://schemas.microsoft.com/office/drawing/2014/main" id="{88C00042-10F5-2242-897A-BCF467A8352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fld id="{37D63D5B-B7B7-D940-A597-F1ECFC1D9270}" type="slidenum">
              <a:rPr lang="en-US" altLang="en-US" sz="1100" b="1" i="1">
                <a:latin typeface="Times New Roman" panose="02020603050405020304" pitchFamily="18" charset="0"/>
              </a:rPr>
              <a:pPr eaLnBrk="1" hangingPunct="1"/>
              <a:t>7</a:t>
            </a:fld>
            <a:endParaRPr lang="en-US" altLang="en-US" sz="1100" b="1" i="1">
              <a:latin typeface="Times New Roman" panose="02020603050405020304" pitchFamily="18" charset="0"/>
            </a:endParaRPr>
          </a:p>
        </p:txBody>
      </p:sp>
    </p:spTree>
    <p:extLst>
      <p:ext uri="{BB962C8B-B14F-4D97-AF65-F5344CB8AC3E}">
        <p14:creationId xmlns:p14="http://schemas.microsoft.com/office/powerpoint/2010/main" val="19072517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11</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11</a:t>
            </a:fld>
            <a:endParaRPr lang="en-US" sz="13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12</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12</a:t>
            </a:fld>
            <a:endParaRPr lang="en-US" sz="13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13</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13</a:t>
            </a:fld>
            <a:endParaRPr lang="en-US" sz="13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7">
            <a:extLst>
              <a:ext uri="{FF2B5EF4-FFF2-40B4-BE49-F238E27FC236}">
                <a16:creationId xmlns:a16="http://schemas.microsoft.com/office/drawing/2014/main" id="{92895E49-FC90-3E45-8F9D-00980A950834}"/>
              </a:ext>
            </a:extLst>
          </p:cNvPr>
          <p:cNvSpPr>
            <a:spLocks noGrp="1" noChangeArrowheads="1"/>
          </p:cNvSpPr>
          <p:nvPr>
            <p:ph type="sldNum" sz="quarter" idx="5"/>
          </p:nvPr>
        </p:nvSpPr>
        <p:spPr>
          <a:xfrm>
            <a:off x="3970338" y="8831263"/>
            <a:ext cx="3040062" cy="46513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fld id="{B209B0C7-5AD6-2241-9BA0-87048EE05127}" type="slidenum">
              <a:rPr lang="en-US" altLang="en-US" sz="1100" b="1" i="1">
                <a:latin typeface="Times New Roman" panose="02020603050405020304" pitchFamily="18" charset="0"/>
              </a:rPr>
              <a:pPr eaLnBrk="1" hangingPunct="1"/>
              <a:t>14</a:t>
            </a:fld>
            <a:endParaRPr lang="en-US" altLang="en-US" sz="1100" b="1" i="1">
              <a:latin typeface="Times New Roman" panose="02020603050405020304" pitchFamily="18" charset="0"/>
            </a:endParaRPr>
          </a:p>
        </p:txBody>
      </p:sp>
      <p:sp>
        <p:nvSpPr>
          <p:cNvPr id="40962" name="Rectangle 7">
            <a:extLst>
              <a:ext uri="{FF2B5EF4-FFF2-40B4-BE49-F238E27FC236}">
                <a16:creationId xmlns:a16="http://schemas.microsoft.com/office/drawing/2014/main" id="{71BD0567-713C-CC45-BF70-D1EFFB841366}"/>
              </a:ext>
            </a:extLst>
          </p:cNvPr>
          <p:cNvSpPr txBox="1">
            <a:spLocks noGrp="1" noChangeArrowheads="1"/>
          </p:cNvSpPr>
          <p:nvPr/>
        </p:nvSpPr>
        <p:spPr bwMode="auto">
          <a:xfrm>
            <a:off x="3970338" y="8831263"/>
            <a:ext cx="3040062" cy="465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7002" tIns="48501" rIns="97002" bIns="48501" anchor="b"/>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r" eaLnBrk="1" hangingPunct="1">
              <a:lnSpc>
                <a:spcPct val="80000"/>
              </a:lnSpc>
              <a:spcBef>
                <a:spcPct val="20000"/>
              </a:spcBef>
              <a:buFontTx/>
              <a:buChar char="•"/>
            </a:pPr>
            <a:fld id="{22B40F59-EEC8-0447-9CE3-1C740EFE76D7}" type="slidenum">
              <a:rPr lang="en-US" altLang="en-US" sz="1200">
                <a:latin typeface="Times New Roman" panose="02020603050405020304" pitchFamily="18" charset="0"/>
              </a:rPr>
              <a:pPr algn="r" eaLnBrk="1" hangingPunct="1">
                <a:lnSpc>
                  <a:spcPct val="80000"/>
                </a:lnSpc>
                <a:spcBef>
                  <a:spcPct val="20000"/>
                </a:spcBef>
                <a:buFontTx/>
                <a:buChar char="•"/>
              </a:pPr>
              <a:t>14</a:t>
            </a:fld>
            <a:endParaRPr lang="en-US" altLang="en-US" sz="1200">
              <a:latin typeface="Times New Roman" panose="02020603050405020304" pitchFamily="18" charset="0"/>
            </a:endParaRPr>
          </a:p>
        </p:txBody>
      </p:sp>
      <p:sp>
        <p:nvSpPr>
          <p:cNvPr id="40963" name="Rectangle 2050">
            <a:extLst>
              <a:ext uri="{FF2B5EF4-FFF2-40B4-BE49-F238E27FC236}">
                <a16:creationId xmlns:a16="http://schemas.microsoft.com/office/drawing/2014/main" id="{414C66A4-4F6B-364E-92E9-9A9195EF7542}"/>
              </a:ext>
            </a:extLst>
          </p:cNvPr>
          <p:cNvSpPr>
            <a:spLocks noGrp="1" noRot="1" noChangeAspect="1" noChangeArrowheads="1" noTextEdit="1"/>
          </p:cNvSpPr>
          <p:nvPr>
            <p:ph type="sldImg"/>
          </p:nvPr>
        </p:nvSpPr>
        <p:spPr>
          <a:ln/>
        </p:spPr>
      </p:sp>
      <p:sp>
        <p:nvSpPr>
          <p:cNvPr id="40964" name="Rectangle 2051">
            <a:extLst>
              <a:ext uri="{FF2B5EF4-FFF2-40B4-BE49-F238E27FC236}">
                <a16:creationId xmlns:a16="http://schemas.microsoft.com/office/drawing/2014/main" id="{5A40E1A5-AC43-DD4B-902B-714564D4CDBD}"/>
              </a:ext>
            </a:extLst>
          </p:cNvPr>
          <p:cNvSpPr>
            <a:spLocks noGrp="1" noChangeArrowheads="1"/>
          </p:cNvSpPr>
          <p:nvPr>
            <p:ph type="body" idx="1"/>
          </p:nvPr>
        </p:nvSpPr>
        <p:spPr>
          <a:xfrm>
            <a:off x="935038" y="4416425"/>
            <a:ext cx="5140325" cy="418147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th-TH" altLang="en-US">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19410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15</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15</a:t>
            </a:fld>
            <a:endParaRPr lang="en-US" sz="13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16</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16</a:t>
            </a:fld>
            <a:endParaRPr lang="en-US" sz="13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17</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17</a:t>
            </a:fld>
            <a:endParaRPr lang="en-US" sz="13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18</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18</a:t>
            </a:fld>
            <a:endParaRPr lang="en-US" sz="13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19</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19</a:t>
            </a:fld>
            <a:endParaRPr lang="en-US" sz="13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20</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20</a:t>
            </a:fld>
            <a:endParaRPr lang="en-US" sz="13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21</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21</a:t>
            </a:fld>
            <a:endParaRPr lang="en-US" sz="13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22</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22</a:t>
            </a:fld>
            <a:endParaRPr lang="en-US" sz="13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23</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23</a:t>
            </a:fld>
            <a:endParaRPr lang="en-US" sz="13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859BB03-F399-4D37-A4E6-C623E74A257C}" type="slidenum">
              <a:rPr lang="en-US" smtClean="0">
                <a:latin typeface="Arial" pitchFamily="34" charset="0"/>
                <a:cs typeface="Arial" pitchFamily="34" charset="0"/>
              </a:rPr>
              <a:pPr/>
              <a:t>24</a:t>
            </a:fld>
            <a:endParaRPr lang="en-US">
              <a:latin typeface="Arial" pitchFamily="34" charset="0"/>
              <a:cs typeface="Arial" pitchFamily="34" charset="0"/>
            </a:endParaRPr>
          </a:p>
        </p:txBody>
      </p:sp>
      <p:sp>
        <p:nvSpPr>
          <p:cNvPr id="49155" name="Slide Image Placeholder 1"/>
          <p:cNvSpPr>
            <a:spLocks noGrp="1" noRot="1" noChangeAspect="1" noTextEdit="1"/>
          </p:cNvSpPr>
          <p:nvPr>
            <p:ph type="sldImg"/>
          </p:nvPr>
        </p:nvSpPr>
        <p:spPr bwMode="auto">
          <a:noFill/>
          <a:ln>
            <a:solidFill>
              <a:srgbClr val="000000"/>
            </a:solidFill>
            <a:miter lim="800000"/>
            <a:headEnd/>
            <a:tailEnd/>
          </a:ln>
        </p:spPr>
      </p:sp>
      <p:sp>
        <p:nvSpPr>
          <p:cNvPr id="49156"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id-ID">
              <a:latin typeface="Arial" pitchFamily="34" charset="0"/>
              <a:cs typeface="Arial" pitchFamily="34" charset="0"/>
            </a:endParaRPr>
          </a:p>
        </p:txBody>
      </p:sp>
      <p:sp>
        <p:nvSpPr>
          <p:cNvPr id="49157" name="Slide Number Placeholder 4"/>
          <p:cNvSpPr txBox="1">
            <a:spLocks noGrp="1"/>
          </p:cNvSpPr>
          <p:nvPr/>
        </p:nvSpPr>
        <p:spPr bwMode="auto">
          <a:xfrm>
            <a:off x="3995217" y="8902933"/>
            <a:ext cx="3056415" cy="468071"/>
          </a:xfrm>
          <a:prstGeom prst="rect">
            <a:avLst/>
          </a:prstGeom>
          <a:noFill/>
          <a:ln w="9525">
            <a:noFill/>
            <a:miter lim="800000"/>
            <a:headEnd/>
            <a:tailEnd/>
          </a:ln>
        </p:spPr>
        <p:txBody>
          <a:bodyPr lIns="95008" tIns="47503" rIns="95008" bIns="47503" anchor="b"/>
          <a:lstStyle/>
          <a:p>
            <a:pPr algn="r" defTabSz="1083672"/>
            <a:fld id="{ABA59F28-9CD9-4528-B2A4-09553DC1BF9F}" type="slidenum">
              <a:rPr lang="en-US" sz="1300"/>
              <a:pPr algn="r" defTabSz="1083672"/>
              <a:t>24</a:t>
            </a:fld>
            <a:endParaRPr lang="en-US" sz="13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Rectangle 7"/>
          <p:cNvSpPr txBox="1">
            <a:spLocks noGrp="1" noChangeArrowheads="1"/>
          </p:cNvSpPr>
          <p:nvPr/>
        </p:nvSpPr>
        <p:spPr bwMode="auto">
          <a:xfrm>
            <a:off x="3993016" y="8905250"/>
            <a:ext cx="3060247" cy="4673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16668" tIns="58335" rIns="116668" bIns="58335" anchor="b"/>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lgn="r" eaLnBrk="1" hangingPunct="1"/>
            <a:fld id="{53E33D08-478B-304B-8B07-5E7F2E749DDD}" type="slidenum">
              <a:rPr lang="en-US" sz="1500" b="1" i="1">
                <a:solidFill>
                  <a:srgbClr val="000000"/>
                </a:solidFill>
                <a:latin typeface="Times New Roman" charset="0"/>
                <a:ea typeface="ＭＳ Ｐゴシック" charset="0"/>
                <a:cs typeface="ＭＳ Ｐゴシック" charset="0"/>
              </a:rPr>
              <a:pPr algn="r" eaLnBrk="1" hangingPunct="1"/>
              <a:t>25</a:t>
            </a:fld>
            <a:endParaRPr lang="en-US" sz="1500" b="1" i="1">
              <a:solidFill>
                <a:srgbClr val="000000"/>
              </a:solidFill>
              <a:latin typeface="Times New Roman" charset="0"/>
              <a:ea typeface="ＭＳ Ｐゴシック" charset="0"/>
              <a:cs typeface="ＭＳ Ｐゴシック" charset="0"/>
            </a:endParaRPr>
          </a:p>
        </p:txBody>
      </p:sp>
      <p:sp>
        <p:nvSpPr>
          <p:cNvPr id="33794" name="Rectangle 2050"/>
          <p:cNvSpPr>
            <a:spLocks noGrp="1" noRot="1" noChangeAspect="1" noChangeArrowheads="1" noTextEdit="1"/>
          </p:cNvSpPr>
          <p:nvPr>
            <p:ph type="sldImg"/>
          </p:nvPr>
        </p:nvSpPr>
        <p:spPr bwMode="auto">
          <a:xfrm>
            <a:off x="1182688" y="701675"/>
            <a:ext cx="4687887" cy="3516313"/>
          </a:xfrm>
          <a:noFill/>
          <a:ln>
            <a:solidFill>
              <a:srgbClr val="000000"/>
            </a:solidFill>
            <a:miter lim="800000"/>
            <a:headEnd/>
            <a:tailEnd/>
          </a:ln>
          <a:extLst>
            <a:ext uri="{909E8E84-426E-40dd-AFC4-6F175D3DCCD1}">
              <a14:hiddenFill xmlns:a14="http://schemas.microsoft.com/office/drawing/2010/main" xmlns="">
                <a:solidFill>
                  <a:srgbClr val="FFFFFF"/>
                </a:solidFill>
              </a14:hiddenFill>
            </a:ext>
            <a:ext uri="{FAA26D3D-D897-4be2-8F04-BA451C77F1D7}">
              <ma14:placeholderFlag xmlns:ma14="http://schemas.microsoft.com/office/mac/drawingml/2011/main" xmlns="" val="1"/>
            </a:ext>
          </a:extLst>
        </p:spPr>
      </p:sp>
      <p:sp>
        <p:nvSpPr>
          <p:cNvPr id="33795" name="Rectangle 2051"/>
          <p:cNvSpPr>
            <a:spLocks noGrp="1" noChangeArrowheads="1"/>
          </p:cNvSpPr>
          <p:nvPr>
            <p:ph type="body" idx="1"/>
          </p:nvPr>
        </p:nvSpPr>
        <p:spPr bwMode="auto">
          <a:xfrm>
            <a:off x="940756" y="4455826"/>
            <a:ext cx="5171754" cy="4214149"/>
          </a:xfr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pPr eaLnBrk="1" hangingPunct="1"/>
            <a:endParaRPr lang="th-TH">
              <a:latin typeface="Cordia New" charset="0"/>
              <a:ea typeface="MS PGothic"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Slide Image Placeholder 1"/>
          <p:cNvSpPr>
            <a:spLocks noGrp="1" noRot="1" noChangeAspect="1" noTextEdit="1"/>
          </p:cNvSpPr>
          <p:nvPr>
            <p:ph type="sldImg"/>
          </p:nvPr>
        </p:nvSpPr>
        <p:spPr bwMode="auto">
          <a:xfrm>
            <a:off x="1184275" y="703263"/>
            <a:ext cx="4686300" cy="3516312"/>
          </a:xfrm>
          <a:noFill/>
          <a:ln>
            <a:solidFill>
              <a:srgbClr val="000000"/>
            </a:solidFill>
            <a:miter lim="800000"/>
            <a:headEnd/>
            <a:tailEnd/>
          </a:ln>
          <a:extLst>
            <a:ext uri="{909E8E84-426E-40dd-AFC4-6F175D3DCCD1}">
              <a14:hiddenFill xmlns:a14="http://schemas.microsoft.com/office/drawing/2010/main" xmlns="">
                <a:solidFill>
                  <a:schemeClr val="bg1"/>
                </a:solidFill>
              </a14:hiddenFill>
            </a:ext>
            <a:ext uri="{FAA26D3D-D897-4be2-8F04-BA451C77F1D7}">
              <ma14:placeholderFlag xmlns:ma14="http://schemas.microsoft.com/office/mac/drawingml/2011/main" xmlns="" val="1"/>
            </a:ext>
          </a:extLst>
        </p:spPr>
      </p:sp>
      <p:sp>
        <p:nvSpPr>
          <p:cNvPr id="35842"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endParaRPr lang="th-TH">
              <a:latin typeface="Cordia New" charset="0"/>
              <a:ea typeface="MS PGothic" charset="0"/>
            </a:endParaRPr>
          </a:p>
          <a:p>
            <a:r>
              <a:rPr lang="th-TH">
                <a:latin typeface="Cordia New" charset="0"/>
                <a:ea typeface="MS PGothic" charset="0"/>
              </a:rPr>
              <a:t>----- Meeting Notes (3/9/18 22:42) -----</a:t>
            </a:r>
          </a:p>
          <a:p>
            <a:r>
              <a:rPr lang="th-TH">
                <a:latin typeface="Cordia New" charset="0"/>
                <a:ea typeface="MS PGothic" charset="0"/>
              </a:rPr>
              <a:t>- Apa kompetensi yang harus dimiliki Sekwan DPRD </a:t>
            </a:r>
          </a:p>
          <a:p>
            <a:r>
              <a:rPr lang="th-TH">
                <a:latin typeface="Cordia New" charset="0"/>
                <a:ea typeface="MS PGothic" charset="0"/>
              </a:rPr>
              <a:t>- Perlu ada ruang regulasi utk menghadirkan teknologi informasi di masing-masing AKD.</a:t>
            </a:r>
          </a:p>
          <a:p>
            <a:r>
              <a:rPr lang="th-TH">
                <a:latin typeface="Cordia New" charset="0"/>
                <a:ea typeface="MS PGothic" charset="0"/>
              </a:rPr>
              <a:t>- Apa Tatib bisa menjawab penguatan AKD DPRD.</a:t>
            </a:r>
          </a:p>
          <a:p>
            <a:r>
              <a:rPr lang="th-TH">
                <a:latin typeface="Cordia New" charset="0"/>
                <a:ea typeface="MS PGothic" charset="0"/>
              </a:rPr>
              <a:t>- Bagaimana terkait regulasi terkait Dana Aspirasi/Pokir.</a:t>
            </a:r>
          </a:p>
        </p:txBody>
      </p:sp>
      <p:sp>
        <p:nvSpPr>
          <p:cNvPr id="35843"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35467" eaLnBrk="0" hangingPunct="0">
              <a:defRPr sz="2400">
                <a:solidFill>
                  <a:schemeClr val="tx1"/>
                </a:solidFill>
                <a:latin typeface="Arial" charset="0"/>
                <a:ea typeface="MS PGothic" charset="0"/>
                <a:cs typeface="MS PGothic" charset="0"/>
              </a:defRPr>
            </a:lvl1pPr>
            <a:lvl2pPr marL="748374" indent="-287836" defTabSz="935467" eaLnBrk="0" hangingPunct="0">
              <a:defRPr sz="2400">
                <a:solidFill>
                  <a:schemeClr val="tx1"/>
                </a:solidFill>
                <a:latin typeface="Arial" charset="0"/>
                <a:ea typeface="MS PGothic" charset="0"/>
                <a:cs typeface="MS PGothic" charset="0"/>
              </a:defRPr>
            </a:lvl2pPr>
            <a:lvl3pPr marL="1151344" indent="-230269" defTabSz="935467" eaLnBrk="0" hangingPunct="0">
              <a:defRPr sz="2400">
                <a:solidFill>
                  <a:schemeClr val="tx1"/>
                </a:solidFill>
                <a:latin typeface="Arial" charset="0"/>
                <a:ea typeface="MS PGothic" charset="0"/>
                <a:cs typeface="MS PGothic" charset="0"/>
              </a:defRPr>
            </a:lvl3pPr>
            <a:lvl4pPr marL="1611881" indent="-230269" defTabSz="935467" eaLnBrk="0" hangingPunct="0">
              <a:defRPr sz="2400">
                <a:solidFill>
                  <a:schemeClr val="tx1"/>
                </a:solidFill>
                <a:latin typeface="Arial" charset="0"/>
                <a:ea typeface="MS PGothic" charset="0"/>
                <a:cs typeface="MS PGothic" charset="0"/>
              </a:defRPr>
            </a:lvl4pPr>
            <a:lvl5pPr marL="2072419" indent="-230269" defTabSz="935467" eaLnBrk="0" hangingPunct="0">
              <a:defRPr sz="2400">
                <a:solidFill>
                  <a:schemeClr val="tx1"/>
                </a:solidFill>
                <a:latin typeface="Arial" charset="0"/>
                <a:ea typeface="MS PGothic" charset="0"/>
                <a:cs typeface="MS PGothic" charset="0"/>
              </a:defRPr>
            </a:lvl5pPr>
            <a:lvl6pPr marL="2532957"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6pPr>
            <a:lvl7pPr marL="2993494"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7pPr>
            <a:lvl8pPr marL="3454032"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8pPr>
            <a:lvl9pPr marL="3914569"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F784E0E0-0F6A-FD44-8265-260D924CB01E}" type="slidenum">
              <a:rPr lang="en-US" sz="1100" b="1" i="1">
                <a:latin typeface="Times New Roman" charset="0"/>
                <a:ea typeface="ＭＳ Ｐゴシック" charset="0"/>
                <a:cs typeface="ＭＳ Ｐゴシック" charset="0"/>
              </a:rPr>
              <a:pPr eaLnBrk="1" hangingPunct="1"/>
              <a:t>26</a:t>
            </a:fld>
            <a:endParaRPr lang="en-US" sz="1100" b="1" i="1">
              <a:latin typeface="Times New Roman" charset="0"/>
              <a:ea typeface="ＭＳ Ｐゴシック" charset="0"/>
              <a:cs typeface="ＭＳ Ｐゴシック"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Slide Image Placeholder 1"/>
          <p:cNvSpPr>
            <a:spLocks noGrp="1" noRot="1" noChangeAspect="1" noTextEdit="1"/>
          </p:cNvSpPr>
          <p:nvPr>
            <p:ph type="sldImg"/>
          </p:nvPr>
        </p:nvSpPr>
        <p:spPr bwMode="auto">
          <a:xfrm>
            <a:off x="1184275" y="703263"/>
            <a:ext cx="4686300" cy="3516312"/>
          </a:xfrm>
          <a:noFill/>
          <a:ln>
            <a:solidFill>
              <a:srgbClr val="000000"/>
            </a:solidFill>
            <a:miter lim="800000"/>
            <a:headEnd/>
            <a:tailEnd/>
          </a:ln>
          <a:extLst>
            <a:ext uri="{909E8E84-426E-40dd-AFC4-6F175D3DCCD1}">
              <a14:hiddenFill xmlns:a14="http://schemas.microsoft.com/office/drawing/2010/main" xmlns="">
                <a:solidFill>
                  <a:schemeClr val="bg1"/>
                </a:solidFill>
              </a14:hiddenFill>
            </a:ext>
            <a:ext uri="{FAA26D3D-D897-4be2-8F04-BA451C77F1D7}">
              <ma14:placeholderFlag xmlns:ma14="http://schemas.microsoft.com/office/mac/drawingml/2011/main" xmlns="" val="1"/>
            </a:ext>
          </a:extLst>
        </p:spPr>
      </p:sp>
      <p:sp>
        <p:nvSpPr>
          <p:cNvPr id="37890"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endParaRPr lang="th-TH">
              <a:latin typeface="Cordia New" charset="0"/>
              <a:ea typeface="MS PGothic" charset="0"/>
            </a:endParaRPr>
          </a:p>
        </p:txBody>
      </p:sp>
      <p:sp>
        <p:nvSpPr>
          <p:cNvPr id="37891"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35467" eaLnBrk="0" hangingPunct="0">
              <a:defRPr sz="2400">
                <a:solidFill>
                  <a:schemeClr val="tx1"/>
                </a:solidFill>
                <a:latin typeface="Arial" charset="0"/>
                <a:ea typeface="MS PGothic" charset="0"/>
                <a:cs typeface="MS PGothic" charset="0"/>
              </a:defRPr>
            </a:lvl1pPr>
            <a:lvl2pPr marL="748374" indent="-287836" defTabSz="935467" eaLnBrk="0" hangingPunct="0">
              <a:defRPr sz="2400">
                <a:solidFill>
                  <a:schemeClr val="tx1"/>
                </a:solidFill>
                <a:latin typeface="Arial" charset="0"/>
                <a:ea typeface="MS PGothic" charset="0"/>
                <a:cs typeface="MS PGothic" charset="0"/>
              </a:defRPr>
            </a:lvl2pPr>
            <a:lvl3pPr marL="1151344" indent="-230269" defTabSz="935467" eaLnBrk="0" hangingPunct="0">
              <a:defRPr sz="2400">
                <a:solidFill>
                  <a:schemeClr val="tx1"/>
                </a:solidFill>
                <a:latin typeface="Arial" charset="0"/>
                <a:ea typeface="MS PGothic" charset="0"/>
                <a:cs typeface="MS PGothic" charset="0"/>
              </a:defRPr>
            </a:lvl3pPr>
            <a:lvl4pPr marL="1611881" indent="-230269" defTabSz="935467" eaLnBrk="0" hangingPunct="0">
              <a:defRPr sz="2400">
                <a:solidFill>
                  <a:schemeClr val="tx1"/>
                </a:solidFill>
                <a:latin typeface="Arial" charset="0"/>
                <a:ea typeface="MS PGothic" charset="0"/>
                <a:cs typeface="MS PGothic" charset="0"/>
              </a:defRPr>
            </a:lvl4pPr>
            <a:lvl5pPr marL="2072419" indent="-230269" defTabSz="935467" eaLnBrk="0" hangingPunct="0">
              <a:defRPr sz="2400">
                <a:solidFill>
                  <a:schemeClr val="tx1"/>
                </a:solidFill>
                <a:latin typeface="Arial" charset="0"/>
                <a:ea typeface="MS PGothic" charset="0"/>
                <a:cs typeface="MS PGothic" charset="0"/>
              </a:defRPr>
            </a:lvl5pPr>
            <a:lvl6pPr marL="2532957"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6pPr>
            <a:lvl7pPr marL="2993494"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7pPr>
            <a:lvl8pPr marL="3454032"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8pPr>
            <a:lvl9pPr marL="3914569"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894EA3C9-9D77-FD40-AD05-342FB0614D6A}" type="slidenum">
              <a:rPr lang="en-US" sz="1100" b="1" i="1">
                <a:latin typeface="Times New Roman" charset="0"/>
                <a:ea typeface="ＭＳ Ｐゴシック" charset="0"/>
                <a:cs typeface="ＭＳ Ｐゴシック" charset="0"/>
              </a:rPr>
              <a:pPr eaLnBrk="1" hangingPunct="1"/>
              <a:t>27</a:t>
            </a:fld>
            <a:endParaRPr lang="en-US" sz="1100" b="1" i="1">
              <a:latin typeface="Times New Roman" charset="0"/>
              <a:ea typeface="ＭＳ Ｐゴシック" charset="0"/>
              <a:cs typeface="ＭＳ Ｐゴシック"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7" name="Slide Image Placeholder 1"/>
          <p:cNvSpPr>
            <a:spLocks noGrp="1" noRot="1" noChangeAspect="1" noTextEdit="1"/>
          </p:cNvSpPr>
          <p:nvPr>
            <p:ph type="sldImg"/>
          </p:nvPr>
        </p:nvSpPr>
        <p:spPr bwMode="auto">
          <a:xfrm>
            <a:off x="1184275" y="703263"/>
            <a:ext cx="4686300" cy="3516312"/>
          </a:xfrm>
          <a:noFill/>
          <a:ln>
            <a:solidFill>
              <a:srgbClr val="000000"/>
            </a:solidFill>
            <a:miter lim="800000"/>
            <a:headEnd/>
            <a:tailEnd/>
          </a:ln>
          <a:extLst>
            <a:ext uri="{909E8E84-426E-40dd-AFC4-6F175D3DCCD1}">
              <a14:hiddenFill xmlns:a14="http://schemas.microsoft.com/office/drawing/2010/main" xmlns="">
                <a:solidFill>
                  <a:schemeClr val="bg1"/>
                </a:solidFill>
              </a14:hiddenFill>
            </a:ext>
            <a:ext uri="{FAA26D3D-D897-4be2-8F04-BA451C77F1D7}">
              <ma14:placeholderFlag xmlns:ma14="http://schemas.microsoft.com/office/mac/drawingml/2011/main" xmlns="" val="1"/>
            </a:ext>
          </a:extLst>
        </p:spPr>
      </p:sp>
      <p:sp>
        <p:nvSpPr>
          <p:cNvPr id="39938"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wrap="square" numCol="1" anchor="t" anchorCtr="0" compatLnSpc="1">
            <a:prstTxWarp prst="textNoShape">
              <a:avLst/>
            </a:prstTxWarp>
          </a:bodyPr>
          <a:lstStyle/>
          <a:p>
            <a:endParaRPr lang="th-TH">
              <a:latin typeface="Cordia New" charset="0"/>
              <a:ea typeface="MS PGothic" charset="0"/>
            </a:endParaRPr>
          </a:p>
          <a:p>
            <a:r>
              <a:rPr lang="th-TH">
                <a:latin typeface="Cordia New" charset="0"/>
                <a:ea typeface="MS PGothic" charset="0"/>
              </a:rPr>
              <a:t>----- Meeting Notes (3/9/18 22:28) -----</a:t>
            </a:r>
          </a:p>
          <a:p>
            <a:r>
              <a:rPr lang="th-TH">
                <a:latin typeface="Cordia New" charset="0"/>
                <a:ea typeface="MS PGothic" charset="0"/>
              </a:rPr>
              <a:t>Surat Edaran </a:t>
            </a:r>
          </a:p>
        </p:txBody>
      </p:sp>
      <p:sp>
        <p:nvSpPr>
          <p:cNvPr id="39939"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defTabSz="935467" eaLnBrk="0" hangingPunct="0">
              <a:defRPr sz="2400">
                <a:solidFill>
                  <a:schemeClr val="tx1"/>
                </a:solidFill>
                <a:latin typeface="Arial" charset="0"/>
                <a:ea typeface="MS PGothic" charset="0"/>
                <a:cs typeface="MS PGothic" charset="0"/>
              </a:defRPr>
            </a:lvl1pPr>
            <a:lvl2pPr marL="748374" indent="-287836" defTabSz="935467" eaLnBrk="0" hangingPunct="0">
              <a:defRPr sz="2400">
                <a:solidFill>
                  <a:schemeClr val="tx1"/>
                </a:solidFill>
                <a:latin typeface="Arial" charset="0"/>
                <a:ea typeface="MS PGothic" charset="0"/>
                <a:cs typeface="MS PGothic" charset="0"/>
              </a:defRPr>
            </a:lvl2pPr>
            <a:lvl3pPr marL="1151344" indent="-230269" defTabSz="935467" eaLnBrk="0" hangingPunct="0">
              <a:defRPr sz="2400">
                <a:solidFill>
                  <a:schemeClr val="tx1"/>
                </a:solidFill>
                <a:latin typeface="Arial" charset="0"/>
                <a:ea typeface="MS PGothic" charset="0"/>
                <a:cs typeface="MS PGothic" charset="0"/>
              </a:defRPr>
            </a:lvl3pPr>
            <a:lvl4pPr marL="1611881" indent="-230269" defTabSz="935467" eaLnBrk="0" hangingPunct="0">
              <a:defRPr sz="2400">
                <a:solidFill>
                  <a:schemeClr val="tx1"/>
                </a:solidFill>
                <a:latin typeface="Arial" charset="0"/>
                <a:ea typeface="MS PGothic" charset="0"/>
                <a:cs typeface="MS PGothic" charset="0"/>
              </a:defRPr>
            </a:lvl4pPr>
            <a:lvl5pPr marL="2072419" indent="-230269" defTabSz="935467" eaLnBrk="0" hangingPunct="0">
              <a:defRPr sz="2400">
                <a:solidFill>
                  <a:schemeClr val="tx1"/>
                </a:solidFill>
                <a:latin typeface="Arial" charset="0"/>
                <a:ea typeface="MS PGothic" charset="0"/>
                <a:cs typeface="MS PGothic" charset="0"/>
              </a:defRPr>
            </a:lvl5pPr>
            <a:lvl6pPr marL="2532957"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6pPr>
            <a:lvl7pPr marL="2993494"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7pPr>
            <a:lvl8pPr marL="3454032"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8pPr>
            <a:lvl9pPr marL="3914569" indent="-230269" defTabSz="935467"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7F4B40BF-2308-064A-92D6-E64959BCEA63}" type="slidenum">
              <a:rPr lang="en-US" sz="1100" b="1" i="1">
                <a:latin typeface="Times New Roman" charset="0"/>
                <a:ea typeface="ＭＳ Ｐゴシック" charset="0"/>
                <a:cs typeface="ＭＳ Ｐゴシック" charset="0"/>
              </a:rPr>
              <a:pPr eaLnBrk="1" hangingPunct="1"/>
              <a:t>28</a:t>
            </a:fld>
            <a:endParaRPr lang="en-US" sz="1100" b="1" i="1">
              <a:latin typeface="Times New Roman" charset="0"/>
              <a:ea typeface="ＭＳ Ｐゴシック" charset="0"/>
              <a:cs typeface="ＭＳ Ｐゴシック"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Date Placeholder 2"/>
          <p:cNvSpPr>
            <a:spLocks noGrp="1"/>
          </p:cNvSpPr>
          <p:nvPr>
            <p:ph type="dt" sz="quarter" idx="1"/>
          </p:nvPr>
        </p:nvSpPr>
        <p:spPr bwMode="auto">
          <a:noFill/>
          <a:ln>
            <a:miter lim="800000"/>
            <a:headEnd/>
            <a:tailEnd/>
          </a:ln>
        </p:spPr>
        <p:txBody>
          <a:bodyPr wrap="square" numCol="1" anchor="t" anchorCtr="0" compatLnSpc="1">
            <a:prstTxWarp prst="textNoShape">
              <a:avLst/>
            </a:prstTxWarp>
          </a:bodyPr>
          <a:lstStyle/>
          <a:p>
            <a:pPr fontAlgn="base">
              <a:spcBef>
                <a:spcPct val="0"/>
              </a:spcBef>
              <a:spcAft>
                <a:spcPct val="0"/>
              </a:spcAft>
            </a:pPr>
            <a:fld id="{223F7D3B-721C-4B9D-822F-7E8E8ED87333}" type="datetime1">
              <a:rPr lang="en-US" smtClean="0">
                <a:latin typeface="Arial" pitchFamily="34" charset="0"/>
              </a:rPr>
              <a:pPr fontAlgn="base">
                <a:spcBef>
                  <a:spcPct val="0"/>
                </a:spcBef>
                <a:spcAft>
                  <a:spcPct val="0"/>
                </a:spcAft>
              </a:pPr>
              <a:t>3/1/19</a:t>
            </a:fld>
            <a:endParaRPr lang="en-US">
              <a:latin typeface="Arial" pitchFamily="34" charset="0"/>
            </a:endParaRPr>
          </a:p>
        </p:txBody>
      </p:sp>
      <p:sp>
        <p:nvSpPr>
          <p:cNvPr id="37891" name="Slide Number Placeholder 6"/>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6301AEB9-3276-473D-82DF-B9A76D58DAC8}" type="slidenum">
              <a:rPr lang="en-US" smtClean="0">
                <a:latin typeface="Arial" pitchFamily="34" charset="0"/>
              </a:rPr>
              <a:pPr fontAlgn="base">
                <a:spcBef>
                  <a:spcPct val="0"/>
                </a:spcBef>
                <a:spcAft>
                  <a:spcPct val="0"/>
                </a:spcAft>
              </a:pPr>
              <a:t>29</a:t>
            </a:fld>
            <a:endParaRPr lang="en-US">
              <a:latin typeface="Arial" pitchFamily="34" charset="0"/>
            </a:endParaRPr>
          </a:p>
        </p:txBody>
      </p:sp>
      <p:sp>
        <p:nvSpPr>
          <p:cNvPr id="37892" name="Slide Image Placeholder 1"/>
          <p:cNvSpPr>
            <a:spLocks noGrp="1" noRot="1" noChangeAspect="1" noTextEdit="1"/>
          </p:cNvSpPr>
          <p:nvPr>
            <p:ph type="sldImg"/>
          </p:nvPr>
        </p:nvSpPr>
        <p:spPr bwMode="auto">
          <a:xfrm>
            <a:off x="1187450" y="703263"/>
            <a:ext cx="4683125" cy="3513137"/>
          </a:xfrm>
          <a:noFill/>
          <a:ln>
            <a:solidFill>
              <a:srgbClr val="000000"/>
            </a:solidFill>
            <a:miter lim="800000"/>
            <a:headEnd/>
            <a:tailEnd/>
          </a:ln>
        </p:spPr>
      </p:sp>
      <p:sp>
        <p:nvSpPr>
          <p:cNvPr id="3789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p>
          <a:p>
            <a:pPr eaLnBrk="1" hangingPunct="1"/>
            <a:r>
              <a:rPr lang="en-US"/>
              <a:t>----- Meeting Notes (3/9/18 22:28) -----</a:t>
            </a:r>
          </a:p>
          <a:p>
            <a:pPr eaLnBrk="1" hangingPunct="1"/>
            <a:r>
              <a:rPr lang="en-US"/>
              <a:t>Komisi D</a:t>
            </a:r>
          </a:p>
          <a:p>
            <a:pPr eaLnBrk="1" hangingPunct="1"/>
            <a:r>
              <a:rPr lang="en-US"/>
              <a:t>- Trias Politika di daerah tdk bisa satu kesatuan....</a:t>
            </a:r>
          </a:p>
          <a:p>
            <a:pPr eaLnBrk="1" hangingPunct="1"/>
            <a:r>
              <a:rPr lang="en-US"/>
              <a:t>- DPRD Bisa panggil paksa..</a:t>
            </a:r>
          </a:p>
          <a:p>
            <a:pPr eaLnBrk="1" hangingPunct="1"/>
            <a:r>
              <a:rPr lang="en-US"/>
              <a:t>- Komisi D sering panggil perusahaan, tapi tdk efektif</a:t>
            </a:r>
          </a:p>
          <a:p>
            <a:pPr eaLnBrk="1" hangingPunct="1"/>
            <a:r>
              <a:rPr lang="en-US"/>
              <a:t>- Sebaiknya bisa diberi kewenangan panggil paksa..</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ounded Rectangle 9"/>
          <p:cNvSpPr/>
          <p:nvPr/>
        </p:nvSpPr>
        <p:spPr>
          <a:xfrm>
            <a:off x="418597"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a:t>Click to edit Master title style</a:t>
            </a:r>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19" name="Date Placeholder 18"/>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11" name="Slide Number Placeholder 10"/>
          <p:cNvSpPr>
            <a:spLocks noGrp="1"/>
          </p:cNvSpPr>
          <p:nvPr>
            <p:ph type="sldNum" sz="quarter" idx="12"/>
          </p:nvPr>
        </p:nvSpPr>
        <p:spPr/>
        <p:txBody>
          <a:bodyPr/>
          <a:lstStyle/>
          <a:p>
            <a:pPr>
              <a:defRPr/>
            </a:pPr>
            <a:fld id="{B3541E3F-8FD7-40C2-B196-1822CF286763}" type="slidenum">
              <a:rPr lang="en-US" smtClean="0"/>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Content Placeholder 2"/>
          <p:cNvSpPr>
            <a:spLocks noGrp="1"/>
          </p:cNvSpPr>
          <p:nvPr>
            <p:ph idx="1"/>
          </p:nvPr>
        </p:nvSpPr>
        <p:spPr>
          <a:xfrm>
            <a:off x="502920" y="530352"/>
            <a:ext cx="8183880" cy="41879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84E41EB3-2567-45B0-A9C7-D83D54178152}" type="slidenum">
              <a:rPr lang="en-US" smtClean="0"/>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ounded Rectangle 10"/>
          <p:cNvSpPr/>
          <p:nvPr/>
        </p:nvSpPr>
        <p:spPr>
          <a:xfrm>
            <a:off x="418597"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a:t>Click to edit Master title style</a:t>
            </a:r>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7198EA8C-D3DA-4F46-BA1A-B6BCFC048142}" type="slidenum">
              <a:rPr lang="en-US" smtClean="0"/>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779A8109-D09D-49D0-BD7B-157ACEE09493}" type="slidenum">
              <a:rPr lang="en-US" smtClean="0"/>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a:t>Click to edit Master title style</a:t>
            </a:r>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pPr>
              <a:defRPr/>
            </a:pPr>
            <a:endParaRPr lang="en-US"/>
          </a:p>
        </p:txBody>
      </p:sp>
      <p:sp>
        <p:nvSpPr>
          <p:cNvPr id="8" name="Footer Placeholder 7"/>
          <p:cNvSpPr>
            <a:spLocks noGrp="1"/>
          </p:cNvSpPr>
          <p:nvPr>
            <p:ph type="ftr" sz="quarter" idx="11"/>
          </p:nvPr>
        </p:nvSpPr>
        <p:spPr/>
        <p:txBody>
          <a:bodyPr/>
          <a:lstStyle/>
          <a:p>
            <a:pPr>
              <a:defRPr/>
            </a:pPr>
            <a:endParaRPr lang="en-US"/>
          </a:p>
        </p:txBody>
      </p:sp>
      <p:sp>
        <p:nvSpPr>
          <p:cNvPr id="9" name="Slide Number Placeholder 8"/>
          <p:cNvSpPr>
            <a:spLocks noGrp="1"/>
          </p:cNvSpPr>
          <p:nvPr>
            <p:ph type="sldNum" sz="quarter" idx="12"/>
          </p:nvPr>
        </p:nvSpPr>
        <p:spPr/>
        <p:txBody>
          <a:bodyPr/>
          <a:lstStyle/>
          <a:p>
            <a:pPr>
              <a:defRPr/>
            </a:pPr>
            <a:fld id="{C803BFBE-5958-42DB-95A1-6E05D9727C77}" type="slidenum">
              <a:rPr lang="en-US" smtClean="0"/>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pPr>
              <a:defRPr/>
            </a:pPr>
            <a:endParaRPr lang="en-US"/>
          </a:p>
        </p:txBody>
      </p:sp>
      <p:sp>
        <p:nvSpPr>
          <p:cNvPr id="4" name="Footer Placeholder 3"/>
          <p:cNvSpPr>
            <a:spLocks noGrp="1"/>
          </p:cNvSpPr>
          <p:nvPr>
            <p:ph type="ftr" sz="quarter" idx="11"/>
          </p:nvPr>
        </p:nvSpPr>
        <p:spPr/>
        <p:txBody>
          <a:bodyPr/>
          <a:lstStyle/>
          <a:p>
            <a:pPr>
              <a:defRPr/>
            </a:pPr>
            <a:endParaRPr lang="en-US"/>
          </a:p>
        </p:txBody>
      </p:sp>
      <p:sp>
        <p:nvSpPr>
          <p:cNvPr id="5" name="Slide Number Placeholder 4"/>
          <p:cNvSpPr>
            <a:spLocks noGrp="1"/>
          </p:cNvSpPr>
          <p:nvPr>
            <p:ph type="sldNum" sz="quarter" idx="12"/>
          </p:nvPr>
        </p:nvSpPr>
        <p:spPr/>
        <p:txBody>
          <a:bodyPr/>
          <a:lstStyle/>
          <a:p>
            <a:pPr>
              <a:defRPr/>
            </a:pPr>
            <a:fld id="{930CBB29-D4A4-4D1B-AF42-35081DEA23FB}" type="slidenum">
              <a:rPr lang="en-US" smtClean="0"/>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pPr>
              <a:defRPr/>
            </a:pPr>
            <a:endParaRPr lang="en-US"/>
          </a:p>
        </p:txBody>
      </p:sp>
      <p:sp>
        <p:nvSpPr>
          <p:cNvPr id="3" name="Footer Placeholder 2"/>
          <p:cNvSpPr>
            <a:spLocks noGrp="1"/>
          </p:cNvSpPr>
          <p:nvPr>
            <p:ph type="ftr" sz="quarter" idx="11"/>
          </p:nvPr>
        </p:nvSpPr>
        <p:spPr/>
        <p:txBody>
          <a:bodyPr/>
          <a:lstStyle/>
          <a:p>
            <a:pPr>
              <a:defRPr/>
            </a:pPr>
            <a:endParaRPr lang="en-US"/>
          </a:p>
        </p:txBody>
      </p:sp>
      <p:sp>
        <p:nvSpPr>
          <p:cNvPr id="4" name="Slide Number Placeholder 3"/>
          <p:cNvSpPr>
            <a:spLocks noGrp="1"/>
          </p:cNvSpPr>
          <p:nvPr>
            <p:ph type="sldNum" sz="quarter" idx="12"/>
          </p:nvPr>
        </p:nvSpPr>
        <p:spPr/>
        <p:txBody>
          <a:bodyPr/>
          <a:lstStyle/>
          <a:p>
            <a:pPr>
              <a:defRPr/>
            </a:pPr>
            <a:fld id="{1841F66A-2A38-45F5-B412-AC41668C5CAC}" type="slidenum">
              <a:rPr lang="en-US" smtClean="0"/>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a:t>Click to edit Master title style</a:t>
            </a:r>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CFE41945-220B-4870-BAA7-B8B34C3A67BF}" type="slidenum">
              <a:rPr lang="en-US" smtClean="0"/>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ound Single Corner Rectangle 10"/>
          <p:cNvSpPr/>
          <p:nvPr/>
        </p:nvSpPr>
        <p:spPr>
          <a:xfrm>
            <a:off x="6400801"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a:t>Click to edit Master title style</a:t>
            </a:r>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pPr>
              <a:defRPr/>
            </a:pPr>
            <a:endParaRPr lang="en-US"/>
          </a:p>
        </p:txBody>
      </p:sp>
      <p:sp>
        <p:nvSpPr>
          <p:cNvPr id="6" name="Footer Placeholder 5"/>
          <p:cNvSpPr>
            <a:spLocks noGrp="1"/>
          </p:cNvSpPr>
          <p:nvPr>
            <p:ph type="ftr" sz="quarter" idx="11"/>
          </p:nvPr>
        </p:nvSpPr>
        <p:spPr/>
        <p:txBody>
          <a:bodyPr/>
          <a:lstStyle/>
          <a:p>
            <a:pPr>
              <a:defRPr/>
            </a:pPr>
            <a:endParaRPr lang="en-US"/>
          </a:p>
        </p:txBody>
      </p:sp>
      <p:sp>
        <p:nvSpPr>
          <p:cNvPr id="7" name="Slide Number Placeholder 6"/>
          <p:cNvSpPr>
            <a:spLocks noGrp="1"/>
          </p:cNvSpPr>
          <p:nvPr>
            <p:ph type="sldNum" sz="quarter" idx="12"/>
          </p:nvPr>
        </p:nvSpPr>
        <p:spPr/>
        <p:txBody>
          <a:bodyPr/>
          <a:lstStyle/>
          <a:p>
            <a:pPr>
              <a:defRPr/>
            </a:pPr>
            <a:fld id="{89640948-51E0-4C8C-9075-4C24A7E6D9C0}" type="slidenum">
              <a:rPr lang="en-US" smtClean="0"/>
              <a:pPr>
                <a:defRPr/>
              </a:pPr>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Vertical Text Placeholder 2"/>
          <p:cNvSpPr>
            <a:spLocks noGrp="1"/>
          </p:cNvSpPr>
          <p:nvPr>
            <p:ph type="body" orient="vert" idx="1"/>
          </p:nvPr>
        </p:nvSpPr>
        <p:spPr>
          <a:xfrm>
            <a:off x="502920" y="530352"/>
            <a:ext cx="8183880" cy="418795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1EDFA79C-2C1C-4D41-887B-ABF77835223D}" type="slidenum">
              <a:rPr lang="en-US" smtClean="0"/>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533400" y="533403"/>
            <a:ext cx="5943600" cy="525780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pPr>
              <a:defRPr/>
            </a:pPr>
            <a:endParaRPr lang="en-US"/>
          </a:p>
        </p:txBody>
      </p:sp>
      <p:sp>
        <p:nvSpPr>
          <p:cNvPr id="5" name="Footer Placeholder 4"/>
          <p:cNvSpPr>
            <a:spLocks noGrp="1"/>
          </p:cNvSpPr>
          <p:nvPr>
            <p:ph type="ftr" sz="quarter" idx="11"/>
          </p:nvPr>
        </p:nvSpPr>
        <p:spPr/>
        <p:txBody>
          <a:bodyPr/>
          <a:lstStyle/>
          <a:p>
            <a:pPr>
              <a:defRPr/>
            </a:pPr>
            <a:endParaRPr lang="en-US"/>
          </a:p>
        </p:txBody>
      </p:sp>
      <p:sp>
        <p:nvSpPr>
          <p:cNvPr id="6" name="Slide Number Placeholder 5"/>
          <p:cNvSpPr>
            <a:spLocks noGrp="1"/>
          </p:cNvSpPr>
          <p:nvPr>
            <p:ph type="sldNum" sz="quarter" idx="12"/>
          </p:nvPr>
        </p:nvSpPr>
        <p:spPr/>
        <p:txBody>
          <a:bodyPr/>
          <a:lstStyle/>
          <a:p>
            <a:pPr>
              <a:defRPr/>
            </a:pPr>
            <a:fld id="{E69C86C9-9A07-4DD0-A7C2-E1CF32474729}" type="slidenum">
              <a:rPr lang="en-US" smtClean="0"/>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ounded Rectangle 8"/>
          <p:cNvSpPr/>
          <p:nvPr/>
        </p:nvSpPr>
        <p:spPr>
          <a:xfrm>
            <a:off x="418597"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p>
            <a:r>
              <a:rPr kumimoji="0" lang="en-US"/>
              <a:t>Click to edit Master title style</a:t>
            </a:r>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5" name="Date Placeholder 24"/>
          <p:cNvSpPr>
            <a:spLocks noGrp="1"/>
          </p:cNvSpPr>
          <p:nvPr>
            <p:ph type="dt" sz="half" idx="2"/>
          </p:nvPr>
        </p:nvSpPr>
        <p:spPr>
          <a:xfrm>
            <a:off x="3776328" y="6111877"/>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endParaRPr lang="en-US"/>
          </a:p>
        </p:txBody>
      </p:sp>
      <p:sp>
        <p:nvSpPr>
          <p:cNvPr id="18" name="Footer Placeholder 17"/>
          <p:cNvSpPr>
            <a:spLocks noGrp="1"/>
          </p:cNvSpPr>
          <p:nvPr>
            <p:ph type="ftr" sz="quarter" idx="3"/>
          </p:nvPr>
        </p:nvSpPr>
        <p:spPr>
          <a:xfrm>
            <a:off x="6062328" y="6111877"/>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pPr>
              <a:defRPr/>
            </a:pPr>
            <a:endParaRPr lang="en-US"/>
          </a:p>
        </p:txBody>
      </p:sp>
      <p:sp>
        <p:nvSpPr>
          <p:cNvPr id="5" name="Slide Number Placeholder 4"/>
          <p:cNvSpPr>
            <a:spLocks noGrp="1"/>
          </p:cNvSpPr>
          <p:nvPr>
            <p:ph type="sldNum" sz="quarter" idx="4"/>
          </p:nvPr>
        </p:nvSpPr>
        <p:spPr>
          <a:xfrm>
            <a:off x="8348328" y="6111877"/>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pPr>
              <a:defRPr/>
            </a:pPr>
            <a:fld id="{56D322AA-5EB6-41AA-9FE5-55248ABBE3B0}" type="slidenum">
              <a:rPr lang="en-US" smtClean="0"/>
              <a:pPr>
                <a:defRPr/>
              </a:pPr>
              <a:t>‹#›</a:t>
            </a:fld>
            <a:endParaRPr lang="en-US"/>
          </a:p>
        </p:txBody>
      </p:sp>
    </p:spTree>
  </p:cSld>
  <p:clrMap bg1="lt1" tx1="dk1" bg2="lt2" tx2="dk2" accent1="accent1" accent2="accent2" accent3="accent3" accent4="accent4" accent5="accent5" accent6="accent6" hlink="hlink" folHlink="folHlink"/>
  <p:sldLayoutIdLst>
    <p:sldLayoutId id="2147483920" r:id="rId1"/>
    <p:sldLayoutId id="2147483921" r:id="rId2"/>
    <p:sldLayoutId id="2147483922" r:id="rId3"/>
    <p:sldLayoutId id="2147483923" r:id="rId4"/>
    <p:sldLayoutId id="2147483924" r:id="rId5"/>
    <p:sldLayoutId id="2147483925" r:id="rId6"/>
    <p:sldLayoutId id="2147483926" r:id="rId7"/>
    <p:sldLayoutId id="2147483927" r:id="rId8"/>
    <p:sldLayoutId id="2147483928" r:id="rId9"/>
    <p:sldLayoutId id="2147483929" r:id="rId10"/>
    <p:sldLayoutId id="2147483930" r:id="rId11"/>
  </p:sldLayoutIdLst>
  <p:hf sldNum="0" hdr="0" ftr="0"/>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1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2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9.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jpe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9.png"/><Relationship Id="rId4" Type="http://schemas.openxmlformats.org/officeDocument/2006/relationships/image" Target="../media/image3.png"/></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90798" y="1777190"/>
            <a:ext cx="8868096" cy="1313836"/>
          </a:xfrm>
          <a:prstGeom prst="rect">
            <a:avLst/>
          </a:prstGeom>
          <a:noFill/>
          <a:effectLst>
            <a:glow rad="228600">
              <a:schemeClr val="accent6">
                <a:satMod val="175000"/>
                <a:alpha val="40000"/>
              </a:schemeClr>
            </a:glow>
          </a:effectLst>
          <a:scene3d>
            <a:camera prst="orthographicFront"/>
            <a:lightRig rig="threePt" dir="t"/>
          </a:scene3d>
          <a:sp3d>
            <a:bevelT w="139700" prst="cross"/>
          </a:sp3d>
        </p:spPr>
        <p:txBody>
          <a:bodyPr wrap="square" lIns="81930" tIns="40965" rIns="81930" bIns="40965">
            <a:spAutoFit/>
          </a:bodyPr>
          <a:lstStyle/>
          <a:p>
            <a:pPr algn="ctr">
              <a:defRPr/>
            </a:pPr>
            <a:r>
              <a:rPr lang="id-ID" sz="4000" b="1" dirty="0">
                <a:ln w="1905"/>
                <a:solidFill>
                  <a:srgbClr val="003399"/>
                </a:solidFill>
                <a:effectLst>
                  <a:innerShdw blurRad="69850" dist="43180" dir="5400000">
                    <a:srgbClr val="000000">
                      <a:alpha val="65000"/>
                    </a:srgbClr>
                  </a:innerShdw>
                </a:effectLst>
                <a:latin typeface="Agency FB" pitchFamily="34" charset="0"/>
              </a:rPr>
              <a:t>PENINGKATAN KOMPETENSI DPRD PROVINSI &amp; KABUPATEN/KOTA</a:t>
            </a:r>
          </a:p>
        </p:txBody>
      </p:sp>
      <p:pic>
        <p:nvPicPr>
          <p:cNvPr id="14340" name="Picture 17" descr="banner.jpg"/>
          <p:cNvPicPr>
            <a:picLocks noChangeAspect="1"/>
          </p:cNvPicPr>
          <p:nvPr/>
        </p:nvPicPr>
        <p:blipFill>
          <a:blip r:embed="rId3" cstate="print">
            <a:lum bright="24000" contrast="-34000"/>
          </a:blip>
          <a:srcRect/>
          <a:stretch>
            <a:fillRect/>
          </a:stretch>
        </p:blipFill>
        <p:spPr bwMode="auto">
          <a:xfrm>
            <a:off x="0" y="285728"/>
            <a:ext cx="9144000" cy="1600200"/>
          </a:xfrm>
          <a:prstGeom prst="rect">
            <a:avLst/>
          </a:prstGeom>
          <a:noFill/>
          <a:ln w="9525">
            <a:noFill/>
            <a:miter lim="800000"/>
            <a:headEnd/>
            <a:tailEnd/>
          </a:ln>
        </p:spPr>
      </p:pic>
      <p:sp>
        <p:nvSpPr>
          <p:cNvPr id="10" name="Rectangle 9"/>
          <p:cNvSpPr/>
          <p:nvPr/>
        </p:nvSpPr>
        <p:spPr bwMode="auto">
          <a:xfrm>
            <a:off x="0" y="146050"/>
            <a:ext cx="9144000" cy="153988"/>
          </a:xfrm>
          <a:prstGeom prst="rect">
            <a:avLst/>
          </a:prstGeom>
          <a:solidFill>
            <a:schemeClr val="bg2"/>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p>
        </p:txBody>
      </p:sp>
      <p:pic>
        <p:nvPicPr>
          <p:cNvPr id="14342" name="Picture 12" descr="garuda gud.png"/>
          <p:cNvPicPr>
            <a:picLocks noChangeAspect="1"/>
          </p:cNvPicPr>
          <p:nvPr/>
        </p:nvPicPr>
        <p:blipFill>
          <a:blip r:embed="rId4" cstate="print"/>
          <a:srcRect/>
          <a:stretch>
            <a:fillRect/>
          </a:stretch>
        </p:blipFill>
        <p:spPr bwMode="auto">
          <a:xfrm>
            <a:off x="1157289" y="342900"/>
            <a:ext cx="1244600" cy="2363788"/>
          </a:xfrm>
          <a:prstGeom prst="rect">
            <a:avLst/>
          </a:prstGeom>
          <a:noFill/>
          <a:ln w="9525">
            <a:noFill/>
            <a:miter lim="800000"/>
            <a:headEnd/>
            <a:tailEnd/>
          </a:ln>
        </p:spPr>
      </p:pic>
      <p:sp>
        <p:nvSpPr>
          <p:cNvPr id="2" name="TextBox 1"/>
          <p:cNvSpPr txBox="1"/>
          <p:nvPr/>
        </p:nvSpPr>
        <p:spPr>
          <a:xfrm>
            <a:off x="190798" y="4365104"/>
            <a:ext cx="8701682" cy="2215991"/>
          </a:xfrm>
          <a:prstGeom prst="rect">
            <a:avLst/>
          </a:prstGeom>
          <a:noFill/>
        </p:spPr>
        <p:txBody>
          <a:bodyPr wrap="square" rtlCol="0">
            <a:spAutoFit/>
          </a:bodyPr>
          <a:lstStyle/>
          <a:p>
            <a:pPr algn="ctr"/>
            <a:r>
              <a:rPr lang="id-ID" sz="2400" b="1" dirty="0"/>
              <a:t>AKMAL MALIK</a:t>
            </a:r>
          </a:p>
          <a:p>
            <a:pPr algn="ctr"/>
            <a:endParaRPr lang="id-ID" sz="1600" dirty="0"/>
          </a:p>
          <a:p>
            <a:pPr algn="ctr"/>
            <a:r>
              <a:rPr lang="id-ID" sz="2000" dirty="0"/>
              <a:t>Sekretaris D</a:t>
            </a:r>
            <a:r>
              <a:rPr lang="en-US" sz="2000" dirty="0" err="1"/>
              <a:t>i</a:t>
            </a:r>
            <a:r>
              <a:rPr lang="id-ID" sz="2000" dirty="0"/>
              <a:t>tjen Otonomi Daerah</a:t>
            </a:r>
          </a:p>
          <a:p>
            <a:pPr algn="ctr"/>
            <a:r>
              <a:rPr lang="id-ID" sz="2000" dirty="0"/>
              <a:t>Direktorat Jenderal Otonomi Daerah</a:t>
            </a:r>
          </a:p>
          <a:p>
            <a:pPr algn="ctr"/>
            <a:r>
              <a:rPr lang="id-ID" sz="2000" dirty="0"/>
              <a:t>Kementerian Dalam Negeri</a:t>
            </a:r>
          </a:p>
          <a:p>
            <a:pPr algn="ctr"/>
            <a:r>
              <a:rPr lang="id-ID" sz="2000" dirty="0"/>
              <a:t>Tahun 2019</a:t>
            </a:r>
          </a:p>
          <a:p>
            <a:pPr algn="ctr"/>
            <a:endParaRPr lang="id-ID" dirty="0"/>
          </a:p>
        </p:txBody>
      </p:sp>
    </p:spTree>
  </p:cSld>
  <p:clrMapOvr>
    <a:masterClrMapping/>
  </p:clrMapOvr>
  <p:transition spd="slow" advClick="0" advTm="10000">
    <p:cover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7-Point Star 1"/>
          <p:cNvSpPr/>
          <p:nvPr/>
        </p:nvSpPr>
        <p:spPr>
          <a:xfrm>
            <a:off x="3275856" y="2852936"/>
            <a:ext cx="2682553" cy="1728192"/>
          </a:xfrm>
          <a:prstGeom prst="star7">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d-ID"/>
          </a:p>
        </p:txBody>
      </p:sp>
      <p:sp>
        <p:nvSpPr>
          <p:cNvPr id="3" name="TextBox 2"/>
          <p:cNvSpPr txBox="1"/>
          <p:nvPr/>
        </p:nvSpPr>
        <p:spPr>
          <a:xfrm>
            <a:off x="3707904" y="3513202"/>
            <a:ext cx="1872208" cy="707886"/>
          </a:xfrm>
          <a:prstGeom prst="rect">
            <a:avLst/>
          </a:prstGeom>
          <a:noFill/>
        </p:spPr>
        <p:txBody>
          <a:bodyPr wrap="square" rtlCol="0">
            <a:spAutoFit/>
          </a:bodyPr>
          <a:lstStyle/>
          <a:p>
            <a:pPr algn="ctr"/>
            <a:r>
              <a:rPr lang="id-ID" sz="2000" dirty="0"/>
              <a:t>PEMBUKAAN UUD 1945</a:t>
            </a:r>
          </a:p>
        </p:txBody>
      </p:sp>
      <p:sp>
        <p:nvSpPr>
          <p:cNvPr id="6" name="Cloud Callout 5"/>
          <p:cNvSpPr/>
          <p:nvPr/>
        </p:nvSpPr>
        <p:spPr>
          <a:xfrm>
            <a:off x="5940152" y="991859"/>
            <a:ext cx="3024336" cy="2388841"/>
          </a:xfrm>
          <a:prstGeom prst="cloudCallout">
            <a:avLst>
              <a:gd name="adj1" fmla="val -58567"/>
              <a:gd name="adj2" fmla="val 39883"/>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id-ID"/>
          </a:p>
        </p:txBody>
      </p:sp>
      <p:sp>
        <p:nvSpPr>
          <p:cNvPr id="10" name="Cloud Callout 9"/>
          <p:cNvSpPr/>
          <p:nvPr/>
        </p:nvSpPr>
        <p:spPr>
          <a:xfrm>
            <a:off x="109329" y="991860"/>
            <a:ext cx="3292286" cy="2388840"/>
          </a:xfrm>
          <a:prstGeom prst="cloudCallout">
            <a:avLst>
              <a:gd name="adj1" fmla="val 70347"/>
              <a:gd name="adj2" fmla="val 40176"/>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id-ID"/>
          </a:p>
        </p:txBody>
      </p:sp>
      <p:sp>
        <p:nvSpPr>
          <p:cNvPr id="11" name="Cloud Callout 10"/>
          <p:cNvSpPr/>
          <p:nvPr/>
        </p:nvSpPr>
        <p:spPr>
          <a:xfrm>
            <a:off x="377279" y="4653136"/>
            <a:ext cx="3024336" cy="2152938"/>
          </a:xfrm>
          <a:prstGeom prst="cloudCallout">
            <a:avLst>
              <a:gd name="adj1" fmla="val 72815"/>
              <a:gd name="adj2" fmla="val -50441"/>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2" name="Cloud Callout 11"/>
          <p:cNvSpPr/>
          <p:nvPr/>
        </p:nvSpPr>
        <p:spPr>
          <a:xfrm>
            <a:off x="4932040" y="4129202"/>
            <a:ext cx="3960440" cy="2388840"/>
          </a:xfrm>
          <a:prstGeom prst="cloudCallout">
            <a:avLst>
              <a:gd name="adj1" fmla="val -32092"/>
              <a:gd name="adj2" fmla="val -64502"/>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TextBox 6"/>
          <p:cNvSpPr txBox="1"/>
          <p:nvPr/>
        </p:nvSpPr>
        <p:spPr>
          <a:xfrm>
            <a:off x="563486" y="1508591"/>
            <a:ext cx="2712370" cy="1200329"/>
          </a:xfrm>
          <a:prstGeom prst="rect">
            <a:avLst/>
          </a:prstGeom>
          <a:noFill/>
        </p:spPr>
        <p:txBody>
          <a:bodyPr wrap="square" rtlCol="0">
            <a:spAutoFit/>
          </a:bodyPr>
          <a:lstStyle/>
          <a:p>
            <a:pPr eaLnBrk="1" hangingPunct="1"/>
            <a:r>
              <a:rPr lang="id-ID" altLang="id-ID" b="1" dirty="0" err="1"/>
              <a:t>M</a:t>
            </a:r>
            <a:r>
              <a:rPr lang="en-US" altLang="id-ID" b="1" dirty="0" err="1"/>
              <a:t>elindungi</a:t>
            </a:r>
            <a:r>
              <a:rPr lang="en-US" altLang="id-ID" b="1" dirty="0"/>
              <a:t> </a:t>
            </a:r>
            <a:r>
              <a:rPr lang="en-US" altLang="id-ID" b="1" dirty="0" err="1"/>
              <a:t>segenap</a:t>
            </a:r>
            <a:r>
              <a:rPr lang="en-US" altLang="id-ID" b="1" dirty="0"/>
              <a:t> </a:t>
            </a:r>
            <a:r>
              <a:rPr lang="en-US" altLang="id-ID" b="1" dirty="0" err="1"/>
              <a:t>bangsa</a:t>
            </a:r>
            <a:r>
              <a:rPr lang="en-US" altLang="id-ID" b="1" dirty="0"/>
              <a:t> Indonesia </a:t>
            </a:r>
            <a:r>
              <a:rPr lang="en-US" altLang="id-ID" b="1" dirty="0" err="1"/>
              <a:t>dan</a:t>
            </a:r>
            <a:r>
              <a:rPr lang="en-US" altLang="id-ID" b="1" dirty="0"/>
              <a:t> </a:t>
            </a:r>
            <a:r>
              <a:rPr lang="en-US" altLang="id-ID" b="1" dirty="0" err="1"/>
              <a:t>seluruh</a:t>
            </a:r>
            <a:r>
              <a:rPr lang="en-US" altLang="id-ID" b="1" dirty="0"/>
              <a:t> </a:t>
            </a:r>
            <a:r>
              <a:rPr lang="en-US" altLang="id-ID" b="1" dirty="0" err="1"/>
              <a:t>tumpah</a:t>
            </a:r>
            <a:r>
              <a:rPr lang="en-US" altLang="id-ID" b="1" dirty="0"/>
              <a:t> </a:t>
            </a:r>
            <a:r>
              <a:rPr lang="en-US" altLang="id-ID" b="1" dirty="0" err="1"/>
              <a:t>darah</a:t>
            </a:r>
            <a:endParaRPr lang="en-US" altLang="id-ID" b="1" dirty="0"/>
          </a:p>
          <a:p>
            <a:pPr eaLnBrk="1" hangingPunct="1"/>
            <a:r>
              <a:rPr lang="en-US" altLang="id-ID" b="1" dirty="0"/>
              <a:t>Indonesia</a:t>
            </a:r>
            <a:endParaRPr lang="id-ID" dirty="0"/>
          </a:p>
        </p:txBody>
      </p:sp>
      <p:sp>
        <p:nvSpPr>
          <p:cNvPr id="9" name="TextBox 8"/>
          <p:cNvSpPr txBox="1"/>
          <p:nvPr/>
        </p:nvSpPr>
        <p:spPr>
          <a:xfrm>
            <a:off x="6372200" y="1721412"/>
            <a:ext cx="2771800" cy="646331"/>
          </a:xfrm>
          <a:prstGeom prst="rect">
            <a:avLst/>
          </a:prstGeom>
          <a:noFill/>
        </p:spPr>
        <p:txBody>
          <a:bodyPr wrap="square" rtlCol="0">
            <a:spAutoFit/>
          </a:bodyPr>
          <a:lstStyle/>
          <a:p>
            <a:r>
              <a:rPr lang="id-ID" altLang="id-ID" b="1" dirty="0" err="1"/>
              <a:t>M</a:t>
            </a:r>
            <a:r>
              <a:rPr lang="en-US" altLang="id-ID" b="1" dirty="0" err="1"/>
              <a:t>emajukan</a:t>
            </a:r>
            <a:r>
              <a:rPr lang="en-US" altLang="id-ID" b="1" dirty="0"/>
              <a:t> </a:t>
            </a:r>
            <a:r>
              <a:rPr lang="en-US" altLang="id-ID" b="1" dirty="0" err="1"/>
              <a:t>kesejahteraan</a:t>
            </a:r>
            <a:r>
              <a:rPr lang="en-US" altLang="id-ID" b="1" dirty="0"/>
              <a:t> </a:t>
            </a:r>
            <a:r>
              <a:rPr lang="en-US" altLang="id-ID" b="1" dirty="0" err="1"/>
              <a:t>umum</a:t>
            </a:r>
            <a:endParaRPr lang="id-ID" dirty="0"/>
          </a:p>
        </p:txBody>
      </p:sp>
      <p:sp>
        <p:nvSpPr>
          <p:cNvPr id="13" name="TextBox 12"/>
          <p:cNvSpPr txBox="1"/>
          <p:nvPr/>
        </p:nvSpPr>
        <p:spPr>
          <a:xfrm>
            <a:off x="1043608" y="5241974"/>
            <a:ext cx="2016224" cy="923330"/>
          </a:xfrm>
          <a:prstGeom prst="rect">
            <a:avLst/>
          </a:prstGeom>
          <a:noFill/>
        </p:spPr>
        <p:txBody>
          <a:bodyPr wrap="square" rtlCol="0">
            <a:spAutoFit/>
          </a:bodyPr>
          <a:lstStyle/>
          <a:p>
            <a:pPr eaLnBrk="1" hangingPunct="1"/>
            <a:r>
              <a:rPr lang="id-ID" altLang="id-ID" b="1" dirty="0" err="1"/>
              <a:t>M</a:t>
            </a:r>
            <a:r>
              <a:rPr lang="en-US" altLang="id-ID" b="1" dirty="0" err="1"/>
              <a:t>encerdaskan</a:t>
            </a:r>
            <a:r>
              <a:rPr lang="en-US" altLang="id-ID" b="1" dirty="0"/>
              <a:t> </a:t>
            </a:r>
            <a:r>
              <a:rPr lang="en-US" altLang="id-ID" b="1" dirty="0" err="1"/>
              <a:t>kehidupan</a:t>
            </a:r>
            <a:endParaRPr lang="en-US" altLang="id-ID" b="1" dirty="0"/>
          </a:p>
          <a:p>
            <a:pPr eaLnBrk="1" hangingPunct="1"/>
            <a:r>
              <a:rPr lang="sv-SE" altLang="id-ID" b="1" dirty="0"/>
              <a:t>bangsa</a:t>
            </a:r>
            <a:endParaRPr lang="id-ID" dirty="0"/>
          </a:p>
        </p:txBody>
      </p:sp>
      <p:sp>
        <p:nvSpPr>
          <p:cNvPr id="14" name="TextBox 13"/>
          <p:cNvSpPr txBox="1"/>
          <p:nvPr/>
        </p:nvSpPr>
        <p:spPr>
          <a:xfrm>
            <a:off x="5868144" y="4365104"/>
            <a:ext cx="2808312" cy="1754326"/>
          </a:xfrm>
          <a:prstGeom prst="rect">
            <a:avLst/>
          </a:prstGeom>
          <a:noFill/>
        </p:spPr>
        <p:txBody>
          <a:bodyPr wrap="square" rtlCol="0">
            <a:spAutoFit/>
          </a:bodyPr>
          <a:lstStyle/>
          <a:p>
            <a:pPr eaLnBrk="1" hangingPunct="1"/>
            <a:r>
              <a:rPr lang="id-ID" altLang="id-ID" b="1" dirty="0"/>
              <a:t>I</a:t>
            </a:r>
            <a:r>
              <a:rPr lang="sv-SE" altLang="id-ID" b="1" dirty="0"/>
              <a:t>kut melaksanakan ketertiban dunia yang berdasarkan</a:t>
            </a:r>
          </a:p>
          <a:p>
            <a:pPr eaLnBrk="1" hangingPunct="1"/>
            <a:r>
              <a:rPr lang="en-US" altLang="id-ID" b="1" dirty="0" err="1"/>
              <a:t>kemerdekaan</a:t>
            </a:r>
            <a:r>
              <a:rPr lang="en-US" altLang="id-ID" b="1" dirty="0"/>
              <a:t>, </a:t>
            </a:r>
            <a:r>
              <a:rPr lang="en-US" altLang="id-ID" b="1" dirty="0" err="1"/>
              <a:t>perdamaian</a:t>
            </a:r>
            <a:r>
              <a:rPr lang="en-US" altLang="id-ID" b="1" dirty="0"/>
              <a:t> </a:t>
            </a:r>
            <a:r>
              <a:rPr lang="en-US" altLang="id-ID" b="1" dirty="0" err="1"/>
              <a:t>abadi</a:t>
            </a:r>
            <a:r>
              <a:rPr lang="en-US" altLang="id-ID" b="1" dirty="0"/>
              <a:t> </a:t>
            </a:r>
            <a:r>
              <a:rPr lang="en-US" altLang="id-ID" b="1" dirty="0" err="1"/>
              <a:t>dan</a:t>
            </a:r>
            <a:r>
              <a:rPr lang="en-US" altLang="id-ID" b="1" dirty="0"/>
              <a:t> </a:t>
            </a:r>
            <a:r>
              <a:rPr lang="en-US" altLang="id-ID" b="1" dirty="0" err="1"/>
              <a:t>keadilan</a:t>
            </a:r>
            <a:r>
              <a:rPr lang="en-US" altLang="id-ID" b="1" dirty="0"/>
              <a:t> </a:t>
            </a:r>
            <a:r>
              <a:rPr lang="en-US" altLang="id-ID" b="1" dirty="0" err="1"/>
              <a:t>sosial</a:t>
            </a:r>
            <a:endParaRPr lang="id-ID" dirty="0"/>
          </a:p>
        </p:txBody>
      </p:sp>
      <p:sp>
        <p:nvSpPr>
          <p:cNvPr id="4" name="TextBox 3"/>
          <p:cNvSpPr txBox="1"/>
          <p:nvPr/>
        </p:nvSpPr>
        <p:spPr>
          <a:xfrm>
            <a:off x="1115616" y="404664"/>
            <a:ext cx="6984776" cy="461665"/>
          </a:xfrm>
          <a:prstGeom prst="rect">
            <a:avLst/>
          </a:prstGeom>
          <a:noFill/>
        </p:spPr>
        <p:txBody>
          <a:bodyPr wrap="square" rtlCol="0">
            <a:spAutoFit/>
          </a:bodyPr>
          <a:lstStyle/>
          <a:p>
            <a:pPr algn="ctr"/>
            <a:r>
              <a:rPr lang="id-ID" sz="2400" b="1" dirty="0"/>
              <a:t>TUJUAN BERNEGARA</a:t>
            </a:r>
          </a:p>
        </p:txBody>
      </p:sp>
    </p:spTree>
    <p:extLst>
      <p:ext uri="{BB962C8B-B14F-4D97-AF65-F5344CB8AC3E}">
        <p14:creationId xmlns:p14="http://schemas.microsoft.com/office/powerpoint/2010/main" val="15600875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004455" y="228600"/>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endParaRPr lang="en-US" sz="4800" b="1" dirty="0">
              <a:latin typeface="Agency FB" pitchFamily="34" charset="0"/>
              <a:ea typeface="Arial Unicode MS" pitchFamily="34" charset="-128"/>
              <a:cs typeface="Arial Unicode MS" pitchFamily="34" charset="-128"/>
            </a:endParaRPr>
          </a:p>
        </p:txBody>
      </p:sp>
      <p:sp>
        <p:nvSpPr>
          <p:cNvPr id="17" name="Oval 16"/>
          <p:cNvSpPr/>
          <p:nvPr/>
        </p:nvSpPr>
        <p:spPr>
          <a:xfrm>
            <a:off x="242455" y="10795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47105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3</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extBox 1"/>
          <p:cNvSpPr txBox="1"/>
          <p:nvPr/>
        </p:nvSpPr>
        <p:spPr>
          <a:xfrm>
            <a:off x="1187624" y="375047"/>
            <a:ext cx="7910945" cy="461665"/>
          </a:xfrm>
          <a:prstGeom prst="rect">
            <a:avLst/>
          </a:prstGeom>
          <a:noFill/>
        </p:spPr>
        <p:txBody>
          <a:bodyPr wrap="square" rtlCol="0">
            <a:spAutoFit/>
          </a:bodyPr>
          <a:lstStyle/>
          <a:p>
            <a:pPr algn="ctr"/>
            <a:r>
              <a:rPr lang="id-ID" sz="2400" dirty="0"/>
              <a:t>BENTUK NEGARA</a:t>
            </a:r>
          </a:p>
        </p:txBody>
      </p:sp>
      <p:sp>
        <p:nvSpPr>
          <p:cNvPr id="3" name="Oval 2"/>
          <p:cNvSpPr/>
          <p:nvPr/>
        </p:nvSpPr>
        <p:spPr>
          <a:xfrm>
            <a:off x="395536" y="1196752"/>
            <a:ext cx="2516769" cy="90300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 name="TextBox 3"/>
          <p:cNvSpPr txBox="1"/>
          <p:nvPr/>
        </p:nvSpPr>
        <p:spPr>
          <a:xfrm>
            <a:off x="539552" y="1196752"/>
            <a:ext cx="2034045" cy="830997"/>
          </a:xfrm>
          <a:prstGeom prst="rect">
            <a:avLst/>
          </a:prstGeom>
          <a:noFill/>
        </p:spPr>
        <p:txBody>
          <a:bodyPr wrap="square" rtlCol="0">
            <a:spAutoFit/>
          </a:bodyPr>
          <a:lstStyle/>
          <a:p>
            <a:pPr algn="ctr"/>
            <a:r>
              <a:rPr lang="id-ID" sz="2400" dirty="0"/>
              <a:t>Pasal 1 </a:t>
            </a:r>
          </a:p>
          <a:p>
            <a:pPr algn="ctr"/>
            <a:r>
              <a:rPr lang="id-ID" sz="2400" dirty="0"/>
              <a:t>UUD 1945</a:t>
            </a:r>
          </a:p>
        </p:txBody>
      </p:sp>
      <p:sp>
        <p:nvSpPr>
          <p:cNvPr id="5" name="Rounded Rectangle 4"/>
          <p:cNvSpPr/>
          <p:nvPr/>
        </p:nvSpPr>
        <p:spPr>
          <a:xfrm>
            <a:off x="4817942" y="1143811"/>
            <a:ext cx="3714498" cy="1296144"/>
          </a:xfrm>
          <a:prstGeom prst="roundRect">
            <a:avLst/>
          </a:prstGeom>
          <a:solidFill>
            <a:schemeClr val="bg1">
              <a:lumMod val="85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TextBox 6"/>
          <p:cNvSpPr txBox="1"/>
          <p:nvPr/>
        </p:nvSpPr>
        <p:spPr>
          <a:xfrm>
            <a:off x="4884270" y="1284051"/>
            <a:ext cx="3504154" cy="1077218"/>
          </a:xfrm>
          <a:prstGeom prst="rect">
            <a:avLst/>
          </a:prstGeom>
          <a:noFill/>
        </p:spPr>
        <p:txBody>
          <a:bodyPr wrap="square" rtlCol="0">
            <a:spAutoFit/>
          </a:bodyPr>
          <a:lstStyle/>
          <a:p>
            <a:pPr algn="ctr"/>
            <a:r>
              <a:rPr lang="en-US" sz="2000" dirty="0"/>
              <a:t>Negara Indonesia </a:t>
            </a:r>
            <a:r>
              <a:rPr lang="en-US" sz="2000" dirty="0" err="1"/>
              <a:t>adalah</a:t>
            </a:r>
            <a:r>
              <a:rPr lang="en-US" sz="2000" dirty="0"/>
              <a:t> </a:t>
            </a:r>
            <a:r>
              <a:rPr lang="id-ID" sz="2400" b="1" dirty="0" err="1"/>
              <a:t>N</a:t>
            </a:r>
            <a:r>
              <a:rPr lang="en-US" sz="2400" b="1" dirty="0" err="1"/>
              <a:t>egara</a:t>
            </a:r>
            <a:r>
              <a:rPr lang="en-US" sz="2400" b="1" dirty="0"/>
              <a:t> </a:t>
            </a:r>
            <a:r>
              <a:rPr lang="id-ID" sz="2400" b="1" dirty="0"/>
              <a:t>K</a:t>
            </a:r>
            <a:r>
              <a:rPr lang="en-US" sz="2400" b="1" dirty="0" err="1"/>
              <a:t>esatuan</a:t>
            </a:r>
            <a:r>
              <a:rPr lang="en-US" sz="2400" b="1" dirty="0"/>
              <a:t> </a:t>
            </a:r>
            <a:r>
              <a:rPr lang="en-US" sz="2000" dirty="0"/>
              <a:t>yang </a:t>
            </a:r>
            <a:r>
              <a:rPr lang="en-US" sz="2000" b="1" dirty="0" err="1"/>
              <a:t>berbentuk</a:t>
            </a:r>
            <a:r>
              <a:rPr lang="en-US" sz="2000" b="1" dirty="0"/>
              <a:t> </a:t>
            </a:r>
            <a:r>
              <a:rPr lang="id-ID" sz="2000" b="1" dirty="0" err="1"/>
              <a:t>R</a:t>
            </a:r>
            <a:r>
              <a:rPr lang="en-US" sz="2000" b="1" dirty="0" err="1"/>
              <a:t>epublik</a:t>
            </a:r>
            <a:endParaRPr lang="id-ID" sz="2000" b="1" dirty="0"/>
          </a:p>
        </p:txBody>
      </p:sp>
      <p:sp>
        <p:nvSpPr>
          <p:cNvPr id="14" name="Down Arrow 13"/>
          <p:cNvSpPr/>
          <p:nvPr/>
        </p:nvSpPr>
        <p:spPr>
          <a:xfrm>
            <a:off x="6004318" y="2492896"/>
            <a:ext cx="864096" cy="432048"/>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21" name="Rounded Rectangle 20"/>
          <p:cNvSpPr/>
          <p:nvPr/>
        </p:nvSpPr>
        <p:spPr>
          <a:xfrm>
            <a:off x="655374" y="2996952"/>
            <a:ext cx="7877066" cy="1512168"/>
          </a:xfrm>
          <a:prstGeom prst="roundRect">
            <a:avLst/>
          </a:prstGeom>
          <a:solidFill>
            <a:schemeClr val="bg1">
              <a:lumMod val="8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TextBox 7"/>
          <p:cNvSpPr txBox="1"/>
          <p:nvPr/>
        </p:nvSpPr>
        <p:spPr>
          <a:xfrm>
            <a:off x="737755" y="3068960"/>
            <a:ext cx="7650669" cy="1323439"/>
          </a:xfrm>
          <a:prstGeom prst="rect">
            <a:avLst/>
          </a:prstGeom>
          <a:noFill/>
        </p:spPr>
        <p:txBody>
          <a:bodyPr wrap="square" rtlCol="0">
            <a:spAutoFit/>
          </a:bodyPr>
          <a:lstStyle/>
          <a:p>
            <a:pPr algn="ctr"/>
            <a:r>
              <a:rPr lang="id-ID" sz="2000" dirty="0"/>
              <a:t>D</a:t>
            </a:r>
            <a:r>
              <a:rPr lang="en-US" sz="2000" dirty="0" err="1"/>
              <a:t>ibentuk</a:t>
            </a:r>
            <a:r>
              <a:rPr lang="id-ID" sz="2000" dirty="0"/>
              <a:t> </a:t>
            </a:r>
            <a:r>
              <a:rPr lang="en-US" sz="2000" dirty="0"/>
              <a:t> </a:t>
            </a:r>
            <a:r>
              <a:rPr lang="id-ID" sz="2000" b="1" dirty="0"/>
              <a:t>P</a:t>
            </a:r>
            <a:r>
              <a:rPr lang="en-US" sz="2000" b="1" dirty="0" err="1"/>
              <a:t>emerintah</a:t>
            </a:r>
            <a:r>
              <a:rPr lang="en-US" sz="2000" b="1" dirty="0"/>
              <a:t> Negara Indonesia </a:t>
            </a:r>
            <a:r>
              <a:rPr lang="en-US" sz="2000" dirty="0" err="1"/>
              <a:t>sebagai</a:t>
            </a:r>
            <a:r>
              <a:rPr lang="en-US" sz="2000" dirty="0"/>
              <a:t> </a:t>
            </a:r>
            <a:r>
              <a:rPr lang="en-US" sz="2000" b="1" dirty="0" err="1"/>
              <a:t>pemerintah</a:t>
            </a:r>
            <a:r>
              <a:rPr lang="en-US" sz="2000" b="1" dirty="0"/>
              <a:t> </a:t>
            </a:r>
            <a:r>
              <a:rPr lang="en-US" sz="2000" b="1" dirty="0" err="1"/>
              <a:t>nasional</a:t>
            </a:r>
            <a:r>
              <a:rPr lang="en-US" sz="2000" b="1" dirty="0"/>
              <a:t> </a:t>
            </a:r>
            <a:r>
              <a:rPr lang="en-US" sz="2000" b="1" dirty="0" err="1"/>
              <a:t>untuk</a:t>
            </a:r>
            <a:r>
              <a:rPr lang="en-US" sz="2000" b="1" dirty="0"/>
              <a:t> </a:t>
            </a:r>
            <a:r>
              <a:rPr lang="en-US" sz="2000" b="1" dirty="0" err="1"/>
              <a:t>pertama</a:t>
            </a:r>
            <a:r>
              <a:rPr lang="en-US" sz="2000" b="1" dirty="0"/>
              <a:t> </a:t>
            </a:r>
            <a:r>
              <a:rPr lang="en-US" sz="2000" b="1" dirty="0" err="1"/>
              <a:t>kalinya</a:t>
            </a:r>
            <a:r>
              <a:rPr lang="en-US" sz="2000" dirty="0"/>
              <a:t> </a:t>
            </a:r>
            <a:r>
              <a:rPr lang="en-US" sz="2000" dirty="0" err="1"/>
              <a:t>dan</a:t>
            </a:r>
            <a:r>
              <a:rPr lang="en-US" sz="2000" dirty="0"/>
              <a:t> </a:t>
            </a:r>
            <a:r>
              <a:rPr lang="en-US" sz="2000" dirty="0" err="1"/>
              <a:t>kemudian</a:t>
            </a:r>
            <a:r>
              <a:rPr lang="en-US" sz="2000" dirty="0"/>
              <a:t> </a:t>
            </a:r>
            <a:r>
              <a:rPr lang="en-US" sz="2000" b="1" dirty="0" err="1"/>
              <a:t>pemerintah</a:t>
            </a:r>
            <a:r>
              <a:rPr lang="en-US" sz="2000" b="1" dirty="0"/>
              <a:t> </a:t>
            </a:r>
            <a:r>
              <a:rPr lang="en-US" sz="2000" b="1" dirty="0" err="1"/>
              <a:t>nasional</a:t>
            </a:r>
            <a:r>
              <a:rPr lang="en-US" sz="2000" b="1" dirty="0"/>
              <a:t> </a:t>
            </a:r>
            <a:r>
              <a:rPr lang="id-ID" sz="2000" b="1" dirty="0"/>
              <a:t> membentuk  Daerah</a:t>
            </a:r>
            <a:r>
              <a:rPr lang="id-ID" sz="2000" dirty="0"/>
              <a:t> sesuai dengan peraturan perundang-undangan </a:t>
            </a:r>
          </a:p>
        </p:txBody>
      </p:sp>
      <p:sp>
        <p:nvSpPr>
          <p:cNvPr id="9" name="Notched Right Arrow 8"/>
          <p:cNvSpPr/>
          <p:nvPr/>
        </p:nvSpPr>
        <p:spPr>
          <a:xfrm>
            <a:off x="3491880" y="1484784"/>
            <a:ext cx="828092" cy="542965"/>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Rectangle 9"/>
          <p:cNvSpPr/>
          <p:nvPr/>
        </p:nvSpPr>
        <p:spPr>
          <a:xfrm>
            <a:off x="2411760" y="4869160"/>
            <a:ext cx="4090933" cy="57606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Down Arrow 10"/>
          <p:cNvSpPr/>
          <p:nvPr/>
        </p:nvSpPr>
        <p:spPr>
          <a:xfrm>
            <a:off x="4067944" y="4581128"/>
            <a:ext cx="677990" cy="228194"/>
          </a:xfrm>
          <a:prstGeom prst="downArrow">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id-ID"/>
          </a:p>
        </p:txBody>
      </p:sp>
      <p:sp>
        <p:nvSpPr>
          <p:cNvPr id="12" name="TextBox 11"/>
          <p:cNvSpPr txBox="1"/>
          <p:nvPr/>
        </p:nvSpPr>
        <p:spPr>
          <a:xfrm>
            <a:off x="2771800" y="5003884"/>
            <a:ext cx="3528392" cy="369332"/>
          </a:xfrm>
          <a:prstGeom prst="rect">
            <a:avLst/>
          </a:prstGeom>
          <a:noFill/>
        </p:spPr>
        <p:txBody>
          <a:bodyPr wrap="square" rtlCol="0">
            <a:spAutoFit/>
          </a:bodyPr>
          <a:lstStyle/>
          <a:p>
            <a:pPr algn="ctr"/>
            <a:r>
              <a:rPr lang="id-ID" dirty="0"/>
              <a:t>PEMERINTAH PROVINSI</a:t>
            </a:r>
          </a:p>
        </p:txBody>
      </p:sp>
      <p:sp>
        <p:nvSpPr>
          <p:cNvPr id="22" name="Rectangle 21"/>
          <p:cNvSpPr/>
          <p:nvPr/>
        </p:nvSpPr>
        <p:spPr>
          <a:xfrm>
            <a:off x="2411760" y="5661248"/>
            <a:ext cx="4090933" cy="576064"/>
          </a:xfrm>
          <a:prstGeom prst="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TextBox 22"/>
          <p:cNvSpPr txBox="1"/>
          <p:nvPr/>
        </p:nvSpPr>
        <p:spPr>
          <a:xfrm>
            <a:off x="2555776" y="5805264"/>
            <a:ext cx="3888432" cy="369332"/>
          </a:xfrm>
          <a:prstGeom prst="rect">
            <a:avLst/>
          </a:prstGeom>
          <a:noFill/>
        </p:spPr>
        <p:txBody>
          <a:bodyPr wrap="square" rtlCol="0">
            <a:spAutoFit/>
          </a:bodyPr>
          <a:lstStyle/>
          <a:p>
            <a:pPr algn="ctr"/>
            <a:r>
              <a:rPr lang="id-ID" dirty="0"/>
              <a:t>PEMERINTAH KABUPATEN/KOTA</a:t>
            </a:r>
          </a:p>
        </p:txBody>
      </p:sp>
    </p:spTree>
    <p:extLst>
      <p:ext uri="{BB962C8B-B14F-4D97-AF65-F5344CB8AC3E}">
        <p14:creationId xmlns:p14="http://schemas.microsoft.com/office/powerpoint/2010/main" val="3646026606"/>
      </p:ext>
    </p:extLst>
  </p:cSld>
  <p:clrMapOvr>
    <a:masterClrMapping/>
  </p:clrMapOvr>
  <p:transition>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004455" y="228600"/>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endParaRPr lang="en-US" sz="4800" b="1" dirty="0">
              <a:latin typeface="Agency FB" pitchFamily="34" charset="0"/>
              <a:ea typeface="Arial Unicode MS" pitchFamily="34" charset="-128"/>
              <a:cs typeface="Arial Unicode MS" pitchFamily="34" charset="-128"/>
            </a:endParaRPr>
          </a:p>
        </p:txBody>
      </p:sp>
      <p:sp>
        <p:nvSpPr>
          <p:cNvPr id="17" name="Oval 16"/>
          <p:cNvSpPr/>
          <p:nvPr/>
        </p:nvSpPr>
        <p:spPr>
          <a:xfrm>
            <a:off x="242455" y="10795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47105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4</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extBox 1"/>
          <p:cNvSpPr txBox="1"/>
          <p:nvPr/>
        </p:nvSpPr>
        <p:spPr>
          <a:xfrm>
            <a:off x="1187624" y="375047"/>
            <a:ext cx="7910945" cy="523220"/>
          </a:xfrm>
          <a:prstGeom prst="rect">
            <a:avLst/>
          </a:prstGeom>
          <a:noFill/>
        </p:spPr>
        <p:txBody>
          <a:bodyPr wrap="square" rtlCol="0">
            <a:spAutoFit/>
          </a:bodyPr>
          <a:lstStyle/>
          <a:p>
            <a:pPr algn="ctr"/>
            <a:r>
              <a:rPr lang="id-ID" sz="2800" b="1" dirty="0"/>
              <a:t>KENAPA HARUS DESENTRALISASI.....?</a:t>
            </a:r>
          </a:p>
        </p:txBody>
      </p:sp>
      <p:cxnSp>
        <p:nvCxnSpPr>
          <p:cNvPr id="29" name="Straight Arrow Connector 28"/>
          <p:cNvCxnSpPr/>
          <p:nvPr/>
        </p:nvCxnSpPr>
        <p:spPr>
          <a:xfrm flipH="1">
            <a:off x="3429000" y="6453336"/>
            <a:ext cx="213360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8" name="Oval 7"/>
          <p:cNvSpPr/>
          <p:nvPr/>
        </p:nvSpPr>
        <p:spPr>
          <a:xfrm>
            <a:off x="471055" y="1268760"/>
            <a:ext cx="716569" cy="792088"/>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a:solidFill>
                  <a:schemeClr val="tx1"/>
                </a:solidFill>
              </a:rPr>
              <a:t>1</a:t>
            </a:r>
          </a:p>
        </p:txBody>
      </p:sp>
      <p:sp>
        <p:nvSpPr>
          <p:cNvPr id="21" name="Oval 20"/>
          <p:cNvSpPr/>
          <p:nvPr/>
        </p:nvSpPr>
        <p:spPr>
          <a:xfrm>
            <a:off x="467544" y="2924944"/>
            <a:ext cx="716569" cy="792088"/>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a:solidFill>
                  <a:schemeClr val="tx1"/>
                </a:solidFill>
              </a:rPr>
              <a:t>2</a:t>
            </a:r>
          </a:p>
        </p:txBody>
      </p:sp>
      <p:sp>
        <p:nvSpPr>
          <p:cNvPr id="22" name="Oval 21"/>
          <p:cNvSpPr/>
          <p:nvPr/>
        </p:nvSpPr>
        <p:spPr>
          <a:xfrm>
            <a:off x="467544" y="4149080"/>
            <a:ext cx="716569" cy="792088"/>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a:solidFill>
                  <a:schemeClr val="tx1"/>
                </a:solidFill>
              </a:rPr>
              <a:t>3</a:t>
            </a:r>
          </a:p>
        </p:txBody>
      </p:sp>
      <p:sp>
        <p:nvSpPr>
          <p:cNvPr id="23" name="Oval 22"/>
          <p:cNvSpPr/>
          <p:nvPr/>
        </p:nvSpPr>
        <p:spPr>
          <a:xfrm>
            <a:off x="467543" y="5445224"/>
            <a:ext cx="716569" cy="792088"/>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id-ID" sz="2400" dirty="0">
                <a:solidFill>
                  <a:schemeClr val="tx1"/>
                </a:solidFill>
              </a:rPr>
              <a:t>4</a:t>
            </a:r>
          </a:p>
        </p:txBody>
      </p:sp>
      <p:sp>
        <p:nvSpPr>
          <p:cNvPr id="9" name="TextBox 8"/>
          <p:cNvSpPr txBox="1"/>
          <p:nvPr/>
        </p:nvSpPr>
        <p:spPr>
          <a:xfrm>
            <a:off x="1259632" y="1052736"/>
            <a:ext cx="7521415" cy="1631216"/>
          </a:xfrm>
          <a:prstGeom prst="rect">
            <a:avLst/>
          </a:prstGeom>
          <a:noFill/>
        </p:spPr>
        <p:txBody>
          <a:bodyPr wrap="square" rtlCol="0">
            <a:spAutoFit/>
          </a:bodyPr>
          <a:lstStyle/>
          <a:p>
            <a:pPr algn="just"/>
            <a:r>
              <a:rPr lang="id-ID" sz="2000" dirty="0"/>
              <a:t>Perspektif fisik wilayah,  teritorial wilayah negara Republik Indonesia  yang sangat luas,  kondisi geografis yang berbentuk kepulauan yang meliputi 17.504 buah  pulau besar dan kecil, serta banyaknya daerah terisolir (</a:t>
            </a:r>
            <a:r>
              <a:rPr lang="id-ID" sz="2000" i="1" dirty="0"/>
              <a:t>remote area</a:t>
            </a:r>
            <a:r>
              <a:rPr lang="id-ID" sz="2000" dirty="0"/>
              <a:t>) di berbagai penjuru wilayah Indonesia.</a:t>
            </a:r>
          </a:p>
        </p:txBody>
      </p:sp>
      <p:sp>
        <p:nvSpPr>
          <p:cNvPr id="24" name="TextBox 23"/>
          <p:cNvSpPr txBox="1"/>
          <p:nvPr/>
        </p:nvSpPr>
        <p:spPr>
          <a:xfrm>
            <a:off x="1259632" y="2780928"/>
            <a:ext cx="7521415" cy="1015663"/>
          </a:xfrm>
          <a:prstGeom prst="rect">
            <a:avLst/>
          </a:prstGeom>
          <a:noFill/>
        </p:spPr>
        <p:txBody>
          <a:bodyPr wrap="square" rtlCol="0">
            <a:spAutoFit/>
          </a:bodyPr>
          <a:lstStyle/>
          <a:p>
            <a:pPr algn="just"/>
            <a:r>
              <a:rPr lang="id-ID" sz="2000" dirty="0"/>
              <a:t>Perspektif jumlah penduduk Indonesia yang sangat besar, mencapai 251 juta jiwa, serta terdapat 1.128 kelompok suku bangsa</a:t>
            </a:r>
          </a:p>
        </p:txBody>
      </p:sp>
      <p:sp>
        <p:nvSpPr>
          <p:cNvPr id="25" name="TextBox 24"/>
          <p:cNvSpPr txBox="1"/>
          <p:nvPr/>
        </p:nvSpPr>
        <p:spPr>
          <a:xfrm>
            <a:off x="1259632" y="3933056"/>
            <a:ext cx="7521415" cy="1323439"/>
          </a:xfrm>
          <a:prstGeom prst="rect">
            <a:avLst/>
          </a:prstGeom>
          <a:noFill/>
        </p:spPr>
        <p:txBody>
          <a:bodyPr wrap="square" rtlCol="0">
            <a:spAutoFit/>
          </a:bodyPr>
          <a:lstStyle/>
          <a:p>
            <a:pPr algn="just"/>
            <a:r>
              <a:rPr lang="id-ID" sz="2000" dirty="0"/>
              <a:t>Perspektif legal konsitusional UUD 1945 mengamanahkan harus adanya otonomi daerah (Pasal 18). Sesudah amandemen UUD 1945 juga diamanahkan kehadiran otonomi daerah dan bahkan otonomi  khusus  (Pasal 18, 18 A, dan 18 B)</a:t>
            </a:r>
          </a:p>
        </p:txBody>
      </p:sp>
      <p:sp>
        <p:nvSpPr>
          <p:cNvPr id="26" name="TextBox 25"/>
          <p:cNvSpPr txBox="1"/>
          <p:nvPr/>
        </p:nvSpPr>
        <p:spPr>
          <a:xfrm>
            <a:off x="1259632" y="5301208"/>
            <a:ext cx="7521415" cy="1015663"/>
          </a:xfrm>
          <a:prstGeom prst="rect">
            <a:avLst/>
          </a:prstGeom>
          <a:noFill/>
        </p:spPr>
        <p:txBody>
          <a:bodyPr wrap="square" rtlCol="0">
            <a:spAutoFit/>
          </a:bodyPr>
          <a:lstStyle/>
          <a:p>
            <a:pPr algn="just"/>
            <a:r>
              <a:rPr lang="id-ID" sz="2000" dirty="0"/>
              <a:t>Mengurangi beban tugasnya yang selama ini sangat banyak, dengan membagi tugas penyelenggaraannya dengan pemerintahan daerah</a:t>
            </a:r>
          </a:p>
        </p:txBody>
      </p:sp>
    </p:spTree>
    <p:extLst>
      <p:ext uri="{BB962C8B-B14F-4D97-AF65-F5344CB8AC3E}">
        <p14:creationId xmlns:p14="http://schemas.microsoft.com/office/powerpoint/2010/main" val="2295530668"/>
      </p:ext>
    </p:extLst>
  </p:cSld>
  <p:clrMapOvr>
    <a:masterClrMapping/>
  </p:clrMapOvr>
  <p:transition>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004455" y="228600"/>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endParaRPr lang="en-US" sz="4800" b="1" dirty="0">
              <a:latin typeface="Agency FB" pitchFamily="34" charset="0"/>
              <a:ea typeface="Arial Unicode MS" pitchFamily="34" charset="-128"/>
              <a:cs typeface="Arial Unicode MS" pitchFamily="34" charset="-128"/>
            </a:endParaRPr>
          </a:p>
        </p:txBody>
      </p:sp>
      <p:sp>
        <p:nvSpPr>
          <p:cNvPr id="17" name="Oval 16"/>
          <p:cNvSpPr/>
          <p:nvPr/>
        </p:nvSpPr>
        <p:spPr>
          <a:xfrm>
            <a:off x="242455" y="10795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47105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5</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extBox 1"/>
          <p:cNvSpPr txBox="1"/>
          <p:nvPr/>
        </p:nvSpPr>
        <p:spPr>
          <a:xfrm>
            <a:off x="1187624" y="221739"/>
            <a:ext cx="7910945" cy="461665"/>
          </a:xfrm>
          <a:prstGeom prst="rect">
            <a:avLst/>
          </a:prstGeom>
          <a:noFill/>
        </p:spPr>
        <p:txBody>
          <a:bodyPr wrap="square" rtlCol="0">
            <a:spAutoFit/>
          </a:bodyPr>
          <a:lstStyle/>
          <a:p>
            <a:pPr algn="ctr"/>
            <a:r>
              <a:rPr lang="id-ID" sz="2400" b="1" dirty="0"/>
              <a:t>TUJUAN DESENTRALISASI &amp; OTONOMI DAERAH</a:t>
            </a:r>
          </a:p>
        </p:txBody>
      </p:sp>
      <p:cxnSp>
        <p:nvCxnSpPr>
          <p:cNvPr id="29" name="Straight Arrow Connector 28"/>
          <p:cNvCxnSpPr/>
          <p:nvPr/>
        </p:nvCxnSpPr>
        <p:spPr>
          <a:xfrm flipH="1">
            <a:off x="3429000" y="6453336"/>
            <a:ext cx="213360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4" name="Down Arrow 3"/>
          <p:cNvSpPr/>
          <p:nvPr/>
        </p:nvSpPr>
        <p:spPr>
          <a:xfrm>
            <a:off x="2699792" y="764704"/>
            <a:ext cx="3672408" cy="720080"/>
          </a:xfrm>
          <a:prstGeom prst="downArrow">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ounded Rectangle 4"/>
          <p:cNvSpPr/>
          <p:nvPr/>
        </p:nvSpPr>
        <p:spPr>
          <a:xfrm>
            <a:off x="467544" y="1484784"/>
            <a:ext cx="3528392" cy="1149226"/>
          </a:xfrm>
          <a:prstGeom prst="roundRect">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TextBox 5"/>
          <p:cNvSpPr txBox="1"/>
          <p:nvPr/>
        </p:nvSpPr>
        <p:spPr>
          <a:xfrm>
            <a:off x="971600" y="1484784"/>
            <a:ext cx="2241376" cy="1077218"/>
          </a:xfrm>
          <a:prstGeom prst="rect">
            <a:avLst/>
          </a:prstGeom>
          <a:noFill/>
        </p:spPr>
        <p:txBody>
          <a:bodyPr wrap="square" rtlCol="0">
            <a:spAutoFit/>
          </a:bodyPr>
          <a:lstStyle/>
          <a:p>
            <a:pPr algn="ctr"/>
            <a:r>
              <a:rPr lang="id-ID" sz="3200" dirty="0"/>
              <a:t>TUJUAN POLITIK</a:t>
            </a:r>
          </a:p>
        </p:txBody>
      </p:sp>
      <p:sp>
        <p:nvSpPr>
          <p:cNvPr id="31" name="Rounded Rectangle 30"/>
          <p:cNvSpPr/>
          <p:nvPr/>
        </p:nvSpPr>
        <p:spPr>
          <a:xfrm>
            <a:off x="5072771" y="1556792"/>
            <a:ext cx="3675693" cy="1077218"/>
          </a:xfrm>
          <a:prstGeom prst="roundRect">
            <a:avLst/>
          </a:prstGeom>
          <a:solidFill>
            <a:schemeClr val="bg1">
              <a:lumMod val="8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2" name="TextBox 31"/>
          <p:cNvSpPr txBox="1"/>
          <p:nvPr/>
        </p:nvSpPr>
        <p:spPr>
          <a:xfrm>
            <a:off x="4928205" y="1556792"/>
            <a:ext cx="3748252" cy="1077218"/>
          </a:xfrm>
          <a:prstGeom prst="rect">
            <a:avLst/>
          </a:prstGeom>
          <a:solidFill>
            <a:srgbClr val="FFFF00"/>
          </a:solidFill>
        </p:spPr>
        <p:txBody>
          <a:bodyPr wrap="square" rtlCol="0">
            <a:spAutoFit/>
          </a:bodyPr>
          <a:lstStyle/>
          <a:p>
            <a:pPr algn="ctr"/>
            <a:r>
              <a:rPr lang="id-ID" sz="3200" dirty="0"/>
              <a:t>TUJUAN ADMINISTRATIF</a:t>
            </a:r>
          </a:p>
        </p:txBody>
      </p:sp>
      <p:sp>
        <p:nvSpPr>
          <p:cNvPr id="21" name="TextBox 20"/>
          <p:cNvSpPr txBox="1"/>
          <p:nvPr/>
        </p:nvSpPr>
        <p:spPr>
          <a:xfrm>
            <a:off x="179512" y="2779181"/>
            <a:ext cx="3964276" cy="3477875"/>
          </a:xfrm>
          <a:prstGeom prst="rect">
            <a:avLst/>
          </a:prstGeom>
          <a:solidFill>
            <a:schemeClr val="bg1">
              <a:lumMod val="85000"/>
            </a:schemeClr>
          </a:solidFill>
        </p:spPr>
        <p:txBody>
          <a:bodyPr wrap="square" rtlCol="0">
            <a:spAutoFit/>
          </a:bodyPr>
          <a:lstStyle/>
          <a:p>
            <a:pPr marL="342900" indent="-180000" algn="just">
              <a:spcBef>
                <a:spcPts val="600"/>
              </a:spcBef>
              <a:spcAft>
                <a:spcPts val="600"/>
              </a:spcAft>
              <a:buFont typeface="Arial" panose="020B0604020202020204" pitchFamily="34" charset="0"/>
              <a:buChar char="•"/>
            </a:pPr>
            <a:r>
              <a:rPr lang="sv-SE" altLang="id-ID" sz="2000" dirty="0">
                <a:latin typeface="Arial" charset="0"/>
                <a:cs typeface="Arial" charset="0"/>
              </a:rPr>
              <a:t>Pem</a:t>
            </a:r>
            <a:r>
              <a:rPr lang="id-ID" altLang="id-ID" sz="2000" dirty="0">
                <a:latin typeface="Arial" charset="0"/>
                <a:cs typeface="Arial" charset="0"/>
              </a:rPr>
              <a:t>erintahan Daerah sebagai </a:t>
            </a:r>
            <a:r>
              <a:rPr lang="sv-SE" altLang="id-ID" sz="2000" dirty="0">
                <a:latin typeface="Arial" charset="0"/>
                <a:cs typeface="Arial" charset="0"/>
              </a:rPr>
              <a:t> media pend</a:t>
            </a:r>
            <a:r>
              <a:rPr lang="id-ID" altLang="id-ID" sz="2000" dirty="0">
                <a:latin typeface="Arial" charset="0"/>
                <a:cs typeface="Arial" charset="0"/>
              </a:rPr>
              <a:t>idikan</a:t>
            </a:r>
            <a:r>
              <a:rPr lang="sv-SE" altLang="id-ID" sz="2000" dirty="0">
                <a:latin typeface="Arial" charset="0"/>
                <a:cs typeface="Arial" charset="0"/>
              </a:rPr>
              <a:t> pol</a:t>
            </a:r>
            <a:r>
              <a:rPr lang="id-ID" altLang="id-ID" sz="2000" dirty="0">
                <a:latin typeface="Arial" charset="0"/>
                <a:cs typeface="Arial" charset="0"/>
              </a:rPr>
              <a:t>itik.</a:t>
            </a:r>
          </a:p>
          <a:p>
            <a:pPr marL="342900" indent="-180000" algn="just">
              <a:spcBef>
                <a:spcPts val="600"/>
              </a:spcBef>
              <a:spcAft>
                <a:spcPts val="600"/>
              </a:spcAft>
              <a:buFont typeface="Arial" panose="020B0604020202020204" pitchFamily="34" charset="0"/>
              <a:buChar char="•"/>
            </a:pPr>
            <a:r>
              <a:rPr lang="id-ID" altLang="id-ID" sz="2000" dirty="0"/>
              <a:t>Institusionalisasi politik dg konsolidasi politik yg arif.</a:t>
            </a:r>
          </a:p>
          <a:p>
            <a:pPr marL="342900" indent="-180000" algn="just">
              <a:spcBef>
                <a:spcPts val="600"/>
              </a:spcBef>
              <a:spcAft>
                <a:spcPts val="600"/>
              </a:spcAft>
              <a:buFont typeface="Arial" panose="020B0604020202020204" pitchFamily="34" charset="0"/>
              <a:buChar char="•"/>
            </a:pPr>
            <a:r>
              <a:rPr lang="id-ID" altLang="id-ID" sz="2000" dirty="0">
                <a:latin typeface="Arial" charset="0"/>
                <a:cs typeface="Arial" charset="0"/>
              </a:rPr>
              <a:t>Membangun budaya politik lokal sebagai representasi kearifan lokal, yang memperkuat budaya politik nasional.</a:t>
            </a:r>
            <a:endParaRPr lang="sv-SE" altLang="id-ID" sz="2000" dirty="0">
              <a:latin typeface="Arial" charset="0"/>
              <a:cs typeface="Arial" charset="0"/>
            </a:endParaRPr>
          </a:p>
        </p:txBody>
      </p:sp>
      <p:sp>
        <p:nvSpPr>
          <p:cNvPr id="22" name="TextBox 21"/>
          <p:cNvSpPr txBox="1"/>
          <p:nvPr/>
        </p:nvSpPr>
        <p:spPr>
          <a:xfrm>
            <a:off x="4928204" y="2780928"/>
            <a:ext cx="3964276" cy="3631763"/>
          </a:xfrm>
          <a:prstGeom prst="rect">
            <a:avLst/>
          </a:prstGeom>
          <a:solidFill>
            <a:srgbClr val="FFFF00"/>
          </a:solidFill>
        </p:spPr>
        <p:txBody>
          <a:bodyPr wrap="square" rtlCol="0">
            <a:spAutoFit/>
          </a:bodyPr>
          <a:lstStyle/>
          <a:p>
            <a:pPr marL="342900" indent="-180000" algn="just">
              <a:spcBef>
                <a:spcPts val="600"/>
              </a:spcBef>
              <a:spcAft>
                <a:spcPts val="600"/>
              </a:spcAft>
              <a:buFont typeface="Arial" panose="020B0604020202020204" pitchFamily="34" charset="0"/>
              <a:buChar char="•"/>
            </a:pPr>
            <a:r>
              <a:rPr lang="id-ID" sz="2000" dirty="0"/>
              <a:t>Menempatkan Pem-an Drh </a:t>
            </a:r>
            <a:r>
              <a:rPr lang="sv-SE" sz="2000" dirty="0"/>
              <a:t>s</a:t>
            </a:r>
            <a:r>
              <a:rPr lang="id-ID" sz="2000" dirty="0"/>
              <a:t>e</a:t>
            </a:r>
            <a:r>
              <a:rPr lang="sv-SE" sz="2000" dirty="0"/>
              <a:t>b</a:t>
            </a:r>
            <a:r>
              <a:rPr lang="id-ID" sz="2000" dirty="0"/>
              <a:t>a</a:t>
            </a:r>
            <a:r>
              <a:rPr lang="sv-SE" sz="2000" dirty="0"/>
              <a:t>g</a:t>
            </a:r>
            <a:r>
              <a:rPr lang="id-ID" sz="2000" dirty="0"/>
              <a:t>ai</a:t>
            </a:r>
            <a:r>
              <a:rPr lang="sv-SE" sz="2000" dirty="0"/>
              <a:t> unit p</a:t>
            </a:r>
            <a:r>
              <a:rPr lang="id-ID" sz="2000" dirty="0"/>
              <a:t>enyedia </a:t>
            </a:r>
            <a:r>
              <a:rPr lang="sv-SE" sz="2000" dirty="0"/>
              <a:t>layanan </a:t>
            </a:r>
            <a:r>
              <a:rPr lang="id-ID" sz="2000" dirty="0"/>
              <a:t>publik yang </a:t>
            </a:r>
            <a:r>
              <a:rPr lang="sv-SE" sz="2000" dirty="0"/>
              <a:t>efektif dan efisien</a:t>
            </a:r>
            <a:r>
              <a:rPr lang="id-ID" altLang="id-ID" sz="2000" dirty="0">
                <a:latin typeface="Arial" charset="0"/>
                <a:cs typeface="Arial" charset="0"/>
              </a:rPr>
              <a:t>.</a:t>
            </a:r>
          </a:p>
          <a:p>
            <a:pPr marL="342900" indent="-180000" algn="just">
              <a:spcBef>
                <a:spcPts val="600"/>
              </a:spcBef>
              <a:spcAft>
                <a:spcPts val="600"/>
              </a:spcAft>
              <a:buFont typeface="Arial" panose="020B0604020202020204" pitchFamily="34" charset="0"/>
              <a:buChar char="•"/>
            </a:pPr>
            <a:r>
              <a:rPr lang="id-ID" sz="2000" dirty="0"/>
              <a:t>M</a:t>
            </a:r>
            <a:r>
              <a:rPr lang="sv-SE" sz="2000" dirty="0"/>
              <a:t>embangun pemerintahan yg baik d</a:t>
            </a:r>
            <a:r>
              <a:rPr lang="id-ID" sz="2000" dirty="0"/>
              <a:t>en</a:t>
            </a:r>
            <a:r>
              <a:rPr lang="sv-SE" sz="2000" dirty="0"/>
              <a:t>g</a:t>
            </a:r>
            <a:r>
              <a:rPr lang="id-ID" sz="2000" dirty="0"/>
              <a:t>an</a:t>
            </a:r>
            <a:r>
              <a:rPr lang="sv-SE" sz="2000" dirty="0"/>
              <a:t> kaidah</a:t>
            </a:r>
            <a:r>
              <a:rPr lang="id-ID" sz="2000" dirty="0"/>
              <a:t>-kaidah</a:t>
            </a:r>
            <a:r>
              <a:rPr lang="sv-SE" sz="2000" dirty="0"/>
              <a:t> </a:t>
            </a:r>
            <a:r>
              <a:rPr lang="id-ID" sz="2000" dirty="0"/>
              <a:t>g</a:t>
            </a:r>
            <a:r>
              <a:rPr lang="sv-SE" sz="2000" i="1" dirty="0"/>
              <a:t>ood </a:t>
            </a:r>
            <a:r>
              <a:rPr lang="id-ID" sz="2000" i="1" dirty="0"/>
              <a:t>g</a:t>
            </a:r>
            <a:r>
              <a:rPr lang="sv-SE" sz="2000" i="1" dirty="0"/>
              <a:t>overnance, </a:t>
            </a:r>
            <a:r>
              <a:rPr lang="sv-SE" sz="2000" dirty="0"/>
              <a:t>antara lain</a:t>
            </a:r>
            <a:r>
              <a:rPr lang="id-ID" sz="2000" dirty="0"/>
              <a:t> </a:t>
            </a:r>
            <a:r>
              <a:rPr lang="sv-SE" sz="2000" dirty="0"/>
              <a:t>h</a:t>
            </a:r>
            <a:r>
              <a:rPr lang="id-ID" sz="2000" dirty="0"/>
              <a:t>a</a:t>
            </a:r>
            <a:r>
              <a:rPr lang="sv-SE" sz="2000" dirty="0"/>
              <a:t>r</a:t>
            </a:r>
            <a:r>
              <a:rPr lang="id-ID" sz="2000" dirty="0"/>
              <a:t>u</a:t>
            </a:r>
            <a:r>
              <a:rPr lang="sv-SE" sz="2000" dirty="0"/>
              <a:t>s profesional, transparan, akuntabel,</a:t>
            </a:r>
            <a:r>
              <a:rPr lang="id-ID" sz="2000" dirty="0"/>
              <a:t>  b</a:t>
            </a:r>
            <a:r>
              <a:rPr lang="sv-SE" sz="2000" dirty="0"/>
              <a:t>erkeadilan, effektif, effisien, bermartabat,  </a:t>
            </a:r>
            <a:r>
              <a:rPr lang="id-ID" sz="2000" dirty="0"/>
              <a:t> </a:t>
            </a:r>
            <a:r>
              <a:rPr lang="sv-SE" sz="2000" dirty="0"/>
              <a:t>dan responsif </a:t>
            </a:r>
            <a:r>
              <a:rPr lang="id-ID" sz="2000" dirty="0"/>
              <a:t>terhadap</a:t>
            </a:r>
            <a:r>
              <a:rPr lang="sv-SE" sz="2000" dirty="0"/>
              <a:t> keluhan masy</a:t>
            </a:r>
            <a:r>
              <a:rPr lang="id-ID" sz="2000" dirty="0"/>
              <a:t>arakat</a:t>
            </a:r>
            <a:endParaRPr lang="id-ID" altLang="id-ID" sz="2000" dirty="0">
              <a:latin typeface="Arial" charset="0"/>
              <a:cs typeface="Arial" charset="0"/>
            </a:endParaRPr>
          </a:p>
        </p:txBody>
      </p:sp>
    </p:spTree>
    <p:extLst>
      <p:ext uri="{BB962C8B-B14F-4D97-AF65-F5344CB8AC3E}">
        <p14:creationId xmlns:p14="http://schemas.microsoft.com/office/powerpoint/2010/main" val="1523719129"/>
      </p:ext>
    </p:extLst>
  </p:cSld>
  <p:clrMapOvr>
    <a:masterClrMapping/>
  </p:clrMapOvr>
  <p:transition>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004455" y="228600"/>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endParaRPr lang="en-US" sz="4800" b="1" dirty="0">
              <a:latin typeface="Agency FB" pitchFamily="34" charset="0"/>
              <a:ea typeface="Arial Unicode MS" pitchFamily="34" charset="-128"/>
              <a:cs typeface="Arial Unicode MS" pitchFamily="34" charset="-128"/>
            </a:endParaRPr>
          </a:p>
        </p:txBody>
      </p:sp>
      <p:sp>
        <p:nvSpPr>
          <p:cNvPr id="17" name="Oval 16"/>
          <p:cNvSpPr/>
          <p:nvPr/>
        </p:nvSpPr>
        <p:spPr>
          <a:xfrm>
            <a:off x="242455" y="10795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47105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6</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extBox 1"/>
          <p:cNvSpPr txBox="1"/>
          <p:nvPr/>
        </p:nvSpPr>
        <p:spPr>
          <a:xfrm>
            <a:off x="1187624" y="375047"/>
            <a:ext cx="7910945" cy="461665"/>
          </a:xfrm>
          <a:prstGeom prst="rect">
            <a:avLst/>
          </a:prstGeom>
          <a:noFill/>
        </p:spPr>
        <p:txBody>
          <a:bodyPr wrap="square" rtlCol="0">
            <a:spAutoFit/>
          </a:bodyPr>
          <a:lstStyle/>
          <a:p>
            <a:pPr algn="ctr"/>
            <a:r>
              <a:rPr lang="id-ID" sz="2400" dirty="0"/>
              <a:t>SISTEM PEMERINTAHAN DAERAH</a:t>
            </a:r>
          </a:p>
        </p:txBody>
      </p:sp>
      <p:sp>
        <p:nvSpPr>
          <p:cNvPr id="10" name="Rounded Rectangle 9"/>
          <p:cNvSpPr/>
          <p:nvPr/>
        </p:nvSpPr>
        <p:spPr>
          <a:xfrm>
            <a:off x="1981200" y="1052736"/>
            <a:ext cx="5155096" cy="12954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1" name="TextBox 10"/>
          <p:cNvSpPr txBox="1"/>
          <p:nvPr/>
        </p:nvSpPr>
        <p:spPr>
          <a:xfrm>
            <a:off x="2438400" y="1128936"/>
            <a:ext cx="4267200" cy="1077218"/>
          </a:xfrm>
          <a:prstGeom prst="rect">
            <a:avLst/>
          </a:prstGeom>
          <a:noFill/>
        </p:spPr>
        <p:txBody>
          <a:bodyPr wrap="square" rtlCol="0">
            <a:spAutoFit/>
          </a:bodyPr>
          <a:lstStyle/>
          <a:p>
            <a:pPr algn="ctr"/>
            <a:r>
              <a:rPr lang="id-ID" sz="3200" dirty="0">
                <a:latin typeface="Aharoni" panose="02010803020104030203" pitchFamily="2" charset="-79"/>
                <a:cs typeface="Aharoni" panose="02010803020104030203" pitchFamily="2" charset="-79"/>
              </a:rPr>
              <a:t>PEMERINTAHAN DAERAH</a:t>
            </a:r>
          </a:p>
        </p:txBody>
      </p:sp>
      <p:sp>
        <p:nvSpPr>
          <p:cNvPr id="13" name="Down Arrow 12"/>
          <p:cNvSpPr/>
          <p:nvPr/>
        </p:nvSpPr>
        <p:spPr>
          <a:xfrm>
            <a:off x="3200400" y="2424336"/>
            <a:ext cx="2438400" cy="457200"/>
          </a:xfrm>
          <a:prstGeom prst="downArrow">
            <a:avLst/>
          </a:prstGeom>
        </p:spPr>
        <p:style>
          <a:lnRef idx="2">
            <a:schemeClr val="accent1"/>
          </a:lnRef>
          <a:fillRef idx="1">
            <a:schemeClr val="lt1"/>
          </a:fillRef>
          <a:effectRef idx="0">
            <a:schemeClr val="accent1"/>
          </a:effectRef>
          <a:fontRef idx="minor">
            <a:schemeClr val="dk1"/>
          </a:fontRef>
        </p:style>
        <p:txBody>
          <a:bodyPr rtlCol="0" anchor="ctr"/>
          <a:lstStyle/>
          <a:p>
            <a:pPr algn="ctr"/>
            <a:endParaRPr lang="id-ID"/>
          </a:p>
        </p:txBody>
      </p:sp>
      <p:sp>
        <p:nvSpPr>
          <p:cNvPr id="14" name="Frame 13"/>
          <p:cNvSpPr/>
          <p:nvPr/>
        </p:nvSpPr>
        <p:spPr>
          <a:xfrm>
            <a:off x="1981200" y="2881536"/>
            <a:ext cx="5155096" cy="1828800"/>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chemeClr val="tx1"/>
              </a:solidFill>
            </a:endParaRPr>
          </a:p>
        </p:txBody>
      </p:sp>
      <p:sp>
        <p:nvSpPr>
          <p:cNvPr id="21" name="TextBox 20"/>
          <p:cNvSpPr txBox="1"/>
          <p:nvPr/>
        </p:nvSpPr>
        <p:spPr>
          <a:xfrm>
            <a:off x="2286000" y="3084240"/>
            <a:ext cx="4724400" cy="1477328"/>
          </a:xfrm>
          <a:prstGeom prst="rect">
            <a:avLst/>
          </a:prstGeom>
          <a:noFill/>
        </p:spPr>
        <p:txBody>
          <a:bodyPr wrap="square" rtlCol="0">
            <a:spAutoFit/>
          </a:bodyPr>
          <a:lstStyle/>
          <a:p>
            <a:pPr algn="ctr"/>
            <a:r>
              <a:rPr lang="id-ID" dirty="0"/>
              <a:t>Penyelenggaraan urusan  pemerintahan menurut </a:t>
            </a:r>
            <a:r>
              <a:rPr lang="id-ID" b="1" dirty="0"/>
              <a:t>asas otonomi </a:t>
            </a:r>
            <a:r>
              <a:rPr lang="id-ID" dirty="0"/>
              <a:t>dan </a:t>
            </a:r>
            <a:r>
              <a:rPr lang="id-ID" b="1" dirty="0"/>
              <a:t>tugas pembantuan</a:t>
            </a:r>
            <a:r>
              <a:rPr lang="id-ID" dirty="0"/>
              <a:t> dengan prinsip otonomi seluas- luasnya dalam sistem dan prinsip NKRI.</a:t>
            </a:r>
          </a:p>
          <a:p>
            <a:pPr algn="ctr"/>
            <a:endParaRPr lang="id-ID" dirty="0"/>
          </a:p>
        </p:txBody>
      </p:sp>
      <p:sp>
        <p:nvSpPr>
          <p:cNvPr id="22" name="Rounded Rectangle 21"/>
          <p:cNvSpPr/>
          <p:nvPr/>
        </p:nvSpPr>
        <p:spPr>
          <a:xfrm>
            <a:off x="824948" y="5229200"/>
            <a:ext cx="2362200" cy="1152128"/>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id-ID"/>
          </a:p>
        </p:txBody>
      </p:sp>
      <p:sp>
        <p:nvSpPr>
          <p:cNvPr id="23" name="Rounded Rectangle 22"/>
          <p:cNvSpPr/>
          <p:nvPr/>
        </p:nvSpPr>
        <p:spPr>
          <a:xfrm>
            <a:off x="5791200" y="5319936"/>
            <a:ext cx="2362200" cy="1133400"/>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id-ID"/>
          </a:p>
        </p:txBody>
      </p:sp>
      <p:sp>
        <p:nvSpPr>
          <p:cNvPr id="24" name="TextBox 23"/>
          <p:cNvSpPr txBox="1"/>
          <p:nvPr/>
        </p:nvSpPr>
        <p:spPr>
          <a:xfrm>
            <a:off x="901148" y="5445224"/>
            <a:ext cx="2223052" cy="830997"/>
          </a:xfrm>
          <a:prstGeom prst="rect">
            <a:avLst/>
          </a:prstGeom>
          <a:noFill/>
        </p:spPr>
        <p:txBody>
          <a:bodyPr wrap="square" rtlCol="0">
            <a:spAutoFit/>
          </a:bodyPr>
          <a:lstStyle/>
          <a:p>
            <a:pPr algn="ctr"/>
            <a:r>
              <a:rPr lang="id-ID" sz="2400" dirty="0">
                <a:latin typeface="Aharoni" panose="02010803020104030203" pitchFamily="2" charset="-79"/>
                <a:cs typeface="Aharoni" panose="02010803020104030203" pitchFamily="2" charset="-79"/>
              </a:rPr>
              <a:t>PEMERINTAH DAERAH</a:t>
            </a:r>
          </a:p>
        </p:txBody>
      </p:sp>
      <p:sp>
        <p:nvSpPr>
          <p:cNvPr id="25" name="TextBox 24"/>
          <p:cNvSpPr txBox="1"/>
          <p:nvPr/>
        </p:nvSpPr>
        <p:spPr>
          <a:xfrm>
            <a:off x="6172200" y="5517232"/>
            <a:ext cx="1905000" cy="707886"/>
          </a:xfrm>
          <a:prstGeom prst="rect">
            <a:avLst/>
          </a:prstGeom>
          <a:noFill/>
        </p:spPr>
        <p:txBody>
          <a:bodyPr wrap="square" rtlCol="0">
            <a:spAutoFit/>
          </a:bodyPr>
          <a:lstStyle/>
          <a:p>
            <a:r>
              <a:rPr lang="id-ID" sz="4000" dirty="0">
                <a:latin typeface="Aharoni" panose="02010803020104030203" pitchFamily="2" charset="-79"/>
                <a:cs typeface="Aharoni" panose="02010803020104030203" pitchFamily="2" charset="-79"/>
              </a:rPr>
              <a:t>DPRD</a:t>
            </a:r>
          </a:p>
        </p:txBody>
      </p:sp>
      <p:cxnSp>
        <p:nvCxnSpPr>
          <p:cNvPr id="26" name="Straight Arrow Connector 25"/>
          <p:cNvCxnSpPr>
            <a:stCxn id="14" idx="2"/>
          </p:cNvCxnSpPr>
          <p:nvPr/>
        </p:nvCxnSpPr>
        <p:spPr>
          <a:xfrm flipH="1">
            <a:off x="3200400" y="4710336"/>
            <a:ext cx="1358348" cy="6096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a:stCxn id="14" idx="2"/>
          </p:cNvCxnSpPr>
          <p:nvPr/>
        </p:nvCxnSpPr>
        <p:spPr>
          <a:xfrm>
            <a:off x="4558748" y="4710336"/>
            <a:ext cx="1232452" cy="60960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3491880" y="5445224"/>
            <a:ext cx="213360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9" name="Straight Arrow Connector 28"/>
          <p:cNvCxnSpPr/>
          <p:nvPr/>
        </p:nvCxnSpPr>
        <p:spPr>
          <a:xfrm flipH="1">
            <a:off x="3429000" y="6453336"/>
            <a:ext cx="2133600" cy="0"/>
          </a:xfrm>
          <a:prstGeom prst="straightConnector1">
            <a:avLst/>
          </a:prstGeom>
          <a:ln w="381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3588026" y="5457998"/>
            <a:ext cx="1745974" cy="923330"/>
          </a:xfrm>
          <a:prstGeom prst="rect">
            <a:avLst/>
          </a:prstGeom>
          <a:noFill/>
        </p:spPr>
        <p:txBody>
          <a:bodyPr wrap="square" rtlCol="0">
            <a:spAutoFit/>
          </a:bodyPr>
          <a:lstStyle/>
          <a:p>
            <a:pPr algn="ctr"/>
            <a:r>
              <a:rPr lang="id-ID" dirty="0"/>
              <a:t>HUBUNGAN ANTAR LEMBAGA</a:t>
            </a:r>
          </a:p>
        </p:txBody>
      </p:sp>
    </p:spTree>
    <p:extLst>
      <p:ext uri="{BB962C8B-B14F-4D97-AF65-F5344CB8AC3E}">
        <p14:creationId xmlns:p14="http://schemas.microsoft.com/office/powerpoint/2010/main" val="545401936"/>
      </p:ext>
    </p:extLst>
  </p:cSld>
  <p:clrMapOvr>
    <a:masterClrMapping/>
  </p:clrMapOvr>
  <p:transition>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ound Diagonal Corner Rectangle 10">
            <a:extLst>
              <a:ext uri="{FF2B5EF4-FFF2-40B4-BE49-F238E27FC236}">
                <a16:creationId xmlns:a16="http://schemas.microsoft.com/office/drawing/2014/main" id="{FB3D6F43-8617-FF47-8783-3DD934881F7B}"/>
              </a:ext>
            </a:extLst>
          </p:cNvPr>
          <p:cNvSpPr>
            <a:spLocks/>
          </p:cNvSpPr>
          <p:nvPr/>
        </p:nvSpPr>
        <p:spPr bwMode="auto">
          <a:xfrm>
            <a:off x="2974731" y="703385"/>
            <a:ext cx="3140320" cy="964223"/>
          </a:xfrm>
          <a:custGeom>
            <a:avLst/>
            <a:gdLst>
              <a:gd name="T0" fmla="*/ 174099 w 3402013"/>
              <a:gd name="T1" fmla="*/ 0 h 1044575"/>
              <a:gd name="T2" fmla="*/ 3402013 w 3402013"/>
              <a:gd name="T3" fmla="*/ 0 h 1044575"/>
              <a:gd name="T4" fmla="*/ 3402013 w 3402013"/>
              <a:gd name="T5" fmla="*/ 0 h 1044575"/>
              <a:gd name="T6" fmla="*/ 3402013 w 3402013"/>
              <a:gd name="T7" fmla="*/ 870476 h 1044575"/>
              <a:gd name="T8" fmla="*/ 3227914 w 3402013"/>
              <a:gd name="T9" fmla="*/ 1044575 h 1044575"/>
              <a:gd name="T10" fmla="*/ 0 w 3402013"/>
              <a:gd name="T11" fmla="*/ 1044575 h 1044575"/>
              <a:gd name="T12" fmla="*/ 0 w 3402013"/>
              <a:gd name="T13" fmla="*/ 1044575 h 1044575"/>
              <a:gd name="T14" fmla="*/ 0 w 3402013"/>
              <a:gd name="T15" fmla="*/ 174099 h 1044575"/>
              <a:gd name="T16" fmla="*/ 174099 w 3402013"/>
              <a:gd name="T17" fmla="*/ 0 h 10445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3402013"/>
              <a:gd name="T28" fmla="*/ 0 h 1044575"/>
              <a:gd name="T29" fmla="*/ 3402013 w 3402013"/>
              <a:gd name="T30" fmla="*/ 1044575 h 10445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3402013" h="1044575">
                <a:moveTo>
                  <a:pt x="174099" y="0"/>
                </a:moveTo>
                <a:lnTo>
                  <a:pt x="3402013" y="0"/>
                </a:lnTo>
                <a:lnTo>
                  <a:pt x="3402013" y="870476"/>
                </a:lnTo>
                <a:cubicBezTo>
                  <a:pt x="3402013" y="966628"/>
                  <a:pt x="3324066" y="1044575"/>
                  <a:pt x="3227914" y="1044575"/>
                </a:cubicBezTo>
                <a:lnTo>
                  <a:pt x="0" y="1044575"/>
                </a:lnTo>
                <a:lnTo>
                  <a:pt x="0" y="174099"/>
                </a:lnTo>
                <a:cubicBezTo>
                  <a:pt x="0" y="77947"/>
                  <a:pt x="77947" y="0"/>
                  <a:pt x="174099" y="0"/>
                </a:cubicBezTo>
                <a:close/>
              </a:path>
            </a:pathLst>
          </a:custGeom>
          <a:solidFill>
            <a:srgbClr val="FF0000"/>
          </a:solidFill>
          <a:ln w="9525">
            <a:solidFill>
              <a:srgbClr val="FFFFFF"/>
            </a:solidFill>
            <a:miter lim="800000"/>
            <a:headEnd/>
            <a:tailEnd/>
          </a:ln>
          <a:effectLst>
            <a:outerShdw blurRad="65500" dist="38100" dir="5400000" rotWithShape="0">
              <a:srgbClr val="808080">
                <a:alpha val="39999"/>
              </a:srgbClr>
            </a:outerShdw>
          </a:effectLst>
        </p:spPr>
        <p:txBody>
          <a:bodyPr anchor="ctr"/>
          <a:lstStyle/>
          <a:p>
            <a:pPr algn="ctr">
              <a:defRPr/>
            </a:pPr>
            <a:endParaRPr lang="en-US" dirty="0">
              <a:solidFill>
                <a:srgbClr val="000000"/>
              </a:solidFill>
              <a:latin typeface="+mn-lt"/>
              <a:ea typeface="+mn-ea"/>
            </a:endParaRPr>
          </a:p>
          <a:p>
            <a:pPr algn="ctr">
              <a:defRPr/>
            </a:pPr>
            <a:r>
              <a:rPr lang="en-US" sz="1846" dirty="0">
                <a:solidFill>
                  <a:srgbClr val="000000"/>
                </a:solidFill>
                <a:latin typeface="+mn-lt"/>
              </a:rPr>
              <a:t>PRESIDEN</a:t>
            </a:r>
          </a:p>
          <a:p>
            <a:pPr algn="ctr">
              <a:defRPr/>
            </a:pPr>
            <a:r>
              <a:rPr lang="en-US" dirty="0">
                <a:solidFill>
                  <a:srgbClr val="000000"/>
                </a:solidFill>
                <a:latin typeface="+mn-lt"/>
                <a:ea typeface="+mn-ea"/>
              </a:rPr>
              <a:t> </a:t>
            </a:r>
            <a:r>
              <a:rPr lang="en-US" sz="923" dirty="0">
                <a:latin typeface="+mn-lt"/>
                <a:cs typeface="Tahoma" pitchFamily="34" charset="0"/>
              </a:rPr>
              <a:t>PEMEGANG KEKUASAAN PEMERINTAHAN </a:t>
            </a:r>
          </a:p>
          <a:p>
            <a:pPr algn="ctr">
              <a:defRPr/>
            </a:pPr>
            <a:r>
              <a:rPr lang="en-US" sz="923" dirty="0">
                <a:latin typeface="+mn-lt"/>
                <a:cs typeface="Tahoma" pitchFamily="34" charset="0"/>
              </a:rPr>
              <a:t> </a:t>
            </a:r>
            <a:r>
              <a:rPr lang="id-ID" sz="923" dirty="0">
                <a:latin typeface="+mn-lt"/>
                <a:cs typeface="Tahoma" pitchFamily="34" charset="0"/>
              </a:rPr>
              <a:t>PSL 4 (1) </a:t>
            </a:r>
            <a:r>
              <a:rPr lang="en-US" sz="923" dirty="0">
                <a:latin typeface="+mn-lt"/>
                <a:cs typeface="Tahoma" pitchFamily="34" charset="0"/>
              </a:rPr>
              <a:t>UUD</a:t>
            </a:r>
            <a:r>
              <a:rPr lang="id-ID" sz="923" dirty="0">
                <a:latin typeface="+mn-lt"/>
                <a:cs typeface="Tahoma" pitchFamily="34" charset="0"/>
              </a:rPr>
              <a:t> 1945</a:t>
            </a:r>
            <a:endParaRPr lang="th-TH" sz="923" dirty="0">
              <a:latin typeface="+mn-lt"/>
              <a:cs typeface="Tahoma" pitchFamily="34" charset="0"/>
            </a:endParaRPr>
          </a:p>
          <a:p>
            <a:pPr algn="ctr">
              <a:defRPr/>
            </a:pPr>
            <a:endParaRPr lang="en-US" dirty="0">
              <a:solidFill>
                <a:srgbClr val="000000"/>
              </a:solidFill>
              <a:latin typeface="+mn-lt"/>
              <a:ea typeface="+mn-ea"/>
            </a:endParaRPr>
          </a:p>
        </p:txBody>
      </p:sp>
      <p:cxnSp>
        <p:nvCxnSpPr>
          <p:cNvPr id="13" name="Straight Connector 12">
            <a:extLst>
              <a:ext uri="{FF2B5EF4-FFF2-40B4-BE49-F238E27FC236}">
                <a16:creationId xmlns:a16="http://schemas.microsoft.com/office/drawing/2014/main" id="{C2C4813D-7972-A64A-B1E4-E143A9116D8E}"/>
              </a:ext>
            </a:extLst>
          </p:cNvPr>
          <p:cNvCxnSpPr>
            <a:cxnSpLocks noChangeShapeType="1"/>
          </p:cNvCxnSpPr>
          <p:nvPr/>
        </p:nvCxnSpPr>
        <p:spPr bwMode="auto">
          <a:xfrm>
            <a:off x="4552950" y="1682262"/>
            <a:ext cx="0" cy="2793023"/>
          </a:xfrm>
          <a:prstGeom prst="line">
            <a:avLst/>
          </a:prstGeom>
          <a:noFill/>
          <a:ln w="76200">
            <a:solidFill>
              <a:schemeClr val="tx1"/>
            </a:solidFill>
            <a:round/>
            <a:headEnd/>
            <a:tailEn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sp>
        <p:nvSpPr>
          <p:cNvPr id="56" name="Hexagon 55">
            <a:extLst>
              <a:ext uri="{FF2B5EF4-FFF2-40B4-BE49-F238E27FC236}">
                <a16:creationId xmlns:a16="http://schemas.microsoft.com/office/drawing/2014/main" id="{8D4EBDAB-8CC4-4140-B50C-1E90F3BC9A1C}"/>
              </a:ext>
            </a:extLst>
          </p:cNvPr>
          <p:cNvSpPr>
            <a:spLocks noChangeArrowheads="1"/>
          </p:cNvSpPr>
          <p:nvPr/>
        </p:nvSpPr>
        <p:spPr bwMode="auto">
          <a:xfrm>
            <a:off x="6513636" y="4435720"/>
            <a:ext cx="1456592" cy="350226"/>
          </a:xfrm>
          <a:prstGeom prst="hexagon">
            <a:avLst>
              <a:gd name="adj" fmla="val 24993"/>
              <a:gd name="vf" fmla="val 115470"/>
            </a:avLst>
          </a:prstGeom>
          <a:solidFill>
            <a:srgbClr val="000000"/>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p>
            <a:pPr algn="ctr">
              <a:defRPr/>
            </a:pPr>
            <a:r>
              <a:rPr lang="en-US" sz="1292" dirty="0">
                <a:solidFill>
                  <a:schemeClr val="bg1"/>
                </a:solidFill>
                <a:latin typeface="+mn-lt"/>
              </a:rPr>
              <a:t>DPRD</a:t>
            </a:r>
          </a:p>
        </p:txBody>
      </p:sp>
      <p:sp>
        <p:nvSpPr>
          <p:cNvPr id="74" name="Rectangle 73">
            <a:extLst>
              <a:ext uri="{FF2B5EF4-FFF2-40B4-BE49-F238E27FC236}">
                <a16:creationId xmlns:a16="http://schemas.microsoft.com/office/drawing/2014/main" id="{3820EE37-6927-1B49-9217-57F7CD914F80}"/>
              </a:ext>
            </a:extLst>
          </p:cNvPr>
          <p:cNvSpPr/>
          <p:nvPr/>
        </p:nvSpPr>
        <p:spPr>
          <a:xfrm>
            <a:off x="1541795" y="5519823"/>
            <a:ext cx="1386322" cy="1011443"/>
          </a:xfrm>
          <a:prstGeom prst="rect">
            <a:avLst/>
          </a:prstGeom>
          <a:solidFill>
            <a:srgbClr val="FF0000"/>
          </a:solidFill>
          <a:ln>
            <a:solidFill>
              <a:schemeClr val="accent1"/>
            </a:solidFill>
          </a:ln>
        </p:spPr>
        <p:style>
          <a:lnRef idx="0">
            <a:schemeClr val="accent1"/>
          </a:lnRef>
          <a:fillRef idx="3">
            <a:schemeClr val="accent1"/>
          </a:fillRef>
          <a:effectRef idx="3">
            <a:schemeClr val="accent1"/>
          </a:effectRef>
          <a:fontRef idx="minor">
            <a:schemeClr val="lt1"/>
          </a:fontRef>
        </p:style>
        <p:txBody>
          <a:bodyPr anchor="ctr"/>
          <a:lstStyle/>
          <a:p>
            <a:pPr marL="158265" indent="-158265">
              <a:buFont typeface="Wingdings" charset="2"/>
              <a:buChar char="u"/>
              <a:defRPr/>
            </a:pPr>
            <a:r>
              <a:rPr lang="en-US" sz="1015" dirty="0" err="1"/>
              <a:t>Sekda</a:t>
            </a:r>
            <a:r>
              <a:rPr lang="en-US" sz="1015" dirty="0"/>
              <a:t>/</a:t>
            </a:r>
            <a:r>
              <a:rPr lang="en-US" sz="1015" dirty="0" err="1"/>
              <a:t>Setwan</a:t>
            </a:r>
            <a:endParaRPr lang="en-US" sz="1015" dirty="0"/>
          </a:p>
          <a:p>
            <a:pPr marL="158265" indent="-158265">
              <a:buFont typeface="Wingdings" charset="2"/>
              <a:buChar char="u"/>
              <a:defRPr/>
            </a:pPr>
            <a:r>
              <a:rPr lang="en-US" sz="1015" dirty="0" err="1"/>
              <a:t>Dinas</a:t>
            </a:r>
            <a:endParaRPr lang="en-US" sz="1015" dirty="0"/>
          </a:p>
          <a:p>
            <a:pPr marL="158265" indent="-158265">
              <a:buFont typeface="Wingdings" charset="2"/>
              <a:buChar char="u"/>
              <a:defRPr/>
            </a:pPr>
            <a:r>
              <a:rPr lang="en-US" sz="1015" dirty="0" err="1"/>
              <a:t>Badan</a:t>
            </a:r>
            <a:endParaRPr lang="en-US" sz="1015" dirty="0"/>
          </a:p>
          <a:p>
            <a:pPr marL="158265" indent="-158265">
              <a:buFont typeface="Wingdings" charset="2"/>
              <a:buChar char="u"/>
              <a:defRPr/>
            </a:pPr>
            <a:r>
              <a:rPr lang="en-US" sz="1015" dirty="0"/>
              <a:t>Kantor</a:t>
            </a:r>
          </a:p>
          <a:p>
            <a:pPr marL="158265" indent="-158265">
              <a:buFont typeface="Wingdings" charset="2"/>
              <a:buChar char="u"/>
              <a:defRPr/>
            </a:pPr>
            <a:r>
              <a:rPr lang="en-US" sz="1015" dirty="0"/>
              <a:t>UPT</a:t>
            </a:r>
          </a:p>
        </p:txBody>
      </p:sp>
      <p:sp>
        <p:nvSpPr>
          <p:cNvPr id="57" name="Rounded Rectangle 56">
            <a:extLst>
              <a:ext uri="{FF2B5EF4-FFF2-40B4-BE49-F238E27FC236}">
                <a16:creationId xmlns:a16="http://schemas.microsoft.com/office/drawing/2014/main" id="{297EA738-8E7D-994D-9477-32437E284D7C}"/>
              </a:ext>
            </a:extLst>
          </p:cNvPr>
          <p:cNvSpPr>
            <a:spLocks noChangeArrowheads="1"/>
          </p:cNvSpPr>
          <p:nvPr/>
        </p:nvSpPr>
        <p:spPr bwMode="auto">
          <a:xfrm>
            <a:off x="3541835" y="1749670"/>
            <a:ext cx="2085242" cy="350227"/>
          </a:xfrm>
          <a:prstGeom prst="roundRect">
            <a:avLst>
              <a:gd name="adj" fmla="val 16667"/>
            </a:avLst>
          </a:prstGeom>
          <a:noFill/>
          <a:ln w="9525">
            <a:solidFill>
              <a:srgbClr val="000000"/>
            </a:solidFill>
            <a:round/>
            <a:headEnd/>
            <a:tailEnd/>
          </a:ln>
          <a:effectLst>
            <a:outerShdw blurRad="65500" dist="38100" dir="5400000" rotWithShape="0">
              <a:srgbClr val="808080">
                <a:alpha val="39999"/>
              </a:srgbClr>
            </a:outerShdw>
          </a:effectLst>
          <a:extLst>
            <a:ext uri="{909E8E84-426E-40DD-AFC4-6F175D3DCCD1}">
              <a14:hiddenFill xmlns:a14="http://schemas.microsoft.com/office/drawing/2010/main">
                <a:solidFill>
                  <a:srgbClr val="FFFFFF"/>
                </a:solidFill>
              </a14:hiddenFill>
            </a:ext>
          </a:extLst>
        </p:spPr>
        <p:txBody>
          <a:bodyPr anchor="ctr"/>
          <a:lstStyle/>
          <a:p>
            <a:pPr algn="ctr">
              <a:defRPr/>
            </a:pPr>
            <a:r>
              <a:rPr lang="en-US" sz="1108" dirty="0">
                <a:solidFill>
                  <a:srgbClr val="000000"/>
                </a:solidFill>
                <a:latin typeface="+mn-lt"/>
              </a:rPr>
              <a:t>K</a:t>
            </a:r>
            <a:r>
              <a:rPr lang="id-ID" sz="1108" dirty="0">
                <a:solidFill>
                  <a:srgbClr val="000000"/>
                </a:solidFill>
                <a:latin typeface="+mn-lt"/>
              </a:rPr>
              <a:t>ementerian/LPNK</a:t>
            </a:r>
            <a:endParaRPr lang="th-TH" sz="1108" dirty="0">
              <a:solidFill>
                <a:srgbClr val="000000"/>
              </a:solidFill>
              <a:latin typeface="+mn-lt"/>
            </a:endParaRPr>
          </a:p>
        </p:txBody>
      </p:sp>
      <p:sp>
        <p:nvSpPr>
          <p:cNvPr id="58" name="Oval 57">
            <a:extLst>
              <a:ext uri="{FF2B5EF4-FFF2-40B4-BE49-F238E27FC236}">
                <a16:creationId xmlns:a16="http://schemas.microsoft.com/office/drawing/2014/main" id="{9EA96C47-C3D2-A34F-A401-5E84EC6D53FB}"/>
              </a:ext>
            </a:extLst>
          </p:cNvPr>
          <p:cNvSpPr>
            <a:spLocks noChangeArrowheads="1"/>
          </p:cNvSpPr>
          <p:nvPr/>
        </p:nvSpPr>
        <p:spPr bwMode="auto">
          <a:xfrm>
            <a:off x="3773367" y="2447193"/>
            <a:ext cx="1607526" cy="542192"/>
          </a:xfrm>
          <a:prstGeom prst="ellipse">
            <a:avLst/>
          </a:prstGeom>
          <a:solidFill>
            <a:srgbClr val="FF0000"/>
          </a:solidFill>
          <a:ln w="9525">
            <a:solidFill>
              <a:srgbClr val="FF0000"/>
            </a:solidFill>
            <a:round/>
            <a:headEnd/>
            <a:tailEnd/>
          </a:ln>
          <a:effectLst>
            <a:outerShdw blurRad="65500" dist="38100" dir="5400000" rotWithShape="0">
              <a:srgbClr val="808080">
                <a:alpha val="39999"/>
              </a:srgbClr>
            </a:outerShdw>
          </a:effectLst>
        </p:spPr>
        <p:txBody>
          <a:bodyPr anchor="ctr"/>
          <a:lstStyle/>
          <a:p>
            <a:pPr algn="ctr">
              <a:defRPr/>
            </a:pPr>
            <a:endParaRPr lang="en-US">
              <a:solidFill>
                <a:schemeClr val="lt1"/>
              </a:solidFill>
              <a:latin typeface="+mn-lt"/>
              <a:ea typeface="+mn-ea"/>
            </a:endParaRPr>
          </a:p>
        </p:txBody>
      </p:sp>
      <p:pic>
        <p:nvPicPr>
          <p:cNvPr id="24585" name="Picture 58">
            <a:extLst>
              <a:ext uri="{FF2B5EF4-FFF2-40B4-BE49-F238E27FC236}">
                <a16:creationId xmlns:a16="http://schemas.microsoft.com/office/drawing/2014/main" id="{36FC98A6-B850-B64C-B071-FC52CFFC660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85897" y="2416420"/>
            <a:ext cx="360485" cy="439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6" name="TextBox 59">
            <a:extLst>
              <a:ext uri="{FF2B5EF4-FFF2-40B4-BE49-F238E27FC236}">
                <a16:creationId xmlns:a16="http://schemas.microsoft.com/office/drawing/2014/main" id="{E4A0A23B-95C2-DF4B-9A74-D4CB4813C70A}"/>
              </a:ext>
            </a:extLst>
          </p:cNvPr>
          <p:cNvSpPr txBox="1">
            <a:spLocks noChangeArrowheads="1"/>
          </p:cNvSpPr>
          <p:nvPr/>
        </p:nvSpPr>
        <p:spPr bwMode="auto">
          <a:xfrm>
            <a:off x="3944816" y="2731477"/>
            <a:ext cx="1289538"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en-US" altLang="en-US" sz="923" b="1" i="1">
                <a:latin typeface="Times New Roman" panose="02020603050405020304" pitchFamily="18" charset="0"/>
              </a:rPr>
              <a:t>KEMENDAGRI</a:t>
            </a:r>
          </a:p>
        </p:txBody>
      </p:sp>
      <p:sp>
        <p:nvSpPr>
          <p:cNvPr id="14" name="Round Single Corner Rectangle 13">
            <a:extLst>
              <a:ext uri="{FF2B5EF4-FFF2-40B4-BE49-F238E27FC236}">
                <a16:creationId xmlns:a16="http://schemas.microsoft.com/office/drawing/2014/main" id="{B2739D66-EE2A-CB49-845A-19C58761A2AA}"/>
              </a:ext>
            </a:extLst>
          </p:cNvPr>
          <p:cNvSpPr>
            <a:spLocks/>
          </p:cNvSpPr>
          <p:nvPr/>
        </p:nvSpPr>
        <p:spPr bwMode="auto">
          <a:xfrm>
            <a:off x="2974731" y="3960936"/>
            <a:ext cx="3207727" cy="341434"/>
          </a:xfrm>
          <a:custGeom>
            <a:avLst/>
            <a:gdLst>
              <a:gd name="T0" fmla="*/ 0 w 3475038"/>
              <a:gd name="T1" fmla="*/ 0 h 369887"/>
              <a:gd name="T2" fmla="*/ 3413389 w 3475038"/>
              <a:gd name="T3" fmla="*/ 0 h 369887"/>
              <a:gd name="T4" fmla="*/ 3475038 w 3475038"/>
              <a:gd name="T5" fmla="*/ 61649 h 369887"/>
              <a:gd name="T6" fmla="*/ 3475038 w 3475038"/>
              <a:gd name="T7" fmla="*/ 369887 h 369887"/>
              <a:gd name="T8" fmla="*/ 0 w 3475038"/>
              <a:gd name="T9" fmla="*/ 369887 h 369887"/>
              <a:gd name="T10" fmla="*/ 0 w 3475038"/>
              <a:gd name="T11" fmla="*/ 0 h 369887"/>
              <a:gd name="T12" fmla="*/ 0 60000 65536"/>
              <a:gd name="T13" fmla="*/ 0 60000 65536"/>
              <a:gd name="T14" fmla="*/ 0 60000 65536"/>
              <a:gd name="T15" fmla="*/ 0 60000 65536"/>
              <a:gd name="T16" fmla="*/ 0 60000 65536"/>
              <a:gd name="T17" fmla="*/ 0 60000 65536"/>
              <a:gd name="T18" fmla="*/ 0 w 3475038"/>
              <a:gd name="T19" fmla="*/ 0 h 369887"/>
              <a:gd name="T20" fmla="*/ 3475038 w 3475038"/>
              <a:gd name="T21" fmla="*/ 369887 h 369887"/>
            </a:gdLst>
            <a:ahLst/>
            <a:cxnLst>
              <a:cxn ang="T12">
                <a:pos x="T0" y="T1"/>
              </a:cxn>
              <a:cxn ang="T13">
                <a:pos x="T2" y="T3"/>
              </a:cxn>
              <a:cxn ang="T14">
                <a:pos x="T4" y="T5"/>
              </a:cxn>
              <a:cxn ang="T15">
                <a:pos x="T6" y="T7"/>
              </a:cxn>
              <a:cxn ang="T16">
                <a:pos x="T8" y="T9"/>
              </a:cxn>
              <a:cxn ang="T17">
                <a:pos x="T10" y="T11"/>
              </a:cxn>
            </a:cxnLst>
            <a:rect l="T18" t="T19" r="T20" b="T21"/>
            <a:pathLst>
              <a:path w="3475038" h="369887">
                <a:moveTo>
                  <a:pt x="0" y="0"/>
                </a:moveTo>
                <a:lnTo>
                  <a:pt x="3413389" y="0"/>
                </a:lnTo>
                <a:cubicBezTo>
                  <a:pt x="3447437" y="0"/>
                  <a:pt x="3475038" y="27601"/>
                  <a:pt x="3475038" y="61649"/>
                </a:cubicBezTo>
                <a:lnTo>
                  <a:pt x="3475038" y="369887"/>
                </a:lnTo>
                <a:lnTo>
                  <a:pt x="0" y="369887"/>
                </a:lnTo>
                <a:lnTo>
                  <a:pt x="0" y="0"/>
                </a:lnTo>
                <a:close/>
              </a:path>
            </a:pathLst>
          </a:custGeom>
          <a:solidFill>
            <a:srgbClr val="3B6431"/>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p>
            <a:pPr algn="ctr">
              <a:defRPr/>
            </a:pPr>
            <a:r>
              <a:rPr lang="en-US" sz="1108" dirty="0">
                <a:solidFill>
                  <a:schemeClr val="lt1"/>
                </a:solidFill>
                <a:latin typeface="+mn-lt"/>
              </a:rPr>
              <a:t>PEMERINTAHAN DAERAH</a:t>
            </a:r>
          </a:p>
        </p:txBody>
      </p:sp>
      <p:cxnSp>
        <p:nvCxnSpPr>
          <p:cNvPr id="16" name="Straight Arrow Connector 15">
            <a:extLst>
              <a:ext uri="{FF2B5EF4-FFF2-40B4-BE49-F238E27FC236}">
                <a16:creationId xmlns:a16="http://schemas.microsoft.com/office/drawing/2014/main" id="{BE487C59-0FF2-5C49-82CB-F6B7C51B2236}"/>
              </a:ext>
            </a:extLst>
          </p:cNvPr>
          <p:cNvCxnSpPr>
            <a:cxnSpLocks noChangeShapeType="1"/>
          </p:cNvCxnSpPr>
          <p:nvPr/>
        </p:nvCxnSpPr>
        <p:spPr bwMode="auto">
          <a:xfrm>
            <a:off x="3773366" y="2099897"/>
            <a:ext cx="0" cy="378069"/>
          </a:xfrm>
          <a:prstGeom prst="straightConnector1">
            <a:avLst/>
          </a:prstGeom>
          <a:noFill/>
          <a:ln w="28575">
            <a:solidFill>
              <a:srgbClr val="000000"/>
            </a:solidFill>
            <a:prstDash val="sysDash"/>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70" name="Straight Arrow Connector 69">
            <a:extLst>
              <a:ext uri="{FF2B5EF4-FFF2-40B4-BE49-F238E27FC236}">
                <a16:creationId xmlns:a16="http://schemas.microsoft.com/office/drawing/2014/main" id="{D9FD8D2A-75D6-B144-BCC8-F62B9738131A}"/>
              </a:ext>
            </a:extLst>
          </p:cNvPr>
          <p:cNvCxnSpPr>
            <a:cxnSpLocks noChangeShapeType="1"/>
          </p:cNvCxnSpPr>
          <p:nvPr/>
        </p:nvCxnSpPr>
        <p:spPr bwMode="auto">
          <a:xfrm>
            <a:off x="5279781" y="2116016"/>
            <a:ext cx="0" cy="379535"/>
          </a:xfrm>
          <a:prstGeom prst="straightConnector1">
            <a:avLst/>
          </a:prstGeom>
          <a:noFill/>
          <a:ln w="28575">
            <a:solidFill>
              <a:srgbClr val="000000"/>
            </a:solidFill>
            <a:prstDash val="sysDash"/>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71" name="Straight Arrow Connector 70">
            <a:extLst>
              <a:ext uri="{FF2B5EF4-FFF2-40B4-BE49-F238E27FC236}">
                <a16:creationId xmlns:a16="http://schemas.microsoft.com/office/drawing/2014/main" id="{0091D994-C8E0-7F4E-BB04-B4A982146F74}"/>
              </a:ext>
            </a:extLst>
          </p:cNvPr>
          <p:cNvCxnSpPr>
            <a:cxnSpLocks noChangeShapeType="1"/>
          </p:cNvCxnSpPr>
          <p:nvPr/>
        </p:nvCxnSpPr>
        <p:spPr bwMode="auto">
          <a:xfrm>
            <a:off x="4176346" y="2101362"/>
            <a:ext cx="0" cy="378069"/>
          </a:xfrm>
          <a:prstGeom prst="straightConnector1">
            <a:avLst/>
          </a:prstGeom>
          <a:noFill/>
          <a:ln w="28575">
            <a:solidFill>
              <a:srgbClr val="000000"/>
            </a:solidFill>
            <a:prstDash val="sysDash"/>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72" name="Straight Arrow Connector 71">
            <a:extLst>
              <a:ext uri="{FF2B5EF4-FFF2-40B4-BE49-F238E27FC236}">
                <a16:creationId xmlns:a16="http://schemas.microsoft.com/office/drawing/2014/main" id="{5DE6D72E-3CC4-FD40-BC6B-223384131137}"/>
              </a:ext>
            </a:extLst>
          </p:cNvPr>
          <p:cNvCxnSpPr>
            <a:cxnSpLocks noChangeShapeType="1"/>
          </p:cNvCxnSpPr>
          <p:nvPr/>
        </p:nvCxnSpPr>
        <p:spPr bwMode="auto">
          <a:xfrm>
            <a:off x="4995497" y="2116016"/>
            <a:ext cx="0" cy="379535"/>
          </a:xfrm>
          <a:prstGeom prst="straightConnector1">
            <a:avLst/>
          </a:prstGeom>
          <a:noFill/>
          <a:ln w="28575">
            <a:solidFill>
              <a:srgbClr val="000000"/>
            </a:solidFill>
            <a:prstDash val="sysDash"/>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sp>
        <p:nvSpPr>
          <p:cNvPr id="24592" name="TextBox 17">
            <a:extLst>
              <a:ext uri="{FF2B5EF4-FFF2-40B4-BE49-F238E27FC236}">
                <a16:creationId xmlns:a16="http://schemas.microsoft.com/office/drawing/2014/main" id="{81629D5B-F617-2946-896C-C71DAA2FDC88}"/>
              </a:ext>
            </a:extLst>
          </p:cNvPr>
          <p:cNvSpPr txBox="1">
            <a:spLocks noChangeArrowheads="1"/>
          </p:cNvSpPr>
          <p:nvPr/>
        </p:nvSpPr>
        <p:spPr bwMode="auto">
          <a:xfrm>
            <a:off x="4966189" y="2101362"/>
            <a:ext cx="1503485"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r>
              <a:rPr lang="en-US" altLang="en-US" sz="923" b="1" i="1">
                <a:latin typeface="Times New Roman" panose="02020603050405020304" pitchFamily="18" charset="0"/>
              </a:rPr>
              <a:t>KOORDINASI</a:t>
            </a:r>
          </a:p>
        </p:txBody>
      </p:sp>
      <p:sp>
        <p:nvSpPr>
          <p:cNvPr id="24593" name="TextBox 72">
            <a:extLst>
              <a:ext uri="{FF2B5EF4-FFF2-40B4-BE49-F238E27FC236}">
                <a16:creationId xmlns:a16="http://schemas.microsoft.com/office/drawing/2014/main" id="{51E3D779-A847-4049-986F-070C4D5605C1}"/>
              </a:ext>
            </a:extLst>
          </p:cNvPr>
          <p:cNvSpPr txBox="1">
            <a:spLocks noChangeArrowheads="1"/>
          </p:cNvSpPr>
          <p:nvPr/>
        </p:nvSpPr>
        <p:spPr bwMode="auto">
          <a:xfrm>
            <a:off x="3811466" y="2982058"/>
            <a:ext cx="1503485"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r>
              <a:rPr lang="en-US" altLang="en-US" sz="923" b="1" i="1">
                <a:latin typeface="Times New Roman" panose="02020603050405020304" pitchFamily="18" charset="0"/>
              </a:rPr>
              <a:t>SEBAGIAN URUSAN</a:t>
            </a:r>
          </a:p>
        </p:txBody>
      </p:sp>
      <p:sp>
        <p:nvSpPr>
          <p:cNvPr id="78" name="Rounded Rectangle 77">
            <a:extLst>
              <a:ext uri="{FF2B5EF4-FFF2-40B4-BE49-F238E27FC236}">
                <a16:creationId xmlns:a16="http://schemas.microsoft.com/office/drawing/2014/main" id="{D4178202-B98F-7146-B4DE-008ACEB690CB}"/>
              </a:ext>
            </a:extLst>
          </p:cNvPr>
          <p:cNvSpPr>
            <a:spLocks noChangeArrowheads="1"/>
          </p:cNvSpPr>
          <p:nvPr/>
        </p:nvSpPr>
        <p:spPr bwMode="auto">
          <a:xfrm>
            <a:off x="6292361" y="2570285"/>
            <a:ext cx="2961543" cy="665285"/>
          </a:xfrm>
          <a:prstGeom prst="roundRect">
            <a:avLst>
              <a:gd name="adj" fmla="val 16667"/>
            </a:avLst>
          </a:prstGeom>
          <a:noFill/>
          <a:ln>
            <a:noFill/>
          </a:ln>
          <a:effectLst>
            <a:outerShdw blurRad="65500" dist="38100" dir="5400000" rotWithShape="0">
              <a:srgbClr val="808080">
                <a:alpha val="39999"/>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round/>
                <a:headEnd/>
                <a:tailEnd/>
              </a14:hiddenLine>
            </a:ext>
          </a:extLst>
        </p:spPr>
        <p:txBody>
          <a:bodyPr anchor="ct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id-ID" altLang="en-US" sz="923"/>
              <a:t>Otonomi Seluas-luasnya  Ps 18 (5) UUD ’45</a:t>
            </a:r>
          </a:p>
          <a:p>
            <a:pPr algn="ctr" eaLnBrk="1" hangingPunct="1"/>
            <a:r>
              <a:rPr lang="id-ID" altLang="en-US" sz="923"/>
              <a:t>“</a:t>
            </a:r>
            <a:r>
              <a:rPr lang="fi-FI" altLang="ja-JP" sz="923"/>
              <a:t>Pemerintah daerah menjalankan otonomi seluas2nya, </a:t>
            </a:r>
            <a:r>
              <a:rPr lang="en-US" altLang="ja-JP" sz="923"/>
              <a:t>kecuali urusan pemerintahan yang oleh undang2 ditentukan sebagai urusan Pemerintah Pusat</a:t>
            </a:r>
            <a:r>
              <a:rPr lang="id-ID" altLang="en-US" sz="923"/>
              <a:t>”</a:t>
            </a:r>
            <a:r>
              <a:rPr lang="en-US" altLang="ja-JP" sz="923"/>
              <a:t>.</a:t>
            </a:r>
            <a:endParaRPr lang="th-TH" altLang="en-US" sz="923">
              <a:latin typeface="FreesiaUPC" charset="0"/>
            </a:endParaRPr>
          </a:p>
        </p:txBody>
      </p:sp>
      <p:cxnSp>
        <p:nvCxnSpPr>
          <p:cNvPr id="20" name="Straight Arrow Connector 19">
            <a:extLst>
              <a:ext uri="{FF2B5EF4-FFF2-40B4-BE49-F238E27FC236}">
                <a16:creationId xmlns:a16="http://schemas.microsoft.com/office/drawing/2014/main" id="{05411C69-8260-2748-984A-39E9C64AC688}"/>
              </a:ext>
            </a:extLst>
          </p:cNvPr>
          <p:cNvCxnSpPr>
            <a:cxnSpLocks noChangeShapeType="1"/>
          </p:cNvCxnSpPr>
          <p:nvPr/>
        </p:nvCxnSpPr>
        <p:spPr bwMode="auto">
          <a:xfrm flipV="1">
            <a:off x="3147646" y="1682262"/>
            <a:ext cx="0" cy="2793023"/>
          </a:xfrm>
          <a:prstGeom prst="straightConnector1">
            <a:avLst/>
          </a:prstGeom>
          <a:noFill/>
          <a:ln w="28575">
            <a:solidFill>
              <a:srgbClr val="E8950E"/>
            </a:solidFill>
            <a:prstDash val="dash"/>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79" name="Straight Arrow Connector 78">
            <a:extLst>
              <a:ext uri="{FF2B5EF4-FFF2-40B4-BE49-F238E27FC236}">
                <a16:creationId xmlns:a16="http://schemas.microsoft.com/office/drawing/2014/main" id="{6FDF93D3-2371-4C42-9A2E-26480DC3DC29}"/>
              </a:ext>
            </a:extLst>
          </p:cNvPr>
          <p:cNvCxnSpPr>
            <a:cxnSpLocks noChangeShapeType="1"/>
          </p:cNvCxnSpPr>
          <p:nvPr/>
        </p:nvCxnSpPr>
        <p:spPr bwMode="auto">
          <a:xfrm flipV="1">
            <a:off x="5923085" y="1685192"/>
            <a:ext cx="0" cy="2790092"/>
          </a:xfrm>
          <a:prstGeom prst="straightConnector1">
            <a:avLst/>
          </a:prstGeom>
          <a:noFill/>
          <a:ln w="28575">
            <a:solidFill>
              <a:srgbClr val="4E8542"/>
            </a:solidFill>
            <a:prstDash val="dash"/>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sp>
        <p:nvSpPr>
          <p:cNvPr id="24597" name="TextBox 79">
            <a:extLst>
              <a:ext uri="{FF2B5EF4-FFF2-40B4-BE49-F238E27FC236}">
                <a16:creationId xmlns:a16="http://schemas.microsoft.com/office/drawing/2014/main" id="{3BA8E826-723F-A841-834F-7C9FE3728324}"/>
              </a:ext>
            </a:extLst>
          </p:cNvPr>
          <p:cNvSpPr txBox="1">
            <a:spLocks noChangeArrowheads="1"/>
          </p:cNvSpPr>
          <p:nvPr/>
        </p:nvSpPr>
        <p:spPr bwMode="auto">
          <a:xfrm>
            <a:off x="2674328" y="1666143"/>
            <a:ext cx="1503485"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r>
              <a:rPr lang="en-US" altLang="en-US" sz="923" b="1" i="1">
                <a:latin typeface="Times New Roman" panose="02020603050405020304" pitchFamily="18" charset="0"/>
              </a:rPr>
              <a:t>TANGGUNG JAWAB</a:t>
            </a:r>
          </a:p>
        </p:txBody>
      </p:sp>
      <p:sp>
        <p:nvSpPr>
          <p:cNvPr id="24598" name="TextBox 81">
            <a:extLst>
              <a:ext uri="{FF2B5EF4-FFF2-40B4-BE49-F238E27FC236}">
                <a16:creationId xmlns:a16="http://schemas.microsoft.com/office/drawing/2014/main" id="{43426CE3-C0B3-7F48-90E5-BF1AD7C2A7A5}"/>
              </a:ext>
            </a:extLst>
          </p:cNvPr>
          <p:cNvSpPr txBox="1">
            <a:spLocks noChangeArrowheads="1"/>
          </p:cNvSpPr>
          <p:nvPr/>
        </p:nvSpPr>
        <p:spPr bwMode="auto">
          <a:xfrm>
            <a:off x="5364774" y="3733800"/>
            <a:ext cx="1503485"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r>
              <a:rPr lang="en-US" altLang="en-US" sz="923" b="1" i="1">
                <a:latin typeface="Times New Roman" panose="02020603050405020304" pitchFamily="18" charset="0"/>
              </a:rPr>
              <a:t>TANGGUNG JAWAB</a:t>
            </a:r>
          </a:p>
        </p:txBody>
      </p:sp>
      <p:sp>
        <p:nvSpPr>
          <p:cNvPr id="83" name="Hexagon 82">
            <a:extLst>
              <a:ext uri="{FF2B5EF4-FFF2-40B4-BE49-F238E27FC236}">
                <a16:creationId xmlns:a16="http://schemas.microsoft.com/office/drawing/2014/main" id="{F8FC943C-6F2E-A849-BE8A-72A92A3151F1}"/>
              </a:ext>
            </a:extLst>
          </p:cNvPr>
          <p:cNvSpPr>
            <a:spLocks noChangeArrowheads="1"/>
          </p:cNvSpPr>
          <p:nvPr/>
        </p:nvSpPr>
        <p:spPr bwMode="auto">
          <a:xfrm>
            <a:off x="1036027" y="4441581"/>
            <a:ext cx="1541585" cy="375138"/>
          </a:xfrm>
          <a:prstGeom prst="hexagon">
            <a:avLst>
              <a:gd name="adj" fmla="val 24999"/>
              <a:gd name="vf" fmla="val 115470"/>
            </a:avLst>
          </a:prstGeom>
          <a:solidFill>
            <a:srgbClr val="FF0000"/>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p>
            <a:pPr algn="ctr">
              <a:defRPr/>
            </a:pPr>
            <a:r>
              <a:rPr lang="en-US" sz="1292" dirty="0">
                <a:solidFill>
                  <a:schemeClr val="bg1"/>
                </a:solidFill>
                <a:latin typeface="+mn-lt"/>
              </a:rPr>
              <a:t>KDH</a:t>
            </a:r>
          </a:p>
        </p:txBody>
      </p:sp>
      <p:sp>
        <p:nvSpPr>
          <p:cNvPr id="24600" name="TextBox 84">
            <a:extLst>
              <a:ext uri="{FF2B5EF4-FFF2-40B4-BE49-F238E27FC236}">
                <a16:creationId xmlns:a16="http://schemas.microsoft.com/office/drawing/2014/main" id="{98F34BE9-591D-1E40-9348-B7C816D960CD}"/>
              </a:ext>
            </a:extLst>
          </p:cNvPr>
          <p:cNvSpPr txBox="1">
            <a:spLocks noChangeArrowheads="1"/>
          </p:cNvSpPr>
          <p:nvPr/>
        </p:nvSpPr>
        <p:spPr bwMode="auto">
          <a:xfrm>
            <a:off x="3260482" y="2088174"/>
            <a:ext cx="1503485" cy="2343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r>
              <a:rPr lang="en-US" altLang="en-US" sz="923" b="1" i="1">
                <a:latin typeface="Times New Roman" panose="02020603050405020304" pitchFamily="18" charset="0"/>
              </a:rPr>
              <a:t>KOORDINASI</a:t>
            </a:r>
          </a:p>
        </p:txBody>
      </p:sp>
      <p:graphicFrame>
        <p:nvGraphicFramePr>
          <p:cNvPr id="27" name="Table 26">
            <a:extLst>
              <a:ext uri="{FF2B5EF4-FFF2-40B4-BE49-F238E27FC236}">
                <a16:creationId xmlns:a16="http://schemas.microsoft.com/office/drawing/2014/main" id="{680395E4-DCE9-304C-A251-5806DE4AABE9}"/>
              </a:ext>
            </a:extLst>
          </p:cNvPr>
          <p:cNvGraphicFramePr>
            <a:graphicFrameLocks noGrp="1"/>
          </p:cNvGraphicFramePr>
          <p:nvPr/>
        </p:nvGraphicFramePr>
        <p:xfrm>
          <a:off x="2974731" y="4359519"/>
          <a:ext cx="3216519" cy="2095519"/>
        </p:xfrm>
        <a:graphic>
          <a:graphicData uri="http://schemas.openxmlformats.org/drawingml/2006/table">
            <a:tbl>
              <a:tblPr firstRow="1" bandRow="1">
                <a:tableStyleId>{5C22544A-7EE6-4342-B048-85BDC9FD1C3A}</a:tableStyleId>
              </a:tblPr>
              <a:tblGrid>
                <a:gridCol w="1501095">
                  <a:extLst>
                    <a:ext uri="{9D8B030D-6E8A-4147-A177-3AD203B41FA5}">
                      <a16:colId xmlns:a16="http://schemas.microsoft.com/office/drawing/2014/main" val="20000"/>
                    </a:ext>
                  </a:extLst>
                </a:gridCol>
                <a:gridCol w="857712">
                  <a:extLst>
                    <a:ext uri="{9D8B030D-6E8A-4147-A177-3AD203B41FA5}">
                      <a16:colId xmlns:a16="http://schemas.microsoft.com/office/drawing/2014/main" val="20001"/>
                    </a:ext>
                  </a:extLst>
                </a:gridCol>
                <a:gridCol w="857712">
                  <a:extLst>
                    <a:ext uri="{9D8B030D-6E8A-4147-A177-3AD203B41FA5}">
                      <a16:colId xmlns:a16="http://schemas.microsoft.com/office/drawing/2014/main" val="20002"/>
                    </a:ext>
                  </a:extLst>
                </a:gridCol>
              </a:tblGrid>
              <a:tr h="464153">
                <a:tc>
                  <a:txBody>
                    <a:bodyPr/>
                    <a:lstStyle/>
                    <a:p>
                      <a:pPr algn="ctr"/>
                      <a:r>
                        <a:rPr lang="en-US" sz="800" b="0" dirty="0" err="1"/>
                        <a:t>Latar</a:t>
                      </a:r>
                      <a:r>
                        <a:rPr lang="en-US" sz="800" b="0" dirty="0"/>
                        <a:t> </a:t>
                      </a:r>
                      <a:r>
                        <a:rPr lang="en-US" sz="800" b="0" dirty="0" err="1"/>
                        <a:t>Pekerjaan</a:t>
                      </a:r>
                      <a:endParaRPr lang="en-US" sz="800" b="0" dirty="0"/>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800" b="0" dirty="0"/>
                        <a:t>KDH</a:t>
                      </a:r>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tc>
                  <a:txBody>
                    <a:bodyPr/>
                    <a:lstStyle/>
                    <a:p>
                      <a:pPr algn="ctr"/>
                      <a:r>
                        <a:rPr lang="en-US" sz="800" b="0" dirty="0"/>
                        <a:t>DPRD </a:t>
                      </a:r>
                      <a:r>
                        <a:rPr lang="en-US" sz="800" b="0" dirty="0" err="1"/>
                        <a:t>Provinsi</a:t>
                      </a:r>
                      <a:endParaRPr lang="en-US" sz="800" b="0" dirty="0"/>
                    </a:p>
                    <a:p>
                      <a:pPr algn="ctr"/>
                      <a:r>
                        <a:rPr lang="en-US" sz="800" b="0" dirty="0"/>
                        <a:t>(</a:t>
                      </a:r>
                      <a:r>
                        <a:rPr lang="en-US" sz="800" b="0" dirty="0" err="1"/>
                        <a:t>sampel</a:t>
                      </a:r>
                      <a:r>
                        <a:rPr lang="en-US" sz="800" b="0" dirty="0"/>
                        <a:t>)</a:t>
                      </a:r>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tcPr>
                </a:tc>
                <a:extLst>
                  <a:ext uri="{0D108BD9-81ED-4DB2-BD59-A6C34878D82A}">
                    <a16:rowId xmlns:a16="http://schemas.microsoft.com/office/drawing/2014/main" val="10000"/>
                  </a:ext>
                </a:extLst>
              </a:tr>
              <a:tr h="225002">
                <a:tc>
                  <a:txBody>
                    <a:bodyPr/>
                    <a:lstStyle/>
                    <a:p>
                      <a:r>
                        <a:rPr lang="en-US" sz="900" dirty="0" err="1"/>
                        <a:t>Birokrat</a:t>
                      </a:r>
                      <a:r>
                        <a:rPr lang="en-US" sz="900" dirty="0"/>
                        <a:t>/</a:t>
                      </a:r>
                      <a:r>
                        <a:rPr lang="en-US" sz="900" dirty="0" err="1"/>
                        <a:t>Mantan</a:t>
                      </a:r>
                      <a:endParaRPr lang="en-US" sz="900" dirty="0"/>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dirty="0">
                          <a:effectLst/>
                          <a:latin typeface="Arial"/>
                          <a:ea typeface="Times New Roman"/>
                        </a:rPr>
                        <a:t>36 %</a:t>
                      </a:r>
                      <a:endParaRPr lang="en-US" sz="900" dirty="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dirty="0">
                          <a:effectLst/>
                          <a:latin typeface="Arial"/>
                          <a:ea typeface="Times New Roman"/>
                        </a:rPr>
                        <a:t>6 %</a:t>
                      </a:r>
                      <a:endParaRPr lang="en-US" sz="900" dirty="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1"/>
                  </a:ext>
                </a:extLst>
              </a:tr>
              <a:tr h="225002">
                <a:tc>
                  <a:txBody>
                    <a:bodyPr/>
                    <a:lstStyle/>
                    <a:p>
                      <a:r>
                        <a:rPr lang="en-US" sz="900" dirty="0" err="1"/>
                        <a:t>Politisi</a:t>
                      </a:r>
                      <a:r>
                        <a:rPr lang="en-US" sz="900" dirty="0"/>
                        <a:t>/</a:t>
                      </a:r>
                      <a:r>
                        <a:rPr lang="en-US" sz="900" dirty="0" err="1"/>
                        <a:t>Anggt</a:t>
                      </a:r>
                      <a:r>
                        <a:rPr lang="en-US" sz="900" baseline="0" dirty="0"/>
                        <a:t> </a:t>
                      </a:r>
                      <a:r>
                        <a:rPr lang="en-US" sz="900" baseline="0" dirty="0" err="1"/>
                        <a:t>Parpol</a:t>
                      </a:r>
                      <a:endParaRPr lang="en-US" sz="900" dirty="0"/>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a:effectLst/>
                          <a:latin typeface="Arial"/>
                          <a:ea typeface="Times New Roman"/>
                        </a:rPr>
                        <a:t>42 %</a:t>
                      </a:r>
                      <a:endParaRPr lang="en-US" sz="90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a:effectLst/>
                          <a:latin typeface="Arial"/>
                          <a:ea typeface="Times New Roman"/>
                        </a:rPr>
                        <a:t>55 %</a:t>
                      </a:r>
                      <a:endParaRPr lang="en-US" sz="90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2"/>
                  </a:ext>
                </a:extLst>
              </a:tr>
              <a:tr h="365679">
                <a:tc>
                  <a:txBody>
                    <a:bodyPr/>
                    <a:lstStyle/>
                    <a:p>
                      <a:r>
                        <a:rPr lang="en-US" sz="900" dirty="0" err="1"/>
                        <a:t>Pengusaha</a:t>
                      </a:r>
                      <a:r>
                        <a:rPr lang="en-US" sz="900" dirty="0"/>
                        <a:t>/</a:t>
                      </a:r>
                      <a:r>
                        <a:rPr lang="en-US" sz="900" dirty="0" err="1"/>
                        <a:t>Wiraswasta</a:t>
                      </a:r>
                      <a:endParaRPr lang="en-US" sz="900" dirty="0"/>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a:effectLst/>
                          <a:latin typeface="Arial"/>
                          <a:ea typeface="Times New Roman"/>
                        </a:rPr>
                        <a:t>12 %</a:t>
                      </a:r>
                      <a:endParaRPr lang="en-US" sz="90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dirty="0">
                          <a:effectLst/>
                          <a:latin typeface="Arial"/>
                          <a:ea typeface="Times New Roman"/>
                        </a:rPr>
                        <a:t>8 %</a:t>
                      </a:r>
                      <a:endParaRPr lang="en-US" sz="900" dirty="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3"/>
                  </a:ext>
                </a:extLst>
              </a:tr>
              <a:tr h="225002">
                <a:tc>
                  <a:txBody>
                    <a:bodyPr/>
                    <a:lstStyle/>
                    <a:p>
                      <a:r>
                        <a:rPr lang="en-US" sz="900" dirty="0" err="1"/>
                        <a:t>Karyawan</a:t>
                      </a:r>
                      <a:endParaRPr lang="en-US" sz="900" dirty="0"/>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dirty="0">
                          <a:effectLst/>
                          <a:latin typeface="Arial"/>
                          <a:ea typeface="Times New Roman"/>
                        </a:rPr>
                        <a:t>3 %</a:t>
                      </a:r>
                      <a:endParaRPr lang="en-US" sz="900" dirty="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dirty="0">
                          <a:effectLst/>
                          <a:latin typeface="Arial"/>
                          <a:ea typeface="Times New Roman"/>
                        </a:rPr>
                        <a:t>21 %</a:t>
                      </a:r>
                      <a:endParaRPr lang="en-US" sz="900" dirty="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4"/>
                  </a:ext>
                </a:extLst>
              </a:tr>
              <a:tr h="225002">
                <a:tc>
                  <a:txBody>
                    <a:bodyPr/>
                    <a:lstStyle/>
                    <a:p>
                      <a:r>
                        <a:rPr lang="en-US" sz="900" dirty="0"/>
                        <a:t>Lain-lain</a:t>
                      </a:r>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a:effectLst/>
                          <a:latin typeface="Arial"/>
                          <a:ea typeface="Times New Roman"/>
                        </a:rPr>
                        <a:t>8 %</a:t>
                      </a:r>
                      <a:endParaRPr lang="en-US" sz="90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spcAft>
                          <a:spcPts val="0"/>
                        </a:spcAft>
                      </a:pPr>
                      <a:r>
                        <a:rPr lang="id-ID" sz="900" kern="800" dirty="0">
                          <a:effectLst/>
                          <a:latin typeface="Arial"/>
                          <a:ea typeface="Times New Roman"/>
                        </a:rPr>
                        <a:t>10 %</a:t>
                      </a:r>
                      <a:endParaRPr lang="en-US" sz="900" dirty="0">
                        <a:effectLst/>
                        <a:latin typeface="Times New Roman"/>
                        <a:ea typeface="Times New Roman"/>
                      </a:endParaRPr>
                    </a:p>
                  </a:txBody>
                  <a:tcPr marL="68561" marR="68561" marT="0" marB="0">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5"/>
                  </a:ext>
                </a:extLst>
              </a:tr>
              <a:tr h="365679">
                <a:tc>
                  <a:txBody>
                    <a:bodyPr/>
                    <a:lstStyle/>
                    <a:p>
                      <a:r>
                        <a:rPr lang="en-US" sz="900" dirty="0" err="1"/>
                        <a:t>Jumlah</a:t>
                      </a:r>
                      <a:r>
                        <a:rPr lang="en-US" sz="900" dirty="0"/>
                        <a:t> Total</a:t>
                      </a:r>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r>
                        <a:rPr lang="en-US" sz="900" dirty="0"/>
                        <a:t>542 orang</a:t>
                      </a:r>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tc>
                  <a:txBody>
                    <a:bodyPr/>
                    <a:lstStyle/>
                    <a:p>
                      <a:pPr algn="r"/>
                      <a:r>
                        <a:rPr lang="en-US" sz="900" dirty="0"/>
                        <a:t>2.158 orang</a:t>
                      </a:r>
                    </a:p>
                  </a:txBody>
                  <a:tcPr marL="91414" marR="91414" marT="42162" marB="42162">
                    <a:lnL w="12700" cap="flat" cmpd="sng" algn="ctr">
                      <a:solidFill>
                        <a:scrgbClr r="0" g="0" b="0"/>
                      </a:solidFill>
                      <a:prstDash val="solid"/>
                      <a:round/>
                      <a:headEnd type="none" w="med" len="med"/>
                      <a:tailEnd type="none" w="med" len="med"/>
                    </a:lnL>
                    <a:lnR w="12700" cap="flat" cmpd="sng" algn="ctr">
                      <a:solidFill>
                        <a:scrgbClr r="0" g="0" b="0"/>
                      </a:solidFill>
                      <a:prstDash val="solid"/>
                      <a:round/>
                      <a:headEnd type="none" w="med" len="med"/>
                      <a:tailEnd type="none" w="med" len="med"/>
                    </a:lnR>
                    <a:lnT w="12700" cap="flat" cmpd="sng" algn="ctr">
                      <a:solidFill>
                        <a:scrgbClr r="0" g="0" b="0"/>
                      </a:solidFill>
                      <a:prstDash val="solid"/>
                      <a:round/>
                      <a:headEnd type="none" w="med" len="med"/>
                      <a:tailEnd type="none" w="med" len="med"/>
                    </a:lnT>
                    <a:lnB w="12700" cap="flat" cmpd="sng" algn="ctr">
                      <a:solidFill>
                        <a:scrgbClr r="0" g="0" b="0"/>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6"/>
                  </a:ext>
                </a:extLst>
              </a:tr>
            </a:tbl>
          </a:graphicData>
        </a:graphic>
      </p:graphicFrame>
      <p:sp>
        <p:nvSpPr>
          <p:cNvPr id="93" name="Oval 92">
            <a:extLst>
              <a:ext uri="{FF2B5EF4-FFF2-40B4-BE49-F238E27FC236}">
                <a16:creationId xmlns:a16="http://schemas.microsoft.com/office/drawing/2014/main" id="{D4EAD109-0FA5-C742-B6D2-13CE05845F8A}"/>
              </a:ext>
            </a:extLst>
          </p:cNvPr>
          <p:cNvSpPr>
            <a:spLocks noChangeArrowheads="1"/>
          </p:cNvSpPr>
          <p:nvPr/>
        </p:nvSpPr>
        <p:spPr bwMode="auto">
          <a:xfrm>
            <a:off x="3776296" y="3235570"/>
            <a:ext cx="1606062" cy="542192"/>
          </a:xfrm>
          <a:prstGeom prst="ellipse">
            <a:avLst/>
          </a:prstGeom>
          <a:solidFill>
            <a:srgbClr val="FF0000"/>
          </a:solidFill>
          <a:ln w="9525">
            <a:solidFill>
              <a:srgbClr val="FFFFFF"/>
            </a:solidFill>
            <a:round/>
            <a:headEnd/>
            <a:tailEnd/>
          </a:ln>
          <a:effectLst>
            <a:outerShdw blurRad="65500" dist="38100" dir="5400000" rotWithShape="0">
              <a:srgbClr val="808080">
                <a:alpha val="39999"/>
              </a:srgbClr>
            </a:outerShdw>
          </a:effectLst>
        </p:spPr>
        <p:txBody>
          <a:bodyPr anchor="ctr"/>
          <a:lstStyle/>
          <a:p>
            <a:pPr algn="ctr">
              <a:defRPr/>
            </a:pPr>
            <a:r>
              <a:rPr lang="en-US" sz="1015" dirty="0">
                <a:solidFill>
                  <a:schemeClr val="lt1"/>
                </a:solidFill>
                <a:latin typeface="+mn-lt"/>
              </a:rPr>
              <a:t>FASILITASI KDH &amp; DPRD</a:t>
            </a:r>
          </a:p>
        </p:txBody>
      </p:sp>
      <p:cxnSp>
        <p:nvCxnSpPr>
          <p:cNvPr id="32" name="Straight Arrow Connector 31">
            <a:extLst>
              <a:ext uri="{FF2B5EF4-FFF2-40B4-BE49-F238E27FC236}">
                <a16:creationId xmlns:a16="http://schemas.microsoft.com/office/drawing/2014/main" id="{94E417E4-7813-8546-B43E-6583D6C17ACE}"/>
              </a:ext>
            </a:extLst>
          </p:cNvPr>
          <p:cNvCxnSpPr>
            <a:cxnSpLocks noChangeShapeType="1"/>
          </p:cNvCxnSpPr>
          <p:nvPr/>
        </p:nvCxnSpPr>
        <p:spPr bwMode="auto">
          <a:xfrm flipH="1">
            <a:off x="6182458" y="4614497"/>
            <a:ext cx="339969" cy="0"/>
          </a:xfrm>
          <a:prstGeom prst="straightConnector1">
            <a:avLst/>
          </a:prstGeom>
          <a:noFill/>
          <a:ln w="28575">
            <a:solidFill>
              <a:schemeClr val="tx1"/>
            </a:solidFill>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cxnSp>
        <p:nvCxnSpPr>
          <p:cNvPr id="103" name="Straight Arrow Connector 102">
            <a:extLst>
              <a:ext uri="{FF2B5EF4-FFF2-40B4-BE49-F238E27FC236}">
                <a16:creationId xmlns:a16="http://schemas.microsoft.com/office/drawing/2014/main" id="{481BDC7E-BD6A-A947-A6D0-B1D756974735}"/>
              </a:ext>
            </a:extLst>
          </p:cNvPr>
          <p:cNvCxnSpPr>
            <a:cxnSpLocks noChangeShapeType="1"/>
          </p:cNvCxnSpPr>
          <p:nvPr/>
        </p:nvCxnSpPr>
        <p:spPr bwMode="auto">
          <a:xfrm>
            <a:off x="2516066" y="4614497"/>
            <a:ext cx="474785" cy="0"/>
          </a:xfrm>
          <a:prstGeom prst="straightConnector1">
            <a:avLst/>
          </a:prstGeom>
          <a:noFill/>
          <a:ln w="28575">
            <a:solidFill>
              <a:schemeClr val="tx1"/>
            </a:solidFill>
            <a:round/>
            <a:headEnd/>
            <a:tailEnd type="arrow" w="med" len="med"/>
          </a:ln>
          <a:effectLst>
            <a:outerShdw blurRad="65500" dist="38100" dir="5400000" rotWithShape="0">
              <a:srgbClr val="808080">
                <a:alpha val="39999"/>
              </a:srgbClr>
            </a:outerShdw>
          </a:effectLst>
          <a:extLst>
            <a:ext uri="{909E8E84-426E-40DD-AFC4-6F175D3DCCD1}">
              <a14:hiddenFill xmlns:a14="http://schemas.microsoft.com/office/drawing/2010/main">
                <a:noFill/>
              </a14:hiddenFill>
            </a:ext>
          </a:extLst>
        </p:spPr>
      </p:cxnSp>
      <p:sp>
        <p:nvSpPr>
          <p:cNvPr id="43" name="Rectangle 42">
            <a:extLst>
              <a:ext uri="{FF2B5EF4-FFF2-40B4-BE49-F238E27FC236}">
                <a16:creationId xmlns:a16="http://schemas.microsoft.com/office/drawing/2014/main" id="{CD1A5699-C72E-C142-8540-276C5376DA1E}"/>
              </a:ext>
            </a:extLst>
          </p:cNvPr>
          <p:cNvSpPr>
            <a:spLocks noChangeArrowheads="1"/>
          </p:cNvSpPr>
          <p:nvPr/>
        </p:nvSpPr>
        <p:spPr bwMode="auto">
          <a:xfrm>
            <a:off x="1521069" y="4863613"/>
            <a:ext cx="1406769" cy="583223"/>
          </a:xfrm>
          <a:prstGeom prst="rect">
            <a:avLst/>
          </a:prstGeom>
          <a:solidFill>
            <a:srgbClr val="FF0000"/>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p>
            <a:pPr marL="158265" indent="-158265">
              <a:buFont typeface="Wingdings" charset="2"/>
              <a:buChar char="u"/>
              <a:defRPr/>
            </a:pPr>
            <a:r>
              <a:rPr lang="en-US" sz="923" dirty="0">
                <a:solidFill>
                  <a:schemeClr val="lt1"/>
                </a:solidFill>
                <a:latin typeface="+mn-lt"/>
              </a:rPr>
              <a:t>34 </a:t>
            </a:r>
            <a:r>
              <a:rPr lang="en-US" sz="923" dirty="0" err="1">
                <a:solidFill>
                  <a:schemeClr val="lt1"/>
                </a:solidFill>
                <a:latin typeface="+mn-lt"/>
              </a:rPr>
              <a:t>Gub</a:t>
            </a:r>
            <a:r>
              <a:rPr lang="en-US" sz="923" dirty="0">
                <a:solidFill>
                  <a:schemeClr val="lt1"/>
                </a:solidFill>
                <a:latin typeface="+mn-lt"/>
              </a:rPr>
              <a:t>/</a:t>
            </a:r>
            <a:r>
              <a:rPr lang="en-US" sz="923" dirty="0" err="1">
                <a:solidFill>
                  <a:schemeClr val="lt1"/>
                </a:solidFill>
                <a:latin typeface="+mn-lt"/>
              </a:rPr>
              <a:t>Wagub</a:t>
            </a:r>
            <a:endParaRPr lang="en-US" sz="923" dirty="0">
              <a:solidFill>
                <a:schemeClr val="lt1"/>
              </a:solidFill>
              <a:latin typeface="+mn-lt"/>
            </a:endParaRPr>
          </a:p>
          <a:p>
            <a:pPr marL="158265" indent="-158265">
              <a:buFont typeface="Wingdings" charset="2"/>
              <a:buChar char="u"/>
              <a:defRPr/>
            </a:pPr>
            <a:r>
              <a:rPr lang="en-US" sz="923" dirty="0">
                <a:solidFill>
                  <a:schemeClr val="lt1"/>
                </a:solidFill>
                <a:latin typeface="+mn-lt"/>
              </a:rPr>
              <a:t>415 </a:t>
            </a:r>
            <a:r>
              <a:rPr lang="en-US" sz="923" dirty="0" err="1">
                <a:solidFill>
                  <a:schemeClr val="lt1"/>
                </a:solidFill>
                <a:latin typeface="+mn-lt"/>
              </a:rPr>
              <a:t>Bupati</a:t>
            </a:r>
            <a:r>
              <a:rPr lang="en-US" sz="923" dirty="0">
                <a:solidFill>
                  <a:schemeClr val="lt1"/>
                </a:solidFill>
                <a:latin typeface="+mn-lt"/>
              </a:rPr>
              <a:t>/</a:t>
            </a:r>
            <a:r>
              <a:rPr lang="en-US" sz="923" dirty="0" err="1">
                <a:solidFill>
                  <a:schemeClr val="lt1"/>
                </a:solidFill>
                <a:latin typeface="+mn-lt"/>
              </a:rPr>
              <a:t>Wabup</a:t>
            </a:r>
            <a:endParaRPr lang="en-US" sz="923" dirty="0">
              <a:solidFill>
                <a:schemeClr val="lt1"/>
              </a:solidFill>
              <a:latin typeface="+mn-lt"/>
            </a:endParaRPr>
          </a:p>
          <a:p>
            <a:pPr marL="158265" indent="-158265">
              <a:buFont typeface="Wingdings" charset="2"/>
              <a:buChar char="u"/>
              <a:defRPr/>
            </a:pPr>
            <a:r>
              <a:rPr lang="en-US" sz="923" dirty="0">
                <a:solidFill>
                  <a:schemeClr val="lt1"/>
                </a:solidFill>
                <a:latin typeface="+mn-lt"/>
              </a:rPr>
              <a:t>93 Wako/</a:t>
            </a:r>
            <a:r>
              <a:rPr lang="en-US" sz="923" dirty="0" err="1">
                <a:solidFill>
                  <a:schemeClr val="lt1"/>
                </a:solidFill>
                <a:latin typeface="+mn-lt"/>
              </a:rPr>
              <a:t>Wawako</a:t>
            </a:r>
            <a:endParaRPr lang="en-US" sz="923" dirty="0">
              <a:solidFill>
                <a:schemeClr val="lt1"/>
              </a:solidFill>
              <a:latin typeface="+mn-lt"/>
            </a:endParaRPr>
          </a:p>
          <a:p>
            <a:pPr algn="ctr">
              <a:defRPr/>
            </a:pPr>
            <a:endParaRPr lang="en-US" sz="923" dirty="0">
              <a:solidFill>
                <a:schemeClr val="lt1"/>
              </a:solidFill>
              <a:latin typeface="+mn-lt"/>
            </a:endParaRPr>
          </a:p>
        </p:txBody>
      </p:sp>
      <p:sp>
        <p:nvSpPr>
          <p:cNvPr id="105" name="Rectangle 104">
            <a:extLst>
              <a:ext uri="{FF2B5EF4-FFF2-40B4-BE49-F238E27FC236}">
                <a16:creationId xmlns:a16="http://schemas.microsoft.com/office/drawing/2014/main" id="{128C3E97-FAF3-4648-B32D-9D3A66931F09}"/>
              </a:ext>
            </a:extLst>
          </p:cNvPr>
          <p:cNvSpPr>
            <a:spLocks noChangeArrowheads="1"/>
          </p:cNvSpPr>
          <p:nvPr/>
        </p:nvSpPr>
        <p:spPr bwMode="auto">
          <a:xfrm>
            <a:off x="6233747" y="4865077"/>
            <a:ext cx="1334966" cy="583223"/>
          </a:xfrm>
          <a:prstGeom prst="rect">
            <a:avLst/>
          </a:prstGeom>
          <a:solidFill>
            <a:schemeClr val="tx1"/>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p>
            <a:pPr marL="169989" indent="-169989">
              <a:buFont typeface="Wingdings" charset="2"/>
              <a:buChar char="u"/>
              <a:defRPr/>
            </a:pPr>
            <a:r>
              <a:rPr lang="en-US" sz="923" dirty="0">
                <a:solidFill>
                  <a:schemeClr val="bg1"/>
                </a:solidFill>
                <a:latin typeface="+mn-lt"/>
              </a:rPr>
              <a:t>2.158   </a:t>
            </a:r>
            <a:r>
              <a:rPr lang="en-US" sz="923" dirty="0" err="1">
                <a:solidFill>
                  <a:schemeClr val="bg1"/>
                </a:solidFill>
                <a:latin typeface="+mn-lt"/>
              </a:rPr>
              <a:t>Provinsi</a:t>
            </a:r>
            <a:endParaRPr lang="en-US" sz="923" dirty="0">
              <a:solidFill>
                <a:schemeClr val="bg1"/>
              </a:solidFill>
              <a:latin typeface="+mn-lt"/>
            </a:endParaRPr>
          </a:p>
          <a:p>
            <a:pPr marL="169989" indent="-169989">
              <a:buFont typeface="Wingdings" charset="2"/>
              <a:buChar char="u"/>
              <a:defRPr/>
            </a:pPr>
            <a:r>
              <a:rPr lang="en-US" sz="923" dirty="0">
                <a:solidFill>
                  <a:schemeClr val="bg1"/>
                </a:solidFill>
                <a:latin typeface="+mn-lt"/>
              </a:rPr>
              <a:t>16.849 </a:t>
            </a:r>
            <a:r>
              <a:rPr lang="en-US" sz="923" dirty="0" err="1">
                <a:solidFill>
                  <a:schemeClr val="bg1"/>
                </a:solidFill>
                <a:latin typeface="+mn-lt"/>
              </a:rPr>
              <a:t>Kab</a:t>
            </a:r>
            <a:r>
              <a:rPr lang="en-US" sz="923" dirty="0">
                <a:solidFill>
                  <a:schemeClr val="bg1"/>
                </a:solidFill>
                <a:latin typeface="+mn-lt"/>
              </a:rPr>
              <a:t>/Kota</a:t>
            </a:r>
          </a:p>
          <a:p>
            <a:pPr marL="169989" indent="-169989">
              <a:buFont typeface="Wingdings" charset="2"/>
              <a:buChar char="u"/>
              <a:defRPr/>
            </a:pPr>
            <a:r>
              <a:rPr lang="en-US" sz="923" dirty="0">
                <a:solidFill>
                  <a:schemeClr val="bg1"/>
                </a:solidFill>
                <a:latin typeface="+mn-lt"/>
              </a:rPr>
              <a:t>Total : 19.007 </a:t>
            </a:r>
          </a:p>
          <a:p>
            <a:pPr algn="ctr">
              <a:defRPr/>
            </a:pPr>
            <a:endParaRPr lang="en-US" sz="923" dirty="0">
              <a:solidFill>
                <a:schemeClr val="lt1"/>
              </a:solidFill>
              <a:latin typeface="+mn-lt"/>
            </a:endParaRPr>
          </a:p>
        </p:txBody>
      </p:sp>
      <p:sp>
        <p:nvSpPr>
          <p:cNvPr id="106" name="Rectangle 105">
            <a:extLst>
              <a:ext uri="{FF2B5EF4-FFF2-40B4-BE49-F238E27FC236}">
                <a16:creationId xmlns:a16="http://schemas.microsoft.com/office/drawing/2014/main" id="{F05B4F8E-9BEC-084C-87E8-9B1DD45BB9B4}"/>
              </a:ext>
            </a:extLst>
          </p:cNvPr>
          <p:cNvSpPr>
            <a:spLocks noChangeArrowheads="1"/>
          </p:cNvSpPr>
          <p:nvPr/>
        </p:nvSpPr>
        <p:spPr bwMode="auto">
          <a:xfrm>
            <a:off x="6235212" y="5483469"/>
            <a:ext cx="1333500" cy="1049215"/>
          </a:xfrm>
          <a:prstGeom prst="rect">
            <a:avLst/>
          </a:prstGeom>
          <a:solidFill>
            <a:schemeClr val="tx1"/>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p>
            <a:pPr marL="263776" indent="-263776">
              <a:buFont typeface="Wingdings" charset="2"/>
              <a:buChar char="u"/>
              <a:defRPr/>
            </a:pPr>
            <a:endParaRPr lang="en-US" sz="923" dirty="0">
              <a:solidFill>
                <a:schemeClr val="bg1"/>
              </a:solidFill>
              <a:latin typeface="+mn-lt"/>
            </a:endParaRPr>
          </a:p>
          <a:p>
            <a:pPr marL="169989" indent="-169989">
              <a:buFont typeface="Wingdings" charset="2"/>
              <a:buChar char="u"/>
              <a:defRPr/>
            </a:pPr>
            <a:r>
              <a:rPr lang="en-US" sz="923" dirty="0" err="1">
                <a:solidFill>
                  <a:schemeClr val="bg1"/>
                </a:solidFill>
                <a:latin typeface="+mn-lt"/>
              </a:rPr>
              <a:t>Pimpinan</a:t>
            </a:r>
            <a:endParaRPr lang="en-US" sz="923" dirty="0">
              <a:solidFill>
                <a:schemeClr val="bg1"/>
              </a:solidFill>
              <a:latin typeface="+mn-lt"/>
            </a:endParaRPr>
          </a:p>
          <a:p>
            <a:pPr marL="169989" indent="-169989">
              <a:buFont typeface="Wingdings" charset="2"/>
              <a:buChar char="u"/>
              <a:defRPr/>
            </a:pPr>
            <a:r>
              <a:rPr lang="en-US" sz="923" dirty="0" err="1">
                <a:solidFill>
                  <a:schemeClr val="bg1"/>
                </a:solidFill>
                <a:latin typeface="+mn-lt"/>
              </a:rPr>
              <a:t>Bamus</a:t>
            </a:r>
            <a:endParaRPr lang="en-US" sz="923" dirty="0">
              <a:solidFill>
                <a:schemeClr val="bg1"/>
              </a:solidFill>
              <a:latin typeface="+mn-lt"/>
            </a:endParaRPr>
          </a:p>
          <a:p>
            <a:pPr marL="169989" indent="-169989">
              <a:buFont typeface="Wingdings" charset="2"/>
              <a:buChar char="u"/>
              <a:defRPr/>
            </a:pPr>
            <a:r>
              <a:rPr lang="en-US" sz="923" dirty="0" err="1">
                <a:solidFill>
                  <a:schemeClr val="bg1"/>
                </a:solidFill>
                <a:latin typeface="+mn-lt"/>
              </a:rPr>
              <a:t>Komisi</a:t>
            </a:r>
            <a:endParaRPr lang="en-US" sz="923" dirty="0">
              <a:solidFill>
                <a:schemeClr val="bg1"/>
              </a:solidFill>
              <a:latin typeface="+mn-lt"/>
            </a:endParaRPr>
          </a:p>
          <a:p>
            <a:pPr marL="169989" indent="-169989">
              <a:buFont typeface="Wingdings" charset="2"/>
              <a:buChar char="u"/>
              <a:defRPr/>
            </a:pPr>
            <a:r>
              <a:rPr lang="en-US" sz="923" dirty="0" err="1">
                <a:solidFill>
                  <a:schemeClr val="bg1"/>
                </a:solidFill>
                <a:latin typeface="+mn-lt"/>
              </a:rPr>
              <a:t>Banggar</a:t>
            </a:r>
            <a:endParaRPr lang="en-US" sz="923" dirty="0">
              <a:solidFill>
                <a:schemeClr val="bg1"/>
              </a:solidFill>
              <a:latin typeface="+mn-lt"/>
            </a:endParaRPr>
          </a:p>
          <a:p>
            <a:pPr marL="169989" indent="-169989">
              <a:buFont typeface="Wingdings" charset="2"/>
              <a:buChar char="u"/>
              <a:defRPr/>
            </a:pPr>
            <a:r>
              <a:rPr lang="en-US" sz="923" dirty="0">
                <a:solidFill>
                  <a:schemeClr val="bg1"/>
                </a:solidFill>
                <a:latin typeface="+mn-lt"/>
              </a:rPr>
              <a:t>BPP</a:t>
            </a:r>
          </a:p>
          <a:p>
            <a:pPr marL="169989" indent="-169989">
              <a:buFont typeface="Wingdings" charset="2"/>
              <a:buChar char="u"/>
              <a:defRPr/>
            </a:pPr>
            <a:r>
              <a:rPr lang="en-US" sz="923" dirty="0">
                <a:solidFill>
                  <a:schemeClr val="bg1"/>
                </a:solidFill>
                <a:latin typeface="+mn-lt"/>
              </a:rPr>
              <a:t>BK</a:t>
            </a:r>
          </a:p>
          <a:p>
            <a:pPr marL="169989" indent="-169989">
              <a:buFont typeface="Wingdings" charset="2"/>
              <a:buChar char="u"/>
              <a:defRPr/>
            </a:pPr>
            <a:r>
              <a:rPr lang="en-US" sz="923" dirty="0">
                <a:solidFill>
                  <a:schemeClr val="bg1"/>
                </a:solidFill>
                <a:latin typeface="+mn-lt"/>
              </a:rPr>
              <a:t>AKD </a:t>
            </a:r>
            <a:r>
              <a:rPr lang="en-US" sz="923" dirty="0" err="1">
                <a:solidFill>
                  <a:schemeClr val="bg1"/>
                </a:solidFill>
                <a:latin typeface="+mn-lt"/>
              </a:rPr>
              <a:t>Adhoc</a:t>
            </a:r>
            <a:endParaRPr lang="en-US" sz="923" dirty="0">
              <a:solidFill>
                <a:schemeClr val="bg1"/>
              </a:solidFill>
              <a:latin typeface="+mn-lt"/>
            </a:endParaRPr>
          </a:p>
          <a:p>
            <a:pPr algn="ctr">
              <a:defRPr/>
            </a:pPr>
            <a:endParaRPr lang="en-US" sz="923" dirty="0">
              <a:solidFill>
                <a:schemeClr val="lt1"/>
              </a:solidFill>
              <a:latin typeface="+mn-lt"/>
            </a:endParaRPr>
          </a:p>
        </p:txBody>
      </p:sp>
      <p:sp>
        <p:nvSpPr>
          <p:cNvPr id="95" name="Round Same Side Corner Rectangle 94">
            <a:extLst>
              <a:ext uri="{FF2B5EF4-FFF2-40B4-BE49-F238E27FC236}">
                <a16:creationId xmlns:a16="http://schemas.microsoft.com/office/drawing/2014/main" id="{12AC1362-03FD-BE43-B759-7754D6ED4E6D}"/>
              </a:ext>
            </a:extLst>
          </p:cNvPr>
          <p:cNvSpPr>
            <a:spLocks/>
          </p:cNvSpPr>
          <p:nvPr/>
        </p:nvSpPr>
        <p:spPr bwMode="auto">
          <a:xfrm>
            <a:off x="0" y="4865077"/>
            <a:ext cx="1541585" cy="1667608"/>
          </a:xfrm>
          <a:custGeom>
            <a:avLst/>
            <a:gdLst>
              <a:gd name="T0" fmla="*/ 278347 w 1670050"/>
              <a:gd name="T1" fmla="*/ 0 h 1806575"/>
              <a:gd name="T2" fmla="*/ 1391703 w 1670050"/>
              <a:gd name="T3" fmla="*/ 0 h 1806575"/>
              <a:gd name="T4" fmla="*/ 1670050 w 1670050"/>
              <a:gd name="T5" fmla="*/ 278347 h 1806575"/>
              <a:gd name="T6" fmla="*/ 1670050 w 1670050"/>
              <a:gd name="T7" fmla="*/ 1806575 h 1806575"/>
              <a:gd name="T8" fmla="*/ 1670050 w 1670050"/>
              <a:gd name="T9" fmla="*/ 1806575 h 1806575"/>
              <a:gd name="T10" fmla="*/ 0 w 1670050"/>
              <a:gd name="T11" fmla="*/ 1806575 h 1806575"/>
              <a:gd name="T12" fmla="*/ 0 w 1670050"/>
              <a:gd name="T13" fmla="*/ 1806575 h 1806575"/>
              <a:gd name="T14" fmla="*/ 0 w 1670050"/>
              <a:gd name="T15" fmla="*/ 278347 h 1806575"/>
              <a:gd name="T16" fmla="*/ 278347 w 1670050"/>
              <a:gd name="T17" fmla="*/ 0 h 18065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70050" h="1806575">
                <a:moveTo>
                  <a:pt x="278347" y="0"/>
                </a:moveTo>
                <a:lnTo>
                  <a:pt x="1391703" y="0"/>
                </a:lnTo>
                <a:cubicBezTo>
                  <a:pt x="1545430" y="0"/>
                  <a:pt x="1670050" y="124620"/>
                  <a:pt x="1670050" y="278347"/>
                </a:cubicBezTo>
                <a:lnTo>
                  <a:pt x="1670050" y="1806575"/>
                </a:lnTo>
                <a:lnTo>
                  <a:pt x="0" y="1806575"/>
                </a:lnTo>
                <a:lnTo>
                  <a:pt x="0" y="278347"/>
                </a:lnTo>
                <a:cubicBezTo>
                  <a:pt x="0" y="124620"/>
                  <a:pt x="124620" y="0"/>
                  <a:pt x="278347" y="0"/>
                </a:cubicBezTo>
                <a:close/>
              </a:path>
            </a:pathLst>
          </a:custGeom>
          <a:solidFill>
            <a:srgbClr val="FF0000"/>
          </a:solidFill>
          <a:ln w="9525" cap="flat" cmpd="sng">
            <a:solidFill>
              <a:srgbClr val="FF8000"/>
            </a:solidFill>
            <a:prstDash val="solid"/>
            <a:round/>
            <a:headEnd/>
            <a:tailEnd/>
          </a:ln>
          <a:effectLst>
            <a:outerShdw blurRad="65500" dist="38100" dir="5400000" rotWithShape="0">
              <a:srgbClr val="000000">
                <a:alpha val="39999"/>
              </a:srgbClr>
            </a:outerShdw>
          </a:effectLst>
        </p:spPr>
        <p:txBody>
          <a:bodyPr anchor="ctr"/>
          <a:lstStyle/>
          <a:p>
            <a:endParaRPr lang="en-US"/>
          </a:p>
        </p:txBody>
      </p:sp>
      <p:sp>
        <p:nvSpPr>
          <p:cNvPr id="139" name="Round Same Side Corner Rectangle 138">
            <a:extLst>
              <a:ext uri="{FF2B5EF4-FFF2-40B4-BE49-F238E27FC236}">
                <a16:creationId xmlns:a16="http://schemas.microsoft.com/office/drawing/2014/main" id="{376703E4-510E-9141-A937-D885EA0091AF}"/>
              </a:ext>
            </a:extLst>
          </p:cNvPr>
          <p:cNvSpPr>
            <a:spLocks/>
          </p:cNvSpPr>
          <p:nvPr/>
        </p:nvSpPr>
        <p:spPr bwMode="auto">
          <a:xfrm>
            <a:off x="7568712" y="4863612"/>
            <a:ext cx="1570892" cy="1667608"/>
          </a:xfrm>
          <a:custGeom>
            <a:avLst/>
            <a:gdLst>
              <a:gd name="T0" fmla="*/ 283639 w 1701800"/>
              <a:gd name="T1" fmla="*/ 0 h 1806575"/>
              <a:gd name="T2" fmla="*/ 1418161 w 1701800"/>
              <a:gd name="T3" fmla="*/ 0 h 1806575"/>
              <a:gd name="T4" fmla="*/ 1701800 w 1701800"/>
              <a:gd name="T5" fmla="*/ 283639 h 1806575"/>
              <a:gd name="T6" fmla="*/ 1701800 w 1701800"/>
              <a:gd name="T7" fmla="*/ 1806575 h 1806575"/>
              <a:gd name="T8" fmla="*/ 1701800 w 1701800"/>
              <a:gd name="T9" fmla="*/ 1806575 h 1806575"/>
              <a:gd name="T10" fmla="*/ 0 w 1701800"/>
              <a:gd name="T11" fmla="*/ 1806575 h 1806575"/>
              <a:gd name="T12" fmla="*/ 0 w 1701800"/>
              <a:gd name="T13" fmla="*/ 1806575 h 1806575"/>
              <a:gd name="T14" fmla="*/ 0 w 1701800"/>
              <a:gd name="T15" fmla="*/ 283639 h 1806575"/>
              <a:gd name="T16" fmla="*/ 283639 w 1701800"/>
              <a:gd name="T17" fmla="*/ 0 h 18065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701800" h="1806575">
                <a:moveTo>
                  <a:pt x="283639" y="0"/>
                </a:moveTo>
                <a:lnTo>
                  <a:pt x="1418161" y="0"/>
                </a:lnTo>
                <a:cubicBezTo>
                  <a:pt x="1574810" y="0"/>
                  <a:pt x="1701800" y="126990"/>
                  <a:pt x="1701800" y="283639"/>
                </a:cubicBezTo>
                <a:lnTo>
                  <a:pt x="1701800" y="1806575"/>
                </a:lnTo>
                <a:lnTo>
                  <a:pt x="0" y="1806575"/>
                </a:lnTo>
                <a:lnTo>
                  <a:pt x="0" y="283639"/>
                </a:lnTo>
                <a:cubicBezTo>
                  <a:pt x="0" y="126990"/>
                  <a:pt x="126990" y="0"/>
                  <a:pt x="283639" y="0"/>
                </a:cubicBezTo>
                <a:close/>
              </a:path>
            </a:pathLst>
          </a:custGeom>
          <a:solidFill>
            <a:srgbClr val="FFFFFF"/>
          </a:solidFill>
          <a:ln w="9525" cap="flat" cmpd="sng">
            <a:solidFill>
              <a:srgbClr val="FF8000"/>
            </a:solidFill>
            <a:prstDash val="solid"/>
            <a:round/>
            <a:headEnd/>
            <a:tailEnd/>
          </a:ln>
          <a:effectLst>
            <a:outerShdw blurRad="65500" dist="38100" dir="5400000" rotWithShape="0">
              <a:srgbClr val="000000">
                <a:alpha val="39999"/>
              </a:srgbClr>
            </a:outerShdw>
          </a:effectLst>
        </p:spPr>
        <p:txBody>
          <a:bodyPr anchor="ctr"/>
          <a:lstStyle/>
          <a:p>
            <a:endParaRPr lang="en-US"/>
          </a:p>
        </p:txBody>
      </p:sp>
      <p:sp>
        <p:nvSpPr>
          <p:cNvPr id="24643" name="TextBox 95">
            <a:extLst>
              <a:ext uri="{FF2B5EF4-FFF2-40B4-BE49-F238E27FC236}">
                <a16:creationId xmlns:a16="http://schemas.microsoft.com/office/drawing/2014/main" id="{823844B2-89EC-6144-B87C-390F96121587}"/>
              </a:ext>
            </a:extLst>
          </p:cNvPr>
          <p:cNvSpPr txBox="1">
            <a:spLocks noChangeArrowheads="1"/>
          </p:cNvSpPr>
          <p:nvPr/>
        </p:nvSpPr>
        <p:spPr bwMode="auto">
          <a:xfrm>
            <a:off x="7691804" y="4824046"/>
            <a:ext cx="1447800" cy="248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en-US" altLang="en-US" sz="1015" b="1" i="1">
                <a:solidFill>
                  <a:srgbClr val="000000"/>
                </a:solidFill>
                <a:latin typeface="Times New Roman" panose="02020603050405020304" pitchFamily="18" charset="0"/>
              </a:rPr>
              <a:t>ISU STRATEGIS</a:t>
            </a:r>
          </a:p>
        </p:txBody>
      </p:sp>
      <p:sp>
        <p:nvSpPr>
          <p:cNvPr id="24644" name="TextBox 142">
            <a:extLst>
              <a:ext uri="{FF2B5EF4-FFF2-40B4-BE49-F238E27FC236}">
                <a16:creationId xmlns:a16="http://schemas.microsoft.com/office/drawing/2014/main" id="{B1C9C3AB-5F2C-C342-908F-DCDC1A300C11}"/>
              </a:ext>
            </a:extLst>
          </p:cNvPr>
          <p:cNvSpPr txBox="1">
            <a:spLocks noChangeArrowheads="1"/>
          </p:cNvSpPr>
          <p:nvPr/>
        </p:nvSpPr>
        <p:spPr bwMode="auto">
          <a:xfrm>
            <a:off x="98181" y="4815254"/>
            <a:ext cx="1447800" cy="24853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en-US" altLang="en-US" sz="1015" b="1" i="1">
                <a:latin typeface="Times New Roman" panose="02020603050405020304" pitchFamily="18" charset="0"/>
              </a:rPr>
              <a:t>ISU STRATEGIS</a:t>
            </a:r>
          </a:p>
        </p:txBody>
      </p:sp>
      <p:sp>
        <p:nvSpPr>
          <p:cNvPr id="24645" name="TextBox 97">
            <a:extLst>
              <a:ext uri="{FF2B5EF4-FFF2-40B4-BE49-F238E27FC236}">
                <a16:creationId xmlns:a16="http://schemas.microsoft.com/office/drawing/2014/main" id="{0A0C23CA-E0EA-D946-A0CA-8C95C8D9FA5B}"/>
              </a:ext>
            </a:extLst>
          </p:cNvPr>
          <p:cNvSpPr txBox="1">
            <a:spLocks noChangeArrowheads="1"/>
          </p:cNvSpPr>
          <p:nvPr/>
        </p:nvSpPr>
        <p:spPr bwMode="auto">
          <a:xfrm>
            <a:off x="7568712" y="5008684"/>
            <a:ext cx="1570892" cy="15125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buFont typeface="Wingdings" pitchFamily="2" charset="2"/>
              <a:buChar char="ü"/>
            </a:pPr>
            <a:r>
              <a:rPr lang="en-US" altLang="en-US" sz="923" b="1" i="1">
                <a:solidFill>
                  <a:srgbClr val="000000"/>
                </a:solidFill>
                <a:latin typeface="Times New Roman" panose="02020603050405020304" pitchFamily="18" charset="0"/>
              </a:rPr>
              <a:t>Syarat rekuitmen lemah</a:t>
            </a:r>
          </a:p>
          <a:p>
            <a:pPr eaLnBrk="1" hangingPunct="1">
              <a:buFont typeface="Wingdings" pitchFamily="2" charset="2"/>
              <a:buChar char="ü"/>
            </a:pPr>
            <a:r>
              <a:rPr lang="en-US" altLang="en-US" sz="923" b="1" i="1">
                <a:solidFill>
                  <a:srgbClr val="000000"/>
                </a:solidFill>
                <a:latin typeface="Times New Roman" panose="02020603050405020304" pitchFamily="18" charset="0"/>
              </a:rPr>
              <a:t>Biaya politik tinggi</a:t>
            </a:r>
          </a:p>
          <a:p>
            <a:pPr eaLnBrk="1" hangingPunct="1">
              <a:buFont typeface="Wingdings" pitchFamily="2" charset="2"/>
              <a:buChar char="ü"/>
            </a:pPr>
            <a:r>
              <a:rPr lang="en-US" altLang="en-US" sz="923" b="1" i="1">
                <a:solidFill>
                  <a:srgbClr val="000000"/>
                </a:solidFill>
                <a:latin typeface="Times New Roman" panose="02020603050405020304" pitchFamily="18" charset="0"/>
              </a:rPr>
              <a:t>Tidak ada Visi yg kuat.</a:t>
            </a:r>
          </a:p>
          <a:p>
            <a:pPr eaLnBrk="1" hangingPunct="1">
              <a:buFont typeface="Wingdings" pitchFamily="2" charset="2"/>
              <a:buChar char="ü"/>
            </a:pPr>
            <a:r>
              <a:rPr lang="en-US" altLang="en-US" sz="923" b="1" i="1">
                <a:solidFill>
                  <a:srgbClr val="000000"/>
                </a:solidFill>
                <a:latin typeface="Times New Roman" panose="02020603050405020304" pitchFamily="18" charset="0"/>
              </a:rPr>
              <a:t>Kinerja Tidak Terukur</a:t>
            </a:r>
          </a:p>
          <a:p>
            <a:pPr eaLnBrk="1" hangingPunct="1">
              <a:buFont typeface="Wingdings" pitchFamily="2" charset="2"/>
              <a:buChar char="ü"/>
            </a:pPr>
            <a:r>
              <a:rPr lang="en-US" altLang="en-US" sz="923" b="1" i="1">
                <a:solidFill>
                  <a:srgbClr val="000000"/>
                </a:solidFill>
                <a:latin typeface="Times New Roman" panose="02020603050405020304" pitchFamily="18" charset="0"/>
              </a:rPr>
              <a:t>Pembiayaan tidak berorientasi kinerja.</a:t>
            </a:r>
          </a:p>
          <a:p>
            <a:pPr eaLnBrk="1" hangingPunct="1">
              <a:buFont typeface="Wingdings" pitchFamily="2" charset="2"/>
              <a:buChar char="ü"/>
            </a:pPr>
            <a:r>
              <a:rPr lang="en-US" altLang="en-US" sz="923" b="1" i="1">
                <a:solidFill>
                  <a:srgbClr val="000000"/>
                </a:solidFill>
                <a:latin typeface="Times New Roman" panose="02020603050405020304" pitchFamily="18" charset="0"/>
              </a:rPr>
              <a:t>AKD tidak menyusun program dan kegiatan.</a:t>
            </a:r>
          </a:p>
          <a:p>
            <a:pPr eaLnBrk="1" hangingPunct="1">
              <a:buFont typeface="Wingdings" pitchFamily="2" charset="2"/>
              <a:buChar char="ü"/>
            </a:pPr>
            <a:r>
              <a:rPr lang="en-US" altLang="en-US" sz="923" b="1" i="1">
                <a:solidFill>
                  <a:srgbClr val="000000"/>
                </a:solidFill>
                <a:latin typeface="Times New Roman" panose="02020603050405020304" pitchFamily="18" charset="0"/>
              </a:rPr>
              <a:t>Dukungan Tim Ahli</a:t>
            </a:r>
          </a:p>
          <a:p>
            <a:pPr eaLnBrk="1" hangingPunct="1">
              <a:buFont typeface="Wingdings" pitchFamily="2" charset="2"/>
              <a:buChar char="ü"/>
            </a:pPr>
            <a:r>
              <a:rPr lang="en-US" altLang="en-US" sz="923" b="1" i="1">
                <a:solidFill>
                  <a:srgbClr val="000000"/>
                </a:solidFill>
                <a:latin typeface="Times New Roman" panose="02020603050405020304" pitchFamily="18" charset="0"/>
              </a:rPr>
              <a:t>Data base terbatas</a:t>
            </a:r>
          </a:p>
        </p:txBody>
      </p:sp>
      <p:sp>
        <p:nvSpPr>
          <p:cNvPr id="24646" name="TextBox 144">
            <a:extLst>
              <a:ext uri="{FF2B5EF4-FFF2-40B4-BE49-F238E27FC236}">
                <a16:creationId xmlns:a16="http://schemas.microsoft.com/office/drawing/2014/main" id="{F0CB0AEC-1968-2545-BB1C-B02D3DFB2A4B}"/>
              </a:ext>
            </a:extLst>
          </p:cNvPr>
          <p:cNvSpPr txBox="1">
            <a:spLocks noChangeArrowheads="1"/>
          </p:cNvSpPr>
          <p:nvPr/>
        </p:nvSpPr>
        <p:spPr bwMode="auto">
          <a:xfrm>
            <a:off x="-39565" y="5004289"/>
            <a:ext cx="1570893" cy="165462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88900" indent="-88900"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eaLnBrk="1" hangingPunct="1">
              <a:buFont typeface="Wingdings" pitchFamily="2" charset="2"/>
              <a:buChar char="ü"/>
            </a:pPr>
            <a:r>
              <a:rPr lang="en-US" altLang="en-US" sz="923"/>
              <a:t>Konflik Pilkada</a:t>
            </a:r>
          </a:p>
          <a:p>
            <a:pPr eaLnBrk="1" hangingPunct="1">
              <a:buFont typeface="Wingdings" pitchFamily="2" charset="2"/>
              <a:buChar char="ü"/>
            </a:pPr>
            <a:r>
              <a:rPr lang="en-US" altLang="en-US" sz="923"/>
              <a:t>Biaya politik tinggi</a:t>
            </a:r>
          </a:p>
          <a:p>
            <a:pPr eaLnBrk="1" hangingPunct="1">
              <a:buFont typeface="Wingdings" pitchFamily="2" charset="2"/>
              <a:buChar char="ü"/>
            </a:pPr>
            <a:r>
              <a:rPr lang="en-US" altLang="en-US" sz="923"/>
              <a:t>Kasus-kasus hukum</a:t>
            </a:r>
          </a:p>
          <a:p>
            <a:pPr eaLnBrk="1" hangingPunct="1">
              <a:buFont typeface="Wingdings" pitchFamily="2" charset="2"/>
              <a:buChar char="ü"/>
            </a:pPr>
            <a:r>
              <a:rPr lang="en-US" altLang="en-US" sz="923"/>
              <a:t>Fenomena Raja Kecil</a:t>
            </a:r>
          </a:p>
          <a:p>
            <a:pPr eaLnBrk="1" hangingPunct="1">
              <a:buFont typeface="Wingdings" pitchFamily="2" charset="2"/>
              <a:buChar char="ü"/>
            </a:pPr>
            <a:r>
              <a:rPr lang="en-US" altLang="en-US" sz="923"/>
              <a:t>Politik Dinasti</a:t>
            </a:r>
          </a:p>
          <a:p>
            <a:pPr eaLnBrk="1" hangingPunct="1">
              <a:buFont typeface="Wingdings" pitchFamily="2" charset="2"/>
              <a:buChar char="ü"/>
            </a:pPr>
            <a:r>
              <a:rPr lang="en-US" altLang="en-US" sz="923"/>
              <a:t>Kepatuhan terhadap regulasi Pusat</a:t>
            </a:r>
          </a:p>
          <a:p>
            <a:pPr eaLnBrk="1" hangingPunct="1">
              <a:buFont typeface="Wingdings" pitchFamily="2" charset="2"/>
              <a:buChar char="ü"/>
            </a:pPr>
            <a:r>
              <a:rPr lang="en-US" altLang="en-US" sz="923"/>
              <a:t>Rendah Inovasi</a:t>
            </a:r>
          </a:p>
          <a:p>
            <a:pPr eaLnBrk="1" hangingPunct="1">
              <a:buFont typeface="Wingdings" pitchFamily="2" charset="2"/>
              <a:buChar char="ü"/>
            </a:pPr>
            <a:r>
              <a:rPr lang="en-US" altLang="en-US" sz="923"/>
              <a:t>Bekerja secara parsial</a:t>
            </a:r>
          </a:p>
          <a:p>
            <a:pPr eaLnBrk="1" hangingPunct="1">
              <a:buFont typeface="Wingdings" pitchFamily="2" charset="2"/>
              <a:buChar char="ü"/>
            </a:pPr>
            <a:endParaRPr lang="en-US" altLang="en-US" sz="923"/>
          </a:p>
        </p:txBody>
      </p:sp>
      <p:sp>
        <p:nvSpPr>
          <p:cNvPr id="53" name="TextBox 52">
            <a:extLst>
              <a:ext uri="{FF2B5EF4-FFF2-40B4-BE49-F238E27FC236}">
                <a16:creationId xmlns:a16="http://schemas.microsoft.com/office/drawing/2014/main" id="{0C9EE132-878D-AE48-AC94-E69063053FAD}"/>
              </a:ext>
            </a:extLst>
          </p:cNvPr>
          <p:cNvSpPr txBox="1"/>
          <p:nvPr/>
        </p:nvSpPr>
        <p:spPr>
          <a:xfrm>
            <a:off x="11723" y="851389"/>
            <a:ext cx="2662604" cy="1640449"/>
          </a:xfrm>
          <a:prstGeom prst="rect">
            <a:avLst/>
          </a:prstGeom>
          <a:ln/>
        </p:spPr>
        <p:style>
          <a:lnRef idx="2">
            <a:schemeClr val="dk1"/>
          </a:lnRef>
          <a:fillRef idx="1">
            <a:schemeClr val="lt1"/>
          </a:fillRef>
          <a:effectRef idx="0">
            <a:schemeClr val="dk1"/>
          </a:effectRef>
          <a:fontRef idx="minor">
            <a:schemeClr val="dk1"/>
          </a:fontRef>
        </p:style>
        <p:txBody>
          <a:bodyPr>
            <a:spAutoFit/>
          </a:bodyPr>
          <a:lstStyle/>
          <a:p>
            <a:pPr algn="ctr">
              <a:defRPr/>
            </a:pPr>
            <a:r>
              <a:rPr lang="id-ID" sz="1015" dirty="0"/>
              <a:t>Arahan Presiden kepada Eselon II</a:t>
            </a:r>
          </a:p>
          <a:p>
            <a:pPr algn="ctr">
              <a:defRPr/>
            </a:pPr>
            <a:r>
              <a:rPr lang="id-ID" sz="1015" dirty="0"/>
              <a:t>  tanggal 7 Juni 2016</a:t>
            </a:r>
            <a:r>
              <a:rPr lang="en-US" sz="1015" dirty="0"/>
              <a:t> </a:t>
            </a:r>
            <a:endParaRPr lang="id-ID" sz="831" dirty="0"/>
          </a:p>
          <a:p>
            <a:pPr marL="241795" lvl="1" indent="-211021">
              <a:buFont typeface="+mj-lt"/>
              <a:buAutoNum type="arabicPeriod"/>
              <a:defRPr/>
            </a:pPr>
            <a:r>
              <a:rPr lang="id-ID" sz="923" dirty="0"/>
              <a:t>Gerak langkah harus segaris dari pusat hingga ke daerah; </a:t>
            </a:r>
            <a:endParaRPr lang="en-US" sz="923" dirty="0"/>
          </a:p>
          <a:p>
            <a:pPr marL="241795" lvl="1" indent="-211021">
              <a:buFont typeface="+mj-lt"/>
              <a:buAutoNum type="arabicPeriod"/>
              <a:defRPr/>
            </a:pPr>
            <a:r>
              <a:rPr lang="id-ID" sz="923" dirty="0"/>
              <a:t>Perubahan mindset aparatur birokrasi </a:t>
            </a:r>
            <a:endParaRPr lang="en-US" sz="923" dirty="0"/>
          </a:p>
          <a:p>
            <a:pPr marL="241795" lvl="1" indent="-211021">
              <a:buFont typeface="+mj-lt"/>
              <a:buAutoNum type="arabicPeriod"/>
              <a:defRPr/>
            </a:pPr>
            <a:r>
              <a:rPr lang="id-ID" sz="923" dirty="0"/>
              <a:t>Fokus pada beberapa program  strategis saja. </a:t>
            </a:r>
            <a:r>
              <a:rPr lang="id-ID" sz="831" dirty="0"/>
              <a:t>(Dari money follow function menjadi money follow program). </a:t>
            </a:r>
          </a:p>
          <a:p>
            <a:pPr marL="241795" lvl="1" indent="-211021">
              <a:buFont typeface="+mj-lt"/>
              <a:buAutoNum type="arabicPeriod"/>
              <a:defRPr/>
            </a:pPr>
            <a:r>
              <a:rPr lang="id-ID" sz="831" dirty="0"/>
              <a:t>Program dan kegiatan berorientasi pada hasil </a:t>
            </a:r>
            <a:r>
              <a:rPr lang="id-ID" sz="923" dirty="0"/>
              <a:t>sembari</a:t>
            </a:r>
            <a:r>
              <a:rPr lang="id-ID" sz="831" dirty="0"/>
              <a:t> terus membenahi prosedur dan meknisme kerja.</a:t>
            </a:r>
            <a:endParaRPr lang="en-US" sz="831" dirty="0"/>
          </a:p>
        </p:txBody>
      </p:sp>
      <p:sp>
        <p:nvSpPr>
          <p:cNvPr id="54" name="Round Single Corner Rectangle 53">
            <a:extLst>
              <a:ext uri="{FF2B5EF4-FFF2-40B4-BE49-F238E27FC236}">
                <a16:creationId xmlns:a16="http://schemas.microsoft.com/office/drawing/2014/main" id="{C6301072-77C3-4D4E-BD9F-9785F4446B98}"/>
              </a:ext>
            </a:extLst>
          </p:cNvPr>
          <p:cNvSpPr>
            <a:spLocks/>
          </p:cNvSpPr>
          <p:nvPr/>
        </p:nvSpPr>
        <p:spPr bwMode="auto">
          <a:xfrm>
            <a:off x="1467" y="2567354"/>
            <a:ext cx="2674326" cy="556846"/>
          </a:xfrm>
          <a:custGeom>
            <a:avLst/>
            <a:gdLst>
              <a:gd name="T0" fmla="*/ 0 w 2897187"/>
              <a:gd name="T1" fmla="*/ 0 h 603250"/>
              <a:gd name="T2" fmla="*/ 2796643 w 2897187"/>
              <a:gd name="T3" fmla="*/ 0 h 603250"/>
              <a:gd name="T4" fmla="*/ 2897187 w 2897187"/>
              <a:gd name="T5" fmla="*/ 100544 h 603250"/>
              <a:gd name="T6" fmla="*/ 2897187 w 2897187"/>
              <a:gd name="T7" fmla="*/ 603250 h 603250"/>
              <a:gd name="T8" fmla="*/ 0 w 2897187"/>
              <a:gd name="T9" fmla="*/ 603250 h 603250"/>
              <a:gd name="T10" fmla="*/ 0 w 2897187"/>
              <a:gd name="T11" fmla="*/ 0 h 603250"/>
              <a:gd name="T12" fmla="*/ 0 60000 65536"/>
              <a:gd name="T13" fmla="*/ 0 60000 65536"/>
              <a:gd name="T14" fmla="*/ 0 60000 65536"/>
              <a:gd name="T15" fmla="*/ 0 60000 65536"/>
              <a:gd name="T16" fmla="*/ 0 60000 65536"/>
              <a:gd name="T17" fmla="*/ 0 60000 65536"/>
              <a:gd name="T18" fmla="*/ 0 w 2897187"/>
              <a:gd name="T19" fmla="*/ 0 h 603250"/>
              <a:gd name="T20" fmla="*/ 2897187 w 2897187"/>
              <a:gd name="T21" fmla="*/ 603250 h 603250"/>
            </a:gdLst>
            <a:ahLst/>
            <a:cxnLst>
              <a:cxn ang="T12">
                <a:pos x="T0" y="T1"/>
              </a:cxn>
              <a:cxn ang="T13">
                <a:pos x="T2" y="T3"/>
              </a:cxn>
              <a:cxn ang="T14">
                <a:pos x="T4" y="T5"/>
              </a:cxn>
              <a:cxn ang="T15">
                <a:pos x="T6" y="T7"/>
              </a:cxn>
              <a:cxn ang="T16">
                <a:pos x="T8" y="T9"/>
              </a:cxn>
              <a:cxn ang="T17">
                <a:pos x="T10" y="T11"/>
              </a:cxn>
            </a:cxnLst>
            <a:rect l="T18" t="T19" r="T20" b="T21"/>
            <a:pathLst>
              <a:path w="2897187" h="603250">
                <a:moveTo>
                  <a:pt x="0" y="0"/>
                </a:moveTo>
                <a:lnTo>
                  <a:pt x="2796643" y="0"/>
                </a:lnTo>
                <a:cubicBezTo>
                  <a:pt x="2852172" y="0"/>
                  <a:pt x="2897187" y="45015"/>
                  <a:pt x="2897187" y="100544"/>
                </a:cubicBezTo>
                <a:lnTo>
                  <a:pt x="2897187" y="603250"/>
                </a:lnTo>
                <a:lnTo>
                  <a:pt x="0" y="603250"/>
                </a:lnTo>
                <a:lnTo>
                  <a:pt x="0" y="0"/>
                </a:lnTo>
                <a:close/>
              </a:path>
            </a:pathLst>
          </a:custGeom>
          <a:solidFill>
            <a:srgbClr val="D9EAD5"/>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en-US" altLang="en-US" sz="923">
                <a:solidFill>
                  <a:srgbClr val="000000"/>
                </a:solidFill>
              </a:rPr>
              <a:t>KEMENDAGRI Menjadi “POROS” </a:t>
            </a:r>
          </a:p>
          <a:p>
            <a:pPr algn="ctr" eaLnBrk="1" hangingPunct="1"/>
            <a:r>
              <a:rPr lang="en-US" altLang="en-US" sz="923">
                <a:solidFill>
                  <a:srgbClr val="000000"/>
                </a:solidFill>
              </a:rPr>
              <a:t>Jalannya Pemerintahan, Pelayanan Publik, Demokrasi dan Tegaknya Integritas Bangsa</a:t>
            </a:r>
          </a:p>
        </p:txBody>
      </p:sp>
      <p:sp>
        <p:nvSpPr>
          <p:cNvPr id="4" name="Left Arrow 3">
            <a:extLst>
              <a:ext uri="{FF2B5EF4-FFF2-40B4-BE49-F238E27FC236}">
                <a16:creationId xmlns:a16="http://schemas.microsoft.com/office/drawing/2014/main" id="{4089B157-D5C2-E04F-B015-93EA6F3B3504}"/>
              </a:ext>
            </a:extLst>
          </p:cNvPr>
          <p:cNvSpPr>
            <a:spLocks noChangeArrowheads="1"/>
          </p:cNvSpPr>
          <p:nvPr/>
        </p:nvSpPr>
        <p:spPr bwMode="auto">
          <a:xfrm>
            <a:off x="2675792" y="1088782"/>
            <a:ext cx="252046" cy="347296"/>
          </a:xfrm>
          <a:prstGeom prst="leftArrow">
            <a:avLst>
              <a:gd name="adj1" fmla="val 50000"/>
              <a:gd name="adj2" fmla="val 50000"/>
            </a:avLst>
          </a:prstGeom>
          <a:solidFill>
            <a:srgbClr val="4E8542"/>
          </a:solidFill>
          <a:ln w="9525">
            <a:solidFill>
              <a:srgbClr val="FFFFFF"/>
            </a:solidFill>
            <a:miter lim="800000"/>
            <a:headEnd/>
            <a:tailEnd/>
          </a:ln>
          <a:effectLst>
            <a:outerShdw blurRad="65500" dist="38100" dir="5400000" rotWithShape="0">
              <a:srgbClr val="808080">
                <a:alpha val="39999"/>
              </a:srgbClr>
            </a:outerShdw>
          </a:effectLst>
        </p:spPr>
        <p:txBody>
          <a:bodyPr anchor="ctr"/>
          <a:lstStyle/>
          <a:p>
            <a:pPr algn="ctr">
              <a:defRPr/>
            </a:pPr>
            <a:endParaRPr lang="en-US">
              <a:solidFill>
                <a:schemeClr val="lt1"/>
              </a:solidFill>
              <a:latin typeface="+mn-lt"/>
              <a:ea typeface="+mn-ea"/>
            </a:endParaRPr>
          </a:p>
        </p:txBody>
      </p:sp>
      <p:sp>
        <p:nvSpPr>
          <p:cNvPr id="61" name="Left Arrow 60">
            <a:extLst>
              <a:ext uri="{FF2B5EF4-FFF2-40B4-BE49-F238E27FC236}">
                <a16:creationId xmlns:a16="http://schemas.microsoft.com/office/drawing/2014/main" id="{6617D957-26D4-104D-A0EC-1BEF57569CD5}"/>
              </a:ext>
            </a:extLst>
          </p:cNvPr>
          <p:cNvSpPr>
            <a:spLocks noChangeArrowheads="1"/>
          </p:cNvSpPr>
          <p:nvPr/>
        </p:nvSpPr>
        <p:spPr bwMode="auto">
          <a:xfrm>
            <a:off x="2686051" y="2601058"/>
            <a:ext cx="1074126" cy="234462"/>
          </a:xfrm>
          <a:prstGeom prst="leftArrow">
            <a:avLst>
              <a:gd name="adj1" fmla="val 50000"/>
              <a:gd name="adj2" fmla="val 49991"/>
            </a:avLst>
          </a:prstGeom>
          <a:solidFill>
            <a:srgbClr val="4E8542"/>
          </a:solidFill>
          <a:ln w="9525">
            <a:solidFill>
              <a:srgbClr val="FFFFFF"/>
            </a:solidFill>
            <a:miter lim="800000"/>
            <a:headEnd/>
            <a:tailEnd/>
          </a:ln>
          <a:effectLst>
            <a:outerShdw blurRad="65500" dist="38100" dir="5400000" rotWithShape="0">
              <a:srgbClr val="808080">
                <a:alpha val="39999"/>
              </a:srgbClr>
            </a:outerShdw>
          </a:effectLst>
        </p:spPr>
        <p:txBody>
          <a:bodyPr anchor="ctr"/>
          <a:lstStyle/>
          <a:p>
            <a:pPr algn="ctr">
              <a:defRPr/>
            </a:pPr>
            <a:endParaRPr lang="en-US">
              <a:solidFill>
                <a:schemeClr val="lt1"/>
              </a:solidFill>
              <a:latin typeface="+mn-lt"/>
              <a:ea typeface="+mn-ea"/>
            </a:endParaRPr>
          </a:p>
        </p:txBody>
      </p:sp>
      <p:sp>
        <p:nvSpPr>
          <p:cNvPr id="63" name="Snip Same Side Corner Rectangle 62">
            <a:extLst>
              <a:ext uri="{FF2B5EF4-FFF2-40B4-BE49-F238E27FC236}">
                <a16:creationId xmlns:a16="http://schemas.microsoft.com/office/drawing/2014/main" id="{0BB98120-0C88-D344-9322-F25696A09E8E}"/>
              </a:ext>
            </a:extLst>
          </p:cNvPr>
          <p:cNvSpPr/>
          <p:nvPr/>
        </p:nvSpPr>
        <p:spPr>
          <a:xfrm>
            <a:off x="6469674" y="867508"/>
            <a:ext cx="2674326" cy="663820"/>
          </a:xfrm>
          <a:prstGeom prst="snip2SameRect">
            <a:avLst/>
          </a:prstGeom>
          <a:solidFill>
            <a:srgbClr val="FF0000"/>
          </a:solidFill>
        </p:spPr>
        <p:style>
          <a:lnRef idx="2">
            <a:schemeClr val="dk1"/>
          </a:lnRef>
          <a:fillRef idx="1">
            <a:schemeClr val="lt1"/>
          </a:fillRef>
          <a:effectRef idx="0">
            <a:schemeClr val="dk1"/>
          </a:effectRef>
          <a:fontRef idx="minor">
            <a:schemeClr val="dk1"/>
          </a:fontRef>
        </p:style>
        <p:txBody>
          <a:bodyPr anchor="ctr"/>
          <a:lstStyle/>
          <a:p>
            <a:pPr algn="ctr">
              <a:defRPr/>
            </a:pPr>
            <a:r>
              <a:rPr lang="en-US" sz="923" dirty="0">
                <a:solidFill>
                  <a:srgbClr val="000000"/>
                </a:solidFill>
              </a:rPr>
              <a:t>TERWUJUDNYA INDONESIA </a:t>
            </a:r>
          </a:p>
          <a:p>
            <a:pPr algn="ctr">
              <a:defRPr/>
            </a:pPr>
            <a:r>
              <a:rPr lang="en-US" sz="923" dirty="0">
                <a:solidFill>
                  <a:srgbClr val="000000"/>
                </a:solidFill>
              </a:rPr>
              <a:t>YANG  BERDAULAT, </a:t>
            </a:r>
          </a:p>
          <a:p>
            <a:pPr algn="ctr">
              <a:defRPr/>
            </a:pPr>
            <a:r>
              <a:rPr lang="en-US" sz="923" dirty="0">
                <a:solidFill>
                  <a:srgbClr val="000000"/>
                </a:solidFill>
              </a:rPr>
              <a:t>MANDIRI DAN BERKEPRIBADIAN BERLANDASKAN GOTONG ROYONG</a:t>
            </a:r>
          </a:p>
        </p:txBody>
      </p:sp>
      <p:sp>
        <p:nvSpPr>
          <p:cNvPr id="5" name="Right Arrow 4">
            <a:extLst>
              <a:ext uri="{FF2B5EF4-FFF2-40B4-BE49-F238E27FC236}">
                <a16:creationId xmlns:a16="http://schemas.microsoft.com/office/drawing/2014/main" id="{B8057187-3430-FB4F-8012-AD8FD269E9DE}"/>
              </a:ext>
            </a:extLst>
          </p:cNvPr>
          <p:cNvSpPr>
            <a:spLocks noChangeArrowheads="1"/>
          </p:cNvSpPr>
          <p:nvPr/>
        </p:nvSpPr>
        <p:spPr bwMode="auto">
          <a:xfrm>
            <a:off x="6151685" y="1088782"/>
            <a:ext cx="339969" cy="347296"/>
          </a:xfrm>
          <a:prstGeom prst="rightArrow">
            <a:avLst>
              <a:gd name="adj1" fmla="val 50000"/>
              <a:gd name="adj2" fmla="val 50000"/>
            </a:avLst>
          </a:prstGeom>
          <a:solidFill>
            <a:srgbClr val="E8950E"/>
          </a:solidFill>
          <a:ln w="9525">
            <a:solidFill>
              <a:srgbClr val="FFFFFF"/>
            </a:solidFill>
            <a:miter lim="800000"/>
            <a:headEnd/>
            <a:tailEnd/>
          </a:ln>
          <a:effectLst>
            <a:outerShdw blurRad="65500" dist="38100" dir="5400000" rotWithShape="0">
              <a:srgbClr val="808080">
                <a:alpha val="39999"/>
              </a:srgbClr>
            </a:outerShdw>
          </a:effectLst>
        </p:spPr>
        <p:txBody>
          <a:bodyPr anchor="ctr"/>
          <a:lstStyle/>
          <a:p>
            <a:pPr algn="ctr">
              <a:defRPr/>
            </a:pPr>
            <a:endParaRPr lang="en-US">
              <a:solidFill>
                <a:schemeClr val="lt1"/>
              </a:solidFill>
              <a:latin typeface="+mn-lt"/>
              <a:ea typeface="+mn-ea"/>
            </a:endParaRPr>
          </a:p>
        </p:txBody>
      </p:sp>
      <p:sp>
        <p:nvSpPr>
          <p:cNvPr id="64" name="Round Single Corner Rectangle 63">
            <a:extLst>
              <a:ext uri="{FF2B5EF4-FFF2-40B4-BE49-F238E27FC236}">
                <a16:creationId xmlns:a16="http://schemas.microsoft.com/office/drawing/2014/main" id="{1863016C-F46D-164C-81A7-90CE90965537}"/>
              </a:ext>
            </a:extLst>
          </p:cNvPr>
          <p:cNvSpPr>
            <a:spLocks/>
          </p:cNvSpPr>
          <p:nvPr/>
        </p:nvSpPr>
        <p:spPr bwMode="auto">
          <a:xfrm>
            <a:off x="6468208" y="1798028"/>
            <a:ext cx="2653812" cy="511419"/>
          </a:xfrm>
          <a:custGeom>
            <a:avLst/>
            <a:gdLst>
              <a:gd name="T0" fmla="*/ 0 w 2874963"/>
              <a:gd name="T1" fmla="*/ 0 h 554037"/>
              <a:gd name="T2" fmla="*/ 2782622 w 2874963"/>
              <a:gd name="T3" fmla="*/ 0 h 554037"/>
              <a:gd name="T4" fmla="*/ 2874963 w 2874963"/>
              <a:gd name="T5" fmla="*/ 92341 h 554037"/>
              <a:gd name="T6" fmla="*/ 2874963 w 2874963"/>
              <a:gd name="T7" fmla="*/ 554037 h 554037"/>
              <a:gd name="T8" fmla="*/ 0 w 2874963"/>
              <a:gd name="T9" fmla="*/ 554037 h 554037"/>
              <a:gd name="T10" fmla="*/ 0 w 2874963"/>
              <a:gd name="T11" fmla="*/ 0 h 554037"/>
              <a:gd name="T12" fmla="*/ 0 60000 65536"/>
              <a:gd name="T13" fmla="*/ 0 60000 65536"/>
              <a:gd name="T14" fmla="*/ 0 60000 65536"/>
              <a:gd name="T15" fmla="*/ 0 60000 65536"/>
              <a:gd name="T16" fmla="*/ 0 60000 65536"/>
              <a:gd name="T17" fmla="*/ 0 60000 65536"/>
              <a:gd name="T18" fmla="*/ 0 w 2874963"/>
              <a:gd name="T19" fmla="*/ 0 h 554037"/>
              <a:gd name="T20" fmla="*/ 2874963 w 2874963"/>
              <a:gd name="T21" fmla="*/ 554037 h 554037"/>
            </a:gdLst>
            <a:ahLst/>
            <a:cxnLst>
              <a:cxn ang="T12">
                <a:pos x="T0" y="T1"/>
              </a:cxn>
              <a:cxn ang="T13">
                <a:pos x="T2" y="T3"/>
              </a:cxn>
              <a:cxn ang="T14">
                <a:pos x="T4" y="T5"/>
              </a:cxn>
              <a:cxn ang="T15">
                <a:pos x="T6" y="T7"/>
              </a:cxn>
              <a:cxn ang="T16">
                <a:pos x="T8" y="T9"/>
              </a:cxn>
              <a:cxn ang="T17">
                <a:pos x="T10" y="T11"/>
              </a:cxn>
            </a:cxnLst>
            <a:rect l="T18" t="T19" r="T20" b="T21"/>
            <a:pathLst>
              <a:path w="2874963" h="554037">
                <a:moveTo>
                  <a:pt x="0" y="0"/>
                </a:moveTo>
                <a:lnTo>
                  <a:pt x="2782622" y="0"/>
                </a:lnTo>
                <a:cubicBezTo>
                  <a:pt x="2833621" y="0"/>
                  <a:pt x="2874963" y="41342"/>
                  <a:pt x="2874963" y="92341"/>
                </a:cubicBezTo>
                <a:lnTo>
                  <a:pt x="2874963" y="554037"/>
                </a:lnTo>
                <a:lnTo>
                  <a:pt x="0" y="554037"/>
                </a:lnTo>
                <a:lnTo>
                  <a:pt x="0" y="0"/>
                </a:lnTo>
                <a:close/>
              </a:path>
            </a:pathLst>
          </a:custGeom>
          <a:solidFill>
            <a:srgbClr val="FCEACD"/>
          </a:solidFill>
          <a:ln w="9525">
            <a:solidFill>
              <a:srgbClr val="FF8000"/>
            </a:solidFill>
            <a:miter lim="800000"/>
            <a:headEnd/>
            <a:tailEnd/>
          </a:ln>
          <a:effectLst>
            <a:outerShdw blurRad="65500" dist="38100" dir="5400000" rotWithShape="0">
              <a:srgbClr val="808080">
                <a:alpha val="39999"/>
              </a:srgbClr>
            </a:outerShdw>
          </a:effectLst>
        </p:spPr>
        <p:txBody>
          <a:bodyPr anchor="ctr"/>
          <a:lstStyle/>
          <a:p>
            <a:pPr algn="ctr">
              <a:defRPr/>
            </a:pPr>
            <a:r>
              <a:rPr lang="en-US" sz="831" dirty="0" err="1">
                <a:solidFill>
                  <a:srgbClr val="000000"/>
                </a:solidFill>
                <a:latin typeface="+mn-lt"/>
              </a:rPr>
              <a:t>Meningkatnya</a:t>
            </a:r>
            <a:r>
              <a:rPr lang="en-US" sz="831" dirty="0">
                <a:solidFill>
                  <a:srgbClr val="000000"/>
                </a:solidFill>
                <a:latin typeface="+mn-lt"/>
              </a:rPr>
              <a:t> </a:t>
            </a:r>
            <a:r>
              <a:rPr lang="en-US" sz="831" dirty="0" err="1">
                <a:solidFill>
                  <a:srgbClr val="000000"/>
                </a:solidFill>
                <a:latin typeface="+mn-lt"/>
              </a:rPr>
              <a:t>Kualitas</a:t>
            </a:r>
            <a:r>
              <a:rPr lang="en-US" sz="831" dirty="0">
                <a:solidFill>
                  <a:srgbClr val="000000"/>
                </a:solidFill>
                <a:latin typeface="+mn-lt"/>
              </a:rPr>
              <a:t>  </a:t>
            </a:r>
            <a:r>
              <a:rPr lang="en-US" sz="831" dirty="0" err="1">
                <a:solidFill>
                  <a:srgbClr val="000000"/>
                </a:solidFill>
                <a:latin typeface="+mn-lt"/>
              </a:rPr>
              <a:t>Pelaksanaan</a:t>
            </a:r>
            <a:r>
              <a:rPr lang="en-US" sz="831" dirty="0">
                <a:solidFill>
                  <a:srgbClr val="000000"/>
                </a:solidFill>
                <a:latin typeface="+mn-lt"/>
              </a:rPr>
              <a:t> </a:t>
            </a:r>
            <a:r>
              <a:rPr lang="en-US" sz="831" dirty="0" err="1">
                <a:solidFill>
                  <a:srgbClr val="000000"/>
                </a:solidFill>
                <a:latin typeface="+mn-lt"/>
              </a:rPr>
              <a:t>Otonomi</a:t>
            </a:r>
            <a:r>
              <a:rPr lang="en-US" sz="831" dirty="0">
                <a:solidFill>
                  <a:srgbClr val="000000"/>
                </a:solidFill>
                <a:latin typeface="+mn-lt"/>
              </a:rPr>
              <a:t> Daerah </a:t>
            </a:r>
            <a:r>
              <a:rPr lang="en-US" sz="831" dirty="0" err="1">
                <a:solidFill>
                  <a:srgbClr val="000000"/>
                </a:solidFill>
                <a:latin typeface="+mn-lt"/>
              </a:rPr>
              <a:t>Untuk</a:t>
            </a:r>
            <a:r>
              <a:rPr lang="en-US" sz="831" dirty="0">
                <a:solidFill>
                  <a:srgbClr val="000000"/>
                </a:solidFill>
                <a:latin typeface="+mn-lt"/>
              </a:rPr>
              <a:t> </a:t>
            </a:r>
            <a:r>
              <a:rPr lang="en-US" sz="831" dirty="0" err="1">
                <a:solidFill>
                  <a:srgbClr val="000000"/>
                </a:solidFill>
                <a:latin typeface="+mn-lt"/>
              </a:rPr>
              <a:t>Mencapai</a:t>
            </a:r>
            <a:r>
              <a:rPr lang="en-US" sz="831" dirty="0">
                <a:solidFill>
                  <a:srgbClr val="000000"/>
                </a:solidFill>
                <a:latin typeface="+mn-lt"/>
              </a:rPr>
              <a:t> </a:t>
            </a:r>
            <a:r>
              <a:rPr lang="en-US" sz="831" dirty="0" err="1">
                <a:solidFill>
                  <a:srgbClr val="000000"/>
                </a:solidFill>
                <a:latin typeface="+mn-lt"/>
              </a:rPr>
              <a:t>Kesejahteraan</a:t>
            </a:r>
            <a:r>
              <a:rPr lang="en-US" sz="831" dirty="0">
                <a:solidFill>
                  <a:srgbClr val="000000"/>
                </a:solidFill>
                <a:latin typeface="+mn-lt"/>
              </a:rPr>
              <a:t> </a:t>
            </a:r>
            <a:r>
              <a:rPr lang="en-US" sz="831" dirty="0" err="1">
                <a:solidFill>
                  <a:srgbClr val="000000"/>
                </a:solidFill>
                <a:latin typeface="+mn-lt"/>
              </a:rPr>
              <a:t>Masyarakat</a:t>
            </a:r>
            <a:r>
              <a:rPr lang="en-US" sz="831" dirty="0">
                <a:solidFill>
                  <a:srgbClr val="000000"/>
                </a:solidFill>
                <a:latin typeface="+mn-lt"/>
              </a:rPr>
              <a:t> </a:t>
            </a:r>
            <a:r>
              <a:rPr lang="en-US" sz="831" dirty="0" err="1">
                <a:solidFill>
                  <a:srgbClr val="000000"/>
                </a:solidFill>
                <a:latin typeface="+mn-lt"/>
              </a:rPr>
              <a:t>dalam</a:t>
            </a:r>
            <a:r>
              <a:rPr lang="en-US" sz="831" dirty="0">
                <a:solidFill>
                  <a:srgbClr val="000000"/>
                </a:solidFill>
                <a:latin typeface="+mn-lt"/>
              </a:rPr>
              <a:t> </a:t>
            </a:r>
            <a:r>
              <a:rPr lang="en-US" sz="831" dirty="0" err="1">
                <a:solidFill>
                  <a:srgbClr val="000000"/>
                </a:solidFill>
                <a:latin typeface="+mn-lt"/>
              </a:rPr>
              <a:t>memperkokoh</a:t>
            </a:r>
            <a:r>
              <a:rPr lang="en-US" sz="831" dirty="0">
                <a:solidFill>
                  <a:srgbClr val="000000"/>
                </a:solidFill>
                <a:latin typeface="+mn-lt"/>
              </a:rPr>
              <a:t> NKRI</a:t>
            </a:r>
          </a:p>
        </p:txBody>
      </p:sp>
      <p:sp>
        <p:nvSpPr>
          <p:cNvPr id="6" name="Up Arrow 5">
            <a:extLst>
              <a:ext uri="{FF2B5EF4-FFF2-40B4-BE49-F238E27FC236}">
                <a16:creationId xmlns:a16="http://schemas.microsoft.com/office/drawing/2014/main" id="{DCBF5E19-EC04-D145-A8B7-B30470E45A0D}"/>
              </a:ext>
            </a:extLst>
          </p:cNvPr>
          <p:cNvSpPr>
            <a:spLocks noChangeArrowheads="1"/>
          </p:cNvSpPr>
          <p:nvPr/>
        </p:nvSpPr>
        <p:spPr bwMode="auto">
          <a:xfrm>
            <a:off x="7474928" y="1575289"/>
            <a:ext cx="401515" cy="152400"/>
          </a:xfrm>
          <a:prstGeom prst="upArrow">
            <a:avLst>
              <a:gd name="adj1" fmla="val 50000"/>
              <a:gd name="adj2" fmla="val 50000"/>
            </a:avLst>
          </a:prstGeom>
          <a:solidFill>
            <a:srgbClr val="E8950E"/>
          </a:solidFill>
          <a:ln w="9525">
            <a:solidFill>
              <a:srgbClr val="FFFFFF"/>
            </a:solidFill>
            <a:miter lim="800000"/>
            <a:headEnd/>
            <a:tailEnd/>
          </a:ln>
          <a:effectLst>
            <a:outerShdw blurRad="65500" dist="38100" dir="5400000" rotWithShape="0">
              <a:srgbClr val="808080">
                <a:alpha val="39999"/>
              </a:srgbClr>
            </a:outerShdw>
          </a:effectLst>
        </p:spPr>
        <p:txBody>
          <a:bodyPr anchor="ctr"/>
          <a:lstStyle/>
          <a:p>
            <a:pPr algn="ctr">
              <a:defRPr/>
            </a:pPr>
            <a:endParaRPr lang="en-US">
              <a:solidFill>
                <a:schemeClr val="lt1"/>
              </a:solidFill>
              <a:latin typeface="+mn-lt"/>
              <a:ea typeface="+mn-ea"/>
            </a:endParaRPr>
          </a:p>
        </p:txBody>
      </p:sp>
      <p:sp>
        <p:nvSpPr>
          <p:cNvPr id="65" name="Up Arrow 64">
            <a:extLst>
              <a:ext uri="{FF2B5EF4-FFF2-40B4-BE49-F238E27FC236}">
                <a16:creationId xmlns:a16="http://schemas.microsoft.com/office/drawing/2014/main" id="{2D38672A-CF23-554F-9B9B-72641C0512C0}"/>
              </a:ext>
            </a:extLst>
          </p:cNvPr>
          <p:cNvSpPr>
            <a:spLocks noChangeArrowheads="1"/>
          </p:cNvSpPr>
          <p:nvPr/>
        </p:nvSpPr>
        <p:spPr bwMode="auto">
          <a:xfrm>
            <a:off x="7470531" y="2366597"/>
            <a:ext cx="401515" cy="153865"/>
          </a:xfrm>
          <a:prstGeom prst="upArrow">
            <a:avLst>
              <a:gd name="adj1" fmla="val 50000"/>
              <a:gd name="adj2" fmla="val 50000"/>
            </a:avLst>
          </a:prstGeom>
          <a:solidFill>
            <a:srgbClr val="E8950E"/>
          </a:solidFill>
          <a:ln w="9525">
            <a:solidFill>
              <a:srgbClr val="FFFFFF"/>
            </a:solidFill>
            <a:miter lim="800000"/>
            <a:headEnd/>
            <a:tailEnd/>
          </a:ln>
          <a:effectLst>
            <a:outerShdw blurRad="65500" dist="38100" dir="5400000" rotWithShape="0">
              <a:srgbClr val="808080">
                <a:alpha val="39999"/>
              </a:srgbClr>
            </a:outerShdw>
          </a:effectLst>
        </p:spPr>
        <p:txBody>
          <a:bodyPr anchor="ctr"/>
          <a:lstStyle/>
          <a:p>
            <a:pPr algn="ctr">
              <a:defRPr/>
            </a:pPr>
            <a:endParaRPr lang="en-US">
              <a:solidFill>
                <a:schemeClr val="lt1"/>
              </a:solidFill>
              <a:latin typeface="+mn-lt"/>
              <a:ea typeface="+mn-ea"/>
            </a:endParaRPr>
          </a:p>
        </p:txBody>
      </p:sp>
      <p:sp>
        <p:nvSpPr>
          <p:cNvPr id="24656" name="TextBox 6">
            <a:extLst>
              <a:ext uri="{FF2B5EF4-FFF2-40B4-BE49-F238E27FC236}">
                <a16:creationId xmlns:a16="http://schemas.microsoft.com/office/drawing/2014/main" id="{CE41BD2B-82B2-F74E-961C-D881D7459B5A}"/>
              </a:ext>
            </a:extLst>
          </p:cNvPr>
          <p:cNvSpPr txBox="1">
            <a:spLocks noChangeArrowheads="1"/>
          </p:cNvSpPr>
          <p:nvPr/>
        </p:nvSpPr>
        <p:spPr bwMode="auto">
          <a:xfrm>
            <a:off x="178777" y="238857"/>
            <a:ext cx="8965223"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Verdana" panose="020B0604030504040204" pitchFamily="34" charset="0"/>
                <a:ea typeface="MS PGothic" panose="020B0600070205080204" pitchFamily="34" charset="-128"/>
              </a:defRPr>
            </a:lvl1pPr>
            <a:lvl2pPr marL="742950" indent="-285750" eaLnBrk="0" hangingPunct="0">
              <a:defRPr sz="2400">
                <a:solidFill>
                  <a:schemeClr val="tx1"/>
                </a:solidFill>
                <a:latin typeface="Verdana" panose="020B0604030504040204" pitchFamily="34" charset="0"/>
                <a:ea typeface="MS PGothic" panose="020B0600070205080204" pitchFamily="34" charset="-128"/>
              </a:defRPr>
            </a:lvl2pPr>
            <a:lvl3pPr marL="1143000" indent="-228600" eaLnBrk="0" hangingPunct="0">
              <a:defRPr sz="2400">
                <a:solidFill>
                  <a:schemeClr val="tx1"/>
                </a:solidFill>
                <a:latin typeface="Verdana" panose="020B0604030504040204" pitchFamily="34" charset="0"/>
                <a:ea typeface="MS PGothic" panose="020B0600070205080204" pitchFamily="34" charset="-128"/>
              </a:defRPr>
            </a:lvl3pPr>
            <a:lvl4pPr marL="1600200" indent="-228600" eaLnBrk="0" hangingPunct="0">
              <a:defRPr sz="2400">
                <a:solidFill>
                  <a:schemeClr val="tx1"/>
                </a:solidFill>
                <a:latin typeface="Verdana" panose="020B0604030504040204" pitchFamily="34" charset="0"/>
                <a:ea typeface="MS PGothic" panose="020B0600070205080204" pitchFamily="34" charset="-128"/>
              </a:defRPr>
            </a:lvl4pPr>
            <a:lvl5pPr marL="2057400" indent="-228600" eaLnBrk="0" hangingPunct="0">
              <a:defRPr sz="2400">
                <a:solidFill>
                  <a:schemeClr val="tx1"/>
                </a:solidFill>
                <a:latin typeface="Verdana" panose="020B0604030504040204" pitchFamily="34"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Verdana" panose="020B0604030504040204" pitchFamily="34" charset="0"/>
                <a:ea typeface="MS PGothic" panose="020B0600070205080204" pitchFamily="34" charset="-128"/>
              </a:defRPr>
            </a:lvl9pPr>
          </a:lstStyle>
          <a:p>
            <a:pPr algn="ctr" eaLnBrk="1" hangingPunct="1"/>
            <a:r>
              <a:rPr lang="en-US" altLang="en-US" sz="2000" b="1" dirty="0">
                <a:latin typeface="Arial" panose="020B0604020202020204" pitchFamily="34" charset="0"/>
                <a:cs typeface="Arial" panose="020B0604020202020204" pitchFamily="34" charset="0"/>
              </a:rPr>
              <a:t>DISTRIBUSI PENUGASAN PEMERINTAHAN</a:t>
            </a:r>
          </a:p>
        </p:txBody>
      </p:sp>
    </p:spTree>
    <p:extLst>
      <p:ext uri="{BB962C8B-B14F-4D97-AF65-F5344CB8AC3E}">
        <p14:creationId xmlns:p14="http://schemas.microsoft.com/office/powerpoint/2010/main" val="91470516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 presetClass="entr" presetSubtype="10" fill="hold" grpId="0" nodeType="after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blinds(horizontal)">
                                      <p:cBhvr>
                                        <p:cTn id="7" dur="500"/>
                                        <p:tgtEl>
                                          <p:spTgt spid="57"/>
                                        </p:tgtEl>
                                      </p:cBhvr>
                                    </p:animEffect>
                                  </p:childTnLst>
                                </p:cTn>
                              </p:par>
                            </p:childTnLst>
                          </p:cTn>
                        </p:par>
                        <p:par>
                          <p:cTn id="8" fill="hold" nodeType="afterGroup">
                            <p:stCondLst>
                              <p:cond delay="500"/>
                            </p:stCondLst>
                            <p:childTnLst>
                              <p:par>
                                <p:cTn id="9" presetID="4" presetClass="entr" presetSubtype="16"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box(in)">
                                      <p:cBhvr>
                                        <p:cTn id="11"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 grpId="0" animBg="1"/>
      <p:bldP spid="7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Hexagon 4"/>
          <p:cNvSpPr/>
          <p:nvPr/>
        </p:nvSpPr>
        <p:spPr>
          <a:xfrm>
            <a:off x="539552" y="1196753"/>
            <a:ext cx="8136903" cy="2592288"/>
          </a:xfrm>
          <a:prstGeom prst="hexagon">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0243" name="TextBox 6"/>
          <p:cNvSpPr txBox="1">
            <a:spLocks noChangeArrowheads="1"/>
          </p:cNvSpPr>
          <p:nvPr/>
        </p:nvSpPr>
        <p:spPr bwMode="auto">
          <a:xfrm>
            <a:off x="1188377" y="1268760"/>
            <a:ext cx="6984023" cy="238526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algn="ctr" eaLnBrk="1" hangingPunct="1">
              <a:spcBef>
                <a:spcPct val="0"/>
              </a:spcBef>
              <a:buFontTx/>
              <a:buNone/>
            </a:pPr>
            <a:r>
              <a:rPr lang="id-ID" altLang="id-ID" sz="2400" b="1" dirty="0">
                <a:latin typeface="Agency FB" pitchFamily="34" charset="0"/>
              </a:rPr>
              <a:t>Pasal 18 ayat (3</a:t>
            </a:r>
            <a:r>
              <a:rPr lang="id-ID" altLang="id-ID" sz="2400" dirty="0">
                <a:solidFill>
                  <a:srgbClr val="FF0000"/>
                </a:solidFill>
                <a:latin typeface="Agency FB" pitchFamily="34" charset="0"/>
              </a:rPr>
              <a:t>) </a:t>
            </a:r>
          </a:p>
          <a:p>
            <a:pPr algn="ctr" eaLnBrk="1" hangingPunct="1">
              <a:spcBef>
                <a:spcPct val="0"/>
              </a:spcBef>
              <a:buFontTx/>
              <a:buNone/>
            </a:pPr>
            <a:r>
              <a:rPr lang="id-ID" altLang="id-ID" sz="2400" b="1" dirty="0">
                <a:latin typeface="Agency FB" pitchFamily="34" charset="0"/>
              </a:rPr>
              <a:t>UUD 1945</a:t>
            </a:r>
          </a:p>
          <a:p>
            <a:pPr algn="just" eaLnBrk="1" hangingPunct="1">
              <a:spcBef>
                <a:spcPts val="600"/>
              </a:spcBef>
              <a:spcAft>
                <a:spcPts val="600"/>
              </a:spcAft>
              <a:buFontTx/>
              <a:buNone/>
            </a:pPr>
            <a:r>
              <a:rPr lang="id-ID" altLang="id-ID" sz="2400" dirty="0">
                <a:latin typeface="Arial Unicode MS" panose="020B0604020202020204" pitchFamily="34" charset="-128"/>
                <a:ea typeface="Arial Unicode MS" panose="020B0604020202020204" pitchFamily="34" charset="-128"/>
                <a:cs typeface="Arial Unicode MS" panose="020B0604020202020204" pitchFamily="34" charset="-128"/>
              </a:rPr>
              <a:t>Pemerintah daerah provinsi, daerah kabupaten dan kota, memiliki </a:t>
            </a:r>
            <a:r>
              <a:rPr lang="id-ID" altLang="id-ID" sz="2400" b="1" dirty="0">
                <a:latin typeface="Arial Unicode MS" panose="020B0604020202020204" pitchFamily="34" charset="-128"/>
                <a:ea typeface="Arial Unicode MS" panose="020B0604020202020204" pitchFamily="34" charset="-128"/>
                <a:cs typeface="Arial Unicode MS" panose="020B0604020202020204" pitchFamily="34" charset="-128"/>
              </a:rPr>
              <a:t>Dewan  Perwakilan  Rakyat  Dae</a:t>
            </a:r>
            <a:r>
              <a:rPr lang="id-ID" altLang="id-ID" sz="2400" dirty="0">
                <a:latin typeface="Arial Unicode MS" panose="020B0604020202020204" pitchFamily="34" charset="-128"/>
                <a:ea typeface="Arial Unicode MS" panose="020B0604020202020204" pitchFamily="34" charset="-128"/>
                <a:cs typeface="Arial Unicode MS" panose="020B0604020202020204" pitchFamily="34" charset="-128"/>
              </a:rPr>
              <a:t>rah, yang anggota-anggotanya dipilih melalui </a:t>
            </a:r>
            <a:r>
              <a:rPr lang="id-ID" altLang="id-ID" sz="2400" b="1" dirty="0">
                <a:latin typeface="Arial Unicode MS" panose="020B0604020202020204" pitchFamily="34" charset="-128"/>
                <a:ea typeface="Arial Unicode MS" panose="020B0604020202020204" pitchFamily="34" charset="-128"/>
                <a:cs typeface="Arial Unicode MS" panose="020B0604020202020204" pitchFamily="34" charset="-128"/>
              </a:rPr>
              <a:t>pemilihan umum</a:t>
            </a:r>
            <a:r>
              <a:rPr lang="id-ID" altLang="id-ID" sz="2400" dirty="0">
                <a:latin typeface="Arial Unicode MS" panose="020B0604020202020204" pitchFamily="34" charset="-128"/>
                <a:ea typeface="Arial Unicode MS" panose="020B0604020202020204" pitchFamily="34" charset="-128"/>
                <a:cs typeface="Arial Unicode MS" panose="020B0604020202020204" pitchFamily="34" charset="-128"/>
              </a:rPr>
              <a:t>.......</a:t>
            </a:r>
          </a:p>
        </p:txBody>
      </p:sp>
      <p:sp>
        <p:nvSpPr>
          <p:cNvPr id="6" name="Flowchart: Multidocument 5"/>
          <p:cNvSpPr/>
          <p:nvPr/>
        </p:nvSpPr>
        <p:spPr>
          <a:xfrm>
            <a:off x="1547446" y="4365104"/>
            <a:ext cx="6264520" cy="2303984"/>
          </a:xfrm>
          <a:prstGeom prst="flowChartMultidocument">
            <a:avLst/>
          </a:prstGeom>
        </p:spPr>
        <p:style>
          <a:lnRef idx="1">
            <a:schemeClr val="accent4"/>
          </a:lnRef>
          <a:fillRef idx="2">
            <a:schemeClr val="accent4"/>
          </a:fillRef>
          <a:effectRef idx="1">
            <a:schemeClr val="accent4"/>
          </a:effectRef>
          <a:fontRef idx="minor">
            <a:schemeClr val="dk1"/>
          </a:fontRef>
        </p:style>
        <p:txBody>
          <a:bodyPr anchor="ctr"/>
          <a:lstStyle/>
          <a:p>
            <a:pPr algn="ctr">
              <a:defRPr/>
            </a:pPr>
            <a:endParaRPr lang="id-ID"/>
          </a:p>
        </p:txBody>
      </p:sp>
      <p:sp>
        <p:nvSpPr>
          <p:cNvPr id="8" name="Down Arrow 7"/>
          <p:cNvSpPr/>
          <p:nvPr/>
        </p:nvSpPr>
        <p:spPr>
          <a:xfrm>
            <a:off x="4139712" y="3933428"/>
            <a:ext cx="1008185" cy="647700"/>
          </a:xfrm>
          <a:prstGeom prst="downArrow">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id-ID"/>
          </a:p>
        </p:txBody>
      </p:sp>
      <p:sp>
        <p:nvSpPr>
          <p:cNvPr id="10246" name="TextBox 8"/>
          <p:cNvSpPr txBox="1">
            <a:spLocks noChangeArrowheads="1"/>
          </p:cNvSpPr>
          <p:nvPr/>
        </p:nvSpPr>
        <p:spPr bwMode="auto">
          <a:xfrm>
            <a:off x="1619455" y="5118283"/>
            <a:ext cx="5472825" cy="95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algn="ctr" eaLnBrk="1" hangingPunct="1">
              <a:spcBef>
                <a:spcPct val="0"/>
              </a:spcBef>
              <a:buFontTx/>
              <a:buNone/>
            </a:pPr>
            <a:r>
              <a:rPr lang="id-ID" altLang="id-ID" dirty="0">
                <a:latin typeface="Agency FB" pitchFamily="34" charset="0"/>
              </a:rPr>
              <a:t>Undang-undang Nomor 8 Tahun 2012 tentang Pemilihan Umum Anggota DPR, DPD dan </a:t>
            </a:r>
            <a:r>
              <a:rPr lang="id-ID" altLang="id-ID" b="1" dirty="0">
                <a:latin typeface="Agency FB" pitchFamily="34" charset="0"/>
              </a:rPr>
              <a:t>DPRD</a:t>
            </a:r>
          </a:p>
        </p:txBody>
      </p:sp>
      <p:sp>
        <p:nvSpPr>
          <p:cNvPr id="2" name="TextBox 1"/>
          <p:cNvSpPr txBox="1"/>
          <p:nvPr/>
        </p:nvSpPr>
        <p:spPr>
          <a:xfrm>
            <a:off x="539552" y="519063"/>
            <a:ext cx="8136904" cy="461665"/>
          </a:xfrm>
          <a:prstGeom prst="rect">
            <a:avLst/>
          </a:prstGeom>
          <a:noFill/>
        </p:spPr>
        <p:txBody>
          <a:bodyPr wrap="square" rtlCol="0">
            <a:spAutoFit/>
          </a:bodyPr>
          <a:lstStyle/>
          <a:p>
            <a:pPr algn="ctr"/>
            <a:r>
              <a:rPr lang="id-ID" sz="2400" b="1" dirty="0"/>
              <a:t>EKSISTENSI DPRD DALAM KONSTITUSI NEGARA</a:t>
            </a:r>
          </a:p>
        </p:txBody>
      </p:sp>
    </p:spTree>
    <p:extLst>
      <p:ext uri="{BB962C8B-B14F-4D97-AF65-F5344CB8AC3E}">
        <p14:creationId xmlns:p14="http://schemas.microsoft.com/office/powerpoint/2010/main" val="3214793644"/>
      </p:ext>
    </p:extLst>
  </p:cSld>
  <p:clrMapOvr>
    <a:masterClrMapping/>
  </p:clrMapOvr>
  <p:transition>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Magnetic Disk 1"/>
          <p:cNvSpPr/>
          <p:nvPr/>
        </p:nvSpPr>
        <p:spPr>
          <a:xfrm>
            <a:off x="178777" y="71439"/>
            <a:ext cx="3530112" cy="2852737"/>
          </a:xfrm>
          <a:prstGeom prst="flowChartMagneticDisk">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id-ID" b="1" dirty="0">
              <a:latin typeface="Agency FB" pitchFamily="34" charset="0"/>
            </a:endParaRPr>
          </a:p>
        </p:txBody>
      </p:sp>
      <p:sp>
        <p:nvSpPr>
          <p:cNvPr id="3" name="Rounded Rectangle 2"/>
          <p:cNvSpPr/>
          <p:nvPr/>
        </p:nvSpPr>
        <p:spPr>
          <a:xfrm>
            <a:off x="7309339" y="71438"/>
            <a:ext cx="1584081" cy="765175"/>
          </a:xfrm>
          <a:prstGeom prst="roundRect">
            <a:avLst/>
          </a:prstGeom>
        </p:spPr>
        <p:style>
          <a:lnRef idx="1">
            <a:schemeClr val="dk1"/>
          </a:lnRef>
          <a:fillRef idx="2">
            <a:schemeClr val="dk1"/>
          </a:fillRef>
          <a:effectRef idx="1">
            <a:schemeClr val="dk1"/>
          </a:effectRef>
          <a:fontRef idx="minor">
            <a:schemeClr val="dk1"/>
          </a:fontRef>
        </p:style>
        <p:txBody>
          <a:bodyPr anchor="ctr"/>
          <a:lstStyle/>
          <a:p>
            <a:pPr algn="ctr">
              <a:defRPr/>
            </a:pPr>
            <a:endParaRPr lang="id-ID"/>
          </a:p>
        </p:txBody>
      </p:sp>
      <p:sp>
        <p:nvSpPr>
          <p:cNvPr id="4" name="Rounded Rectangle 3"/>
          <p:cNvSpPr/>
          <p:nvPr/>
        </p:nvSpPr>
        <p:spPr>
          <a:xfrm>
            <a:off x="7309339" y="1008064"/>
            <a:ext cx="1584081" cy="765175"/>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endParaRPr lang="id-ID"/>
          </a:p>
        </p:txBody>
      </p:sp>
      <p:sp>
        <p:nvSpPr>
          <p:cNvPr id="5" name="Rounded Rectangle 4"/>
          <p:cNvSpPr/>
          <p:nvPr/>
        </p:nvSpPr>
        <p:spPr>
          <a:xfrm>
            <a:off x="7309339" y="1944689"/>
            <a:ext cx="1584081" cy="7635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endParaRPr lang="id-ID"/>
          </a:p>
        </p:txBody>
      </p:sp>
      <p:sp>
        <p:nvSpPr>
          <p:cNvPr id="6" name="Right Arrow 5"/>
          <p:cNvSpPr/>
          <p:nvPr/>
        </p:nvSpPr>
        <p:spPr>
          <a:xfrm>
            <a:off x="4067908" y="303213"/>
            <a:ext cx="3024554" cy="2024062"/>
          </a:xfrm>
          <a:prstGeom prst="rightArrow">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endParaRPr lang="id-ID"/>
          </a:p>
        </p:txBody>
      </p:sp>
      <p:sp>
        <p:nvSpPr>
          <p:cNvPr id="11271" name="TextBox 6"/>
          <p:cNvSpPr txBox="1">
            <a:spLocks noChangeArrowheads="1"/>
          </p:cNvSpPr>
          <p:nvPr/>
        </p:nvSpPr>
        <p:spPr bwMode="auto">
          <a:xfrm>
            <a:off x="684335" y="303213"/>
            <a:ext cx="2735873"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algn="ctr" eaLnBrk="1" hangingPunct="1">
              <a:spcBef>
                <a:spcPct val="0"/>
              </a:spcBef>
              <a:buFontTx/>
              <a:buNone/>
            </a:pPr>
            <a:r>
              <a:rPr lang="id-ID" altLang="id-ID" sz="2400" b="1" dirty="0">
                <a:latin typeface="Agency FB" pitchFamily="34" charset="0"/>
              </a:rPr>
              <a:t>UU NO. 8/2012</a:t>
            </a:r>
          </a:p>
        </p:txBody>
      </p:sp>
      <p:sp>
        <p:nvSpPr>
          <p:cNvPr id="11272" name="TextBox 7"/>
          <p:cNvSpPr txBox="1">
            <a:spLocks noChangeArrowheads="1"/>
          </p:cNvSpPr>
          <p:nvPr/>
        </p:nvSpPr>
        <p:spPr bwMode="auto">
          <a:xfrm>
            <a:off x="539262" y="1196976"/>
            <a:ext cx="2952750" cy="156966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algn="ctr" eaLnBrk="1" hangingPunct="1">
              <a:spcBef>
                <a:spcPct val="0"/>
              </a:spcBef>
              <a:buFontTx/>
              <a:buNone/>
            </a:pPr>
            <a:r>
              <a:rPr lang="id-ID" altLang="id-ID" sz="2400" b="1" dirty="0">
                <a:latin typeface="Agency FB" pitchFamily="34" charset="0"/>
              </a:rPr>
              <a:t>TENTANG </a:t>
            </a:r>
          </a:p>
          <a:p>
            <a:pPr algn="ctr" eaLnBrk="1" hangingPunct="1">
              <a:spcBef>
                <a:spcPct val="0"/>
              </a:spcBef>
              <a:buFontTx/>
              <a:buNone/>
            </a:pPr>
            <a:r>
              <a:rPr lang="id-ID" altLang="id-ID" sz="2400" b="1" dirty="0">
                <a:latin typeface="Agency FB" pitchFamily="34" charset="0"/>
              </a:rPr>
              <a:t>PEMILIHAN UMUM ANGGOTA DPR,  DPD DAN DPRD</a:t>
            </a:r>
          </a:p>
        </p:txBody>
      </p:sp>
      <p:sp>
        <p:nvSpPr>
          <p:cNvPr id="11273" name="TextBox 8"/>
          <p:cNvSpPr txBox="1">
            <a:spLocks noChangeArrowheads="1"/>
          </p:cNvSpPr>
          <p:nvPr/>
        </p:nvSpPr>
        <p:spPr bwMode="auto">
          <a:xfrm>
            <a:off x="4426928" y="908051"/>
            <a:ext cx="2089638"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2400" b="1" dirty="0">
                <a:latin typeface="Agency FB" pitchFamily="34" charset="0"/>
              </a:rPr>
              <a:t>MEMILIH ANGGOTA</a:t>
            </a:r>
          </a:p>
        </p:txBody>
      </p:sp>
      <p:sp>
        <p:nvSpPr>
          <p:cNvPr id="11274" name="TextBox 9"/>
          <p:cNvSpPr txBox="1">
            <a:spLocks noChangeArrowheads="1"/>
          </p:cNvSpPr>
          <p:nvPr/>
        </p:nvSpPr>
        <p:spPr bwMode="auto">
          <a:xfrm>
            <a:off x="7524751" y="231775"/>
            <a:ext cx="158408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2400" b="1" dirty="0">
                <a:latin typeface="Agency FB" pitchFamily="34" charset="0"/>
              </a:rPr>
              <a:t>DPR</a:t>
            </a:r>
          </a:p>
        </p:txBody>
      </p:sp>
      <p:sp>
        <p:nvSpPr>
          <p:cNvPr id="11275" name="TextBox 10"/>
          <p:cNvSpPr txBox="1">
            <a:spLocks noChangeArrowheads="1"/>
          </p:cNvSpPr>
          <p:nvPr/>
        </p:nvSpPr>
        <p:spPr bwMode="auto">
          <a:xfrm>
            <a:off x="7524751" y="1166813"/>
            <a:ext cx="158408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2400" b="1" dirty="0">
                <a:latin typeface="Agency FB" pitchFamily="34" charset="0"/>
              </a:rPr>
              <a:t>DPD</a:t>
            </a:r>
          </a:p>
        </p:txBody>
      </p:sp>
      <p:sp>
        <p:nvSpPr>
          <p:cNvPr id="11276" name="TextBox 11"/>
          <p:cNvSpPr txBox="1">
            <a:spLocks noChangeArrowheads="1"/>
          </p:cNvSpPr>
          <p:nvPr/>
        </p:nvSpPr>
        <p:spPr bwMode="auto">
          <a:xfrm>
            <a:off x="7524751" y="2103438"/>
            <a:ext cx="1584080"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2400" b="1" dirty="0">
                <a:latin typeface="Agency FB" pitchFamily="34" charset="0"/>
              </a:rPr>
              <a:t>DPRD</a:t>
            </a:r>
          </a:p>
        </p:txBody>
      </p:sp>
      <p:sp>
        <p:nvSpPr>
          <p:cNvPr id="13" name="Flowchart: Predefined Process 12"/>
          <p:cNvSpPr/>
          <p:nvPr/>
        </p:nvSpPr>
        <p:spPr>
          <a:xfrm>
            <a:off x="178777" y="3860800"/>
            <a:ext cx="3530112" cy="2592388"/>
          </a:xfrm>
          <a:prstGeom prst="flowChartPredefinedProcess">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id-ID"/>
          </a:p>
        </p:txBody>
      </p:sp>
      <p:sp>
        <p:nvSpPr>
          <p:cNvPr id="14" name="Down Arrow 13"/>
          <p:cNvSpPr/>
          <p:nvPr/>
        </p:nvSpPr>
        <p:spPr>
          <a:xfrm>
            <a:off x="1619251" y="3068639"/>
            <a:ext cx="792773" cy="720725"/>
          </a:xfrm>
          <a:prstGeom prst="downArrow">
            <a:avLst/>
          </a:prstGeom>
        </p:spPr>
        <p:style>
          <a:lnRef idx="1">
            <a:schemeClr val="dk1"/>
          </a:lnRef>
          <a:fillRef idx="2">
            <a:schemeClr val="dk1"/>
          </a:fillRef>
          <a:effectRef idx="1">
            <a:schemeClr val="dk1"/>
          </a:effectRef>
          <a:fontRef idx="minor">
            <a:schemeClr val="dk1"/>
          </a:fontRef>
        </p:style>
        <p:txBody>
          <a:bodyPr anchor="ctr"/>
          <a:lstStyle/>
          <a:p>
            <a:pPr algn="ctr">
              <a:defRPr/>
            </a:pPr>
            <a:endParaRPr lang="id-ID"/>
          </a:p>
        </p:txBody>
      </p:sp>
      <p:sp>
        <p:nvSpPr>
          <p:cNvPr id="11279" name="TextBox 14"/>
          <p:cNvSpPr txBox="1">
            <a:spLocks noChangeArrowheads="1"/>
          </p:cNvSpPr>
          <p:nvPr/>
        </p:nvSpPr>
        <p:spPr bwMode="auto">
          <a:xfrm>
            <a:off x="684335" y="4000501"/>
            <a:ext cx="2735873" cy="23083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1800" b="1" dirty="0">
                <a:latin typeface="Agency FB" pitchFamily="34" charset="0"/>
              </a:rPr>
              <a:t>SEBAGAI SARANA PERWUJUDAN KEDAULATAN RAKYAT UNTUK MENGHASILKAN WAKIL RAKYAT DENGAN KUALIFIKASI.......</a:t>
            </a:r>
          </a:p>
        </p:txBody>
      </p:sp>
      <p:sp>
        <p:nvSpPr>
          <p:cNvPr id="16" name="Oval 15"/>
          <p:cNvSpPr/>
          <p:nvPr/>
        </p:nvSpPr>
        <p:spPr>
          <a:xfrm>
            <a:off x="5292969" y="3429001"/>
            <a:ext cx="3600450" cy="1008063"/>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a:p>
        </p:txBody>
      </p:sp>
      <p:sp>
        <p:nvSpPr>
          <p:cNvPr id="17" name="Oval 16"/>
          <p:cNvSpPr/>
          <p:nvPr/>
        </p:nvSpPr>
        <p:spPr>
          <a:xfrm>
            <a:off x="5292969" y="4581526"/>
            <a:ext cx="3600450" cy="1008063"/>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a:p>
        </p:txBody>
      </p:sp>
      <p:sp>
        <p:nvSpPr>
          <p:cNvPr id="18" name="Oval 17"/>
          <p:cNvSpPr/>
          <p:nvPr/>
        </p:nvSpPr>
        <p:spPr>
          <a:xfrm>
            <a:off x="5292969" y="5732463"/>
            <a:ext cx="3600450" cy="1009650"/>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a:p>
        </p:txBody>
      </p:sp>
      <p:cxnSp>
        <p:nvCxnSpPr>
          <p:cNvPr id="20" name="Straight Arrow Connector 19"/>
          <p:cNvCxnSpPr>
            <a:stCxn id="13" idx="3"/>
            <a:endCxn id="16" idx="2"/>
          </p:cNvCxnSpPr>
          <p:nvPr/>
        </p:nvCxnSpPr>
        <p:spPr>
          <a:xfrm flipV="1">
            <a:off x="3708890" y="3933826"/>
            <a:ext cx="1584080" cy="1223963"/>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17" idx="2"/>
          </p:cNvCxnSpPr>
          <p:nvPr/>
        </p:nvCxnSpPr>
        <p:spPr>
          <a:xfrm flipV="1">
            <a:off x="3792415" y="5084764"/>
            <a:ext cx="1500554" cy="7302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3" idx="3"/>
            <a:endCxn id="18" idx="2"/>
          </p:cNvCxnSpPr>
          <p:nvPr/>
        </p:nvCxnSpPr>
        <p:spPr>
          <a:xfrm>
            <a:off x="3708890" y="5157788"/>
            <a:ext cx="1584080" cy="107950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1286" name="TextBox 26"/>
          <p:cNvSpPr txBox="1">
            <a:spLocks noChangeArrowheads="1"/>
          </p:cNvSpPr>
          <p:nvPr/>
        </p:nvSpPr>
        <p:spPr bwMode="auto">
          <a:xfrm>
            <a:off x="5867401" y="3789363"/>
            <a:ext cx="2665535"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2000" b="1" dirty="0">
                <a:latin typeface="Agency FB" pitchFamily="34" charset="0"/>
              </a:rPr>
              <a:t>ASPIRATIF</a:t>
            </a:r>
          </a:p>
        </p:txBody>
      </p:sp>
      <p:sp>
        <p:nvSpPr>
          <p:cNvPr id="11287" name="TextBox 27"/>
          <p:cNvSpPr txBox="1">
            <a:spLocks noChangeArrowheads="1"/>
          </p:cNvSpPr>
          <p:nvPr/>
        </p:nvSpPr>
        <p:spPr bwMode="auto">
          <a:xfrm>
            <a:off x="5867401" y="5961474"/>
            <a:ext cx="2665535"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2000" b="1" dirty="0">
                <a:latin typeface="Agency FB" pitchFamily="34" charset="0"/>
              </a:rPr>
              <a:t>BERTANGGUNG JAWAB</a:t>
            </a:r>
          </a:p>
        </p:txBody>
      </p:sp>
      <p:sp>
        <p:nvSpPr>
          <p:cNvPr id="11288" name="TextBox 28"/>
          <p:cNvSpPr txBox="1">
            <a:spLocks noChangeArrowheads="1"/>
          </p:cNvSpPr>
          <p:nvPr/>
        </p:nvSpPr>
        <p:spPr bwMode="auto">
          <a:xfrm>
            <a:off x="5867401" y="4911725"/>
            <a:ext cx="2665535" cy="46166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ct val="0"/>
              </a:spcBef>
              <a:buFontTx/>
              <a:buNone/>
            </a:pPr>
            <a:r>
              <a:rPr lang="id-ID" altLang="id-ID" sz="2400" b="1" dirty="0">
                <a:latin typeface="Agency FB" pitchFamily="34" charset="0"/>
              </a:rPr>
              <a:t>BERKUALITAS</a:t>
            </a:r>
          </a:p>
        </p:txBody>
      </p:sp>
    </p:spTree>
    <p:extLst>
      <p:ext uri="{BB962C8B-B14F-4D97-AF65-F5344CB8AC3E}">
        <p14:creationId xmlns:p14="http://schemas.microsoft.com/office/powerpoint/2010/main" val="694582784"/>
      </p:ext>
    </p:extLst>
  </p:cSld>
  <p:clrMapOvr>
    <a:masterClrMapping/>
  </p:clrMapOvr>
  <p:transition>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Oval 15"/>
          <p:cNvSpPr/>
          <p:nvPr/>
        </p:nvSpPr>
        <p:spPr>
          <a:xfrm>
            <a:off x="2931" y="44922"/>
            <a:ext cx="2624504" cy="1223838"/>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a:p>
        </p:txBody>
      </p:sp>
      <p:sp>
        <p:nvSpPr>
          <p:cNvPr id="17" name="Oval 16"/>
          <p:cNvSpPr/>
          <p:nvPr/>
        </p:nvSpPr>
        <p:spPr>
          <a:xfrm>
            <a:off x="3157904" y="44625"/>
            <a:ext cx="2567354" cy="1224136"/>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b="1" dirty="0">
              <a:latin typeface="Agency FB" pitchFamily="34" charset="0"/>
            </a:endParaRPr>
          </a:p>
        </p:txBody>
      </p:sp>
      <p:sp>
        <p:nvSpPr>
          <p:cNvPr id="18" name="Oval 17"/>
          <p:cNvSpPr/>
          <p:nvPr/>
        </p:nvSpPr>
        <p:spPr>
          <a:xfrm>
            <a:off x="6156082" y="44624"/>
            <a:ext cx="2809142" cy="1224137"/>
          </a:xfrm>
          <a:prstGeom prst="ellipse">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id-ID"/>
          </a:p>
        </p:txBody>
      </p:sp>
      <p:sp>
        <p:nvSpPr>
          <p:cNvPr id="13317" name="TextBox 26"/>
          <p:cNvSpPr txBox="1">
            <a:spLocks noChangeArrowheads="1"/>
          </p:cNvSpPr>
          <p:nvPr/>
        </p:nvSpPr>
        <p:spPr bwMode="auto">
          <a:xfrm>
            <a:off x="-108438" y="260648"/>
            <a:ext cx="2664069"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algn="ctr" eaLnBrk="1" hangingPunct="1">
              <a:spcBef>
                <a:spcPct val="0"/>
              </a:spcBef>
              <a:buFontTx/>
              <a:buNone/>
            </a:pPr>
            <a:r>
              <a:rPr lang="id-ID" altLang="id-ID" sz="2000" b="1" dirty="0">
                <a:latin typeface="Agency FB" pitchFamily="34" charset="0"/>
              </a:rPr>
              <a:t>ANGGOTA DPRD  ASPIRATIF</a:t>
            </a:r>
          </a:p>
        </p:txBody>
      </p:sp>
      <p:sp>
        <p:nvSpPr>
          <p:cNvPr id="13318" name="TextBox 27"/>
          <p:cNvSpPr txBox="1">
            <a:spLocks noChangeArrowheads="1"/>
          </p:cNvSpPr>
          <p:nvPr/>
        </p:nvSpPr>
        <p:spPr bwMode="auto">
          <a:xfrm>
            <a:off x="6301154" y="260648"/>
            <a:ext cx="2664069" cy="10156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algn="ctr" eaLnBrk="1" hangingPunct="1">
              <a:spcBef>
                <a:spcPct val="0"/>
              </a:spcBef>
              <a:buFontTx/>
              <a:buNone/>
            </a:pPr>
            <a:r>
              <a:rPr lang="id-ID" altLang="id-ID" sz="2000" b="1" dirty="0">
                <a:latin typeface="Agency FB" pitchFamily="34" charset="0"/>
              </a:rPr>
              <a:t>ANGGOTA DPRD BERTANGGUNG</a:t>
            </a:r>
          </a:p>
          <a:p>
            <a:pPr algn="ctr" eaLnBrk="1" hangingPunct="1">
              <a:spcBef>
                <a:spcPct val="0"/>
              </a:spcBef>
              <a:buFontTx/>
              <a:buNone/>
            </a:pPr>
            <a:r>
              <a:rPr lang="id-ID" altLang="id-ID" sz="2000" b="1" dirty="0">
                <a:latin typeface="Agency FB" pitchFamily="34" charset="0"/>
              </a:rPr>
              <a:t>JAWAB</a:t>
            </a:r>
          </a:p>
        </p:txBody>
      </p:sp>
      <p:sp>
        <p:nvSpPr>
          <p:cNvPr id="13319" name="TextBox 28"/>
          <p:cNvSpPr txBox="1">
            <a:spLocks noChangeArrowheads="1"/>
          </p:cNvSpPr>
          <p:nvPr/>
        </p:nvSpPr>
        <p:spPr bwMode="auto">
          <a:xfrm>
            <a:off x="3301512" y="260648"/>
            <a:ext cx="2350477" cy="7078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algn="ctr" eaLnBrk="1" hangingPunct="1">
              <a:spcBef>
                <a:spcPct val="0"/>
              </a:spcBef>
              <a:buFontTx/>
              <a:buNone/>
            </a:pPr>
            <a:r>
              <a:rPr lang="id-ID" altLang="id-ID" sz="2000" b="1" dirty="0">
                <a:latin typeface="Agency FB" pitchFamily="34" charset="0"/>
              </a:rPr>
              <a:t>ANGGOTA DPRD BERKUALITAS</a:t>
            </a:r>
          </a:p>
        </p:txBody>
      </p:sp>
      <p:sp>
        <p:nvSpPr>
          <p:cNvPr id="19" name="Rounded Rectangle 18"/>
          <p:cNvSpPr/>
          <p:nvPr/>
        </p:nvSpPr>
        <p:spPr>
          <a:xfrm>
            <a:off x="178776" y="1484783"/>
            <a:ext cx="2665031" cy="4309453"/>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id-ID"/>
          </a:p>
        </p:txBody>
      </p:sp>
      <p:sp>
        <p:nvSpPr>
          <p:cNvPr id="26" name="Rounded Rectangle 25"/>
          <p:cNvSpPr/>
          <p:nvPr/>
        </p:nvSpPr>
        <p:spPr>
          <a:xfrm>
            <a:off x="3157904" y="1484785"/>
            <a:ext cx="2998178" cy="4309452"/>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id-ID"/>
          </a:p>
        </p:txBody>
      </p:sp>
      <p:sp>
        <p:nvSpPr>
          <p:cNvPr id="30" name="Rounded Rectangle 29"/>
          <p:cNvSpPr/>
          <p:nvPr/>
        </p:nvSpPr>
        <p:spPr>
          <a:xfrm>
            <a:off x="6443297" y="1484784"/>
            <a:ext cx="2700703" cy="4309453"/>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id-ID"/>
          </a:p>
        </p:txBody>
      </p:sp>
      <p:sp>
        <p:nvSpPr>
          <p:cNvPr id="13323" name="TextBox 22"/>
          <p:cNvSpPr txBox="1">
            <a:spLocks noChangeArrowheads="1"/>
          </p:cNvSpPr>
          <p:nvPr/>
        </p:nvSpPr>
        <p:spPr bwMode="auto">
          <a:xfrm>
            <a:off x="178776" y="1700808"/>
            <a:ext cx="2665031" cy="40164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42900" indent="-342900">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ts val="600"/>
              </a:spcBef>
              <a:spcAft>
                <a:spcPts val="600"/>
              </a:spcAft>
              <a:buFont typeface="Arial" charset="0"/>
              <a:buChar char="•"/>
            </a:pPr>
            <a:r>
              <a:rPr lang="id-ID" altLang="id-ID" sz="1600" b="1" dirty="0">
                <a:latin typeface="Agency FB" pitchFamily="34" charset="0"/>
              </a:rPr>
              <a:t>MAMPU MENG MENYERAP DAN MENYALURKAN KEPENTINGAN MASYARAKAT PEMILIH KE DALAM FUNGSI-FUNGSI YANG ADA DI DPRD.</a:t>
            </a:r>
          </a:p>
          <a:p>
            <a:pPr eaLnBrk="1" hangingPunct="1">
              <a:spcBef>
                <a:spcPts val="600"/>
              </a:spcBef>
              <a:spcAft>
                <a:spcPts val="600"/>
              </a:spcAft>
              <a:buFont typeface="Arial" charset="0"/>
              <a:buChar char="•"/>
            </a:pPr>
            <a:r>
              <a:rPr lang="id-ID" altLang="id-ID" sz="1600" b="1" dirty="0">
                <a:latin typeface="Agency FB" pitchFamily="34" charset="0"/>
              </a:rPr>
              <a:t>MEMBANGUN KOMUNIKASI YANG EFEKTIF DENGAN PEMILIH SECARA BERKALA.</a:t>
            </a:r>
          </a:p>
          <a:p>
            <a:pPr eaLnBrk="1" hangingPunct="1">
              <a:spcBef>
                <a:spcPct val="0"/>
              </a:spcBef>
              <a:buFont typeface="Arial" charset="0"/>
              <a:buChar char="•"/>
            </a:pPr>
            <a:endParaRPr lang="id-ID" altLang="id-ID" sz="1600" b="1" dirty="0">
              <a:latin typeface="Agency FB" pitchFamily="34" charset="0"/>
            </a:endParaRPr>
          </a:p>
          <a:p>
            <a:pPr eaLnBrk="1" hangingPunct="1">
              <a:spcBef>
                <a:spcPct val="0"/>
              </a:spcBef>
              <a:buFont typeface="Arial" charset="0"/>
              <a:buChar char="•"/>
            </a:pPr>
            <a:endParaRPr lang="id-ID" altLang="id-ID" sz="1600" b="1" dirty="0">
              <a:latin typeface="Agency FB" pitchFamily="34" charset="0"/>
            </a:endParaRPr>
          </a:p>
        </p:txBody>
      </p:sp>
      <p:sp>
        <p:nvSpPr>
          <p:cNvPr id="13324" name="TextBox 30"/>
          <p:cNvSpPr txBox="1">
            <a:spLocks noChangeArrowheads="1"/>
          </p:cNvSpPr>
          <p:nvPr/>
        </p:nvSpPr>
        <p:spPr bwMode="auto">
          <a:xfrm>
            <a:off x="3157904" y="1700808"/>
            <a:ext cx="2998178" cy="447814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42900" indent="-342900">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ts val="600"/>
              </a:spcBef>
              <a:spcAft>
                <a:spcPts val="600"/>
              </a:spcAft>
              <a:buFont typeface="Arial" charset="0"/>
              <a:buChar char="•"/>
            </a:pPr>
            <a:r>
              <a:rPr lang="id-ID" altLang="id-ID" sz="1600" b="1" dirty="0">
                <a:latin typeface="Agency FB" pitchFamily="34" charset="0"/>
              </a:rPr>
              <a:t>MEMILIKI KAPASITAS YANG  MEMADAI UNTUK  MENJALANKAN FUNGSI-FUNGSI DAN PERAN DI DPRD.</a:t>
            </a:r>
          </a:p>
          <a:p>
            <a:pPr eaLnBrk="1" hangingPunct="1">
              <a:spcBef>
                <a:spcPts val="600"/>
              </a:spcBef>
              <a:spcAft>
                <a:spcPts val="600"/>
              </a:spcAft>
              <a:buFont typeface="Arial" charset="0"/>
              <a:buChar char="•"/>
            </a:pPr>
            <a:r>
              <a:rPr lang="id-ID" altLang="id-ID" sz="1600" b="1" dirty="0">
                <a:latin typeface="Agency FB" pitchFamily="34" charset="0"/>
              </a:rPr>
              <a:t>AKTIF DALAM PERAN ALAT-ALAT KELENGKAPAN DPRD.</a:t>
            </a:r>
          </a:p>
          <a:p>
            <a:pPr eaLnBrk="1" hangingPunct="1">
              <a:spcBef>
                <a:spcPts val="600"/>
              </a:spcBef>
              <a:spcAft>
                <a:spcPts val="600"/>
              </a:spcAft>
              <a:buFont typeface="Arial" charset="0"/>
              <a:buChar char="•"/>
            </a:pPr>
            <a:r>
              <a:rPr lang="id-ID" altLang="id-ID" sz="1600" b="1" dirty="0">
                <a:latin typeface="Agency FB" pitchFamily="34" charset="0"/>
              </a:rPr>
              <a:t>MEMBERIKAN KONTRIBUSI AKTIF DALAM SETIAP FORMULASI KEBIJAKAN PUBLIK DI PEM-DA.</a:t>
            </a:r>
          </a:p>
          <a:p>
            <a:pPr eaLnBrk="1" hangingPunct="1">
              <a:spcBef>
                <a:spcPct val="0"/>
              </a:spcBef>
              <a:buFont typeface="Arial" charset="0"/>
              <a:buChar char="•"/>
            </a:pPr>
            <a:endParaRPr lang="id-ID" altLang="id-ID" sz="1600" b="1" dirty="0">
              <a:latin typeface="Agency FB" pitchFamily="34" charset="0"/>
            </a:endParaRPr>
          </a:p>
          <a:p>
            <a:pPr eaLnBrk="1" hangingPunct="1">
              <a:spcBef>
                <a:spcPct val="0"/>
              </a:spcBef>
              <a:buFont typeface="Arial" charset="0"/>
              <a:buChar char="•"/>
            </a:pPr>
            <a:endParaRPr lang="id-ID" altLang="id-ID" sz="1600" b="1" dirty="0">
              <a:latin typeface="Agency FB" pitchFamily="34" charset="0"/>
            </a:endParaRPr>
          </a:p>
          <a:p>
            <a:pPr eaLnBrk="1" hangingPunct="1">
              <a:spcBef>
                <a:spcPct val="0"/>
              </a:spcBef>
              <a:buFont typeface="Arial" charset="0"/>
              <a:buChar char="•"/>
            </a:pPr>
            <a:endParaRPr lang="id-ID" altLang="id-ID" sz="1600" b="1" dirty="0">
              <a:latin typeface="Agency FB" pitchFamily="34" charset="0"/>
            </a:endParaRPr>
          </a:p>
        </p:txBody>
      </p:sp>
      <p:sp>
        <p:nvSpPr>
          <p:cNvPr id="13325" name="TextBox 31"/>
          <p:cNvSpPr txBox="1">
            <a:spLocks noChangeArrowheads="1"/>
          </p:cNvSpPr>
          <p:nvPr/>
        </p:nvSpPr>
        <p:spPr bwMode="auto">
          <a:xfrm>
            <a:off x="6443297" y="1700808"/>
            <a:ext cx="2700703" cy="38472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marL="342900" indent="-342900">
              <a:defRPr sz="2800">
                <a:solidFill>
                  <a:schemeClr val="tx1"/>
                </a:solidFill>
                <a:latin typeface="Verdana" pitchFamily="34" charset="0"/>
              </a:defRPr>
            </a:lvl1pPr>
            <a:lvl2pPr marL="742950" indent="-285750">
              <a:defRPr sz="2400">
                <a:solidFill>
                  <a:schemeClr val="tx1"/>
                </a:solidFill>
                <a:latin typeface="Verdana" pitchFamily="34" charset="0"/>
              </a:defRPr>
            </a:lvl2pPr>
            <a:lvl3pPr marL="1143000" indent="-228600">
              <a:defRPr sz="2200">
                <a:solidFill>
                  <a:schemeClr val="tx1"/>
                </a:solidFill>
                <a:latin typeface="Verdana" pitchFamily="34" charset="0"/>
              </a:defRPr>
            </a:lvl3pPr>
            <a:lvl4pPr marL="1600200" indent="-228600">
              <a:defRPr sz="1900">
                <a:solidFill>
                  <a:schemeClr val="tx1"/>
                </a:solidFill>
                <a:latin typeface="Verdana" pitchFamily="34" charset="0"/>
              </a:defRPr>
            </a:lvl4pPr>
            <a:lvl5pPr marL="2057400" indent="-228600">
              <a:defRPr sz="2000">
                <a:solidFill>
                  <a:schemeClr val="tx1"/>
                </a:solidFill>
                <a:latin typeface="Verdana" pitchFamily="34" charset="0"/>
              </a:defRPr>
            </a:lvl5pPr>
            <a:lvl6pPr marL="2514600" indent="-228600" eaLnBrk="0" fontAlgn="base" hangingPunct="0">
              <a:spcAft>
                <a:spcPct val="0"/>
              </a:spcAft>
              <a:buClr>
                <a:srgbClr val="4A85BF"/>
              </a:buClr>
              <a:buFont typeface="Wingdings 2" pitchFamily="18" charset="2"/>
              <a:buChar char=""/>
              <a:defRPr sz="2000">
                <a:solidFill>
                  <a:schemeClr val="tx1"/>
                </a:solidFill>
                <a:latin typeface="Verdana" pitchFamily="34" charset="0"/>
              </a:defRPr>
            </a:lvl6pPr>
            <a:lvl7pPr marL="29718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7pPr>
            <a:lvl8pPr marL="3429000" indent="-228600" eaLnBrk="0" fontAlgn="base" hangingPunct="0">
              <a:spcBef>
                <a:spcPts val="250"/>
              </a:spcBef>
              <a:spcAft>
                <a:spcPct val="0"/>
              </a:spcAft>
              <a:buClr>
                <a:srgbClr val="4A85BF"/>
              </a:buClr>
              <a:buFont typeface="Wingdings 2" pitchFamily="18" charset="2"/>
              <a:buChar char=""/>
              <a:defRPr sz="2000">
                <a:solidFill>
                  <a:schemeClr val="tx1"/>
                </a:solidFill>
                <a:latin typeface="Verdana" pitchFamily="34" charset="0"/>
              </a:defRPr>
            </a:lvl8pPr>
            <a:lvl9pPr marL="3886200" indent="-228600" eaLnBrk="0" fontAlgn="base" hangingPunct="0">
              <a:spcBef>
                <a:spcPts val="250"/>
              </a:spcBef>
              <a:spcAft>
                <a:spcPct val="0"/>
              </a:spcAft>
              <a:buClr>
                <a:srgbClr val="4A85BF"/>
              </a:buClr>
              <a:buFont typeface="Wingdings 2" pitchFamily="18" charset="2"/>
              <a:defRPr sz="2000">
                <a:solidFill>
                  <a:schemeClr val="tx1"/>
                </a:solidFill>
                <a:latin typeface="Verdana" pitchFamily="34" charset="0"/>
              </a:defRPr>
            </a:lvl9pPr>
          </a:lstStyle>
          <a:p>
            <a:pPr eaLnBrk="1" hangingPunct="1">
              <a:spcBef>
                <a:spcPts val="600"/>
              </a:spcBef>
              <a:spcAft>
                <a:spcPts val="600"/>
              </a:spcAft>
              <a:buFont typeface="Arial" charset="0"/>
              <a:buChar char="•"/>
            </a:pPr>
            <a:r>
              <a:rPr lang="id-ID" altLang="id-ID" sz="1600" b="1" dirty="0">
                <a:latin typeface="Agency FB" pitchFamily="34" charset="0"/>
              </a:rPr>
              <a:t>MAMPU MENYUSUN AKUNTABILITAS PERSONAL ATAUPUN KELEMBAGAAN SECARA TERBUKA.</a:t>
            </a:r>
          </a:p>
          <a:p>
            <a:pPr eaLnBrk="1" hangingPunct="1">
              <a:spcBef>
                <a:spcPts val="600"/>
              </a:spcBef>
              <a:spcAft>
                <a:spcPts val="600"/>
              </a:spcAft>
              <a:buFont typeface="Arial" charset="0"/>
              <a:buChar char="•"/>
            </a:pPr>
            <a:r>
              <a:rPr lang="id-ID" altLang="id-ID" sz="1600" b="1" dirty="0">
                <a:latin typeface="Agency FB" pitchFamily="34" charset="0"/>
              </a:rPr>
              <a:t>MENJALANKAN TUGAS-TUGAS SECARA AKTIF DAN  PRODUKTIF.</a:t>
            </a:r>
          </a:p>
          <a:p>
            <a:pPr eaLnBrk="1" hangingPunct="1">
              <a:spcBef>
                <a:spcPts val="600"/>
              </a:spcBef>
              <a:spcAft>
                <a:spcPts val="600"/>
              </a:spcAft>
              <a:buFont typeface="Arial" charset="0"/>
              <a:buChar char="•"/>
            </a:pPr>
            <a:r>
              <a:rPr lang="id-ID" altLang="id-ID" sz="1600" b="1" dirty="0">
                <a:latin typeface="Agency FB" pitchFamily="34" charset="0"/>
              </a:rPr>
              <a:t>MELAPORKAN KINERJA SECARA TERATUR KEPADA KONSTITUEN DAN PARTAI POLITIK.</a:t>
            </a:r>
          </a:p>
        </p:txBody>
      </p:sp>
      <p:sp>
        <p:nvSpPr>
          <p:cNvPr id="2" name="Rounded Rectangle 1"/>
          <p:cNvSpPr/>
          <p:nvPr/>
        </p:nvSpPr>
        <p:spPr>
          <a:xfrm>
            <a:off x="178776" y="6237312"/>
            <a:ext cx="8786447" cy="620688"/>
          </a:xfrm>
          <a:prstGeom prst="round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467544" y="6237312"/>
            <a:ext cx="8497679" cy="523220"/>
          </a:xfrm>
          <a:prstGeom prst="rect">
            <a:avLst/>
          </a:prstGeom>
          <a:noFill/>
        </p:spPr>
        <p:txBody>
          <a:bodyPr wrap="square" rtlCol="0">
            <a:spAutoFit/>
          </a:bodyPr>
          <a:lstStyle/>
          <a:p>
            <a:pPr algn="ctr"/>
            <a:r>
              <a:rPr lang="id-ID" sz="2800" dirty="0"/>
              <a:t>URUSAN PEMERINTAHAN DAERAH</a:t>
            </a:r>
          </a:p>
        </p:txBody>
      </p:sp>
      <p:cxnSp>
        <p:nvCxnSpPr>
          <p:cNvPr id="5" name="Straight Arrow Connector 4"/>
          <p:cNvCxnSpPr>
            <a:endCxn id="2" idx="0"/>
          </p:cNvCxnSpPr>
          <p:nvPr/>
        </p:nvCxnSpPr>
        <p:spPr>
          <a:xfrm>
            <a:off x="1315183" y="5794236"/>
            <a:ext cx="3256817" cy="443076"/>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stCxn id="30" idx="2"/>
          </p:cNvCxnSpPr>
          <p:nvPr/>
        </p:nvCxnSpPr>
        <p:spPr>
          <a:xfrm flipH="1">
            <a:off x="5004048" y="5794237"/>
            <a:ext cx="2789601" cy="443075"/>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a:endCxn id="13324" idx="2"/>
          </p:cNvCxnSpPr>
          <p:nvPr/>
        </p:nvCxnSpPr>
        <p:spPr>
          <a:xfrm>
            <a:off x="4656993" y="5794236"/>
            <a:ext cx="0" cy="384721"/>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28648883"/>
      </p:ext>
    </p:extLst>
  </p:cSld>
  <p:clrMapOvr>
    <a:masterClrMapping/>
  </p:clrMapOvr>
  <p:transition>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170112" y="42582"/>
            <a:ext cx="7973888" cy="948018"/>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REGULASI DPRD </a:t>
            </a:r>
          </a:p>
          <a:p>
            <a:pPr algn="ctr"/>
            <a:r>
              <a:rPr lang="id-ID" sz="2400" b="1" dirty="0">
                <a:solidFill>
                  <a:schemeClr val="tx1"/>
                </a:solidFill>
                <a:ea typeface="Arial Unicode MS" pitchFamily="34" charset="-128"/>
                <a:cs typeface="Arial Unicode MS" pitchFamily="34" charset="-128"/>
              </a:rPr>
              <a:t>MENURUT UU NOMOR 23 TAHUN 2014</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179512"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395536" y="260648"/>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11</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Rounded Rectangle 1"/>
          <p:cNvSpPr/>
          <p:nvPr/>
        </p:nvSpPr>
        <p:spPr>
          <a:xfrm>
            <a:off x="323528" y="3356992"/>
            <a:ext cx="8820472" cy="3024336"/>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sz="2000" b="1" dirty="0">
                <a:solidFill>
                  <a:schemeClr val="tx1"/>
                </a:solidFill>
              </a:rPr>
              <a:t>Pasal 1 angka 4</a:t>
            </a:r>
            <a:r>
              <a:rPr lang="id-ID" sz="2000" dirty="0">
                <a:solidFill>
                  <a:schemeClr val="tx1"/>
                </a:solidFill>
              </a:rPr>
              <a:t>, </a:t>
            </a:r>
            <a:r>
              <a:rPr lang="id-ID" sz="2000" b="1" dirty="0">
                <a:solidFill>
                  <a:schemeClr val="tx1"/>
                </a:solidFill>
              </a:rPr>
              <a:t>Pasal 314 </a:t>
            </a:r>
            <a:r>
              <a:rPr lang="id-ID" sz="2000" dirty="0">
                <a:solidFill>
                  <a:schemeClr val="tx1"/>
                </a:solidFill>
              </a:rPr>
              <a:t>sampai dengan </a:t>
            </a:r>
            <a:r>
              <a:rPr lang="id-ID" sz="2000" b="1" dirty="0">
                <a:solidFill>
                  <a:schemeClr val="tx1"/>
                </a:solidFill>
              </a:rPr>
              <a:t>Pasal 412</a:t>
            </a:r>
            <a:r>
              <a:rPr lang="id-ID" sz="2000" dirty="0">
                <a:solidFill>
                  <a:schemeClr val="tx1"/>
                </a:solidFill>
              </a:rPr>
              <a:t>, </a:t>
            </a:r>
            <a:r>
              <a:rPr lang="id-ID" sz="2000" b="1" dirty="0">
                <a:solidFill>
                  <a:schemeClr val="tx1"/>
                </a:solidFill>
              </a:rPr>
              <a:t>Pasal 418</a:t>
            </a:r>
            <a:r>
              <a:rPr lang="id-ID" sz="2000" dirty="0">
                <a:solidFill>
                  <a:schemeClr val="tx1"/>
                </a:solidFill>
              </a:rPr>
              <a:t> sampai dengan </a:t>
            </a:r>
            <a:r>
              <a:rPr lang="id-ID" sz="2000" b="1" dirty="0">
                <a:solidFill>
                  <a:schemeClr val="tx1"/>
                </a:solidFill>
              </a:rPr>
              <a:t>Pasal 421 Undang-Undang Nomor 17 Tahun 2014 tentang Majelis Permusyawaratan Rakyat, Dewan Perwakilan Rakyat, Dewan Perwakilan Daerah, dan Dewan Perwakilan Rakyat Daerah</a:t>
            </a:r>
            <a:r>
              <a:rPr lang="id-ID" sz="2000" dirty="0">
                <a:solidFill>
                  <a:schemeClr val="tx1"/>
                </a:solidFill>
              </a:rPr>
              <a:t> (Lembaran Negara Republik Indonesia Tahun 2014 Nomor 182, Tambahan Lembaran Negara Republik Indonesia Nomor 5568),  </a:t>
            </a:r>
            <a:r>
              <a:rPr lang="nl-NL" sz="2400" b="1" dirty="0">
                <a:solidFill>
                  <a:schemeClr val="tx1"/>
                </a:solidFill>
              </a:rPr>
              <a:t>dicabut dan dinyatakan tidak berlaku</a:t>
            </a:r>
            <a:r>
              <a:rPr lang="id-ID" sz="2400" b="1" dirty="0">
                <a:solidFill>
                  <a:schemeClr val="tx1"/>
                </a:solidFill>
              </a:rPr>
              <a:t>.</a:t>
            </a:r>
            <a:r>
              <a:rPr lang="nl-NL" sz="2400" b="1" dirty="0">
                <a:solidFill>
                  <a:schemeClr val="tx1"/>
                </a:solidFill>
              </a:rPr>
              <a:t> 	</a:t>
            </a:r>
          </a:p>
        </p:txBody>
      </p:sp>
      <p:sp>
        <p:nvSpPr>
          <p:cNvPr id="12" name="Rounded Rectangle 11"/>
          <p:cNvSpPr/>
          <p:nvPr/>
        </p:nvSpPr>
        <p:spPr>
          <a:xfrm>
            <a:off x="323528" y="1052736"/>
            <a:ext cx="8820472" cy="2232248"/>
          </a:xfrm>
          <a:prstGeom prst="round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sz="2000" dirty="0">
                <a:solidFill>
                  <a:schemeClr val="tx1"/>
                </a:solidFill>
              </a:rPr>
              <a:t>Undang-Undang Nomor 32 Tahun 2004 tentang Pemerintahan Daerah, sebagaimana telah diubah beberapa kali terakhir dengan Undang-Undang Nomor 12 Tahun 2008 tentang Perubahan Kedua Atas Undang-Undang Nomor 32 Tahun 2004 tentang Pemerintahan Daerah,  </a:t>
            </a:r>
            <a:r>
              <a:rPr lang="nl-NL" sz="2400" b="1" dirty="0">
                <a:solidFill>
                  <a:schemeClr val="tx1"/>
                </a:solidFill>
              </a:rPr>
              <a:t>dicabut dan dinyatakan tidak berlaku</a:t>
            </a:r>
            <a:r>
              <a:rPr lang="id-ID" sz="2400" b="1" dirty="0">
                <a:solidFill>
                  <a:schemeClr val="tx1"/>
                </a:solidFill>
              </a:rPr>
              <a:t>.</a:t>
            </a:r>
            <a:r>
              <a:rPr lang="nl-NL" sz="2400" b="1" dirty="0">
                <a:solidFill>
                  <a:schemeClr val="tx1"/>
                </a:solidFill>
              </a:rPr>
              <a:t> 	</a:t>
            </a:r>
          </a:p>
        </p:txBody>
      </p:sp>
    </p:spTree>
    <p:extLst>
      <p:ext uri="{BB962C8B-B14F-4D97-AF65-F5344CB8AC3E}">
        <p14:creationId xmlns:p14="http://schemas.microsoft.com/office/powerpoint/2010/main" val="4136982628"/>
      </p:ext>
    </p:extLst>
  </p:cSld>
  <p:clrMapOvr>
    <a:masterClrMapping/>
  </p:clrMapOvr>
  <p:transition>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95400"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200" b="1" dirty="0">
                <a:solidFill>
                  <a:schemeClr val="tx1"/>
                </a:solidFill>
                <a:ea typeface="Arial Unicode MS" pitchFamily="34" charset="-128"/>
                <a:cs typeface="Arial Unicode MS" pitchFamily="34" charset="-128"/>
              </a:rPr>
              <a:t>PENGERTIAN  DPRD</a:t>
            </a:r>
            <a:endParaRPr lang="en-US" sz="22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12</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Oval 10"/>
          <p:cNvSpPr/>
          <p:nvPr/>
        </p:nvSpPr>
        <p:spPr>
          <a:xfrm>
            <a:off x="0" y="1143000"/>
            <a:ext cx="4355976" cy="4734272"/>
          </a:xfrm>
          <a:prstGeom prst="ellipse">
            <a:avLst/>
          </a:prstGeom>
          <a:solidFill>
            <a:srgbClr val="FFC000"/>
          </a:solidFill>
        </p:spPr>
        <p:style>
          <a:lnRef idx="1">
            <a:schemeClr val="dk1"/>
          </a:lnRef>
          <a:fillRef idx="2">
            <a:schemeClr val="dk1"/>
          </a:fillRef>
          <a:effectRef idx="1">
            <a:schemeClr val="dk1"/>
          </a:effectRef>
          <a:fontRef idx="minor">
            <a:schemeClr val="dk1"/>
          </a:fontRef>
        </p:style>
        <p:txBody>
          <a:bodyPr rtlCol="0" anchor="ctr"/>
          <a:lstStyle/>
          <a:p>
            <a:pPr algn="ctr"/>
            <a:endParaRPr lang="id-ID"/>
          </a:p>
        </p:txBody>
      </p:sp>
      <p:sp>
        <p:nvSpPr>
          <p:cNvPr id="13" name="TextBox 4"/>
          <p:cNvSpPr txBox="1">
            <a:spLocks noChangeArrowheads="1"/>
          </p:cNvSpPr>
          <p:nvPr/>
        </p:nvSpPr>
        <p:spPr bwMode="auto">
          <a:xfrm>
            <a:off x="228600" y="1656814"/>
            <a:ext cx="3733800" cy="36009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lnSpc>
                <a:spcPct val="80000"/>
              </a:lnSpc>
              <a:spcBef>
                <a:spcPct val="20000"/>
              </a:spcBef>
              <a:spcAft>
                <a:spcPct val="0"/>
              </a:spcAft>
              <a:buChar char="•"/>
              <a:defRPr>
                <a:solidFill>
                  <a:schemeClr val="tx1"/>
                </a:solidFill>
                <a:latin typeface="Verdana" pitchFamily="34" charset="0"/>
              </a:defRPr>
            </a:lvl6pPr>
            <a:lvl7pPr marL="2971800" indent="-228600" eaLnBrk="0" fontAlgn="base" hangingPunct="0">
              <a:lnSpc>
                <a:spcPct val="80000"/>
              </a:lnSpc>
              <a:spcBef>
                <a:spcPct val="20000"/>
              </a:spcBef>
              <a:spcAft>
                <a:spcPct val="0"/>
              </a:spcAft>
              <a:buChar char="•"/>
              <a:defRPr>
                <a:solidFill>
                  <a:schemeClr val="tx1"/>
                </a:solidFill>
                <a:latin typeface="Verdana" pitchFamily="34" charset="0"/>
              </a:defRPr>
            </a:lvl7pPr>
            <a:lvl8pPr marL="3429000" indent="-228600" eaLnBrk="0" fontAlgn="base" hangingPunct="0">
              <a:lnSpc>
                <a:spcPct val="80000"/>
              </a:lnSpc>
              <a:spcBef>
                <a:spcPct val="20000"/>
              </a:spcBef>
              <a:spcAft>
                <a:spcPct val="0"/>
              </a:spcAft>
              <a:buChar char="•"/>
              <a:defRPr>
                <a:solidFill>
                  <a:schemeClr val="tx1"/>
                </a:solidFill>
                <a:latin typeface="Verdana" pitchFamily="34" charset="0"/>
              </a:defRPr>
            </a:lvl8pPr>
            <a:lvl9pPr marL="3886200" indent="-228600" eaLnBrk="0" fontAlgn="base" hangingPunct="0">
              <a:lnSpc>
                <a:spcPct val="80000"/>
              </a:lnSpc>
              <a:spcBef>
                <a:spcPct val="20000"/>
              </a:spcBef>
              <a:spcAft>
                <a:spcPct val="0"/>
              </a:spcAft>
              <a:buChar char="•"/>
              <a:defRPr>
                <a:solidFill>
                  <a:schemeClr val="tx1"/>
                </a:solidFill>
                <a:latin typeface="Verdana" pitchFamily="34" charset="0"/>
              </a:defRPr>
            </a:lvl9pPr>
          </a:lstStyle>
          <a:p>
            <a:pPr algn="ctr">
              <a:buFontTx/>
              <a:buNone/>
            </a:pPr>
            <a:endParaRPr lang="id-ID" altLang="id-ID" sz="2000" dirty="0">
              <a:latin typeface="Tahoma" pitchFamily="34" charset="0"/>
              <a:cs typeface="Tahoma" pitchFamily="34" charset="0"/>
            </a:endParaRPr>
          </a:p>
          <a:p>
            <a:pPr algn="ctr">
              <a:buFontTx/>
              <a:buNone/>
            </a:pPr>
            <a:r>
              <a:rPr lang="id-ID" altLang="id-ID" sz="2000" dirty="0">
                <a:latin typeface="Tahoma" pitchFamily="34" charset="0"/>
                <a:cs typeface="Tahoma" pitchFamily="34" charset="0"/>
              </a:rPr>
              <a:t>Dewan Perwakilan Rakyat Daerah yang selanjutnya disebut DPRD</a:t>
            </a:r>
          </a:p>
          <a:p>
            <a:pPr algn="ctr">
              <a:buFontTx/>
              <a:buNone/>
            </a:pPr>
            <a:r>
              <a:rPr lang="id-ID" altLang="id-ID" sz="2000" b="1" dirty="0">
                <a:latin typeface="Tahoma" pitchFamily="34" charset="0"/>
                <a:cs typeface="Tahoma" pitchFamily="34" charset="0"/>
              </a:rPr>
              <a:t>adalah</a:t>
            </a:r>
            <a:r>
              <a:rPr lang="id-ID" altLang="id-ID" sz="2000" dirty="0">
                <a:latin typeface="Tahoma" pitchFamily="34" charset="0"/>
                <a:cs typeface="Tahoma" pitchFamily="34" charset="0"/>
              </a:rPr>
              <a:t> lembaga perwakilan rakyat daerah sebagai unsur penyelenggara</a:t>
            </a:r>
          </a:p>
          <a:p>
            <a:pPr algn="ctr">
              <a:buFontTx/>
              <a:buNone/>
            </a:pPr>
            <a:r>
              <a:rPr lang="id-ID" altLang="id-ID" sz="2000" dirty="0">
                <a:latin typeface="Tahoma" pitchFamily="34" charset="0"/>
                <a:cs typeface="Tahoma" pitchFamily="34" charset="0"/>
              </a:rPr>
              <a:t>pemerintahan daerah.</a:t>
            </a:r>
          </a:p>
          <a:p>
            <a:pPr algn="ctr">
              <a:buFontTx/>
              <a:buNone/>
            </a:pPr>
            <a:endParaRPr lang="id-ID" altLang="id-ID" sz="2000" dirty="0">
              <a:latin typeface="Tahoma" pitchFamily="34" charset="0"/>
              <a:cs typeface="Tahoma" pitchFamily="34" charset="0"/>
            </a:endParaRPr>
          </a:p>
          <a:p>
            <a:pPr algn="ctr">
              <a:buFontTx/>
              <a:buNone/>
            </a:pPr>
            <a:r>
              <a:rPr lang="id-ID" altLang="id-ID" sz="1400" b="1" dirty="0">
                <a:latin typeface="Tahoma" pitchFamily="34" charset="0"/>
                <a:cs typeface="Tahoma" pitchFamily="34" charset="0"/>
              </a:rPr>
              <a:t>Pasal 1 huruf 4</a:t>
            </a:r>
          </a:p>
          <a:p>
            <a:pPr algn="ctr">
              <a:buFontTx/>
              <a:buNone/>
            </a:pPr>
            <a:r>
              <a:rPr lang="id-ID" altLang="id-ID" sz="1400" b="1" dirty="0">
                <a:latin typeface="Tahoma" pitchFamily="34" charset="0"/>
                <a:cs typeface="Tahoma" pitchFamily="34" charset="0"/>
              </a:rPr>
              <a:t>UU Nomor 32 Tahun 2004</a:t>
            </a:r>
          </a:p>
          <a:p>
            <a:pPr algn="ctr">
              <a:buFontTx/>
              <a:buNone/>
            </a:pPr>
            <a:endParaRPr lang="id-ID" altLang="id-ID" sz="2000" dirty="0">
              <a:latin typeface="Tahoma" pitchFamily="34" charset="0"/>
              <a:cs typeface="Tahoma" pitchFamily="34" charset="0"/>
            </a:endParaRPr>
          </a:p>
        </p:txBody>
      </p:sp>
      <p:sp>
        <p:nvSpPr>
          <p:cNvPr id="12" name="Oval 11"/>
          <p:cNvSpPr/>
          <p:nvPr/>
        </p:nvSpPr>
        <p:spPr>
          <a:xfrm>
            <a:off x="4788024" y="1124744"/>
            <a:ext cx="4248472" cy="4752528"/>
          </a:xfrm>
          <a:prstGeom prst="ellipse">
            <a:avLst/>
          </a:prstGeom>
          <a:solidFill>
            <a:srgbClr val="FFFF00"/>
          </a:solidFill>
        </p:spPr>
        <p:style>
          <a:lnRef idx="1">
            <a:schemeClr val="dk1"/>
          </a:lnRef>
          <a:fillRef idx="2">
            <a:schemeClr val="dk1"/>
          </a:fillRef>
          <a:effectRef idx="1">
            <a:schemeClr val="dk1"/>
          </a:effectRef>
          <a:fontRef idx="minor">
            <a:schemeClr val="dk1"/>
          </a:fontRef>
        </p:style>
        <p:txBody>
          <a:bodyPr rtlCol="0" anchor="ctr"/>
          <a:lstStyle/>
          <a:p>
            <a:pPr algn="ctr"/>
            <a:endParaRPr lang="id-ID"/>
          </a:p>
        </p:txBody>
      </p:sp>
      <p:sp>
        <p:nvSpPr>
          <p:cNvPr id="21" name="TextBox 4"/>
          <p:cNvSpPr txBox="1">
            <a:spLocks noChangeArrowheads="1"/>
          </p:cNvSpPr>
          <p:nvPr/>
        </p:nvSpPr>
        <p:spPr bwMode="auto">
          <a:xfrm>
            <a:off x="5004048" y="1680478"/>
            <a:ext cx="3733800" cy="390876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lnSpc>
                <a:spcPct val="80000"/>
              </a:lnSpc>
              <a:spcBef>
                <a:spcPct val="20000"/>
              </a:spcBef>
              <a:spcAft>
                <a:spcPct val="0"/>
              </a:spcAft>
              <a:buChar char="•"/>
              <a:defRPr>
                <a:solidFill>
                  <a:schemeClr val="tx1"/>
                </a:solidFill>
                <a:latin typeface="Verdana" pitchFamily="34" charset="0"/>
              </a:defRPr>
            </a:lvl6pPr>
            <a:lvl7pPr marL="2971800" indent="-228600" eaLnBrk="0" fontAlgn="base" hangingPunct="0">
              <a:lnSpc>
                <a:spcPct val="80000"/>
              </a:lnSpc>
              <a:spcBef>
                <a:spcPct val="20000"/>
              </a:spcBef>
              <a:spcAft>
                <a:spcPct val="0"/>
              </a:spcAft>
              <a:buChar char="•"/>
              <a:defRPr>
                <a:solidFill>
                  <a:schemeClr val="tx1"/>
                </a:solidFill>
                <a:latin typeface="Verdana" pitchFamily="34" charset="0"/>
              </a:defRPr>
            </a:lvl7pPr>
            <a:lvl8pPr marL="3429000" indent="-228600" eaLnBrk="0" fontAlgn="base" hangingPunct="0">
              <a:lnSpc>
                <a:spcPct val="80000"/>
              </a:lnSpc>
              <a:spcBef>
                <a:spcPct val="20000"/>
              </a:spcBef>
              <a:spcAft>
                <a:spcPct val="0"/>
              </a:spcAft>
              <a:buChar char="•"/>
              <a:defRPr>
                <a:solidFill>
                  <a:schemeClr val="tx1"/>
                </a:solidFill>
                <a:latin typeface="Verdana" pitchFamily="34" charset="0"/>
              </a:defRPr>
            </a:lvl8pPr>
            <a:lvl9pPr marL="3886200" indent="-228600" eaLnBrk="0" fontAlgn="base" hangingPunct="0">
              <a:lnSpc>
                <a:spcPct val="80000"/>
              </a:lnSpc>
              <a:spcBef>
                <a:spcPct val="20000"/>
              </a:spcBef>
              <a:spcAft>
                <a:spcPct val="0"/>
              </a:spcAft>
              <a:buChar char="•"/>
              <a:defRPr>
                <a:solidFill>
                  <a:schemeClr val="tx1"/>
                </a:solidFill>
                <a:latin typeface="Verdana" pitchFamily="34" charset="0"/>
              </a:defRPr>
            </a:lvl9pPr>
          </a:lstStyle>
          <a:p>
            <a:pPr algn="ctr">
              <a:buFontTx/>
              <a:buNone/>
            </a:pPr>
            <a:endParaRPr lang="id-ID" altLang="id-ID" sz="2000" dirty="0">
              <a:latin typeface="Tahoma" pitchFamily="34" charset="0"/>
              <a:cs typeface="Tahoma" pitchFamily="34" charset="0"/>
            </a:endParaRPr>
          </a:p>
          <a:p>
            <a:pPr algn="ctr">
              <a:buFontTx/>
              <a:buNone/>
            </a:pPr>
            <a:r>
              <a:rPr lang="id-ID" altLang="id-ID" sz="2000" dirty="0">
                <a:latin typeface="Tahoma" pitchFamily="34" charset="0"/>
                <a:cs typeface="Tahoma" pitchFamily="34" charset="0"/>
              </a:rPr>
              <a:t>Dewan Perwakilan Rakyat Daerah yang selanjutnya disingkat DPRD</a:t>
            </a:r>
          </a:p>
          <a:p>
            <a:pPr algn="ctr">
              <a:buFontTx/>
              <a:buNone/>
            </a:pPr>
            <a:r>
              <a:rPr lang="id-ID" altLang="id-ID" sz="2000" b="1" dirty="0">
                <a:latin typeface="Tahoma" pitchFamily="34" charset="0"/>
                <a:cs typeface="Tahoma" pitchFamily="34" charset="0"/>
              </a:rPr>
              <a:t>adalah</a:t>
            </a:r>
            <a:r>
              <a:rPr lang="id-ID" altLang="id-ID" sz="2000" dirty="0">
                <a:latin typeface="Tahoma" pitchFamily="34" charset="0"/>
                <a:cs typeface="Tahoma" pitchFamily="34" charset="0"/>
              </a:rPr>
              <a:t> lembaga perwakilan rakyat daerah yang berkedudukan sebagai unsur penyelenggara</a:t>
            </a:r>
          </a:p>
          <a:p>
            <a:pPr algn="ctr">
              <a:buFontTx/>
              <a:buNone/>
            </a:pPr>
            <a:r>
              <a:rPr lang="id-ID" altLang="id-ID" sz="2000" dirty="0">
                <a:latin typeface="Tahoma" pitchFamily="34" charset="0"/>
                <a:cs typeface="Tahoma" pitchFamily="34" charset="0"/>
              </a:rPr>
              <a:t>pemerintahan daerah.</a:t>
            </a:r>
          </a:p>
          <a:p>
            <a:pPr algn="ctr">
              <a:buFontTx/>
              <a:buNone/>
            </a:pPr>
            <a:endParaRPr lang="id-ID" altLang="id-ID" sz="2000" dirty="0">
              <a:latin typeface="Tahoma" pitchFamily="34" charset="0"/>
              <a:cs typeface="Tahoma" pitchFamily="34" charset="0"/>
            </a:endParaRPr>
          </a:p>
          <a:p>
            <a:pPr algn="ctr">
              <a:buFontTx/>
              <a:buNone/>
            </a:pPr>
            <a:r>
              <a:rPr lang="id-ID" altLang="id-ID" sz="1400" b="1" dirty="0">
                <a:latin typeface="Tahoma" pitchFamily="34" charset="0"/>
                <a:cs typeface="Tahoma" pitchFamily="34" charset="0"/>
              </a:rPr>
              <a:t>Pasal 1 huruf 4</a:t>
            </a:r>
          </a:p>
          <a:p>
            <a:pPr algn="ctr">
              <a:buFontTx/>
              <a:buNone/>
            </a:pPr>
            <a:r>
              <a:rPr lang="id-ID" altLang="id-ID" sz="1400" b="1" dirty="0">
                <a:latin typeface="Tahoma" pitchFamily="34" charset="0"/>
                <a:cs typeface="Tahoma" pitchFamily="34" charset="0"/>
              </a:rPr>
              <a:t>UU Nomor 23 Tahun 2014</a:t>
            </a:r>
          </a:p>
          <a:p>
            <a:pPr algn="ctr">
              <a:buFontTx/>
              <a:buNone/>
            </a:pPr>
            <a:endParaRPr lang="id-ID" altLang="id-ID" sz="2000" dirty="0">
              <a:latin typeface="Tahoma" pitchFamily="34" charset="0"/>
              <a:cs typeface="Tahoma" pitchFamily="34" charset="0"/>
            </a:endParaRPr>
          </a:p>
        </p:txBody>
      </p:sp>
    </p:spTree>
    <p:extLst>
      <p:ext uri="{BB962C8B-B14F-4D97-AF65-F5344CB8AC3E}">
        <p14:creationId xmlns:p14="http://schemas.microsoft.com/office/powerpoint/2010/main" val="4079318245"/>
      </p:ext>
    </p:extLst>
  </p:cSld>
  <p:clrMapOvr>
    <a:masterClrMapping/>
  </p:clrMapOvr>
  <p:transition>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95400"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200" b="1" dirty="0">
                <a:solidFill>
                  <a:schemeClr val="tx1"/>
                </a:solidFill>
                <a:ea typeface="Arial Unicode MS" pitchFamily="34" charset="-128"/>
                <a:cs typeface="Arial Unicode MS" pitchFamily="34" charset="-128"/>
              </a:rPr>
              <a:t>SUSUNAN DAN KEDUDUKAN DPRD</a:t>
            </a:r>
            <a:endParaRPr lang="en-US" sz="22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13</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Flowchart: Alternate Process 1"/>
          <p:cNvSpPr/>
          <p:nvPr/>
        </p:nvSpPr>
        <p:spPr>
          <a:xfrm>
            <a:off x="457200" y="1268760"/>
            <a:ext cx="8358123" cy="2448272"/>
          </a:xfrm>
          <a:prstGeom prst="flowChartAlternate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dirty="0"/>
              <a:t>	</a:t>
            </a:r>
          </a:p>
        </p:txBody>
      </p:sp>
      <p:sp>
        <p:nvSpPr>
          <p:cNvPr id="3" name="TextBox 2"/>
          <p:cNvSpPr txBox="1"/>
          <p:nvPr/>
        </p:nvSpPr>
        <p:spPr>
          <a:xfrm>
            <a:off x="457201" y="1449358"/>
            <a:ext cx="8358122" cy="2123658"/>
          </a:xfrm>
          <a:prstGeom prst="rect">
            <a:avLst/>
          </a:prstGeom>
          <a:noFill/>
        </p:spPr>
        <p:txBody>
          <a:bodyPr wrap="square" rtlCol="0">
            <a:spAutoFit/>
          </a:bodyPr>
          <a:lstStyle/>
          <a:p>
            <a:pPr marL="342900" indent="-342900">
              <a:buFont typeface="Arial" panose="020B0604020202020204" pitchFamily="34" charset="0"/>
              <a:buChar char="•"/>
            </a:pPr>
            <a:r>
              <a:rPr lang="id-ID" sz="2200" dirty="0"/>
              <a:t>DPRD provinsi terdiri atas anggota partai politik peserta pemilihan umum yang dipilih melalui pemilihan umum.......</a:t>
            </a:r>
          </a:p>
          <a:p>
            <a:r>
              <a:rPr lang="id-ID" sz="2200" dirty="0"/>
              <a:t>    (Pasal 94  UU 23/2014)</a:t>
            </a:r>
          </a:p>
          <a:p>
            <a:pPr marL="342900" indent="-342900">
              <a:buFont typeface="Arial" panose="020B0604020202020204" pitchFamily="34" charset="0"/>
              <a:buChar char="•"/>
            </a:pPr>
            <a:r>
              <a:rPr lang="id-ID" sz="2200" dirty="0"/>
              <a:t>DPRD kab/kota  terdiri atas anggota partai politik peserta pemilihan umum yang dipilih melalui pemilihan umum.......</a:t>
            </a:r>
          </a:p>
          <a:p>
            <a:r>
              <a:rPr lang="id-ID" sz="2200" dirty="0"/>
              <a:t>    (Pasal 147 UU 23 Tahun 2014)</a:t>
            </a:r>
          </a:p>
        </p:txBody>
      </p:sp>
      <p:sp>
        <p:nvSpPr>
          <p:cNvPr id="21" name="Flowchart: Alternate Process 20"/>
          <p:cNvSpPr/>
          <p:nvPr/>
        </p:nvSpPr>
        <p:spPr>
          <a:xfrm>
            <a:off x="467544" y="4077072"/>
            <a:ext cx="8358123" cy="2088232"/>
          </a:xfrm>
          <a:prstGeom prst="flowChartAlternate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id-ID" dirty="0"/>
              <a:t>	</a:t>
            </a:r>
          </a:p>
        </p:txBody>
      </p:sp>
      <p:sp>
        <p:nvSpPr>
          <p:cNvPr id="22" name="TextBox 21"/>
          <p:cNvSpPr txBox="1"/>
          <p:nvPr/>
        </p:nvSpPr>
        <p:spPr>
          <a:xfrm>
            <a:off x="467545" y="4329097"/>
            <a:ext cx="8358122" cy="1908215"/>
          </a:xfrm>
          <a:prstGeom prst="rect">
            <a:avLst/>
          </a:prstGeom>
          <a:noFill/>
        </p:spPr>
        <p:txBody>
          <a:bodyPr wrap="square" rtlCol="0">
            <a:spAutoFit/>
          </a:bodyPr>
          <a:lstStyle/>
          <a:p>
            <a:pPr marL="342900" indent="-342900">
              <a:buFont typeface="Arial" panose="020B0604020202020204" pitchFamily="34" charset="0"/>
              <a:buChar char="•"/>
            </a:pPr>
            <a:r>
              <a:rPr lang="id-ID" sz="2400" dirty="0"/>
              <a:t>Anggota DPRD provinsi adalah pejabat Daerah provinsi. </a:t>
            </a:r>
          </a:p>
          <a:p>
            <a:r>
              <a:rPr lang="id-ID" sz="2200" dirty="0"/>
              <a:t>    (Pasal 95  (2)  UU 23/2014)</a:t>
            </a:r>
          </a:p>
          <a:p>
            <a:pPr marL="342900" indent="-342900">
              <a:buFont typeface="Arial" panose="020B0604020202020204" pitchFamily="34" charset="0"/>
              <a:buChar char="•"/>
            </a:pPr>
            <a:r>
              <a:rPr lang="id-ID" sz="2400" dirty="0"/>
              <a:t>Anggota DPRD kab/kota adalah pejabat Daerah kab/kota</a:t>
            </a:r>
          </a:p>
          <a:p>
            <a:r>
              <a:rPr lang="id-ID" sz="2400" dirty="0"/>
              <a:t>    (Pasal 148  (2)  UU 23/2014)</a:t>
            </a:r>
          </a:p>
          <a:p>
            <a:endParaRPr lang="id-ID" sz="2400" dirty="0"/>
          </a:p>
        </p:txBody>
      </p:sp>
    </p:spTree>
    <p:extLst>
      <p:ext uri="{BB962C8B-B14F-4D97-AF65-F5344CB8AC3E}">
        <p14:creationId xmlns:p14="http://schemas.microsoft.com/office/powerpoint/2010/main" val="1051676282"/>
      </p:ext>
    </p:extLst>
  </p:cSld>
  <p:clrMapOvr>
    <a:masterClrMapping/>
  </p:clrMapOvr>
  <p:transition>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37" name="Group 48">
            <a:extLst>
              <a:ext uri="{FF2B5EF4-FFF2-40B4-BE49-F238E27FC236}">
                <a16:creationId xmlns:a16="http://schemas.microsoft.com/office/drawing/2014/main" id="{07DD2ACC-FD26-C042-B436-4B6C0091098A}"/>
              </a:ext>
            </a:extLst>
          </p:cNvPr>
          <p:cNvGrpSpPr>
            <a:grpSpLocks/>
          </p:cNvGrpSpPr>
          <p:nvPr/>
        </p:nvGrpSpPr>
        <p:grpSpPr bwMode="auto">
          <a:xfrm>
            <a:off x="0" y="263769"/>
            <a:ext cx="9144000" cy="681404"/>
            <a:chOff x="1" y="0"/>
            <a:chExt cx="9143999" cy="980728"/>
          </a:xfrm>
        </p:grpSpPr>
        <p:pic>
          <p:nvPicPr>
            <p:cNvPr id="39950" name="Picture 14">
              <a:extLst>
                <a:ext uri="{FF2B5EF4-FFF2-40B4-BE49-F238E27FC236}">
                  <a16:creationId xmlns:a16="http://schemas.microsoft.com/office/drawing/2014/main" id="{B2BA25F8-58A0-3741-8C3C-4CAA83BDD2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9143999" cy="5111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9951" name="Group 15">
              <a:extLst>
                <a:ext uri="{FF2B5EF4-FFF2-40B4-BE49-F238E27FC236}">
                  <a16:creationId xmlns:a16="http://schemas.microsoft.com/office/drawing/2014/main" id="{C0BEDF7E-1853-734D-B9D4-9C782BE89B66}"/>
                </a:ext>
              </a:extLst>
            </p:cNvPr>
            <p:cNvGrpSpPr>
              <a:grpSpLocks/>
            </p:cNvGrpSpPr>
            <p:nvPr/>
          </p:nvGrpSpPr>
          <p:grpSpPr bwMode="auto">
            <a:xfrm>
              <a:off x="1" y="511132"/>
              <a:ext cx="9138422" cy="204257"/>
              <a:chOff x="0" y="1828800"/>
              <a:chExt cx="9144000" cy="304800"/>
            </a:xfrm>
          </p:grpSpPr>
          <p:sp>
            <p:nvSpPr>
              <p:cNvPr id="53" name="Rectangle 52">
                <a:extLst>
                  <a:ext uri="{FF2B5EF4-FFF2-40B4-BE49-F238E27FC236}">
                    <a16:creationId xmlns:a16="http://schemas.microsoft.com/office/drawing/2014/main" id="{CB2C8FC4-EA81-8345-B430-FAEC85A13651}"/>
                  </a:ext>
                </a:extLst>
              </p:cNvPr>
              <p:cNvSpPr>
                <a:spLocks noChangeArrowheads="1"/>
              </p:cNvSpPr>
              <p:nvPr/>
            </p:nvSpPr>
            <p:spPr bwMode="auto">
              <a:xfrm>
                <a:off x="0" y="1827708"/>
                <a:ext cx="9143716" cy="154217"/>
              </a:xfrm>
              <a:prstGeom prst="rect">
                <a:avLst/>
              </a:prstGeom>
              <a:solidFill>
                <a:srgbClr val="FF0000"/>
              </a:solidFill>
              <a:ln w="9525">
                <a:solidFill>
                  <a:srgbClr val="035E94"/>
                </a:solidFill>
                <a:miter lim="800000"/>
                <a:headEnd/>
                <a:tailEnd/>
              </a:ln>
              <a:effectLst>
                <a:outerShdw blurRad="63500" dist="38100" dir="5400000" rotWithShape="0">
                  <a:srgbClr val="000000">
                    <a:alpha val="39999"/>
                  </a:srgbClr>
                </a:outerShdw>
              </a:effectLst>
            </p:spPr>
            <p:txBody>
              <a:bodyPr anchor="ctr"/>
              <a:lstStyle/>
              <a:p>
                <a:pPr algn="ctr" eaLnBrk="0" hangingPunct="0">
                  <a:lnSpc>
                    <a:spcPct val="80000"/>
                  </a:lnSpc>
                  <a:spcBef>
                    <a:spcPct val="20000"/>
                  </a:spcBef>
                  <a:buFontTx/>
                  <a:buChar char="•"/>
                  <a:defRPr/>
                </a:pPr>
                <a:endParaRPr lang="th-TH">
                  <a:solidFill>
                    <a:schemeClr val="lt1"/>
                  </a:solidFill>
                  <a:latin typeface="+mn-lt"/>
                  <a:ea typeface="+mn-ea"/>
                </a:endParaRPr>
              </a:p>
            </p:txBody>
          </p:sp>
          <p:sp>
            <p:nvSpPr>
              <p:cNvPr id="54" name="Rectangle 53">
                <a:extLst>
                  <a:ext uri="{FF2B5EF4-FFF2-40B4-BE49-F238E27FC236}">
                    <a16:creationId xmlns:a16="http://schemas.microsoft.com/office/drawing/2014/main" id="{F6DDCEF2-10BF-244B-99C2-6670861ED096}"/>
                  </a:ext>
                </a:extLst>
              </p:cNvPr>
              <p:cNvSpPr>
                <a:spLocks noChangeArrowheads="1"/>
              </p:cNvSpPr>
              <p:nvPr/>
            </p:nvSpPr>
            <p:spPr bwMode="auto">
              <a:xfrm>
                <a:off x="0" y="1981925"/>
                <a:ext cx="9143716" cy="151069"/>
              </a:xfrm>
              <a:prstGeom prst="rect">
                <a:avLst/>
              </a:prstGeom>
              <a:solidFill>
                <a:schemeClr val="bg1"/>
              </a:solidFill>
              <a:ln w="9525">
                <a:solidFill>
                  <a:srgbClr val="035E94"/>
                </a:solidFill>
                <a:miter lim="800000"/>
                <a:headEnd/>
                <a:tailEnd/>
              </a:ln>
              <a:effectLst>
                <a:outerShdw blurRad="63500" dist="38100" dir="5400000" rotWithShape="0">
                  <a:srgbClr val="000000">
                    <a:alpha val="39999"/>
                  </a:srgbClr>
                </a:outerShdw>
              </a:effectLst>
            </p:spPr>
            <p:txBody>
              <a:bodyPr anchor="ctr"/>
              <a:lstStyle/>
              <a:p>
                <a:pPr algn="ctr" eaLnBrk="0" hangingPunct="0">
                  <a:lnSpc>
                    <a:spcPct val="80000"/>
                  </a:lnSpc>
                  <a:spcBef>
                    <a:spcPct val="20000"/>
                  </a:spcBef>
                  <a:buFontTx/>
                  <a:buChar char="•"/>
                  <a:defRPr/>
                </a:pPr>
                <a:endParaRPr lang="th-TH">
                  <a:solidFill>
                    <a:schemeClr val="lt1"/>
                  </a:solidFill>
                  <a:latin typeface="+mn-lt"/>
                  <a:ea typeface="+mn-ea"/>
                </a:endParaRPr>
              </a:p>
            </p:txBody>
          </p:sp>
        </p:grpSp>
        <p:pic>
          <p:nvPicPr>
            <p:cNvPr id="52" name="Picture 1" descr="logo">
              <a:extLst>
                <a:ext uri="{FF2B5EF4-FFF2-40B4-BE49-F238E27FC236}">
                  <a16:creationId xmlns:a16="http://schemas.microsoft.com/office/drawing/2014/main" id="{A0106506-185F-B143-BF07-EA15087131CD}"/>
                </a:ext>
              </a:extLst>
            </p:cNvPr>
            <p:cNvPicPr>
              <a:picLocks noChangeAspect="1" noChangeArrowheads="1"/>
            </p:cNvPicPr>
            <p:nvPr/>
          </p:nvPicPr>
          <p:blipFill>
            <a:blip r:embed="rId4" cstate="print"/>
            <a:srcRect/>
            <a:stretch>
              <a:fillRect/>
            </a:stretch>
          </p:blipFill>
          <p:spPr bwMode="auto">
            <a:xfrm>
              <a:off x="4218166" y="277067"/>
              <a:ext cx="713874" cy="703661"/>
            </a:xfrm>
            <a:prstGeom prst="rect">
              <a:avLst/>
            </a:prstGeom>
            <a:noFill/>
            <a:ln w="9525">
              <a:noFill/>
              <a:miter lim="800000"/>
              <a:headEnd/>
              <a:tailEnd/>
            </a:ln>
            <a:effectLst>
              <a:reflection blurRad="6350" stA="52000" endA="300" endPos="35000" dir="5400000" sy="-100000" algn="bl" rotWithShape="0"/>
            </a:effectLst>
          </p:spPr>
        </p:pic>
      </p:grpSp>
      <p:sp>
        <p:nvSpPr>
          <p:cNvPr id="16" name="Rounded Rectangle 15">
            <a:extLst>
              <a:ext uri="{FF2B5EF4-FFF2-40B4-BE49-F238E27FC236}">
                <a16:creationId xmlns:a16="http://schemas.microsoft.com/office/drawing/2014/main" id="{3E761F86-B856-3E44-8FFC-9DCD75D989CE}"/>
              </a:ext>
            </a:extLst>
          </p:cNvPr>
          <p:cNvSpPr>
            <a:spLocks noChangeArrowheads="1"/>
          </p:cNvSpPr>
          <p:nvPr/>
        </p:nvSpPr>
        <p:spPr bwMode="auto">
          <a:xfrm>
            <a:off x="152400" y="1107831"/>
            <a:ext cx="8786446" cy="527538"/>
          </a:xfrm>
          <a:prstGeom prst="roundRect">
            <a:avLst>
              <a:gd name="adj" fmla="val 16667"/>
            </a:avLst>
          </a:prstGeom>
          <a:gradFill rotWithShape="1">
            <a:gsLst>
              <a:gs pos="0">
                <a:srgbClr val="D7E7E9"/>
              </a:gs>
              <a:gs pos="72000">
                <a:srgbClr val="84B8BE"/>
              </a:gs>
              <a:gs pos="100000">
                <a:srgbClr val="66ACB5"/>
              </a:gs>
            </a:gsLst>
            <a:lin ang="5400000" scaled="1"/>
          </a:gradFill>
          <a:ln w="10000">
            <a:solidFill>
              <a:schemeClr val="accent2"/>
            </a:solidFill>
            <a:round/>
            <a:headEnd/>
            <a:tailEnd/>
          </a:ln>
          <a:effectLst>
            <a:outerShdw blurRad="76200" dist="50800" dir="5400000" rotWithShape="0">
              <a:srgbClr val="4E3B30">
                <a:alpha val="59998"/>
              </a:srgbClr>
            </a:outerShdw>
          </a:effectLst>
        </p:spPr>
        <p:txBody>
          <a:bodyPr anchor="ctr"/>
          <a:lstStyle/>
          <a:p>
            <a:pPr algn="ctr" eaLnBrk="0" hangingPunct="0">
              <a:lnSpc>
                <a:spcPts val="1477"/>
              </a:lnSpc>
              <a:spcBef>
                <a:spcPct val="20000"/>
              </a:spcBef>
              <a:buFontTx/>
              <a:buChar char="•"/>
              <a:defRPr/>
            </a:pPr>
            <a:r>
              <a:rPr lang="en-US" sz="1846" spc="277" dirty="0">
                <a:solidFill>
                  <a:srgbClr val="002060"/>
                </a:solidFill>
                <a:latin typeface="Bookman Old Style" pitchFamily="18" charset="0"/>
                <a:ea typeface="ＭＳ Ｐゴシック" charset="0"/>
              </a:rPr>
              <a:t>ISU-ISU AKTUAL DI SEPUTAR DPRD</a:t>
            </a:r>
            <a:endParaRPr lang="en-US" sz="1846" spc="277" dirty="0">
              <a:solidFill>
                <a:srgbClr val="002060"/>
              </a:solidFill>
              <a:latin typeface="Bookman Old Style" pitchFamily="18" charset="0"/>
            </a:endParaRPr>
          </a:p>
        </p:txBody>
      </p:sp>
      <p:sp>
        <p:nvSpPr>
          <p:cNvPr id="3" name="Oval 2">
            <a:extLst>
              <a:ext uri="{FF2B5EF4-FFF2-40B4-BE49-F238E27FC236}">
                <a16:creationId xmlns:a16="http://schemas.microsoft.com/office/drawing/2014/main" id="{5B525BF4-B502-2641-8E6C-4A8E4ED3FF51}"/>
              </a:ext>
            </a:extLst>
          </p:cNvPr>
          <p:cNvSpPr>
            <a:spLocks noChangeArrowheads="1"/>
          </p:cNvSpPr>
          <p:nvPr/>
        </p:nvSpPr>
        <p:spPr bwMode="auto">
          <a:xfrm>
            <a:off x="3587262" y="3006969"/>
            <a:ext cx="1715966" cy="1547446"/>
          </a:xfrm>
          <a:prstGeom prst="ellipse">
            <a:avLst/>
          </a:prstGeom>
          <a:gradFill rotWithShape="1">
            <a:gsLst>
              <a:gs pos="0">
                <a:srgbClr val="D55800"/>
              </a:gs>
              <a:gs pos="60001">
                <a:srgbClr val="FF7D00"/>
              </a:gs>
              <a:gs pos="100000">
                <a:srgbClr val="FF7A00"/>
              </a:gs>
            </a:gsLst>
            <a:lin ang="16200000"/>
          </a:gradFill>
          <a:ln w="9525">
            <a:solidFill>
              <a:srgbClr val="FF8000"/>
            </a:solidFill>
            <a:round/>
            <a:headEnd/>
            <a:tailEnd/>
          </a:ln>
          <a:effectLst>
            <a:outerShdw blurRad="63500" dist="38100" dir="5400000" rotWithShape="0">
              <a:srgbClr val="000000">
                <a:alpha val="39999"/>
              </a:srgbClr>
            </a:outerShdw>
          </a:effectLst>
        </p:spPr>
        <p:txBody>
          <a:bodyPr anchor="ctr"/>
          <a:lstStyle/>
          <a:p>
            <a:pPr algn="ctr" eaLnBrk="0" hangingPunct="0">
              <a:lnSpc>
                <a:spcPct val="80000"/>
              </a:lnSpc>
              <a:spcBef>
                <a:spcPct val="20000"/>
              </a:spcBef>
              <a:buFontTx/>
              <a:buChar char="•"/>
              <a:defRPr/>
            </a:pPr>
            <a:r>
              <a:rPr lang="en-US" sz="2215" dirty="0">
                <a:latin typeface="Arial Black"/>
                <a:cs typeface="Arial Black"/>
              </a:rPr>
              <a:t>DPRD</a:t>
            </a:r>
          </a:p>
        </p:txBody>
      </p:sp>
      <p:sp>
        <p:nvSpPr>
          <p:cNvPr id="5" name="Rounded Rectangular Callout 4">
            <a:extLst>
              <a:ext uri="{FF2B5EF4-FFF2-40B4-BE49-F238E27FC236}">
                <a16:creationId xmlns:a16="http://schemas.microsoft.com/office/drawing/2014/main" id="{CFF46B36-EB1B-F34F-A25F-03001F74726D}"/>
              </a:ext>
            </a:extLst>
          </p:cNvPr>
          <p:cNvSpPr>
            <a:spLocks noChangeArrowheads="1"/>
          </p:cNvSpPr>
          <p:nvPr/>
        </p:nvSpPr>
        <p:spPr bwMode="auto">
          <a:xfrm>
            <a:off x="6471138" y="1740877"/>
            <a:ext cx="2532185" cy="1125415"/>
          </a:xfrm>
          <a:prstGeom prst="wedgeRoundRectCallout">
            <a:avLst>
              <a:gd name="adj1" fmla="val -99537"/>
              <a:gd name="adj2" fmla="val 102838"/>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PENDAPATAN TDK SEIMBANG BIAYA POLITIK</a:t>
            </a:r>
          </a:p>
        </p:txBody>
      </p:sp>
      <p:sp>
        <p:nvSpPr>
          <p:cNvPr id="17" name="Rounded Rectangular Callout 16">
            <a:extLst>
              <a:ext uri="{FF2B5EF4-FFF2-40B4-BE49-F238E27FC236}">
                <a16:creationId xmlns:a16="http://schemas.microsoft.com/office/drawing/2014/main" id="{3F8B82F9-F74D-FC4E-B275-1DE6708B0A38}"/>
              </a:ext>
            </a:extLst>
          </p:cNvPr>
          <p:cNvSpPr>
            <a:spLocks noChangeArrowheads="1"/>
          </p:cNvSpPr>
          <p:nvPr/>
        </p:nvSpPr>
        <p:spPr bwMode="auto">
          <a:xfrm>
            <a:off x="6471138" y="4273061"/>
            <a:ext cx="2532185" cy="703385"/>
          </a:xfrm>
          <a:prstGeom prst="wedgeRoundRectCallout">
            <a:avLst>
              <a:gd name="adj1" fmla="val -88954"/>
              <a:gd name="adj2" fmla="val -66074"/>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KEPENTINGAN YANG BERAGAM</a:t>
            </a:r>
          </a:p>
        </p:txBody>
      </p:sp>
      <p:sp>
        <p:nvSpPr>
          <p:cNvPr id="18" name="Rounded Rectangular Callout 17">
            <a:extLst>
              <a:ext uri="{FF2B5EF4-FFF2-40B4-BE49-F238E27FC236}">
                <a16:creationId xmlns:a16="http://schemas.microsoft.com/office/drawing/2014/main" id="{5762BF10-B20C-714F-A2C3-3A48494A8D60}"/>
              </a:ext>
            </a:extLst>
          </p:cNvPr>
          <p:cNvSpPr>
            <a:spLocks noChangeArrowheads="1"/>
          </p:cNvSpPr>
          <p:nvPr/>
        </p:nvSpPr>
        <p:spPr bwMode="auto">
          <a:xfrm>
            <a:off x="6471138" y="3147646"/>
            <a:ext cx="2532185" cy="703385"/>
          </a:xfrm>
          <a:prstGeom prst="wedgeRoundRectCallout">
            <a:avLst>
              <a:gd name="adj1" fmla="val -86972"/>
              <a:gd name="adj2" fmla="val 36310"/>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LATAR BELAKANG YANG BERAGAM</a:t>
            </a:r>
          </a:p>
        </p:txBody>
      </p:sp>
      <p:sp>
        <p:nvSpPr>
          <p:cNvPr id="19" name="Rounded Rectangular Callout 18">
            <a:extLst>
              <a:ext uri="{FF2B5EF4-FFF2-40B4-BE49-F238E27FC236}">
                <a16:creationId xmlns:a16="http://schemas.microsoft.com/office/drawing/2014/main" id="{634B7F1A-DE43-BA48-9734-73503F131154}"/>
              </a:ext>
            </a:extLst>
          </p:cNvPr>
          <p:cNvSpPr>
            <a:spLocks noChangeArrowheads="1"/>
          </p:cNvSpPr>
          <p:nvPr/>
        </p:nvSpPr>
        <p:spPr bwMode="auto">
          <a:xfrm>
            <a:off x="6471138" y="5539154"/>
            <a:ext cx="2532185" cy="844062"/>
          </a:xfrm>
          <a:prstGeom prst="wedgeRoundRectCallout">
            <a:avLst>
              <a:gd name="adj1" fmla="val -104829"/>
              <a:gd name="adj2" fmla="val -170042"/>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INTERVENSI PARTAI POLITIK</a:t>
            </a:r>
          </a:p>
        </p:txBody>
      </p:sp>
      <p:sp>
        <p:nvSpPr>
          <p:cNvPr id="20" name="Rounded Rectangular Callout 19">
            <a:extLst>
              <a:ext uri="{FF2B5EF4-FFF2-40B4-BE49-F238E27FC236}">
                <a16:creationId xmlns:a16="http://schemas.microsoft.com/office/drawing/2014/main" id="{28FE14E8-CEC9-0344-82B7-9C9694A52B86}"/>
              </a:ext>
            </a:extLst>
          </p:cNvPr>
          <p:cNvSpPr>
            <a:spLocks noChangeArrowheads="1"/>
          </p:cNvSpPr>
          <p:nvPr/>
        </p:nvSpPr>
        <p:spPr bwMode="auto">
          <a:xfrm>
            <a:off x="211015" y="1740877"/>
            <a:ext cx="2532185" cy="914400"/>
          </a:xfrm>
          <a:prstGeom prst="wedgeRoundRectCallout">
            <a:avLst>
              <a:gd name="adj1" fmla="val 87634"/>
              <a:gd name="adj2" fmla="val 123125"/>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DUKUNGAN APBD UNTUK OPERASIONAL DPRD YANG KECIL</a:t>
            </a:r>
          </a:p>
        </p:txBody>
      </p:sp>
      <p:sp>
        <p:nvSpPr>
          <p:cNvPr id="21" name="Rounded Rectangular Callout 20">
            <a:extLst>
              <a:ext uri="{FF2B5EF4-FFF2-40B4-BE49-F238E27FC236}">
                <a16:creationId xmlns:a16="http://schemas.microsoft.com/office/drawing/2014/main" id="{0AC36CB9-AC63-6749-B8E5-B47526C13E27}"/>
              </a:ext>
            </a:extLst>
          </p:cNvPr>
          <p:cNvSpPr>
            <a:spLocks noChangeArrowheads="1"/>
          </p:cNvSpPr>
          <p:nvPr/>
        </p:nvSpPr>
        <p:spPr bwMode="auto">
          <a:xfrm>
            <a:off x="211015" y="3006969"/>
            <a:ext cx="2532185" cy="703385"/>
          </a:xfrm>
          <a:prstGeom prst="wedgeRoundRectCallout">
            <a:avLst>
              <a:gd name="adj1" fmla="val 79032"/>
              <a:gd name="adj2" fmla="val 52977"/>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TERBATASNYA SARANA PENDUKUNG</a:t>
            </a:r>
          </a:p>
        </p:txBody>
      </p:sp>
      <p:sp>
        <p:nvSpPr>
          <p:cNvPr id="22" name="Rounded Rectangular Callout 21">
            <a:extLst>
              <a:ext uri="{FF2B5EF4-FFF2-40B4-BE49-F238E27FC236}">
                <a16:creationId xmlns:a16="http://schemas.microsoft.com/office/drawing/2014/main" id="{0B6BD4A7-D745-7C42-B0DB-BCD4EE37C396}"/>
              </a:ext>
            </a:extLst>
          </p:cNvPr>
          <p:cNvSpPr>
            <a:spLocks noChangeArrowheads="1"/>
          </p:cNvSpPr>
          <p:nvPr/>
        </p:nvSpPr>
        <p:spPr bwMode="auto">
          <a:xfrm>
            <a:off x="211015" y="4062046"/>
            <a:ext cx="2532185" cy="844062"/>
          </a:xfrm>
          <a:prstGeom prst="wedgeRoundRectCallout">
            <a:avLst>
              <a:gd name="adj1" fmla="val 83000"/>
              <a:gd name="adj2" fmla="val -42264"/>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TERBATASNYA DUKUNGAN AHLI/PAKAR</a:t>
            </a:r>
          </a:p>
        </p:txBody>
      </p:sp>
      <p:sp>
        <p:nvSpPr>
          <p:cNvPr id="23" name="Rounded Rectangular Callout 22">
            <a:extLst>
              <a:ext uri="{FF2B5EF4-FFF2-40B4-BE49-F238E27FC236}">
                <a16:creationId xmlns:a16="http://schemas.microsoft.com/office/drawing/2014/main" id="{7CAB4219-A7A2-C24A-8488-B45AD6DB89B3}"/>
              </a:ext>
            </a:extLst>
          </p:cNvPr>
          <p:cNvSpPr>
            <a:spLocks noChangeArrowheads="1"/>
          </p:cNvSpPr>
          <p:nvPr/>
        </p:nvSpPr>
        <p:spPr bwMode="auto">
          <a:xfrm>
            <a:off x="211015" y="5468815"/>
            <a:ext cx="2532185" cy="844062"/>
          </a:xfrm>
          <a:prstGeom prst="wedgeRoundRectCallout">
            <a:avLst>
              <a:gd name="adj1" fmla="val 99537"/>
              <a:gd name="adj2" fmla="val -165278"/>
              <a:gd name="adj3" fmla="val 16667"/>
            </a:avLst>
          </a:prstGeom>
          <a:gradFill rotWithShape="1">
            <a:gsLst>
              <a:gs pos="0">
                <a:srgbClr val="EBDCD5"/>
              </a:gs>
              <a:gs pos="72000">
                <a:srgbClr val="C39680"/>
              </a:gs>
              <a:gs pos="100000">
                <a:srgbClr val="BB8061"/>
              </a:gs>
            </a:gsLst>
            <a:lin ang="5400000" scaled="1"/>
          </a:gra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REGULASI  PENDUKUNG YANG TIDAK LENGKAP </a:t>
            </a:r>
          </a:p>
        </p:txBody>
      </p:sp>
      <p:sp>
        <p:nvSpPr>
          <p:cNvPr id="24" name="Rounded Rectangular Callout 23">
            <a:extLst>
              <a:ext uri="{FF2B5EF4-FFF2-40B4-BE49-F238E27FC236}">
                <a16:creationId xmlns:a16="http://schemas.microsoft.com/office/drawing/2014/main" id="{DE67A80B-942F-D941-9F21-FB0668542675}"/>
              </a:ext>
            </a:extLst>
          </p:cNvPr>
          <p:cNvSpPr>
            <a:spLocks noChangeArrowheads="1"/>
          </p:cNvSpPr>
          <p:nvPr/>
        </p:nvSpPr>
        <p:spPr bwMode="auto">
          <a:xfrm>
            <a:off x="3165231" y="5539154"/>
            <a:ext cx="2532185" cy="844062"/>
          </a:xfrm>
          <a:prstGeom prst="wedgeRoundRectCallout">
            <a:avLst>
              <a:gd name="adj1" fmla="val -2977"/>
              <a:gd name="adj2" fmla="val -162102"/>
              <a:gd name="adj3" fmla="val 16667"/>
            </a:avLst>
          </a:prstGeom>
          <a:solidFill>
            <a:srgbClr val="FF0000"/>
          </a:soli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TUNTUTAN KONSTITUEN/MASY YANG TINGGI</a:t>
            </a:r>
          </a:p>
        </p:txBody>
      </p:sp>
      <p:sp>
        <p:nvSpPr>
          <p:cNvPr id="25" name="Rounded Rectangular Callout 24">
            <a:extLst>
              <a:ext uri="{FF2B5EF4-FFF2-40B4-BE49-F238E27FC236}">
                <a16:creationId xmlns:a16="http://schemas.microsoft.com/office/drawing/2014/main" id="{ACDB38C0-93D1-0F46-85C4-7FFB3B13173F}"/>
              </a:ext>
            </a:extLst>
          </p:cNvPr>
          <p:cNvSpPr>
            <a:spLocks noChangeArrowheads="1"/>
          </p:cNvSpPr>
          <p:nvPr/>
        </p:nvSpPr>
        <p:spPr bwMode="auto">
          <a:xfrm>
            <a:off x="3235569" y="1740877"/>
            <a:ext cx="2532185" cy="914400"/>
          </a:xfrm>
          <a:prstGeom prst="wedgeRoundRectCallout">
            <a:avLst>
              <a:gd name="adj1" fmla="val -329"/>
              <a:gd name="adj2" fmla="val 84662"/>
              <a:gd name="adj3" fmla="val 16667"/>
            </a:avLst>
          </a:prstGeom>
          <a:solidFill>
            <a:srgbClr val="FF0000"/>
          </a:solidFill>
          <a:ln w="10000">
            <a:solidFill>
              <a:srgbClr val="8B5D3D"/>
            </a:solidFill>
            <a:miter lim="800000"/>
            <a:headEnd/>
            <a:tailEnd/>
          </a:ln>
          <a:effectLst>
            <a:outerShdw blurRad="76200" dist="50800" dir="5400000" rotWithShape="0">
              <a:srgbClr val="4E3B30">
                <a:alpha val="59998"/>
              </a:srgbClr>
            </a:outerShdw>
          </a:effectLst>
        </p:spPr>
        <p:txBody>
          <a:bodyPr anchor="ctr"/>
          <a:lstStyle/>
          <a:p>
            <a:pPr algn="ctr" eaLnBrk="0" hangingPunct="0">
              <a:lnSpc>
                <a:spcPct val="80000"/>
              </a:lnSpc>
              <a:spcBef>
                <a:spcPct val="20000"/>
              </a:spcBef>
              <a:buFontTx/>
              <a:buChar char="•"/>
              <a:defRPr/>
            </a:pPr>
            <a:r>
              <a:rPr lang="en-US" dirty="0">
                <a:solidFill>
                  <a:schemeClr val="dk1"/>
                </a:solidFill>
                <a:latin typeface="+mn-lt"/>
                <a:ea typeface="+mn-ea"/>
              </a:rPr>
              <a:t>TUGAS &amp; FUNGSI YANG SANGAT LUAS</a:t>
            </a:r>
          </a:p>
        </p:txBody>
      </p:sp>
    </p:spTree>
    <p:extLst>
      <p:ext uri="{BB962C8B-B14F-4D97-AF65-F5344CB8AC3E}">
        <p14:creationId xmlns:p14="http://schemas.microsoft.com/office/powerpoint/2010/main" val="3972728541"/>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95400"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800" b="1" dirty="0">
                <a:solidFill>
                  <a:schemeClr val="tx1"/>
                </a:solidFill>
                <a:ea typeface="Arial Unicode MS" pitchFamily="34" charset="-128"/>
                <a:cs typeface="Arial Unicode MS" pitchFamily="34" charset="-128"/>
              </a:rPr>
              <a:t>FUNGSI DPRD</a:t>
            </a:r>
            <a:endParaRPr lang="en-US" sz="28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15</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Box 3"/>
          <p:cNvSpPr txBox="1"/>
          <p:nvPr/>
        </p:nvSpPr>
        <p:spPr>
          <a:xfrm>
            <a:off x="457200" y="990600"/>
            <a:ext cx="8204200" cy="369332"/>
          </a:xfrm>
          <a:prstGeom prst="rect">
            <a:avLst/>
          </a:prstGeom>
          <a:noFill/>
        </p:spPr>
        <p:txBody>
          <a:bodyPr wrap="square" rtlCol="0">
            <a:spAutoFit/>
          </a:bodyPr>
          <a:lstStyle/>
          <a:p>
            <a:endParaRPr lang="id-ID" dirty="0"/>
          </a:p>
        </p:txBody>
      </p:sp>
      <p:sp>
        <p:nvSpPr>
          <p:cNvPr id="5" name="TextBox 4"/>
          <p:cNvSpPr txBox="1"/>
          <p:nvPr/>
        </p:nvSpPr>
        <p:spPr>
          <a:xfrm>
            <a:off x="457200" y="1175266"/>
            <a:ext cx="8445500" cy="4893647"/>
          </a:xfrm>
          <a:prstGeom prst="rect">
            <a:avLst/>
          </a:prstGeom>
          <a:noFill/>
        </p:spPr>
        <p:txBody>
          <a:bodyPr wrap="square" rtlCol="0">
            <a:spAutoFit/>
          </a:bodyPr>
          <a:lstStyle/>
          <a:p>
            <a:r>
              <a:rPr lang="it-IT" sz="2400" dirty="0"/>
              <a:t>(1) DPRD provinsi mempunyai fungsi: </a:t>
            </a:r>
          </a:p>
          <a:p>
            <a:pPr marL="457200"/>
            <a:r>
              <a:rPr lang="id-ID" sz="2400" dirty="0"/>
              <a:t>a. pembentukan Perda provinsi atau kab/kota</a:t>
            </a:r>
          </a:p>
          <a:p>
            <a:pPr marL="457200"/>
            <a:r>
              <a:rPr lang="id-ID" sz="2400" dirty="0"/>
              <a:t>b. anggaran; dan </a:t>
            </a:r>
          </a:p>
          <a:p>
            <a:pPr marL="457200"/>
            <a:r>
              <a:rPr lang="id-ID" sz="2400" dirty="0"/>
              <a:t>c. pengawasan. </a:t>
            </a:r>
          </a:p>
          <a:p>
            <a:endParaRPr lang="id-ID" sz="2400" dirty="0"/>
          </a:p>
          <a:p>
            <a:pPr marL="457200" indent="-457200"/>
            <a:r>
              <a:rPr lang="sv-SE" sz="2400" dirty="0"/>
              <a:t>(2) Ketiga fungsi sebagaimana dimaksud pada ayat (1) dijalankan dalam kerangka representasi rakyat di Daerah provinsi</a:t>
            </a:r>
            <a:r>
              <a:rPr lang="id-ID" sz="2400" dirty="0"/>
              <a:t> atau di daerah kab/kota</a:t>
            </a:r>
          </a:p>
          <a:p>
            <a:endParaRPr lang="id-ID" sz="2400" dirty="0"/>
          </a:p>
          <a:p>
            <a:pPr marL="457200" indent="-457200"/>
            <a:r>
              <a:rPr lang="id-ID" sz="2400" dirty="0"/>
              <a:t>(3) Dalam rangka melaksanakan fungsi sebagaimana dimaksud pada ayat (1), DPRD provinsi menjaring aspirasi masyarakat. </a:t>
            </a:r>
          </a:p>
          <a:p>
            <a:r>
              <a:rPr lang="id-ID" sz="2400" dirty="0"/>
              <a:t>	</a:t>
            </a:r>
          </a:p>
        </p:txBody>
      </p:sp>
    </p:spTree>
    <p:extLst>
      <p:ext uri="{BB962C8B-B14F-4D97-AF65-F5344CB8AC3E}">
        <p14:creationId xmlns:p14="http://schemas.microsoft.com/office/powerpoint/2010/main" val="1244935383"/>
      </p:ext>
    </p:extLst>
  </p:cSld>
  <p:clrMapOvr>
    <a:masterClrMapping/>
  </p:clrMapOvr>
  <p:transition>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FUNGSI PEMBENTUKAN PERDA</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16</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Box 3"/>
          <p:cNvSpPr txBox="1"/>
          <p:nvPr/>
        </p:nvSpPr>
        <p:spPr>
          <a:xfrm>
            <a:off x="457200" y="990600"/>
            <a:ext cx="8204200" cy="369332"/>
          </a:xfrm>
          <a:prstGeom prst="rect">
            <a:avLst/>
          </a:prstGeom>
          <a:noFill/>
        </p:spPr>
        <p:txBody>
          <a:bodyPr wrap="square" rtlCol="0">
            <a:spAutoFit/>
          </a:bodyPr>
          <a:lstStyle/>
          <a:p>
            <a:endParaRPr lang="id-ID" dirty="0"/>
          </a:p>
        </p:txBody>
      </p:sp>
      <p:sp>
        <p:nvSpPr>
          <p:cNvPr id="2" name="Flowchart: Alternate Process 1"/>
          <p:cNvSpPr/>
          <p:nvPr/>
        </p:nvSpPr>
        <p:spPr>
          <a:xfrm>
            <a:off x="457200" y="1175266"/>
            <a:ext cx="8445500" cy="2253734"/>
          </a:xfrm>
          <a:prstGeom prst="flowChartAlternate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695325" y="1175266"/>
            <a:ext cx="8207375" cy="2246769"/>
          </a:xfrm>
          <a:prstGeom prst="rect">
            <a:avLst/>
          </a:prstGeom>
          <a:noFill/>
        </p:spPr>
        <p:txBody>
          <a:bodyPr wrap="square" rtlCol="0">
            <a:spAutoFit/>
          </a:bodyPr>
          <a:lstStyle/>
          <a:p>
            <a:r>
              <a:rPr lang="id-ID" sz="2000" b="1" dirty="0"/>
              <a:t>DILAKSANAKAN DENGAN CARA :</a:t>
            </a:r>
          </a:p>
          <a:p>
            <a:pPr marL="457200" indent="-457200">
              <a:buFont typeface="+mj-lt"/>
              <a:buAutoNum type="alphaLcPeriod"/>
            </a:pPr>
            <a:r>
              <a:rPr lang="id-ID" sz="2400" dirty="0"/>
              <a:t>membahas bersama Gubernur dan menyetujui atau tidak menyetujui rancangan Perda Provinsi; </a:t>
            </a:r>
          </a:p>
          <a:p>
            <a:pPr marL="457200" indent="-457200">
              <a:buFont typeface="+mj-lt"/>
              <a:buAutoNum type="alphaLcPeriod"/>
            </a:pPr>
            <a:r>
              <a:rPr lang="it-IT" sz="2400" dirty="0"/>
              <a:t>mengajukan usul rancangan Perda Provinsi; dan </a:t>
            </a:r>
            <a:endParaRPr lang="id-ID" sz="2400" dirty="0"/>
          </a:p>
          <a:p>
            <a:pPr marL="457200" indent="-457200">
              <a:buFont typeface="+mj-lt"/>
              <a:buAutoNum type="alphaLcPeriod"/>
            </a:pPr>
            <a:r>
              <a:rPr lang="sv-SE" sz="2400" dirty="0"/>
              <a:t>menyusun </a:t>
            </a:r>
            <a:r>
              <a:rPr lang="id-ID" sz="2400" b="1" dirty="0"/>
              <a:t>P</a:t>
            </a:r>
            <a:r>
              <a:rPr lang="sv-SE" sz="2400" b="1" dirty="0"/>
              <a:t>rogram </a:t>
            </a:r>
            <a:r>
              <a:rPr lang="id-ID" sz="2400" b="1" dirty="0"/>
              <a:t>P</a:t>
            </a:r>
            <a:r>
              <a:rPr lang="sv-SE" sz="2400" b="1" dirty="0"/>
              <a:t>embentukan Perda </a:t>
            </a:r>
            <a:r>
              <a:rPr lang="sv-SE" sz="2400" dirty="0"/>
              <a:t>bersama </a:t>
            </a:r>
            <a:r>
              <a:rPr lang="id-ID" sz="2400" dirty="0"/>
              <a:t>G</a:t>
            </a:r>
            <a:r>
              <a:rPr lang="sv-SE" sz="2400" dirty="0"/>
              <a:t>ubernur. </a:t>
            </a:r>
          </a:p>
        </p:txBody>
      </p:sp>
      <p:sp>
        <p:nvSpPr>
          <p:cNvPr id="6" name="Rectangle 5"/>
          <p:cNvSpPr/>
          <p:nvPr/>
        </p:nvSpPr>
        <p:spPr>
          <a:xfrm>
            <a:off x="457200" y="3789040"/>
            <a:ext cx="8445500" cy="253556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TextBox 6"/>
          <p:cNvSpPr txBox="1"/>
          <p:nvPr/>
        </p:nvSpPr>
        <p:spPr>
          <a:xfrm>
            <a:off x="695325" y="3789040"/>
            <a:ext cx="8207375" cy="2954655"/>
          </a:xfrm>
          <a:prstGeom prst="rect">
            <a:avLst/>
          </a:prstGeom>
          <a:noFill/>
        </p:spPr>
        <p:txBody>
          <a:bodyPr wrap="square" rtlCol="0">
            <a:spAutoFit/>
          </a:bodyPr>
          <a:lstStyle/>
          <a:p>
            <a:r>
              <a:rPr lang="id-ID" sz="2400" dirty="0"/>
              <a:t>Program pembentukan Perda provinsi memuat daftar urutan dan prioritas rancangan Perda Provinsi yang akan dibuat dalam 1 (satu) tahun anggaran. </a:t>
            </a:r>
          </a:p>
          <a:p>
            <a:endParaRPr lang="id-ID" sz="2400" dirty="0"/>
          </a:p>
          <a:p>
            <a:r>
              <a:rPr lang="id-ID" sz="2400" dirty="0"/>
              <a:t>Dalam menetapkan Program Pembentukan Perda Provinsi, DPRD provinsi melakukan koordinasi dengan gubernur. </a:t>
            </a:r>
          </a:p>
          <a:p>
            <a:r>
              <a:rPr lang="id-ID" sz="2400" dirty="0"/>
              <a:t>	</a:t>
            </a:r>
          </a:p>
          <a:p>
            <a:endParaRPr lang="id-ID" dirty="0"/>
          </a:p>
        </p:txBody>
      </p:sp>
    </p:spTree>
    <p:extLst>
      <p:ext uri="{BB962C8B-B14F-4D97-AF65-F5344CB8AC3E}">
        <p14:creationId xmlns:p14="http://schemas.microsoft.com/office/powerpoint/2010/main" val="2499311406"/>
      </p:ext>
    </p:extLst>
  </p:cSld>
  <p:clrMapOvr>
    <a:masterClrMapping/>
  </p:clrMapOvr>
  <p:transition>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FUNGSI ANGGARAN</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17</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Box 3"/>
          <p:cNvSpPr txBox="1"/>
          <p:nvPr/>
        </p:nvSpPr>
        <p:spPr>
          <a:xfrm>
            <a:off x="457200" y="990600"/>
            <a:ext cx="8204200" cy="369332"/>
          </a:xfrm>
          <a:prstGeom prst="rect">
            <a:avLst/>
          </a:prstGeom>
          <a:noFill/>
        </p:spPr>
        <p:txBody>
          <a:bodyPr wrap="square" rtlCol="0">
            <a:spAutoFit/>
          </a:bodyPr>
          <a:lstStyle/>
          <a:p>
            <a:endParaRPr lang="id-ID" dirty="0"/>
          </a:p>
        </p:txBody>
      </p:sp>
      <p:sp>
        <p:nvSpPr>
          <p:cNvPr id="2" name="Flowchart: Alternate Process 1"/>
          <p:cNvSpPr/>
          <p:nvPr/>
        </p:nvSpPr>
        <p:spPr>
          <a:xfrm>
            <a:off x="457200" y="1175266"/>
            <a:ext cx="8445500" cy="1749678"/>
          </a:xfrm>
          <a:prstGeom prst="flowChartAlternateProcess">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695325" y="1196752"/>
            <a:ext cx="8207375" cy="1569660"/>
          </a:xfrm>
          <a:prstGeom prst="rect">
            <a:avLst/>
          </a:prstGeom>
          <a:noFill/>
        </p:spPr>
        <p:txBody>
          <a:bodyPr wrap="square" rtlCol="0">
            <a:spAutoFit/>
          </a:bodyPr>
          <a:lstStyle/>
          <a:p>
            <a:r>
              <a:rPr lang="id-ID" sz="2400" dirty="0"/>
              <a:t>Fungsi anggaran sebagaimana diwujudkan dalam bentuk pembahasan untuk persetujuan bersama terhadap Rancangan Perda Provinsi tentang APBD Provinsi yang diajukan oleh Gubernur. </a:t>
            </a:r>
          </a:p>
        </p:txBody>
      </p:sp>
      <p:sp>
        <p:nvSpPr>
          <p:cNvPr id="6" name="Rectangle 5"/>
          <p:cNvSpPr/>
          <p:nvPr/>
        </p:nvSpPr>
        <p:spPr>
          <a:xfrm>
            <a:off x="457200" y="3140968"/>
            <a:ext cx="8445500" cy="318363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TextBox 6"/>
          <p:cNvSpPr txBox="1"/>
          <p:nvPr/>
        </p:nvSpPr>
        <p:spPr>
          <a:xfrm>
            <a:off x="457201" y="2780928"/>
            <a:ext cx="8445500" cy="3416320"/>
          </a:xfrm>
          <a:prstGeom prst="rect">
            <a:avLst/>
          </a:prstGeom>
          <a:noFill/>
        </p:spPr>
        <p:txBody>
          <a:bodyPr wrap="square" rtlCol="0">
            <a:spAutoFit/>
          </a:bodyPr>
          <a:lstStyle/>
          <a:p>
            <a:endParaRPr lang="id-ID" sz="2400" dirty="0"/>
          </a:p>
          <a:p>
            <a:r>
              <a:rPr lang="id-ID" sz="2400" dirty="0"/>
              <a:t>Fungsi anggaran dilaksanakan dengan cara: </a:t>
            </a:r>
          </a:p>
          <a:p>
            <a:pPr marL="365125" indent="-365125"/>
            <a:r>
              <a:rPr lang="sv-SE" sz="2400" dirty="0"/>
              <a:t>a. </a:t>
            </a:r>
            <a:r>
              <a:rPr lang="id-ID" sz="2400" dirty="0"/>
              <a:t>M</a:t>
            </a:r>
            <a:r>
              <a:rPr lang="sv-SE" sz="2400" dirty="0"/>
              <a:t>embahas KUA dan PPAS yang disusun oleh gubernur berdasarkan RKPD; </a:t>
            </a:r>
          </a:p>
          <a:p>
            <a:r>
              <a:rPr lang="id-ID" sz="2400" dirty="0"/>
              <a:t>b. Membahas Ranc. Perda Provinsi tentang APBD provinsi; </a:t>
            </a:r>
          </a:p>
          <a:p>
            <a:pPr marL="365125" indent="-365125"/>
            <a:r>
              <a:rPr lang="id-ID" sz="2400" dirty="0"/>
              <a:t>c. Membahas Ranc. Perda Provinsi tentang perubahan APBD provinsi; dan </a:t>
            </a:r>
          </a:p>
          <a:p>
            <a:pPr marL="365125" indent="-365125"/>
            <a:r>
              <a:rPr lang="id-ID" sz="2400" dirty="0"/>
              <a:t>d. Membahas Ranc. Perda Provinsi tentang Pertanggung jawaban APBD provinsi. </a:t>
            </a:r>
          </a:p>
        </p:txBody>
      </p:sp>
    </p:spTree>
    <p:extLst>
      <p:ext uri="{BB962C8B-B14F-4D97-AF65-F5344CB8AC3E}">
        <p14:creationId xmlns:p14="http://schemas.microsoft.com/office/powerpoint/2010/main" val="2156427851"/>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FUNGSI PENGAWASAN</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18</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Box 3"/>
          <p:cNvSpPr txBox="1"/>
          <p:nvPr/>
        </p:nvSpPr>
        <p:spPr>
          <a:xfrm>
            <a:off x="457200" y="990600"/>
            <a:ext cx="8204200" cy="369332"/>
          </a:xfrm>
          <a:prstGeom prst="rect">
            <a:avLst/>
          </a:prstGeom>
          <a:noFill/>
        </p:spPr>
        <p:txBody>
          <a:bodyPr wrap="square" rtlCol="0">
            <a:spAutoFit/>
          </a:bodyPr>
          <a:lstStyle/>
          <a:p>
            <a:endParaRPr lang="id-ID" dirty="0"/>
          </a:p>
        </p:txBody>
      </p:sp>
      <p:sp>
        <p:nvSpPr>
          <p:cNvPr id="6" name="Rectangle 5"/>
          <p:cNvSpPr/>
          <p:nvPr/>
        </p:nvSpPr>
        <p:spPr>
          <a:xfrm>
            <a:off x="457200" y="990600"/>
            <a:ext cx="8445500" cy="53340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TextBox 4"/>
          <p:cNvSpPr txBox="1"/>
          <p:nvPr/>
        </p:nvSpPr>
        <p:spPr>
          <a:xfrm>
            <a:off x="539552" y="980728"/>
            <a:ext cx="8204200" cy="5324535"/>
          </a:xfrm>
          <a:prstGeom prst="rect">
            <a:avLst/>
          </a:prstGeom>
          <a:noFill/>
        </p:spPr>
        <p:txBody>
          <a:bodyPr wrap="square" rtlCol="0">
            <a:spAutoFit/>
          </a:bodyPr>
          <a:lstStyle/>
          <a:p>
            <a:r>
              <a:rPr lang="id-ID" sz="2000" dirty="0"/>
              <a:t>Fungsi pengawasan diwujudkan dalam  bentuk pengawasan terhadap: </a:t>
            </a:r>
          </a:p>
          <a:p>
            <a:r>
              <a:rPr lang="it-IT" sz="2000" dirty="0"/>
              <a:t>a. pelaksanaan Perda provinsi dan peraturan </a:t>
            </a:r>
            <a:r>
              <a:rPr lang="id-ID" sz="2000" dirty="0"/>
              <a:t> </a:t>
            </a:r>
            <a:r>
              <a:rPr lang="it-IT" sz="2000" dirty="0"/>
              <a:t>gubernur; </a:t>
            </a:r>
          </a:p>
          <a:p>
            <a:pPr marL="274638" indent="-274638"/>
            <a:r>
              <a:rPr lang="id-ID" sz="2000" dirty="0"/>
              <a:t>b. pelaksanaan peraturan perundang-undangan lain yang terkait dengan penyelenggaraan Pemerintahan Daerah provinsi; dan </a:t>
            </a:r>
          </a:p>
          <a:p>
            <a:pPr marL="274638" indent="-274638"/>
            <a:r>
              <a:rPr lang="id-ID" sz="2000" dirty="0"/>
              <a:t>c. pelaksanaan tindak lanjut hasil pemeriksaan laporan keuangan oleh Badan Pemeriksa Keuangan. </a:t>
            </a:r>
          </a:p>
          <a:p>
            <a:endParaRPr lang="id-ID" sz="2000" dirty="0"/>
          </a:p>
          <a:p>
            <a:r>
              <a:rPr lang="id-ID" sz="2000" dirty="0"/>
              <a:t>Dalam melaksanakan pengawasan terhadap pelaksanaan tindak lanjut hasil pemeriksaan laporan keuangan oleh BPK, DPRD provinsi berhak mendapatkan laporan hasil pemeriksaan keuangan yang dilakukan oleh BPK. </a:t>
            </a:r>
          </a:p>
          <a:p>
            <a:endParaRPr lang="id-ID" sz="2000" dirty="0"/>
          </a:p>
          <a:p>
            <a:r>
              <a:rPr lang="id-ID" sz="2000" dirty="0"/>
              <a:t>DPRD provinsi melakukan pembahasan terhadap laporan hasil pemeriksaan laporan keuangan.</a:t>
            </a:r>
          </a:p>
          <a:p>
            <a:endParaRPr lang="id-ID" sz="2000" dirty="0"/>
          </a:p>
          <a:p>
            <a:r>
              <a:rPr lang="id-ID" sz="2000" dirty="0"/>
              <a:t>DPRD provinsi dapat meminta klarifikasi atas temuan laporan hasil pemeriksaan laporan keuangan kepada Badan Pemeriksa Keuangan. </a:t>
            </a:r>
          </a:p>
        </p:txBody>
      </p:sp>
    </p:spTree>
    <p:extLst>
      <p:ext uri="{BB962C8B-B14F-4D97-AF65-F5344CB8AC3E}">
        <p14:creationId xmlns:p14="http://schemas.microsoft.com/office/powerpoint/2010/main" val="590145999"/>
      </p:ext>
    </p:extLst>
  </p:cSld>
  <p:clrMapOvr>
    <a:masterClrMapping/>
  </p:clrMapOvr>
  <p:transition>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TUGAS DAN WEWENANG DPRD</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19</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Box 3"/>
          <p:cNvSpPr txBox="1"/>
          <p:nvPr/>
        </p:nvSpPr>
        <p:spPr>
          <a:xfrm>
            <a:off x="457200" y="990600"/>
            <a:ext cx="8204200" cy="369332"/>
          </a:xfrm>
          <a:prstGeom prst="rect">
            <a:avLst/>
          </a:prstGeom>
          <a:noFill/>
        </p:spPr>
        <p:txBody>
          <a:bodyPr wrap="square" rtlCol="0">
            <a:spAutoFit/>
          </a:bodyPr>
          <a:lstStyle/>
          <a:p>
            <a:endParaRPr lang="id-ID" dirty="0"/>
          </a:p>
        </p:txBody>
      </p:sp>
      <p:sp>
        <p:nvSpPr>
          <p:cNvPr id="2" name="Flowchart: Alternate Process 1"/>
          <p:cNvSpPr/>
          <p:nvPr/>
        </p:nvSpPr>
        <p:spPr>
          <a:xfrm>
            <a:off x="251520" y="990600"/>
            <a:ext cx="8651032" cy="5334000"/>
          </a:xfrm>
          <a:prstGeom prst="flowChartAlternateProcess">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457200" y="1052736"/>
            <a:ext cx="8204200" cy="5909310"/>
          </a:xfrm>
          <a:prstGeom prst="rect">
            <a:avLst/>
          </a:prstGeom>
          <a:noFill/>
        </p:spPr>
        <p:txBody>
          <a:bodyPr wrap="square" rtlCol="0">
            <a:spAutoFit/>
          </a:bodyPr>
          <a:lstStyle/>
          <a:p>
            <a:r>
              <a:rPr lang="id-ID" dirty="0"/>
              <a:t>a. membentuk Perda Provinsi bersama gubernur; </a:t>
            </a:r>
          </a:p>
          <a:p>
            <a:pPr marL="274638" indent="-274638"/>
            <a:r>
              <a:rPr lang="id-ID" dirty="0"/>
              <a:t>b. membahas dan memberikan persetujuan Rancangan Perda Provinsi tentang APBD Provinsi yang diajukan oleh gubernur; </a:t>
            </a:r>
          </a:p>
          <a:p>
            <a:pPr marL="274638" indent="-274638"/>
            <a:r>
              <a:rPr lang="id-ID" dirty="0"/>
              <a:t>c. melaksanakan pengawasan terhadap pelaksanaan Perda Provinsi dan APBD provinsi; </a:t>
            </a:r>
          </a:p>
          <a:p>
            <a:r>
              <a:rPr lang="id-ID" dirty="0"/>
              <a:t>d. </a:t>
            </a:r>
            <a:r>
              <a:rPr lang="id-ID" dirty="0">
                <a:solidFill>
                  <a:srgbClr val="FF0000"/>
                </a:solidFill>
              </a:rPr>
              <a:t>memilih gubernur; </a:t>
            </a:r>
          </a:p>
          <a:p>
            <a:pPr marL="182563" indent="-182563"/>
            <a:r>
              <a:rPr lang="sv-SE" dirty="0"/>
              <a:t>e. mengusulkan pengangkatan dan pemberhentian gubernur kepada Presiden melalui Menteri untuk mendapatkan pengesahan pengangkatan dan pemberhentian; </a:t>
            </a:r>
          </a:p>
          <a:p>
            <a:pPr marL="274638" indent="-274638"/>
            <a:r>
              <a:rPr lang="id-ID" dirty="0"/>
              <a:t>f. memberikan pendapat dan pertimbangan kepada Pemerintah Daerah provinsi terhadap rencana perjanjian internasional di Daerah provinsi; </a:t>
            </a:r>
          </a:p>
          <a:p>
            <a:pPr marL="182563" indent="-182563"/>
            <a:r>
              <a:rPr lang="id-ID" dirty="0"/>
              <a:t>g. memberikan persetujuan terhadap rencana kerja sama internasional yang dilakukan oleh Pemerintah Daerah provinsi; </a:t>
            </a:r>
          </a:p>
          <a:p>
            <a:pPr marL="182563" indent="-182563"/>
            <a:r>
              <a:rPr lang="id-ID" dirty="0"/>
              <a:t>h. meminta laporan keterangan pertanggungjawaban gubernur dalam penyelenggaraan Pemerintahan Daerah provinsi; </a:t>
            </a:r>
          </a:p>
          <a:p>
            <a:pPr marL="182563" indent="-182563"/>
            <a:r>
              <a:rPr lang="id-ID" dirty="0"/>
              <a:t>i. memberikan persetujuan terhadap rencana kerja sama dengan Daerah lain atau dengan pihak ketiga yang membebani masyarakat dan Daerah provinsi;</a:t>
            </a:r>
          </a:p>
          <a:p>
            <a:pPr marL="274638" indent="-274638"/>
            <a:r>
              <a:rPr lang="id-ID" dirty="0"/>
              <a:t>j. melaksanakan tugas dan wewenang lain yang diatur dalam ketentuan peraturan perundang-undangan. </a:t>
            </a:r>
          </a:p>
          <a:p>
            <a:r>
              <a:rPr lang="id-ID" dirty="0"/>
              <a:t>	</a:t>
            </a:r>
          </a:p>
          <a:p>
            <a:endParaRPr lang="id-ID" dirty="0"/>
          </a:p>
        </p:txBody>
      </p:sp>
    </p:spTree>
    <p:extLst>
      <p:ext uri="{BB962C8B-B14F-4D97-AF65-F5344CB8AC3E}">
        <p14:creationId xmlns:p14="http://schemas.microsoft.com/office/powerpoint/2010/main" val="2070318774"/>
      </p:ext>
    </p:extLst>
  </p:cSld>
  <p:clrMapOvr>
    <a:masterClrMapping/>
  </p:clrMapOvr>
  <p:transition>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PERAN DPRD</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20</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Box 3"/>
          <p:cNvSpPr txBox="1"/>
          <p:nvPr/>
        </p:nvSpPr>
        <p:spPr>
          <a:xfrm>
            <a:off x="457200" y="990600"/>
            <a:ext cx="8204200" cy="369332"/>
          </a:xfrm>
          <a:prstGeom prst="rect">
            <a:avLst/>
          </a:prstGeom>
          <a:noFill/>
        </p:spPr>
        <p:txBody>
          <a:bodyPr wrap="square" rtlCol="0">
            <a:spAutoFit/>
          </a:bodyPr>
          <a:lstStyle/>
          <a:p>
            <a:endParaRPr lang="id-ID" dirty="0"/>
          </a:p>
        </p:txBody>
      </p:sp>
      <p:sp>
        <p:nvSpPr>
          <p:cNvPr id="2" name="Rounded Rectangle 1"/>
          <p:cNvSpPr/>
          <p:nvPr/>
        </p:nvSpPr>
        <p:spPr>
          <a:xfrm>
            <a:off x="695325" y="1175266"/>
            <a:ext cx="2671639" cy="124562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TextBox 2"/>
          <p:cNvSpPr txBox="1"/>
          <p:nvPr/>
        </p:nvSpPr>
        <p:spPr>
          <a:xfrm>
            <a:off x="899592" y="1196752"/>
            <a:ext cx="2467372" cy="1200329"/>
          </a:xfrm>
          <a:prstGeom prst="rect">
            <a:avLst/>
          </a:prstGeom>
          <a:noFill/>
        </p:spPr>
        <p:txBody>
          <a:bodyPr wrap="square" rtlCol="0">
            <a:spAutoFit/>
          </a:bodyPr>
          <a:lstStyle/>
          <a:p>
            <a:r>
              <a:rPr lang="id-ID" sz="2400" dirty="0"/>
              <a:t>AGREGASI KEPENTINGAN PUBLIK</a:t>
            </a:r>
          </a:p>
        </p:txBody>
      </p:sp>
      <p:sp>
        <p:nvSpPr>
          <p:cNvPr id="13" name="Rounded Rectangle 12"/>
          <p:cNvSpPr/>
          <p:nvPr/>
        </p:nvSpPr>
        <p:spPr>
          <a:xfrm>
            <a:off x="683568" y="4775666"/>
            <a:ext cx="2671639" cy="124562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p:cNvSpPr txBox="1"/>
          <p:nvPr/>
        </p:nvSpPr>
        <p:spPr>
          <a:xfrm>
            <a:off x="899592" y="4797152"/>
            <a:ext cx="2467372" cy="1200329"/>
          </a:xfrm>
          <a:prstGeom prst="rect">
            <a:avLst/>
          </a:prstGeom>
          <a:noFill/>
        </p:spPr>
        <p:txBody>
          <a:bodyPr wrap="square" rtlCol="0">
            <a:spAutoFit/>
          </a:bodyPr>
          <a:lstStyle/>
          <a:p>
            <a:r>
              <a:rPr lang="id-ID" sz="2400" dirty="0"/>
              <a:t>ARTIKULASI KEPENTINGAN PUBLIK</a:t>
            </a:r>
          </a:p>
        </p:txBody>
      </p:sp>
      <p:sp>
        <p:nvSpPr>
          <p:cNvPr id="7" name="Striped Right Arrow 6"/>
          <p:cNvSpPr/>
          <p:nvPr/>
        </p:nvSpPr>
        <p:spPr>
          <a:xfrm rot="5400000">
            <a:off x="971305" y="3141263"/>
            <a:ext cx="2354778" cy="914028"/>
          </a:xfrm>
          <a:prstGeom prst="striped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Left Arrow Callout 7"/>
          <p:cNvSpPr/>
          <p:nvPr/>
        </p:nvSpPr>
        <p:spPr>
          <a:xfrm>
            <a:off x="3355207" y="857250"/>
            <a:ext cx="5306193" cy="2139702"/>
          </a:xfrm>
          <a:prstGeom prst="leftArrow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9" name="TextBox 8"/>
          <p:cNvSpPr txBox="1"/>
          <p:nvPr/>
        </p:nvSpPr>
        <p:spPr>
          <a:xfrm>
            <a:off x="5364088" y="1175266"/>
            <a:ext cx="2736304" cy="1508105"/>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id-ID" sz="2400" dirty="0"/>
              <a:t>Mendengar</a:t>
            </a:r>
          </a:p>
          <a:p>
            <a:pPr marL="285750" indent="-285750">
              <a:spcBef>
                <a:spcPts val="600"/>
              </a:spcBef>
              <a:spcAft>
                <a:spcPts val="600"/>
              </a:spcAft>
              <a:buFont typeface="Arial" panose="020B0604020202020204" pitchFamily="34" charset="0"/>
              <a:buChar char="•"/>
            </a:pPr>
            <a:r>
              <a:rPr lang="id-ID" sz="2400" dirty="0"/>
              <a:t>Memikirkan</a:t>
            </a:r>
          </a:p>
          <a:p>
            <a:pPr marL="285750" indent="-285750">
              <a:spcBef>
                <a:spcPts val="600"/>
              </a:spcBef>
              <a:spcAft>
                <a:spcPts val="600"/>
              </a:spcAft>
              <a:buFont typeface="Arial" panose="020B0604020202020204" pitchFamily="34" charset="0"/>
              <a:buChar char="•"/>
            </a:pPr>
            <a:r>
              <a:rPr lang="id-ID" sz="2400" dirty="0"/>
              <a:t>Menyuarakan</a:t>
            </a:r>
          </a:p>
        </p:txBody>
      </p:sp>
      <p:sp>
        <p:nvSpPr>
          <p:cNvPr id="21" name="Left Arrow Callout 20"/>
          <p:cNvSpPr/>
          <p:nvPr/>
        </p:nvSpPr>
        <p:spPr>
          <a:xfrm>
            <a:off x="3323828" y="3861048"/>
            <a:ext cx="5306193" cy="2427734"/>
          </a:xfrm>
          <a:prstGeom prst="leftArrow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2" name="TextBox 21"/>
          <p:cNvSpPr txBox="1"/>
          <p:nvPr/>
        </p:nvSpPr>
        <p:spPr>
          <a:xfrm>
            <a:off x="5148064" y="4143851"/>
            <a:ext cx="3754636" cy="1877437"/>
          </a:xfrm>
          <a:prstGeom prst="rect">
            <a:avLst/>
          </a:prstGeom>
          <a:noFill/>
        </p:spPr>
        <p:txBody>
          <a:bodyPr wrap="square" rtlCol="0">
            <a:spAutoFit/>
          </a:bodyPr>
          <a:lstStyle/>
          <a:p>
            <a:pPr marL="285750" indent="-285750">
              <a:spcBef>
                <a:spcPts val="600"/>
              </a:spcBef>
              <a:spcAft>
                <a:spcPts val="600"/>
              </a:spcAft>
              <a:buFont typeface="Arial" panose="020B0604020202020204" pitchFamily="34" charset="0"/>
              <a:buChar char="•"/>
            </a:pPr>
            <a:r>
              <a:rPr lang="id-ID" sz="2400" dirty="0"/>
              <a:t>Membentuk Perda</a:t>
            </a:r>
          </a:p>
          <a:p>
            <a:pPr marL="285750" indent="-285750">
              <a:spcBef>
                <a:spcPts val="600"/>
              </a:spcBef>
              <a:spcAft>
                <a:spcPts val="600"/>
              </a:spcAft>
              <a:buFont typeface="Arial" panose="020B0604020202020204" pitchFamily="34" charset="0"/>
              <a:buChar char="•"/>
            </a:pPr>
            <a:r>
              <a:rPr lang="id-ID" sz="2400" dirty="0"/>
              <a:t>Menganggaran Dana</a:t>
            </a:r>
          </a:p>
          <a:p>
            <a:pPr marL="285750" indent="-285750">
              <a:spcBef>
                <a:spcPts val="600"/>
              </a:spcBef>
              <a:spcAft>
                <a:spcPts val="600"/>
              </a:spcAft>
              <a:buFont typeface="Arial" panose="020B0604020202020204" pitchFamily="34" charset="0"/>
              <a:buChar char="•"/>
            </a:pPr>
            <a:r>
              <a:rPr lang="id-ID" sz="2400" dirty="0"/>
              <a:t>Mengawasi Pelaksanaan Regulasi</a:t>
            </a:r>
          </a:p>
        </p:txBody>
      </p:sp>
    </p:spTree>
    <p:extLst>
      <p:ext uri="{BB962C8B-B14F-4D97-AF65-F5344CB8AC3E}">
        <p14:creationId xmlns:p14="http://schemas.microsoft.com/office/powerpoint/2010/main" val="1677621889"/>
      </p:ext>
    </p:extLst>
  </p:cSld>
  <p:clrMapOvr>
    <a:masterClrMapping/>
  </p:clrMapOvr>
  <p:transition>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HAK DPRD</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21</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4" name="TextBox 3"/>
          <p:cNvSpPr txBox="1"/>
          <p:nvPr/>
        </p:nvSpPr>
        <p:spPr>
          <a:xfrm>
            <a:off x="457200" y="990600"/>
            <a:ext cx="8204200" cy="369332"/>
          </a:xfrm>
          <a:prstGeom prst="rect">
            <a:avLst/>
          </a:prstGeom>
          <a:noFill/>
        </p:spPr>
        <p:txBody>
          <a:bodyPr wrap="square" rtlCol="0">
            <a:spAutoFit/>
          </a:bodyPr>
          <a:lstStyle/>
          <a:p>
            <a:endParaRPr lang="id-ID" dirty="0"/>
          </a:p>
        </p:txBody>
      </p:sp>
      <p:sp>
        <p:nvSpPr>
          <p:cNvPr id="2" name="TextBox 1"/>
          <p:cNvSpPr txBox="1"/>
          <p:nvPr/>
        </p:nvSpPr>
        <p:spPr>
          <a:xfrm>
            <a:off x="695325" y="1359932"/>
            <a:ext cx="7966075" cy="3416320"/>
          </a:xfrm>
          <a:prstGeom prst="rect">
            <a:avLst/>
          </a:prstGeom>
          <a:noFill/>
        </p:spPr>
        <p:txBody>
          <a:bodyPr wrap="square" rtlCol="0">
            <a:spAutoFit/>
          </a:bodyPr>
          <a:lstStyle/>
          <a:p>
            <a:endParaRPr lang="id-ID" dirty="0"/>
          </a:p>
          <a:p>
            <a:pPr>
              <a:spcBef>
                <a:spcPts val="600"/>
              </a:spcBef>
              <a:spcAft>
                <a:spcPts val="600"/>
              </a:spcAft>
            </a:pPr>
            <a:r>
              <a:rPr lang="id-ID" sz="2800" dirty="0"/>
              <a:t>DPRD provinsi mempunyai hak: </a:t>
            </a:r>
          </a:p>
          <a:p>
            <a:pPr>
              <a:spcBef>
                <a:spcPts val="600"/>
              </a:spcBef>
              <a:spcAft>
                <a:spcPts val="600"/>
              </a:spcAft>
            </a:pPr>
            <a:r>
              <a:rPr lang="id-ID" sz="2800" dirty="0"/>
              <a:t>a. interpelasi; </a:t>
            </a:r>
          </a:p>
          <a:p>
            <a:pPr>
              <a:spcBef>
                <a:spcPts val="600"/>
              </a:spcBef>
              <a:spcAft>
                <a:spcPts val="600"/>
              </a:spcAft>
            </a:pPr>
            <a:r>
              <a:rPr lang="id-ID" sz="2800" dirty="0"/>
              <a:t>b. angket; dan </a:t>
            </a:r>
          </a:p>
          <a:p>
            <a:pPr>
              <a:spcBef>
                <a:spcPts val="600"/>
              </a:spcBef>
              <a:spcAft>
                <a:spcPts val="600"/>
              </a:spcAft>
            </a:pPr>
            <a:r>
              <a:rPr lang="id-ID" sz="2800" dirty="0"/>
              <a:t>c. menyatakan pendapat </a:t>
            </a:r>
          </a:p>
          <a:p>
            <a:r>
              <a:rPr lang="id-ID" sz="2800" dirty="0"/>
              <a:t>	</a:t>
            </a:r>
          </a:p>
          <a:p>
            <a:endParaRPr lang="id-ID" dirty="0"/>
          </a:p>
        </p:txBody>
      </p:sp>
    </p:spTree>
    <p:extLst>
      <p:ext uri="{BB962C8B-B14F-4D97-AF65-F5344CB8AC3E}">
        <p14:creationId xmlns:p14="http://schemas.microsoft.com/office/powerpoint/2010/main" val="517192114"/>
      </p:ext>
    </p:extLst>
  </p:cSld>
  <p:clrMapOvr>
    <a:masterClrMapping/>
  </p:clrMapOvr>
  <p:transition>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HAK ANGGOTA DPRD</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22</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2" name="TextBox 1"/>
          <p:cNvSpPr txBox="1"/>
          <p:nvPr/>
        </p:nvSpPr>
        <p:spPr>
          <a:xfrm>
            <a:off x="695325" y="1052736"/>
            <a:ext cx="7966075" cy="4647426"/>
          </a:xfrm>
          <a:prstGeom prst="rect">
            <a:avLst/>
          </a:prstGeom>
          <a:noFill/>
        </p:spPr>
        <p:txBody>
          <a:bodyPr wrap="square" rtlCol="0">
            <a:spAutoFit/>
          </a:bodyPr>
          <a:lstStyle/>
          <a:p>
            <a:pPr>
              <a:spcBef>
                <a:spcPts val="600"/>
              </a:spcBef>
              <a:spcAft>
                <a:spcPts val="600"/>
              </a:spcAft>
            </a:pPr>
            <a:r>
              <a:rPr lang="id-ID" sz="2400" dirty="0"/>
              <a:t>a. mengajukan rancangan Perda Provinsi; </a:t>
            </a:r>
          </a:p>
          <a:p>
            <a:pPr>
              <a:spcBef>
                <a:spcPts val="600"/>
              </a:spcBef>
              <a:spcAft>
                <a:spcPts val="600"/>
              </a:spcAft>
            </a:pPr>
            <a:r>
              <a:rPr lang="id-ID" sz="2400" dirty="0"/>
              <a:t>b. mengajukan pertanyaan; </a:t>
            </a:r>
          </a:p>
          <a:p>
            <a:pPr>
              <a:spcBef>
                <a:spcPts val="600"/>
              </a:spcBef>
              <a:spcAft>
                <a:spcPts val="600"/>
              </a:spcAft>
            </a:pPr>
            <a:r>
              <a:rPr lang="sv-SE" sz="2400" dirty="0"/>
              <a:t>c. menyampaikan usul dan pendapat; </a:t>
            </a:r>
          </a:p>
          <a:p>
            <a:pPr>
              <a:spcBef>
                <a:spcPts val="600"/>
              </a:spcBef>
              <a:spcAft>
                <a:spcPts val="600"/>
              </a:spcAft>
            </a:pPr>
            <a:r>
              <a:rPr lang="id-ID" sz="2400" dirty="0"/>
              <a:t>d. memilih dan dipilih; </a:t>
            </a:r>
          </a:p>
          <a:p>
            <a:pPr>
              <a:spcBef>
                <a:spcPts val="600"/>
              </a:spcBef>
              <a:spcAft>
                <a:spcPts val="600"/>
              </a:spcAft>
            </a:pPr>
            <a:r>
              <a:rPr lang="id-ID" sz="2400" dirty="0"/>
              <a:t>e. membela diri; </a:t>
            </a:r>
          </a:p>
          <a:p>
            <a:pPr>
              <a:spcBef>
                <a:spcPts val="600"/>
              </a:spcBef>
              <a:spcAft>
                <a:spcPts val="600"/>
              </a:spcAft>
            </a:pPr>
            <a:r>
              <a:rPr lang="id-ID" sz="2400" dirty="0"/>
              <a:t>f. imunitas; </a:t>
            </a:r>
          </a:p>
          <a:p>
            <a:pPr>
              <a:spcBef>
                <a:spcPts val="600"/>
              </a:spcBef>
              <a:spcAft>
                <a:spcPts val="600"/>
              </a:spcAft>
            </a:pPr>
            <a:r>
              <a:rPr lang="id-ID" sz="2400" dirty="0"/>
              <a:t>g. </a:t>
            </a:r>
            <a:r>
              <a:rPr lang="id-ID" sz="2400" b="1" dirty="0"/>
              <a:t>mengikuti orientasi dan pendalaman tugas</a:t>
            </a:r>
            <a:r>
              <a:rPr lang="id-ID" sz="2400" dirty="0"/>
              <a:t>; </a:t>
            </a:r>
          </a:p>
          <a:p>
            <a:pPr>
              <a:spcBef>
                <a:spcPts val="600"/>
              </a:spcBef>
              <a:spcAft>
                <a:spcPts val="600"/>
              </a:spcAft>
            </a:pPr>
            <a:r>
              <a:rPr lang="id-ID" sz="2400" dirty="0"/>
              <a:t>h. protokoler; dan </a:t>
            </a:r>
          </a:p>
          <a:p>
            <a:pPr>
              <a:spcBef>
                <a:spcPts val="600"/>
              </a:spcBef>
              <a:spcAft>
                <a:spcPts val="600"/>
              </a:spcAft>
            </a:pPr>
            <a:r>
              <a:rPr lang="id-ID" sz="2400" dirty="0"/>
              <a:t>i. keuangan dan administratif. </a:t>
            </a:r>
          </a:p>
        </p:txBody>
      </p:sp>
    </p:spTree>
    <p:extLst>
      <p:ext uri="{BB962C8B-B14F-4D97-AF65-F5344CB8AC3E}">
        <p14:creationId xmlns:p14="http://schemas.microsoft.com/office/powerpoint/2010/main" val="809052000"/>
      </p:ext>
    </p:extLst>
  </p:cSld>
  <p:clrMapOvr>
    <a:masterClrMapping/>
  </p:clrMapOvr>
  <p:transition>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KEWAJIBAN ANGGOTA DPRD</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23</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Box 2"/>
          <p:cNvSpPr txBox="1"/>
          <p:nvPr/>
        </p:nvSpPr>
        <p:spPr>
          <a:xfrm>
            <a:off x="323528" y="1159579"/>
            <a:ext cx="8784704" cy="5293757"/>
          </a:xfrm>
          <a:prstGeom prst="rect">
            <a:avLst/>
          </a:prstGeom>
          <a:noFill/>
        </p:spPr>
        <p:txBody>
          <a:bodyPr wrap="square" rtlCol="0">
            <a:spAutoFit/>
          </a:bodyPr>
          <a:lstStyle/>
          <a:p>
            <a:r>
              <a:rPr lang="id-ID" sz="2000" dirty="0"/>
              <a:t>a. Memegang teguh dan mengamalkan Pancasila; </a:t>
            </a:r>
          </a:p>
          <a:p>
            <a:r>
              <a:rPr lang="id-ID" sz="2000" dirty="0"/>
              <a:t>b. Melaksanakan UUD RI Tahun 1945 dan menaati ketentuan per UU an; </a:t>
            </a:r>
          </a:p>
          <a:p>
            <a:r>
              <a:rPr lang="id-ID" sz="2000" dirty="0"/>
              <a:t>c. Mempertahankan dan memelihara kerukunan dan keutuhan NKRI; </a:t>
            </a:r>
          </a:p>
          <a:p>
            <a:pPr marL="274638" indent="-274638"/>
            <a:r>
              <a:rPr lang="id-ID" sz="2000" dirty="0"/>
              <a:t>d. mendahulukan kepentingan negara di atas kepentingan pribadi, kelompok, dan golongan; </a:t>
            </a:r>
          </a:p>
          <a:p>
            <a:r>
              <a:rPr lang="fi-FI" sz="2000" dirty="0"/>
              <a:t>e. </a:t>
            </a:r>
            <a:r>
              <a:rPr lang="id-ID" sz="2000" dirty="0"/>
              <a:t>M</a:t>
            </a:r>
            <a:r>
              <a:rPr lang="fi-FI" sz="2000" dirty="0"/>
              <a:t>emperjuangkan peningkatan kesejahteraan rakyat; </a:t>
            </a:r>
          </a:p>
          <a:p>
            <a:r>
              <a:rPr lang="id-ID" sz="2000" dirty="0"/>
              <a:t>f. Menaati prinsip demokrasi dalam penyelenggaraan Pemerintahan Daerah; </a:t>
            </a:r>
          </a:p>
          <a:p>
            <a:r>
              <a:rPr lang="fi-FI" sz="2000" dirty="0"/>
              <a:t>g. </a:t>
            </a:r>
            <a:r>
              <a:rPr lang="id-ID" sz="2000" dirty="0"/>
              <a:t>M</a:t>
            </a:r>
            <a:r>
              <a:rPr lang="fi-FI" sz="2000" dirty="0"/>
              <a:t>enaati tata tertib dan kode etik; </a:t>
            </a:r>
          </a:p>
          <a:p>
            <a:pPr marL="274638" indent="-274638"/>
            <a:r>
              <a:rPr lang="id-ID" sz="2000" dirty="0"/>
              <a:t>h. Menjaga etika dan norma dalam hubungan kerja dengan lembaga lain dalam penyelenggaraan Pemerintahan Daerah provinsi; </a:t>
            </a:r>
          </a:p>
          <a:p>
            <a:pPr marL="274638" indent="-274638"/>
            <a:r>
              <a:rPr lang="id-ID" sz="2000" dirty="0"/>
              <a:t>i. menyerap dan menghimpun aspirasi konstituen melalui kunjungan kerja secara berkala; </a:t>
            </a:r>
          </a:p>
          <a:p>
            <a:r>
              <a:rPr lang="id-ID" sz="2000" dirty="0"/>
              <a:t>j. menampung dan menindaklanjuti aspirasi dan pengaduan masyarakat; </a:t>
            </a:r>
          </a:p>
          <a:p>
            <a:pPr marL="274638" indent="-274638"/>
            <a:r>
              <a:rPr lang="sv-SE" sz="2000" dirty="0"/>
              <a:t>k. memberikan pertanggungjawaban secara moral dan politis kepada konstituen di daerah pemilihannya. </a:t>
            </a:r>
          </a:p>
          <a:p>
            <a:r>
              <a:rPr lang="id-ID" sz="2000" dirty="0"/>
              <a:t>	</a:t>
            </a:r>
          </a:p>
          <a:p>
            <a:endParaRPr lang="id-ID" dirty="0"/>
          </a:p>
        </p:txBody>
      </p:sp>
    </p:spTree>
    <p:extLst>
      <p:ext uri="{BB962C8B-B14F-4D97-AF65-F5344CB8AC3E}">
        <p14:creationId xmlns:p14="http://schemas.microsoft.com/office/powerpoint/2010/main" val="3075985965"/>
      </p:ext>
    </p:extLst>
  </p:cSld>
  <p:clrMapOvr>
    <a:masterClrMapping/>
  </p:clrMapOvr>
  <p:transition>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8" descr="bendera-indonesia.jpg"/>
          <p:cNvPicPr>
            <a:picLocks noChangeAspect="1"/>
          </p:cNvPicPr>
          <p:nvPr/>
        </p:nvPicPr>
        <p:blipFill>
          <a:blip r:embed="rId3" cstate="print">
            <a:lum/>
          </a:blip>
          <a:srcRect/>
          <a:stretch>
            <a:fillRect/>
          </a:stretch>
        </p:blipFill>
        <p:spPr bwMode="auto">
          <a:xfrm>
            <a:off x="0" y="6324600"/>
            <a:ext cx="9144000" cy="533400"/>
          </a:xfrm>
          <a:prstGeom prst="rect">
            <a:avLst/>
          </a:prstGeom>
          <a:noFill/>
          <a:ln w="9525">
            <a:noFill/>
            <a:miter lim="800000"/>
            <a:headEnd/>
            <a:tailEnd/>
          </a:ln>
        </p:spPr>
      </p:pic>
      <p:sp>
        <p:nvSpPr>
          <p:cNvPr id="16" name="Rounded Rectangle 15"/>
          <p:cNvSpPr/>
          <p:nvPr/>
        </p:nvSpPr>
        <p:spPr bwMode="auto">
          <a:xfrm>
            <a:off x="1259632" y="42582"/>
            <a:ext cx="7848600" cy="685800"/>
          </a:xfrm>
          <a:prstGeom prst="roundRect">
            <a:avLst/>
          </a:prstGeom>
        </p:spPr>
        <p:style>
          <a:lnRef idx="0">
            <a:schemeClr val="accent6"/>
          </a:lnRef>
          <a:fillRef idx="3">
            <a:schemeClr val="accent6"/>
          </a:fillRef>
          <a:effectRef idx="3">
            <a:schemeClr val="accent6"/>
          </a:effectRef>
          <a:fontRef idx="minor">
            <a:schemeClr val="lt1"/>
          </a:fontRef>
        </p:style>
        <p:txBody>
          <a:bodyPr anchor="ctr"/>
          <a:lstStyle/>
          <a:p>
            <a:pPr algn="ctr"/>
            <a:r>
              <a:rPr lang="id-ID" sz="2400" b="1" dirty="0">
                <a:solidFill>
                  <a:schemeClr val="tx1"/>
                </a:solidFill>
                <a:ea typeface="Arial Unicode MS" pitchFamily="34" charset="-128"/>
                <a:cs typeface="Arial Unicode MS" pitchFamily="34" charset="-128"/>
              </a:rPr>
              <a:t>ALAT-ALAT KELENGKAPAN DPRD</a:t>
            </a:r>
            <a:endParaRPr lang="en-US" sz="2400" b="1" dirty="0">
              <a:solidFill>
                <a:schemeClr val="tx1"/>
              </a:solidFill>
              <a:ea typeface="Arial Unicode MS" pitchFamily="34" charset="-128"/>
              <a:cs typeface="Arial Unicode MS" pitchFamily="34" charset="-128"/>
            </a:endParaRPr>
          </a:p>
        </p:txBody>
      </p:sp>
      <p:sp>
        <p:nvSpPr>
          <p:cNvPr id="17" name="Oval 16"/>
          <p:cNvSpPr/>
          <p:nvPr/>
        </p:nvSpPr>
        <p:spPr>
          <a:xfrm>
            <a:off x="457200" y="76200"/>
            <a:ext cx="990600" cy="914400"/>
          </a:xfrm>
          <a:prstGeom prst="ellipse">
            <a:avLst/>
          </a:prstGeom>
          <a:blipFill rotWithShape="0">
            <a:blip r:embed="rId4" cstate="print"/>
            <a:stretch>
              <a:fillRect/>
            </a:stretch>
          </a:blipFill>
          <a:ln>
            <a:solidFill>
              <a:schemeClr val="accent2"/>
            </a:solidFill>
          </a:ln>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pic>
        <p:nvPicPr>
          <p:cNvPr id="18" name="Picture 1" descr="logo"/>
          <p:cNvPicPr>
            <a:picLocks noChangeAspect="1" noChangeArrowheads="1"/>
          </p:cNvPicPr>
          <p:nvPr/>
        </p:nvPicPr>
        <p:blipFill>
          <a:blip r:embed="rId5" cstate="print"/>
          <a:srcRect/>
          <a:stretch>
            <a:fillRect/>
          </a:stretch>
        </p:blipFill>
        <p:spPr bwMode="auto">
          <a:xfrm>
            <a:off x="695325" y="292100"/>
            <a:ext cx="523875" cy="565150"/>
          </a:xfrm>
          <a:prstGeom prst="rect">
            <a:avLst/>
          </a:prstGeom>
          <a:noFill/>
          <a:ln w="9525">
            <a:noFill/>
            <a:miter lim="800000"/>
            <a:headEnd/>
            <a:tailEnd/>
          </a:ln>
        </p:spPr>
      </p:pic>
      <p:sp>
        <p:nvSpPr>
          <p:cNvPr id="19" name="Rectangle 6"/>
          <p:cNvSpPr txBox="1">
            <a:spLocks noChangeArrowheads="1"/>
          </p:cNvSpPr>
          <p:nvPr/>
        </p:nvSpPr>
        <p:spPr bwMode="auto">
          <a:xfrm>
            <a:off x="8661400" y="6465165"/>
            <a:ext cx="482600" cy="365125"/>
          </a:xfrm>
          <a:prstGeom prst="rect">
            <a:avLst/>
          </a:prstGeom>
          <a:ln w="9525">
            <a:noFill/>
            <a:miter lim="800000"/>
            <a:headEnd/>
            <a:tailEnd/>
          </a:ln>
        </p:spPr>
        <p:style>
          <a:lnRef idx="0">
            <a:schemeClr val="accent6"/>
          </a:lnRef>
          <a:fillRef idx="3">
            <a:schemeClr val="accent6"/>
          </a:fillRef>
          <a:effectRef idx="3">
            <a:schemeClr val="accent6"/>
          </a:effectRef>
          <a:fontRef idx="minor">
            <a:schemeClr val="lt1"/>
          </a:fontRef>
        </p:style>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fld id="{9538646D-CACA-4DEB-A85E-ED32D8911B34}" type="slidenum">
              <a:rPr kumimoji="0" lang="en-US" sz="1600" b="0" i="0" u="none" strike="noStrike" kern="1200" cap="none" spc="0" normalizeH="0" baseline="0" noProof="0" smtClean="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rPr>
              <a:pPr marL="0" marR="0" lvl="0" indent="0" algn="ctr" defTabSz="914400" rtl="0" eaLnBrk="1" fontAlgn="base" latinLnBrk="0" hangingPunct="1">
                <a:lnSpc>
                  <a:spcPct val="100000"/>
                </a:lnSpc>
                <a:spcBef>
                  <a:spcPct val="0"/>
                </a:spcBef>
                <a:spcAft>
                  <a:spcPct val="0"/>
                </a:spcAft>
                <a:buClrTx/>
                <a:buSzTx/>
                <a:buFontTx/>
                <a:buNone/>
                <a:tabLst/>
                <a:defRPr/>
              </a:pPr>
              <a:t>24</a:t>
            </a:fld>
            <a:endParaRPr kumimoji="0" lang="en-US" sz="1600" b="0" i="0" u="none" strike="noStrike" kern="1200" cap="none" spc="0" normalizeH="0" baseline="0" noProof="0" dirty="0">
              <a:ln w="18415" cmpd="sng">
                <a:solidFill>
                  <a:srgbClr val="FFFFFF"/>
                </a:solidFill>
                <a:prstDash val="solid"/>
              </a:ln>
              <a:solidFill>
                <a:srgbClr val="FFFFFF"/>
              </a:solidFill>
              <a:effectLst>
                <a:glow rad="63500">
                  <a:schemeClr val="accent2">
                    <a:satMod val="175000"/>
                    <a:alpha val="40000"/>
                  </a:schemeClr>
                </a:glow>
                <a:outerShdw blurRad="63500" dir="3600000" algn="tl" rotWithShape="0">
                  <a:srgbClr val="000000">
                    <a:alpha val="70000"/>
                  </a:srgbClr>
                </a:outerShdw>
              </a:effectLst>
              <a:uLnTx/>
              <a:uFillTx/>
              <a:latin typeface="Arial" pitchFamily="34" charset="0"/>
              <a:ea typeface="+mn-ea"/>
              <a:cs typeface="Arial" pitchFamily="34" charset="0"/>
            </a:endParaRPr>
          </a:p>
        </p:txBody>
      </p:sp>
      <p:sp>
        <p:nvSpPr>
          <p:cNvPr id="20" name="Rectangle 19"/>
          <p:cNvSpPr/>
          <p:nvPr/>
        </p:nvSpPr>
        <p:spPr>
          <a:xfrm>
            <a:off x="0" y="0"/>
            <a:ext cx="9144000" cy="6858000"/>
          </a:xfrm>
          <a:prstGeom prst="rect">
            <a:avLst/>
          </a:prstGeom>
          <a:noFill/>
          <a:ln>
            <a:solidFill>
              <a:srgbClr val="FFC000"/>
            </a:solidFil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3" name="TextBox 2"/>
          <p:cNvSpPr txBox="1"/>
          <p:nvPr/>
        </p:nvSpPr>
        <p:spPr>
          <a:xfrm>
            <a:off x="323528" y="1159579"/>
            <a:ext cx="8784704" cy="5047536"/>
          </a:xfrm>
          <a:prstGeom prst="rect">
            <a:avLst/>
          </a:prstGeom>
          <a:noFill/>
        </p:spPr>
        <p:txBody>
          <a:bodyPr wrap="square" rtlCol="0">
            <a:spAutoFit/>
          </a:bodyPr>
          <a:lstStyle/>
          <a:p>
            <a:endParaRPr lang="id-ID" dirty="0"/>
          </a:p>
          <a:p>
            <a:pPr marL="274638" indent="-274638">
              <a:spcBef>
                <a:spcPts val="600"/>
              </a:spcBef>
              <a:spcAft>
                <a:spcPts val="600"/>
              </a:spcAft>
            </a:pPr>
            <a:r>
              <a:rPr lang="id-ID" sz="2400" dirty="0"/>
              <a:t>a. pimpinan; </a:t>
            </a:r>
          </a:p>
          <a:p>
            <a:pPr marL="274638" indent="-274638">
              <a:spcBef>
                <a:spcPts val="600"/>
              </a:spcBef>
              <a:spcAft>
                <a:spcPts val="600"/>
              </a:spcAft>
            </a:pPr>
            <a:r>
              <a:rPr lang="id-ID" sz="2400" dirty="0"/>
              <a:t>b. badan musyawarah; </a:t>
            </a:r>
          </a:p>
          <a:p>
            <a:pPr marL="274638" indent="-274638">
              <a:spcBef>
                <a:spcPts val="600"/>
              </a:spcBef>
              <a:spcAft>
                <a:spcPts val="600"/>
              </a:spcAft>
            </a:pPr>
            <a:r>
              <a:rPr lang="id-ID" sz="2400" dirty="0"/>
              <a:t>c. komisi; </a:t>
            </a:r>
          </a:p>
          <a:p>
            <a:pPr marL="274638" indent="-274638">
              <a:spcBef>
                <a:spcPts val="600"/>
              </a:spcBef>
              <a:spcAft>
                <a:spcPts val="600"/>
              </a:spcAft>
            </a:pPr>
            <a:r>
              <a:rPr lang="sv-SE" sz="2400" dirty="0"/>
              <a:t>d. badan pembentukan Perda Provinsi; </a:t>
            </a:r>
          </a:p>
          <a:p>
            <a:pPr marL="274638" indent="-274638">
              <a:spcBef>
                <a:spcPts val="600"/>
              </a:spcBef>
              <a:spcAft>
                <a:spcPts val="600"/>
              </a:spcAft>
            </a:pPr>
            <a:r>
              <a:rPr lang="id-ID" sz="2400" dirty="0"/>
              <a:t>e. badan anggaran; </a:t>
            </a:r>
          </a:p>
          <a:p>
            <a:pPr marL="274638" indent="-274638">
              <a:spcBef>
                <a:spcPts val="600"/>
              </a:spcBef>
              <a:spcAft>
                <a:spcPts val="600"/>
              </a:spcAft>
            </a:pPr>
            <a:r>
              <a:rPr lang="id-ID" sz="2400" dirty="0"/>
              <a:t>f. badan kehormatan; dan </a:t>
            </a:r>
          </a:p>
          <a:p>
            <a:pPr marL="274638" indent="-274638">
              <a:spcBef>
                <a:spcPts val="600"/>
              </a:spcBef>
              <a:spcAft>
                <a:spcPts val="600"/>
              </a:spcAft>
            </a:pPr>
            <a:r>
              <a:rPr lang="id-ID" sz="2400" dirty="0"/>
              <a:t>g. alat kelengkapan lain yang diperlukan dan dibentuk oleh rapat paripurna. </a:t>
            </a:r>
          </a:p>
          <a:p>
            <a:r>
              <a:rPr lang="id-ID" sz="2400" dirty="0"/>
              <a:t>	</a:t>
            </a:r>
          </a:p>
          <a:p>
            <a:endParaRPr lang="id-ID" dirty="0"/>
          </a:p>
        </p:txBody>
      </p:sp>
    </p:spTree>
    <p:extLst>
      <p:ext uri="{BB962C8B-B14F-4D97-AF65-F5344CB8AC3E}">
        <p14:creationId xmlns:p14="http://schemas.microsoft.com/office/powerpoint/2010/main" val="1918077577"/>
      </p:ext>
    </p:extLst>
  </p:cSld>
  <p:clrMapOvr>
    <a:masterClrMapping/>
  </p:clrMapOvr>
  <p:transition>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1"/>
          <p:cNvGrpSpPr>
            <a:grpSpLocks/>
          </p:cNvGrpSpPr>
          <p:nvPr/>
        </p:nvGrpSpPr>
        <p:grpSpPr bwMode="auto">
          <a:xfrm>
            <a:off x="-14288" y="96840"/>
            <a:ext cx="9158288" cy="1889125"/>
            <a:chOff x="-14288" y="96838"/>
            <a:chExt cx="9158288" cy="1889125"/>
          </a:xfrm>
          <a:effectLst>
            <a:outerShdw blurRad="50800" dist="38100" dir="2700000" algn="tl" rotWithShape="0">
              <a:srgbClr val="FF0000">
                <a:alpha val="40000"/>
              </a:srgbClr>
            </a:outerShdw>
          </a:effectLst>
        </p:grpSpPr>
        <p:grpSp>
          <p:nvGrpSpPr>
            <p:cNvPr id="3" name="Group 23"/>
            <p:cNvGrpSpPr>
              <a:grpSpLocks/>
            </p:cNvGrpSpPr>
            <p:nvPr/>
          </p:nvGrpSpPr>
          <p:grpSpPr bwMode="auto">
            <a:xfrm>
              <a:off x="-14288" y="96838"/>
              <a:ext cx="9158288" cy="1889124"/>
              <a:chOff x="-14256" y="200002"/>
              <a:chExt cx="9158256" cy="1889463"/>
            </a:xfrm>
          </p:grpSpPr>
          <p:grpSp>
            <p:nvGrpSpPr>
              <p:cNvPr id="4" name="Group 22"/>
              <p:cNvGrpSpPr>
                <a:grpSpLocks/>
              </p:cNvGrpSpPr>
              <p:nvPr/>
            </p:nvGrpSpPr>
            <p:grpSpPr bwMode="auto">
              <a:xfrm>
                <a:off x="-14256" y="285728"/>
                <a:ext cx="9158256" cy="831568"/>
                <a:chOff x="-14256" y="285728"/>
                <a:chExt cx="9158256" cy="831568"/>
              </a:xfrm>
            </p:grpSpPr>
            <p:grpSp>
              <p:nvGrpSpPr>
                <p:cNvPr id="5" name="Group 15"/>
                <p:cNvGrpSpPr>
                  <a:grpSpLocks/>
                </p:cNvGrpSpPr>
                <p:nvPr/>
              </p:nvGrpSpPr>
              <p:grpSpPr bwMode="auto">
                <a:xfrm>
                  <a:off x="-14256" y="500090"/>
                  <a:ext cx="9158256" cy="376306"/>
                  <a:chOff x="0" y="1828839"/>
                  <a:chExt cx="9144000" cy="304855"/>
                </a:xfrm>
              </p:grpSpPr>
              <p:sp>
                <p:nvSpPr>
                  <p:cNvPr id="26" name="Rectangle 25"/>
                  <p:cNvSpPr/>
                  <p:nvPr/>
                </p:nvSpPr>
                <p:spPr>
                  <a:xfrm>
                    <a:off x="0" y="1828839"/>
                    <a:ext cx="9144000" cy="153070"/>
                  </a:xfrm>
                  <a:prstGeom prst="rect">
                    <a:avLst/>
                  </a:prstGeom>
                  <a:solidFill>
                    <a:srgbClr val="FF0000"/>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solidFill>
                        <a:srgbClr val="FFFFFF"/>
                      </a:solidFill>
                      <a:latin typeface="Candara" pitchFamily="34" charset="0"/>
                    </a:endParaRPr>
                  </a:p>
                </p:txBody>
              </p:sp>
              <p:sp>
                <p:nvSpPr>
                  <p:cNvPr id="27" name="Rectangle 26"/>
                  <p:cNvSpPr/>
                  <p:nvPr/>
                </p:nvSpPr>
                <p:spPr>
                  <a:xfrm>
                    <a:off x="0" y="1981910"/>
                    <a:ext cx="9144000" cy="151784"/>
                  </a:xfrm>
                  <a:prstGeom prst="rect">
                    <a:avLst/>
                  </a:prstGeom>
                  <a:solidFill>
                    <a:schemeClr val="bg1"/>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solidFill>
                        <a:srgbClr val="FFFFFF"/>
                      </a:solidFill>
                      <a:latin typeface="Candara" pitchFamily="34" charset="0"/>
                    </a:endParaRPr>
                  </a:p>
                </p:txBody>
              </p:sp>
            </p:grpSp>
            <p:pic>
              <p:nvPicPr>
                <p:cNvPr id="25" name="Picture 1" descr="logo"/>
                <p:cNvPicPr>
                  <a:picLocks noChangeAspect="1" noChangeArrowheads="1"/>
                </p:cNvPicPr>
                <p:nvPr/>
              </p:nvPicPr>
              <p:blipFill>
                <a:blip r:embed="rId3" cstate="print"/>
                <a:srcRect/>
                <a:stretch>
                  <a:fillRect/>
                </a:stretch>
              </p:blipFill>
              <p:spPr bwMode="auto">
                <a:xfrm>
                  <a:off x="7786710" y="285728"/>
                  <a:ext cx="742563" cy="831568"/>
                </a:xfrm>
                <a:prstGeom prst="rect">
                  <a:avLst/>
                </a:prstGeom>
                <a:noFill/>
                <a:ln w="9525">
                  <a:noFill/>
                  <a:miter lim="800000"/>
                  <a:headEnd/>
                  <a:tailEnd/>
                </a:ln>
                <a:effectLst>
                  <a:reflection blurRad="6350" stA="52000" endA="300" endPos="35000" dir="5400000" sy="-100000" algn="bl" rotWithShape="0"/>
                </a:effectLst>
              </p:spPr>
            </p:pic>
          </p:grpSp>
          <p:pic>
            <p:nvPicPr>
              <p:cNvPr id="23" name="Picture 12" descr="garuda gud.png"/>
              <p:cNvPicPr>
                <a:picLocks noChangeAspect="1"/>
              </p:cNvPicPr>
              <p:nvPr/>
            </p:nvPicPr>
            <p:blipFill>
              <a:blip r:embed="rId4" cstate="print"/>
              <a:srcRect/>
              <a:stretch>
                <a:fillRect/>
              </a:stretch>
            </p:blipFill>
            <p:spPr bwMode="auto">
              <a:xfrm>
                <a:off x="500034" y="200002"/>
                <a:ext cx="857256" cy="1889463"/>
              </a:xfrm>
              <a:prstGeom prst="rect">
                <a:avLst/>
              </a:prstGeom>
              <a:noFill/>
              <a:ln w="9525">
                <a:noFill/>
                <a:miter lim="800000"/>
                <a:headEnd/>
                <a:tailEnd/>
              </a:ln>
            </p:spPr>
          </p:pic>
        </p:grpSp>
        <p:sp>
          <p:nvSpPr>
            <p:cNvPr id="21" name="Rectangle 2"/>
            <p:cNvSpPr txBox="1">
              <a:spLocks noChangeArrowheads="1"/>
            </p:cNvSpPr>
            <p:nvPr/>
          </p:nvSpPr>
          <p:spPr bwMode="auto">
            <a:xfrm>
              <a:off x="2214563" y="539750"/>
              <a:ext cx="4643437" cy="381000"/>
            </a:xfrm>
            <a:prstGeom prst="rect">
              <a:avLst/>
            </a:prstGeom>
            <a:noFill/>
            <a:ln w="9525">
              <a:noFill/>
              <a:miter lim="800000"/>
              <a:headEnd/>
              <a:tailEnd/>
            </a:ln>
          </p:spPr>
          <p:txBody>
            <a:bodyPr/>
            <a:lstStyle/>
            <a:p>
              <a:pPr marL="342900" indent="-342900" algn="ctr">
                <a:lnSpc>
                  <a:spcPct val="90000"/>
                </a:lnSpc>
                <a:spcBef>
                  <a:spcPct val="20000"/>
                </a:spcBef>
                <a:buFont typeface="Wingdings" pitchFamily="2" charset="2"/>
                <a:buNone/>
                <a:defRPr/>
              </a:pPr>
              <a:r>
                <a:rPr lang="id-ID" sz="1550" dirty="0">
                  <a:solidFill>
                    <a:srgbClr val="000000"/>
                  </a:solidFill>
                  <a:latin typeface="Candara" pitchFamily="34" charset="0"/>
                  <a:ea typeface="Verdana" pitchFamily="34" charset="0"/>
                  <a:cs typeface="Verdana" pitchFamily="34" charset="0"/>
                </a:rPr>
                <a:t>MENTERI DALAM NEGERI</a:t>
              </a:r>
              <a:endParaRPr lang="en-US" dirty="0">
                <a:solidFill>
                  <a:srgbClr val="000000"/>
                </a:solidFill>
                <a:latin typeface="Candara" pitchFamily="34" charset="0"/>
                <a:ea typeface="Verdana" pitchFamily="34" charset="0"/>
                <a:cs typeface="Verdana" pitchFamily="34" charset="0"/>
              </a:endParaRPr>
            </a:p>
          </p:txBody>
        </p:sp>
      </p:grpSp>
      <p:pic>
        <p:nvPicPr>
          <p:cNvPr id="32770" name="Picture 4" descr="C:\Users\Public\Documents\2011\SOSIALISASI-PERMENDAGRI-54\SOSIALISASI-UNDIP\BAHAN-BAHAN\LOGO\LOGO KMDN.bm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4938" y="90488"/>
            <a:ext cx="792162" cy="1054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5" name="Rectangle 4"/>
          <p:cNvSpPr>
            <a:spLocks noChangeArrowheads="1"/>
          </p:cNvSpPr>
          <p:nvPr/>
        </p:nvSpPr>
        <p:spPr bwMode="auto">
          <a:xfrm>
            <a:off x="304801" y="1263804"/>
            <a:ext cx="8534400" cy="465592"/>
          </a:xfrm>
          <a:prstGeom prst="rect">
            <a:avLst/>
          </a:prstGeom>
          <a:solidFill>
            <a:srgbClr val="FF0000"/>
          </a:solidFill>
          <a:ln>
            <a:headEnd/>
            <a:tailEnd/>
          </a:ln>
        </p:spPr>
        <p:style>
          <a:lnRef idx="0">
            <a:schemeClr val="accent1"/>
          </a:lnRef>
          <a:fillRef idx="3">
            <a:schemeClr val="accent1"/>
          </a:fillRef>
          <a:effectRef idx="3">
            <a:schemeClr val="accent1"/>
          </a:effectRef>
          <a:fontRef idx="minor">
            <a:schemeClr val="lt1"/>
          </a:fontRef>
        </p:style>
        <p:txBody>
          <a:bodyPr/>
          <a:lstStyle/>
          <a:p>
            <a:pPr algn="ctr">
              <a:spcAft>
                <a:spcPts val="600"/>
              </a:spcAft>
              <a:tabLst>
                <a:tab pos="7620000" algn="l"/>
              </a:tabLst>
              <a:defRPr/>
            </a:pPr>
            <a:r>
              <a:rPr lang="id-ID" sz="2800" dirty="0">
                <a:solidFill>
                  <a:srgbClr val="FFFFFF"/>
                </a:solidFill>
              </a:rPr>
              <a:t>BELANJA PENUNJANG KEGIATAN DPRD</a:t>
            </a:r>
            <a:endParaRPr lang="sv-SE" sz="2800" dirty="0">
              <a:solidFill>
                <a:srgbClr val="FFFFFF"/>
              </a:solidFill>
            </a:endParaRPr>
          </a:p>
          <a:p>
            <a:pPr algn="ctr">
              <a:defRPr/>
            </a:pPr>
            <a:endParaRPr lang="sv-SE" sz="1600" dirty="0">
              <a:solidFill>
                <a:srgbClr val="FFFFFF"/>
              </a:solidFill>
            </a:endParaRPr>
          </a:p>
        </p:txBody>
      </p:sp>
      <p:sp>
        <p:nvSpPr>
          <p:cNvPr id="16" name="Round Diagonal Corner Rectangle 15"/>
          <p:cNvSpPr>
            <a:spLocks noChangeArrowheads="1"/>
          </p:cNvSpPr>
          <p:nvPr/>
        </p:nvSpPr>
        <p:spPr bwMode="auto">
          <a:xfrm>
            <a:off x="295275" y="1860550"/>
            <a:ext cx="8520113" cy="3944938"/>
          </a:xfrm>
          <a:custGeom>
            <a:avLst/>
            <a:gdLst>
              <a:gd name="T0" fmla="*/ 9231312 w 9231312"/>
              <a:gd name="T1" fmla="*/ 1972469 h 3944938"/>
              <a:gd name="T2" fmla="*/ 4615656 w 9231312"/>
              <a:gd name="T3" fmla="*/ 3944938 h 3944938"/>
              <a:gd name="T4" fmla="*/ 0 w 9231312"/>
              <a:gd name="T5" fmla="*/ 1972469 h 3944938"/>
              <a:gd name="T6" fmla="*/ 4615656 w 9231312"/>
              <a:gd name="T7" fmla="*/ 0 h 3944938"/>
              <a:gd name="T8" fmla="*/ 0 60000 65536"/>
              <a:gd name="T9" fmla="*/ 5898240 60000 65536"/>
              <a:gd name="T10" fmla="*/ 11796480 60000 65536"/>
              <a:gd name="T11" fmla="*/ 17694720 60000 65536"/>
              <a:gd name="T12" fmla="*/ 192576 w 9231312"/>
              <a:gd name="T13" fmla="*/ 192576 h 3944938"/>
              <a:gd name="T14" fmla="*/ 9038736 w 9231312"/>
              <a:gd name="T15" fmla="*/ 3752362 h 3944938"/>
            </a:gdLst>
            <a:ahLst/>
            <a:cxnLst>
              <a:cxn ang="T8">
                <a:pos x="T0" y="T1"/>
              </a:cxn>
              <a:cxn ang="T9">
                <a:pos x="T2" y="T3"/>
              </a:cxn>
              <a:cxn ang="T10">
                <a:pos x="T4" y="T5"/>
              </a:cxn>
              <a:cxn ang="T11">
                <a:pos x="T6" y="T7"/>
              </a:cxn>
            </a:cxnLst>
            <a:rect l="T12" t="T13" r="T14" b="T15"/>
            <a:pathLst>
              <a:path w="9231312" h="3944938">
                <a:moveTo>
                  <a:pt x="657503" y="0"/>
                </a:moveTo>
                <a:lnTo>
                  <a:pt x="9231312" y="0"/>
                </a:lnTo>
                <a:lnTo>
                  <a:pt x="9231312" y="3287435"/>
                </a:lnTo>
                <a:cubicBezTo>
                  <a:pt x="9231312" y="3650563"/>
                  <a:pt x="8936937" y="3944937"/>
                  <a:pt x="8573809" y="3944937"/>
                </a:cubicBezTo>
                <a:lnTo>
                  <a:pt x="0" y="3944938"/>
                </a:lnTo>
                <a:lnTo>
                  <a:pt x="0" y="657503"/>
                </a:lnTo>
                <a:cubicBezTo>
                  <a:pt x="0" y="294374"/>
                  <a:pt x="294374" y="0"/>
                  <a:pt x="657503" y="0"/>
                </a:cubicBezTo>
                <a:cubicBezTo>
                  <a:pt x="657503" y="0"/>
                  <a:pt x="657503" y="1"/>
                  <a:pt x="657503" y="1"/>
                </a:cubicBezTo>
                <a:close/>
              </a:path>
            </a:pathLst>
          </a:custGeom>
          <a:solidFill>
            <a:srgbClr val="FFFFFF">
              <a:alpha val="54901"/>
            </a:srgbClr>
          </a:solidFill>
          <a:ln w="9525">
            <a:solidFill>
              <a:srgbClr val="20B0B0"/>
            </a:solidFill>
            <a:miter lim="800000"/>
            <a:headEnd/>
            <a:tailEnd/>
          </a:ln>
          <a:effectLst>
            <a:outerShdw blurRad="63500" dist="23000" dir="5400000" rotWithShape="0">
              <a:srgbClr val="000000">
                <a:alpha val="34999"/>
              </a:srgbClr>
            </a:outerShdw>
          </a:effectLst>
        </p:spPr>
        <p:txBody>
          <a:bodyPr anchor="ctr"/>
          <a:lstStyle/>
          <a:p>
            <a:pPr algn="just">
              <a:spcBef>
                <a:spcPts val="300"/>
              </a:spcBef>
              <a:spcAft>
                <a:spcPts val="300"/>
              </a:spcAft>
              <a:defRPr/>
            </a:pPr>
            <a:r>
              <a:rPr lang="id-ID" sz="1900" dirty="0">
                <a:solidFill>
                  <a:srgbClr val="1D528D"/>
                </a:solidFill>
                <a:latin typeface="Bookman Old Style" pitchFamily="18" charset="0"/>
                <a:ea typeface="+mn-ea"/>
                <a:cs typeface="+mn-cs"/>
              </a:rPr>
              <a:t>Belanja Penunjang Kegiatan disediakan untuk mendukung kelancaran fungsi, tugas dan wewenang DPRD, berupa program: </a:t>
            </a:r>
          </a:p>
          <a:p>
            <a:pPr marL="357188" lvl="1" indent="-357188" algn="just">
              <a:spcBef>
                <a:spcPts val="300"/>
              </a:spcBef>
              <a:spcAft>
                <a:spcPts val="300"/>
              </a:spcAft>
              <a:buFont typeface="+mj-lt"/>
              <a:buAutoNum type="alphaLcPeriod"/>
              <a:defRPr/>
            </a:pPr>
            <a:r>
              <a:rPr lang="en-US" sz="1900" dirty="0" err="1">
                <a:solidFill>
                  <a:srgbClr val="1D528D"/>
                </a:solidFill>
                <a:latin typeface="Bookman Old Style" pitchFamily="18" charset="0"/>
                <a:ea typeface="+mn-ea"/>
                <a:cs typeface="+mn-cs"/>
              </a:rPr>
              <a:t>Rapat-rapat</a:t>
            </a:r>
            <a:r>
              <a:rPr lang="en-US" sz="1900" dirty="0">
                <a:solidFill>
                  <a:srgbClr val="1D528D"/>
                </a:solidFill>
                <a:latin typeface="Bookman Old Style" pitchFamily="18" charset="0"/>
                <a:ea typeface="+mn-ea"/>
                <a:cs typeface="+mn-cs"/>
              </a:rPr>
              <a:t>;</a:t>
            </a:r>
          </a:p>
          <a:p>
            <a:pPr marL="357188" lvl="1" indent="-357188" algn="just">
              <a:spcBef>
                <a:spcPts val="300"/>
              </a:spcBef>
              <a:spcAft>
                <a:spcPts val="300"/>
              </a:spcAft>
              <a:buFont typeface="+mj-lt"/>
              <a:buAutoNum type="alphaLcPeriod"/>
              <a:defRPr/>
            </a:pPr>
            <a:r>
              <a:rPr lang="en-US" sz="1900" dirty="0" err="1">
                <a:solidFill>
                  <a:srgbClr val="1D528D"/>
                </a:solidFill>
                <a:latin typeface="Bookman Old Style" pitchFamily="18" charset="0"/>
                <a:ea typeface="+mn-ea"/>
                <a:cs typeface="+mn-cs"/>
              </a:rPr>
              <a:t>Kunjungan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kerja</a:t>
            </a:r>
            <a:r>
              <a:rPr lang="en-US" sz="1900" dirty="0">
                <a:solidFill>
                  <a:srgbClr val="1D528D"/>
                </a:solidFill>
                <a:latin typeface="Bookman Old Style" pitchFamily="18" charset="0"/>
                <a:ea typeface="+mn-ea"/>
                <a:cs typeface="+mn-cs"/>
              </a:rPr>
              <a:t>;</a:t>
            </a:r>
          </a:p>
          <a:p>
            <a:pPr marL="357188" lvl="1" indent="-357188" algn="just">
              <a:spcBef>
                <a:spcPts val="300"/>
              </a:spcBef>
              <a:spcAft>
                <a:spcPts val="300"/>
              </a:spcAft>
              <a:buFont typeface="+mj-lt"/>
              <a:buAutoNum type="alphaLcPeriod"/>
              <a:defRPr/>
            </a:pPr>
            <a:r>
              <a:rPr lang="en-US" sz="1900" dirty="0" err="1">
                <a:solidFill>
                  <a:srgbClr val="1D528D"/>
                </a:solidFill>
                <a:latin typeface="Bookman Old Style" pitchFamily="18" charset="0"/>
                <a:ea typeface="+mn-ea"/>
                <a:cs typeface="+mn-cs"/>
              </a:rPr>
              <a:t>Penyiapan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rancangan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perda</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pengkajian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dan</a:t>
            </a:r>
            <a:r>
              <a:rPr lang="en-US" sz="1900" dirty="0">
                <a:solidFill>
                  <a:srgbClr val="1D528D"/>
                </a:solidFill>
                <a:latin typeface="Bookman Old Style" pitchFamily="18" charset="0"/>
                <a:ea typeface="+mn-ea"/>
                <a:cs typeface="+mn-cs"/>
              </a:rPr>
              <a:t> </a:t>
            </a:r>
            <a:r>
              <a:rPr lang="id-ID" sz="1900" dirty="0">
                <a:solidFill>
                  <a:srgbClr val="1D528D"/>
                </a:solidFill>
                <a:latin typeface="Bookman Old Style" pitchFamily="18" charset="0"/>
                <a:ea typeface="+mn-ea"/>
                <a:cs typeface="+mn-cs"/>
              </a:rPr>
              <a:t>penelaahan </a:t>
            </a:r>
            <a:r>
              <a:rPr lang="en-US" sz="1900" dirty="0" err="1">
                <a:solidFill>
                  <a:srgbClr val="1D528D"/>
                </a:solidFill>
                <a:latin typeface="Bookman Old Style" pitchFamily="18" charset="0"/>
                <a:ea typeface="+mn-ea"/>
                <a:cs typeface="+mn-cs"/>
              </a:rPr>
              <a:t>perda</a:t>
            </a:r>
            <a:r>
              <a:rPr lang="en-US" sz="1900" dirty="0">
                <a:solidFill>
                  <a:srgbClr val="1D528D"/>
                </a:solidFill>
                <a:latin typeface="Bookman Old Style" pitchFamily="18" charset="0"/>
                <a:ea typeface="+mn-ea"/>
                <a:cs typeface="+mn-cs"/>
              </a:rPr>
              <a:t>;</a:t>
            </a:r>
          </a:p>
          <a:p>
            <a:pPr marL="357188" lvl="1" indent="-357188" algn="just">
              <a:spcBef>
                <a:spcPts val="300"/>
              </a:spcBef>
              <a:spcAft>
                <a:spcPts val="300"/>
              </a:spcAft>
              <a:buFont typeface="+mj-lt"/>
              <a:buAutoNum type="alphaLcPeriod"/>
              <a:defRPr/>
            </a:pPr>
            <a:r>
              <a:rPr lang="en-US" sz="1900" dirty="0" err="1">
                <a:solidFill>
                  <a:srgbClr val="1D528D"/>
                </a:solidFill>
                <a:latin typeface="Bookman Old Style" pitchFamily="18" charset="0"/>
                <a:ea typeface="+mn-ea"/>
                <a:cs typeface="+mn-cs"/>
              </a:rPr>
              <a:t>Peningkatan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sumber</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daya</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manusia</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dan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profesionalisme</a:t>
            </a:r>
            <a:r>
              <a:rPr lang="en-US" sz="1900" dirty="0">
                <a:solidFill>
                  <a:srgbClr val="1D528D"/>
                </a:solidFill>
                <a:latin typeface="Bookman Old Style" pitchFamily="18" charset="0"/>
                <a:ea typeface="+mn-ea"/>
                <a:cs typeface="+mn-cs"/>
              </a:rPr>
              <a:t>;</a:t>
            </a:r>
          </a:p>
          <a:p>
            <a:pPr marL="357188" lvl="1" indent="-357188" algn="just">
              <a:spcBef>
                <a:spcPts val="300"/>
              </a:spcBef>
              <a:spcAft>
                <a:spcPts val="300"/>
              </a:spcAft>
              <a:buFont typeface="+mj-lt"/>
              <a:buAutoNum type="alphaLcPeriod"/>
              <a:defRPr/>
            </a:pPr>
            <a:r>
              <a:rPr lang="en-US" sz="1900" dirty="0" err="1">
                <a:solidFill>
                  <a:srgbClr val="1D528D"/>
                </a:solidFill>
                <a:latin typeface="Bookman Old Style" pitchFamily="18" charset="0"/>
                <a:ea typeface="+mn-ea"/>
                <a:cs typeface="+mn-cs"/>
              </a:rPr>
              <a:t>Koordinasi</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dan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konsultasi</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kegiatan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pemerintahan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dan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kemasyarakatan</a:t>
            </a:r>
            <a:r>
              <a:rPr lang="id-ID" sz="1900" dirty="0">
                <a:solidFill>
                  <a:srgbClr val="1D528D"/>
                </a:solidFill>
                <a:latin typeface="Bookman Old Style" pitchFamily="18" charset="0"/>
                <a:ea typeface="+mn-ea"/>
                <a:cs typeface="+mn-cs"/>
              </a:rPr>
              <a:t>;</a:t>
            </a:r>
          </a:p>
          <a:p>
            <a:pPr marL="357188" lvl="1" indent="-357188" algn="just">
              <a:spcBef>
                <a:spcPts val="300"/>
              </a:spcBef>
              <a:spcAft>
                <a:spcPts val="300"/>
              </a:spcAft>
              <a:buFont typeface="+mj-lt"/>
              <a:buAutoNum type="alphaLcPeriod"/>
              <a:defRPr/>
            </a:pPr>
            <a:r>
              <a:rPr lang="en-US" sz="1900" dirty="0">
                <a:solidFill>
                  <a:srgbClr val="1D528D"/>
                </a:solidFill>
                <a:latin typeface="Bookman Old Style" pitchFamily="18" charset="0"/>
                <a:ea typeface="+mn-ea"/>
                <a:cs typeface="+mn-cs"/>
              </a:rPr>
              <a:t>program lain </a:t>
            </a:r>
            <a:r>
              <a:rPr lang="en-US" sz="1900" dirty="0" err="1">
                <a:solidFill>
                  <a:srgbClr val="1D528D"/>
                </a:solidFill>
                <a:latin typeface="Bookman Old Style" pitchFamily="18" charset="0"/>
                <a:ea typeface="+mn-ea"/>
                <a:cs typeface="+mn-cs"/>
              </a:rPr>
              <a:t>sesuai</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dengan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fungsi</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tugas</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dan</a:t>
            </a:r>
            <a:r>
              <a:rPr lang="en-US" sz="1900" dirty="0">
                <a:solidFill>
                  <a:srgbClr val="1D528D"/>
                </a:solidFill>
                <a:latin typeface="Bookman Old Style" pitchFamily="18" charset="0"/>
                <a:ea typeface="+mn-ea"/>
                <a:cs typeface="+mn-cs"/>
              </a:rPr>
              <a:t> </a:t>
            </a:r>
            <a:r>
              <a:rPr lang="en-US" sz="1900" dirty="0" err="1">
                <a:solidFill>
                  <a:srgbClr val="1D528D"/>
                </a:solidFill>
                <a:latin typeface="Bookman Old Style" pitchFamily="18" charset="0"/>
                <a:ea typeface="+mn-ea"/>
                <a:cs typeface="+mn-cs"/>
              </a:rPr>
              <a:t>wewenang</a:t>
            </a:r>
            <a:r>
              <a:rPr lang="en-US" sz="1900" dirty="0">
                <a:solidFill>
                  <a:srgbClr val="1D528D"/>
                </a:solidFill>
                <a:latin typeface="Bookman Old Style" pitchFamily="18" charset="0"/>
                <a:ea typeface="+mn-ea"/>
                <a:cs typeface="+mn-cs"/>
              </a:rPr>
              <a:t> </a:t>
            </a:r>
            <a:endParaRPr lang="id-ID" sz="1900" dirty="0">
              <a:solidFill>
                <a:srgbClr val="1D528D"/>
              </a:solidFill>
              <a:latin typeface="Bookman Old Style" pitchFamily="18" charset="0"/>
              <a:ea typeface="+mn-ea"/>
              <a:cs typeface="+mn-cs"/>
            </a:endParaRPr>
          </a:p>
        </p:txBody>
      </p:sp>
    </p:spTree>
    <p:extLst>
      <p:ext uri="{BB962C8B-B14F-4D97-AF65-F5344CB8AC3E}">
        <p14:creationId xmlns:p14="http://schemas.microsoft.com/office/powerpoint/2010/main" val="1871656979"/>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7"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50350" cy="342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4818" name="Group 15"/>
          <p:cNvGrpSpPr>
            <a:grpSpLocks/>
          </p:cNvGrpSpPr>
          <p:nvPr/>
        </p:nvGrpSpPr>
        <p:grpSpPr bwMode="auto">
          <a:xfrm>
            <a:off x="0" y="357188"/>
            <a:ext cx="9144000" cy="306387"/>
            <a:chOff x="0" y="1828800"/>
            <a:chExt cx="9144000" cy="304800"/>
          </a:xfrm>
        </p:grpSpPr>
        <p:sp>
          <p:nvSpPr>
            <p:cNvPr id="6" name="Rectangle 5"/>
            <p:cNvSpPr/>
            <p:nvPr/>
          </p:nvSpPr>
          <p:spPr>
            <a:xfrm>
              <a:off x="0" y="1828800"/>
              <a:ext cx="9144000" cy="153189"/>
            </a:xfrm>
            <a:prstGeom prst="rect">
              <a:avLst/>
            </a:prstGeom>
            <a:solidFill>
              <a:srgbClr val="FF0000"/>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p>
          </p:txBody>
        </p:sp>
        <p:sp>
          <p:nvSpPr>
            <p:cNvPr id="7" name="Rectangle 6"/>
            <p:cNvSpPr/>
            <p:nvPr/>
          </p:nvSpPr>
          <p:spPr>
            <a:xfrm>
              <a:off x="0" y="1981989"/>
              <a:ext cx="9144000" cy="151611"/>
            </a:xfrm>
            <a:prstGeom prst="rect">
              <a:avLst/>
            </a:prstGeom>
            <a:solidFill>
              <a:schemeClr val="bg1"/>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p>
          </p:txBody>
        </p:sp>
      </p:grpSp>
      <p:pic>
        <p:nvPicPr>
          <p:cNvPr id="8" name="Picture 1" descr="logo"/>
          <p:cNvPicPr>
            <a:picLocks noChangeAspect="1" noChangeArrowheads="1"/>
          </p:cNvPicPr>
          <p:nvPr/>
        </p:nvPicPr>
        <p:blipFill>
          <a:blip r:embed="rId4" cstate="print"/>
          <a:srcRect/>
          <a:stretch>
            <a:fillRect/>
          </a:stretch>
        </p:blipFill>
        <p:spPr bwMode="auto">
          <a:xfrm>
            <a:off x="4188004" y="149236"/>
            <a:ext cx="717740" cy="841365"/>
          </a:xfrm>
          <a:prstGeom prst="rect">
            <a:avLst/>
          </a:prstGeom>
          <a:noFill/>
          <a:ln w="9525">
            <a:noFill/>
            <a:miter lim="800000"/>
            <a:headEnd/>
            <a:tailEnd/>
          </a:ln>
          <a:effectLst>
            <a:reflection blurRad="6350" stA="52000" endA="300" endPos="35000" dir="5400000" sy="-100000" algn="bl" rotWithShape="0"/>
          </a:effectLst>
        </p:spPr>
      </p:pic>
      <p:sp>
        <p:nvSpPr>
          <p:cNvPr id="34820" name="Slide Number Placeholder 2"/>
          <p:cNvSpPr>
            <a:spLocks noGrp="1"/>
          </p:cNvSpPr>
          <p:nvPr>
            <p:ph type="sldNum" sz="quarter" idx="12"/>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DDA2EB19-37A6-B54E-BD0A-F0987AD40E0E}" type="slidenum">
              <a:rPr lang="en-US" sz="1200" b="1" i="1">
                <a:solidFill>
                  <a:srgbClr val="484979"/>
                </a:solidFill>
                <a:latin typeface="Times New Roman" charset="0"/>
                <a:ea typeface="ＭＳ Ｐゴシック" charset="0"/>
                <a:cs typeface="ＭＳ Ｐゴシック" charset="0"/>
              </a:rPr>
              <a:pPr eaLnBrk="1" hangingPunct="1"/>
              <a:t>26</a:t>
            </a:fld>
            <a:endParaRPr lang="en-US" sz="1200" b="1" i="1">
              <a:solidFill>
                <a:srgbClr val="484979"/>
              </a:solidFill>
              <a:latin typeface="Times New Roman" charset="0"/>
              <a:ea typeface="ＭＳ Ｐゴシック" charset="0"/>
              <a:cs typeface="ＭＳ Ｐゴシック" charset="0"/>
            </a:endParaRPr>
          </a:p>
        </p:txBody>
      </p:sp>
      <p:sp>
        <p:nvSpPr>
          <p:cNvPr id="2" name="Round Single Corner Rectangle 1"/>
          <p:cNvSpPr/>
          <p:nvPr/>
        </p:nvSpPr>
        <p:spPr>
          <a:xfrm>
            <a:off x="395288" y="1484313"/>
            <a:ext cx="1296987" cy="865187"/>
          </a:xfrm>
          <a:prstGeom prst="round1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latin typeface="Arial"/>
                <a:cs typeface="Arial"/>
              </a:rPr>
              <a:t>KDH</a:t>
            </a:r>
          </a:p>
        </p:txBody>
      </p:sp>
      <p:sp>
        <p:nvSpPr>
          <p:cNvPr id="9" name="Round Single Corner Rectangle 8"/>
          <p:cNvSpPr/>
          <p:nvPr/>
        </p:nvSpPr>
        <p:spPr>
          <a:xfrm>
            <a:off x="7596188" y="1484313"/>
            <a:ext cx="1296987" cy="865187"/>
          </a:xfrm>
          <a:prstGeom prst="round1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2400" dirty="0">
                <a:latin typeface="Arial"/>
                <a:cs typeface="Arial"/>
              </a:rPr>
              <a:t>DPRD</a:t>
            </a:r>
          </a:p>
        </p:txBody>
      </p:sp>
      <p:sp>
        <p:nvSpPr>
          <p:cNvPr id="3" name="Oval 2"/>
          <p:cNvSpPr/>
          <p:nvPr/>
        </p:nvSpPr>
        <p:spPr>
          <a:xfrm>
            <a:off x="2484438" y="1341438"/>
            <a:ext cx="4248150" cy="1150937"/>
          </a:xfrm>
          <a:prstGeom prst="ellipse">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t>PENYELENGGARAAN URUSAN PEMERINTAHAN DAERAH</a:t>
            </a:r>
          </a:p>
        </p:txBody>
      </p:sp>
      <p:sp>
        <p:nvSpPr>
          <p:cNvPr id="4" name="Right Arrow 3"/>
          <p:cNvSpPr/>
          <p:nvPr/>
        </p:nvSpPr>
        <p:spPr>
          <a:xfrm>
            <a:off x="1835150" y="1628775"/>
            <a:ext cx="576263" cy="576263"/>
          </a:xfrm>
          <a:prstGeom prst="rightArrow">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a:p>
        </p:txBody>
      </p:sp>
      <p:sp>
        <p:nvSpPr>
          <p:cNvPr id="5" name="Left Arrow 4"/>
          <p:cNvSpPr/>
          <p:nvPr/>
        </p:nvSpPr>
        <p:spPr>
          <a:xfrm>
            <a:off x="6875463" y="1628775"/>
            <a:ext cx="576262" cy="576263"/>
          </a:xfrm>
          <a:prstGeom prst="leftArrow">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a:p>
        </p:txBody>
      </p:sp>
      <p:sp>
        <p:nvSpPr>
          <p:cNvPr id="10" name="Snip Diagonal Corner Rectangle 9"/>
          <p:cNvSpPr/>
          <p:nvPr/>
        </p:nvSpPr>
        <p:spPr>
          <a:xfrm>
            <a:off x="107950" y="2924175"/>
            <a:ext cx="2519363" cy="1584325"/>
          </a:xfrm>
          <a:prstGeom prst="snip2DiagRect">
            <a:avLst/>
          </a:prstGeom>
        </p:spPr>
        <p:style>
          <a:lnRef idx="2">
            <a:schemeClr val="dk1"/>
          </a:lnRef>
          <a:fillRef idx="1">
            <a:schemeClr val="lt1"/>
          </a:fillRef>
          <a:effectRef idx="0">
            <a:schemeClr val="dk1"/>
          </a:effectRef>
          <a:fontRef idx="minor">
            <a:schemeClr val="dk1"/>
          </a:fontRef>
        </p:style>
        <p:txBody>
          <a:bodyPr anchor="ctr"/>
          <a:lstStyle/>
          <a:p>
            <a:pPr marL="180975" indent="-180975">
              <a:buFont typeface="Arial"/>
              <a:buChar char="•"/>
              <a:defRPr/>
            </a:pPr>
            <a:r>
              <a:rPr lang="en-US" sz="1400" dirty="0"/>
              <a:t>SEKRETARIAT DAERAH</a:t>
            </a:r>
          </a:p>
          <a:p>
            <a:pPr marL="180975" indent="-180975">
              <a:buFont typeface="Arial"/>
              <a:buChar char="•"/>
              <a:defRPr/>
            </a:pPr>
            <a:r>
              <a:rPr lang="en-US" sz="1400" dirty="0"/>
              <a:t>INSPEKTORAT</a:t>
            </a:r>
          </a:p>
          <a:p>
            <a:pPr marL="180975" indent="-180975">
              <a:buFont typeface="Arial"/>
              <a:buChar char="•"/>
              <a:defRPr/>
            </a:pPr>
            <a:r>
              <a:rPr lang="en-US" sz="1400" dirty="0"/>
              <a:t>DINAS</a:t>
            </a:r>
          </a:p>
          <a:p>
            <a:pPr marL="180975" indent="-180975">
              <a:buFont typeface="Arial"/>
              <a:buChar char="•"/>
              <a:defRPr/>
            </a:pPr>
            <a:r>
              <a:rPr lang="en-US" sz="1400" dirty="0"/>
              <a:t>BADAN</a:t>
            </a:r>
          </a:p>
          <a:p>
            <a:pPr marL="180975" indent="-180975">
              <a:buFont typeface="Arial"/>
              <a:buChar char="•"/>
              <a:defRPr/>
            </a:pPr>
            <a:endParaRPr lang="en-US" sz="1400" dirty="0"/>
          </a:p>
        </p:txBody>
      </p:sp>
      <p:sp>
        <p:nvSpPr>
          <p:cNvPr id="14" name="Snip Diagonal Corner Rectangle 13"/>
          <p:cNvSpPr/>
          <p:nvPr/>
        </p:nvSpPr>
        <p:spPr>
          <a:xfrm>
            <a:off x="6516688" y="2924175"/>
            <a:ext cx="2519362" cy="1873250"/>
          </a:xfrm>
          <a:prstGeom prst="snip2DiagRect">
            <a:avLst/>
          </a:prstGeom>
        </p:spPr>
        <p:style>
          <a:lnRef idx="2">
            <a:schemeClr val="dk1"/>
          </a:lnRef>
          <a:fillRef idx="1">
            <a:schemeClr val="lt1"/>
          </a:fillRef>
          <a:effectRef idx="0">
            <a:schemeClr val="dk1"/>
          </a:effectRef>
          <a:fontRef idx="minor">
            <a:schemeClr val="dk1"/>
          </a:fontRef>
        </p:style>
        <p:txBody>
          <a:bodyPr anchor="ctr"/>
          <a:lstStyle/>
          <a:p>
            <a:pPr marL="180975" indent="-180975">
              <a:buFont typeface="Arial"/>
              <a:buChar char="•"/>
              <a:defRPr/>
            </a:pPr>
            <a:r>
              <a:rPr lang="en-US" sz="1200" dirty="0"/>
              <a:t>PIMPINAN DPRD</a:t>
            </a:r>
          </a:p>
          <a:p>
            <a:pPr marL="180975" indent="-180975">
              <a:buFont typeface="Arial"/>
              <a:buChar char="•"/>
              <a:defRPr/>
            </a:pPr>
            <a:r>
              <a:rPr lang="en-US" sz="1200" dirty="0"/>
              <a:t>BADAN MUSYAWARAH</a:t>
            </a:r>
          </a:p>
          <a:p>
            <a:pPr marL="180975" indent="-180975">
              <a:buFont typeface="Arial"/>
              <a:buChar char="•"/>
              <a:defRPr/>
            </a:pPr>
            <a:r>
              <a:rPr lang="en-US" sz="1200" dirty="0"/>
              <a:t>KOMISI</a:t>
            </a:r>
          </a:p>
          <a:p>
            <a:pPr marL="180975" indent="-180975">
              <a:buFont typeface="Arial"/>
              <a:buChar char="•"/>
              <a:defRPr/>
            </a:pPr>
            <a:r>
              <a:rPr lang="en-US" sz="1200" dirty="0"/>
              <a:t>BADAN ANGGARAN</a:t>
            </a:r>
          </a:p>
          <a:p>
            <a:pPr marL="180975" indent="-180975">
              <a:buFont typeface="Arial"/>
              <a:buChar char="•"/>
              <a:defRPr/>
            </a:pPr>
            <a:r>
              <a:rPr lang="en-US" sz="1200" dirty="0"/>
              <a:t>BAPEM PERDA</a:t>
            </a:r>
          </a:p>
          <a:p>
            <a:pPr marL="180975" indent="-180975">
              <a:buFont typeface="Arial"/>
              <a:buChar char="•"/>
              <a:defRPr/>
            </a:pPr>
            <a:r>
              <a:rPr lang="en-US" sz="1200" dirty="0"/>
              <a:t>BADAN KEHORMATAN</a:t>
            </a:r>
          </a:p>
          <a:p>
            <a:pPr marL="180975" indent="-180975">
              <a:buFont typeface="Arial"/>
              <a:buChar char="•"/>
              <a:defRPr/>
            </a:pPr>
            <a:r>
              <a:rPr lang="en-US" sz="1200" dirty="0"/>
              <a:t>PANSUS</a:t>
            </a:r>
          </a:p>
          <a:p>
            <a:pPr marL="180975" indent="-180975">
              <a:buFont typeface="Arial"/>
              <a:buChar char="•"/>
              <a:defRPr/>
            </a:pPr>
            <a:endParaRPr lang="en-US" sz="1200" dirty="0"/>
          </a:p>
        </p:txBody>
      </p:sp>
      <p:sp>
        <p:nvSpPr>
          <p:cNvPr id="11" name="Striped Right Arrow 10"/>
          <p:cNvSpPr/>
          <p:nvPr/>
        </p:nvSpPr>
        <p:spPr>
          <a:xfrm rot="16200000">
            <a:off x="864394" y="2240757"/>
            <a:ext cx="431800" cy="792162"/>
          </a:xfrm>
          <a:prstGeom prst="stripedRigh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sp>
        <p:nvSpPr>
          <p:cNvPr id="16" name="Striped Right Arrow 15"/>
          <p:cNvSpPr/>
          <p:nvPr/>
        </p:nvSpPr>
        <p:spPr>
          <a:xfrm rot="16200000">
            <a:off x="8064501" y="2241550"/>
            <a:ext cx="431800" cy="790575"/>
          </a:xfrm>
          <a:prstGeom prst="stripedRightArrow">
            <a:avLst/>
          </a:prstGeom>
          <a:solidFill>
            <a:srgbClr val="FF0000"/>
          </a:solidFill>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a:p>
        </p:txBody>
      </p:sp>
      <p:cxnSp>
        <p:nvCxnSpPr>
          <p:cNvPr id="13" name="Straight Connector 12"/>
          <p:cNvCxnSpPr>
            <a:stCxn id="10" idx="1"/>
          </p:cNvCxnSpPr>
          <p:nvPr/>
        </p:nvCxnSpPr>
        <p:spPr>
          <a:xfrm flipH="1">
            <a:off x="1331913" y="4508500"/>
            <a:ext cx="36512" cy="1512888"/>
          </a:xfrm>
          <a:prstGeom prst="line">
            <a:avLst/>
          </a:prstGeom>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a:off x="1331913" y="6021388"/>
            <a:ext cx="6408737"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p:nvPr/>
        </p:nvCxnSpPr>
        <p:spPr>
          <a:xfrm flipV="1">
            <a:off x="7812088" y="4868863"/>
            <a:ext cx="0" cy="6477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1" name="Rounded Rectangle 20"/>
          <p:cNvSpPr/>
          <p:nvPr/>
        </p:nvSpPr>
        <p:spPr>
          <a:xfrm>
            <a:off x="6732588" y="5589588"/>
            <a:ext cx="2160587" cy="431800"/>
          </a:xfrm>
          <a:prstGeom prst="roundRect">
            <a:avLst/>
          </a:prstGeom>
          <a:solidFill>
            <a:schemeClr val="bg2"/>
          </a:solidFill>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sz="1600" dirty="0">
                <a:solidFill>
                  <a:srgbClr val="000000"/>
                </a:solidFill>
              </a:rPr>
              <a:t>SEKRETARIAT DPRD</a:t>
            </a:r>
          </a:p>
        </p:txBody>
      </p:sp>
    </p:spTree>
    <p:extLst>
      <p:ext uri="{BB962C8B-B14F-4D97-AF65-F5344CB8AC3E}">
        <p14:creationId xmlns:p14="http://schemas.microsoft.com/office/powerpoint/2010/main" val="433472038"/>
      </p:ext>
    </p:extLst>
  </p:cSld>
  <p:clrMapOvr>
    <a:masterClrMapping/>
  </p:clrMapOvr>
  <p:transition>
    <p:split orient="vert"/>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5"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50350" cy="342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6866" name="Group 15"/>
          <p:cNvGrpSpPr>
            <a:grpSpLocks/>
          </p:cNvGrpSpPr>
          <p:nvPr/>
        </p:nvGrpSpPr>
        <p:grpSpPr bwMode="auto">
          <a:xfrm>
            <a:off x="0" y="357188"/>
            <a:ext cx="9144000" cy="306387"/>
            <a:chOff x="0" y="1828800"/>
            <a:chExt cx="9144000" cy="304800"/>
          </a:xfrm>
        </p:grpSpPr>
        <p:sp>
          <p:nvSpPr>
            <p:cNvPr id="6" name="Rectangle 5"/>
            <p:cNvSpPr/>
            <p:nvPr/>
          </p:nvSpPr>
          <p:spPr>
            <a:xfrm>
              <a:off x="0" y="1828800"/>
              <a:ext cx="9144000" cy="153189"/>
            </a:xfrm>
            <a:prstGeom prst="rect">
              <a:avLst/>
            </a:prstGeom>
            <a:solidFill>
              <a:srgbClr val="FF0000"/>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p>
          </p:txBody>
        </p:sp>
        <p:sp>
          <p:nvSpPr>
            <p:cNvPr id="7" name="Rectangle 6"/>
            <p:cNvSpPr/>
            <p:nvPr/>
          </p:nvSpPr>
          <p:spPr>
            <a:xfrm>
              <a:off x="0" y="1981989"/>
              <a:ext cx="9144000" cy="151611"/>
            </a:xfrm>
            <a:prstGeom prst="rect">
              <a:avLst/>
            </a:prstGeom>
            <a:solidFill>
              <a:schemeClr val="bg1"/>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p>
          </p:txBody>
        </p:sp>
      </p:grpSp>
      <p:pic>
        <p:nvPicPr>
          <p:cNvPr id="8" name="Picture 1" descr="logo"/>
          <p:cNvPicPr>
            <a:picLocks noChangeAspect="1" noChangeArrowheads="1"/>
          </p:cNvPicPr>
          <p:nvPr/>
        </p:nvPicPr>
        <p:blipFill>
          <a:blip r:embed="rId4" cstate="print"/>
          <a:srcRect/>
          <a:stretch>
            <a:fillRect/>
          </a:stretch>
        </p:blipFill>
        <p:spPr bwMode="auto">
          <a:xfrm>
            <a:off x="4188004" y="149236"/>
            <a:ext cx="717740" cy="841365"/>
          </a:xfrm>
          <a:prstGeom prst="rect">
            <a:avLst/>
          </a:prstGeom>
          <a:noFill/>
          <a:ln w="9525">
            <a:noFill/>
            <a:miter lim="800000"/>
            <a:headEnd/>
            <a:tailEnd/>
          </a:ln>
          <a:effectLst>
            <a:reflection blurRad="6350" stA="52000" endA="300" endPos="35000" dir="5400000" sy="-100000" algn="bl" rotWithShape="0"/>
          </a:effectLst>
        </p:spPr>
      </p:pic>
      <p:sp>
        <p:nvSpPr>
          <p:cNvPr id="36868" name="Slide Number Placeholder 2"/>
          <p:cNvSpPr>
            <a:spLocks noGrp="1"/>
          </p:cNvSpPr>
          <p:nvPr>
            <p:ph type="sldNum" sz="quarter" idx="12"/>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349EC063-D1C4-1E45-8611-96E99D3C838C}" type="slidenum">
              <a:rPr lang="en-US" sz="1200" b="1" i="1">
                <a:solidFill>
                  <a:srgbClr val="484979"/>
                </a:solidFill>
                <a:latin typeface="Times New Roman" charset="0"/>
                <a:ea typeface="ＭＳ Ｐゴシック" charset="0"/>
                <a:cs typeface="ＭＳ Ｐゴシック" charset="0"/>
              </a:rPr>
              <a:pPr eaLnBrk="1" hangingPunct="1"/>
              <a:t>27</a:t>
            </a:fld>
            <a:endParaRPr lang="en-US" sz="1200" b="1" i="1">
              <a:solidFill>
                <a:srgbClr val="484979"/>
              </a:solidFill>
              <a:latin typeface="Times New Roman" charset="0"/>
              <a:ea typeface="ＭＳ Ｐゴシック" charset="0"/>
              <a:cs typeface="ＭＳ Ｐゴシック" charset="0"/>
            </a:endParaRPr>
          </a:p>
        </p:txBody>
      </p:sp>
      <p:sp>
        <p:nvSpPr>
          <p:cNvPr id="2" name="Rounded Rectangle 1"/>
          <p:cNvSpPr/>
          <p:nvPr/>
        </p:nvSpPr>
        <p:spPr>
          <a:xfrm>
            <a:off x="3779838" y="1196975"/>
            <a:ext cx="1584325" cy="647700"/>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RPJPD</a:t>
            </a:r>
          </a:p>
        </p:txBody>
      </p:sp>
      <p:sp>
        <p:nvSpPr>
          <p:cNvPr id="9" name="Rounded Rectangle 8"/>
          <p:cNvSpPr/>
          <p:nvPr/>
        </p:nvSpPr>
        <p:spPr>
          <a:xfrm>
            <a:off x="3779838" y="2060575"/>
            <a:ext cx="1584325" cy="647700"/>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RPJMD</a:t>
            </a:r>
          </a:p>
        </p:txBody>
      </p:sp>
      <p:sp>
        <p:nvSpPr>
          <p:cNvPr id="10" name="Rounded Rectangle 9"/>
          <p:cNvSpPr/>
          <p:nvPr/>
        </p:nvSpPr>
        <p:spPr>
          <a:xfrm>
            <a:off x="3779838" y="2924175"/>
            <a:ext cx="1584325" cy="649288"/>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RKPD</a:t>
            </a:r>
          </a:p>
        </p:txBody>
      </p:sp>
      <p:sp>
        <p:nvSpPr>
          <p:cNvPr id="11" name="Rounded Rectangle 10"/>
          <p:cNvSpPr/>
          <p:nvPr/>
        </p:nvSpPr>
        <p:spPr>
          <a:xfrm>
            <a:off x="3779838" y="4581525"/>
            <a:ext cx="1584325" cy="647700"/>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APBD</a:t>
            </a:r>
          </a:p>
        </p:txBody>
      </p:sp>
      <p:sp>
        <p:nvSpPr>
          <p:cNvPr id="3" name="Oval 2"/>
          <p:cNvSpPr/>
          <p:nvPr/>
        </p:nvSpPr>
        <p:spPr>
          <a:xfrm>
            <a:off x="3779838" y="3789363"/>
            <a:ext cx="1584325" cy="503237"/>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1600" dirty="0"/>
              <a:t>KUA/PPAS</a:t>
            </a:r>
          </a:p>
        </p:txBody>
      </p:sp>
      <p:sp>
        <p:nvSpPr>
          <p:cNvPr id="13" name="Snip Diagonal Corner Rectangle 12"/>
          <p:cNvSpPr/>
          <p:nvPr/>
        </p:nvSpPr>
        <p:spPr>
          <a:xfrm>
            <a:off x="7092950" y="4221163"/>
            <a:ext cx="1943100" cy="1728787"/>
          </a:xfrm>
          <a:prstGeom prst="snip2DiagRect">
            <a:avLst/>
          </a:prstGeom>
        </p:spPr>
        <p:style>
          <a:lnRef idx="2">
            <a:schemeClr val="dk1"/>
          </a:lnRef>
          <a:fillRef idx="1">
            <a:schemeClr val="lt1"/>
          </a:fillRef>
          <a:effectRef idx="0">
            <a:schemeClr val="dk1"/>
          </a:effectRef>
          <a:fontRef idx="minor">
            <a:schemeClr val="dk1"/>
          </a:fontRef>
        </p:style>
        <p:txBody>
          <a:bodyPr anchor="ctr"/>
          <a:lstStyle/>
          <a:p>
            <a:pPr marL="180975" indent="-180975">
              <a:buFont typeface="Arial"/>
              <a:buChar char="•"/>
              <a:defRPr/>
            </a:pPr>
            <a:r>
              <a:rPr lang="en-US" sz="1200" dirty="0"/>
              <a:t>PIMPINAN DPRD</a:t>
            </a:r>
          </a:p>
          <a:p>
            <a:pPr marL="180975" indent="-180975">
              <a:buFont typeface="Arial"/>
              <a:buChar char="•"/>
              <a:defRPr/>
            </a:pPr>
            <a:r>
              <a:rPr lang="en-US" sz="1200" dirty="0"/>
              <a:t>BAMUS</a:t>
            </a:r>
          </a:p>
          <a:p>
            <a:pPr marL="180975" indent="-180975">
              <a:buFont typeface="Arial"/>
              <a:buChar char="•"/>
              <a:defRPr/>
            </a:pPr>
            <a:r>
              <a:rPr lang="en-US" sz="1200" dirty="0"/>
              <a:t>KOMISI</a:t>
            </a:r>
          </a:p>
          <a:p>
            <a:pPr marL="180975" indent="-180975">
              <a:buFont typeface="Arial"/>
              <a:buChar char="•"/>
              <a:defRPr/>
            </a:pPr>
            <a:r>
              <a:rPr lang="en-US" sz="1200" dirty="0"/>
              <a:t>BANGGAR</a:t>
            </a:r>
          </a:p>
          <a:p>
            <a:pPr marL="180975" indent="-180975">
              <a:buFont typeface="Arial"/>
              <a:buChar char="•"/>
              <a:defRPr/>
            </a:pPr>
            <a:r>
              <a:rPr lang="en-US" sz="1200" dirty="0"/>
              <a:t>BAPEM PERDA</a:t>
            </a:r>
          </a:p>
          <a:p>
            <a:pPr marL="180975" indent="-180975">
              <a:buFont typeface="Arial"/>
              <a:buChar char="•"/>
              <a:defRPr/>
            </a:pPr>
            <a:r>
              <a:rPr lang="en-US" sz="1200" dirty="0"/>
              <a:t>BADAN KEHORMATAN</a:t>
            </a:r>
          </a:p>
          <a:p>
            <a:pPr marL="180975" indent="-180975">
              <a:buFont typeface="Arial"/>
              <a:buChar char="•"/>
              <a:defRPr/>
            </a:pPr>
            <a:r>
              <a:rPr lang="en-US" sz="1200" dirty="0"/>
              <a:t>PANSUS</a:t>
            </a:r>
          </a:p>
        </p:txBody>
      </p:sp>
      <p:sp>
        <p:nvSpPr>
          <p:cNvPr id="14" name="Snip Diagonal Corner Rectangle 13"/>
          <p:cNvSpPr/>
          <p:nvPr/>
        </p:nvSpPr>
        <p:spPr>
          <a:xfrm>
            <a:off x="34925" y="4508500"/>
            <a:ext cx="1873250" cy="1628775"/>
          </a:xfrm>
          <a:prstGeom prst="snip2DiagRect">
            <a:avLst/>
          </a:prstGeom>
        </p:spPr>
        <p:style>
          <a:lnRef idx="2">
            <a:schemeClr val="dk1"/>
          </a:lnRef>
          <a:fillRef idx="1">
            <a:schemeClr val="lt1"/>
          </a:fillRef>
          <a:effectRef idx="0">
            <a:schemeClr val="dk1"/>
          </a:effectRef>
          <a:fontRef idx="minor">
            <a:schemeClr val="dk1"/>
          </a:fontRef>
        </p:style>
        <p:txBody>
          <a:bodyPr anchor="ctr"/>
          <a:lstStyle/>
          <a:p>
            <a:pPr marL="180975" indent="-180975">
              <a:buFont typeface="Arial"/>
              <a:buChar char="•"/>
              <a:defRPr/>
            </a:pPr>
            <a:r>
              <a:rPr lang="en-US" sz="1400" dirty="0">
                <a:latin typeface="+mj-lt"/>
              </a:rPr>
              <a:t>SEKRETARIAT DAERAH</a:t>
            </a:r>
          </a:p>
          <a:p>
            <a:pPr marL="180975" indent="-180975">
              <a:buFont typeface="Arial"/>
              <a:buChar char="•"/>
              <a:defRPr/>
            </a:pPr>
            <a:r>
              <a:rPr lang="en-US" sz="1400" dirty="0">
                <a:latin typeface="+mj-lt"/>
              </a:rPr>
              <a:t>INSPKTORAT</a:t>
            </a:r>
          </a:p>
          <a:p>
            <a:pPr marL="180975" indent="-180975">
              <a:buFont typeface="Arial"/>
              <a:buChar char="•"/>
              <a:defRPr/>
            </a:pPr>
            <a:r>
              <a:rPr lang="en-US" sz="1400" dirty="0">
                <a:latin typeface="+mj-lt"/>
              </a:rPr>
              <a:t>DINAS</a:t>
            </a:r>
          </a:p>
          <a:p>
            <a:pPr marL="180975" indent="-180975">
              <a:buFont typeface="Arial"/>
              <a:buChar char="•"/>
              <a:defRPr/>
            </a:pPr>
            <a:r>
              <a:rPr lang="en-US" sz="1400" dirty="0">
                <a:latin typeface="+mj-lt"/>
              </a:rPr>
              <a:t>BADAN</a:t>
            </a:r>
          </a:p>
          <a:p>
            <a:pPr marL="180975" indent="-180975">
              <a:buFont typeface="Arial"/>
              <a:buChar char="•"/>
              <a:defRPr/>
            </a:pPr>
            <a:endParaRPr lang="en-US" sz="1400" dirty="0">
              <a:latin typeface="+mj-lt"/>
            </a:endParaRPr>
          </a:p>
        </p:txBody>
      </p:sp>
      <p:sp>
        <p:nvSpPr>
          <p:cNvPr id="4" name="TextBox 3"/>
          <p:cNvSpPr txBox="1"/>
          <p:nvPr/>
        </p:nvSpPr>
        <p:spPr>
          <a:xfrm>
            <a:off x="2555875" y="5516563"/>
            <a:ext cx="1223963" cy="307975"/>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sz="1400" dirty="0">
                <a:latin typeface="Arial"/>
                <a:cs typeface="Arial"/>
              </a:rPr>
              <a:t>URUSAN</a:t>
            </a:r>
          </a:p>
        </p:txBody>
      </p:sp>
      <p:sp>
        <p:nvSpPr>
          <p:cNvPr id="16" name="TextBox 15"/>
          <p:cNvSpPr txBox="1"/>
          <p:nvPr/>
        </p:nvSpPr>
        <p:spPr>
          <a:xfrm>
            <a:off x="2843213" y="5970588"/>
            <a:ext cx="1223962" cy="307975"/>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sz="1400" dirty="0">
                <a:latin typeface="Arial"/>
                <a:cs typeface="Arial"/>
              </a:rPr>
              <a:t>PROGRAM</a:t>
            </a:r>
          </a:p>
        </p:txBody>
      </p:sp>
      <p:sp>
        <p:nvSpPr>
          <p:cNvPr id="17" name="TextBox 16"/>
          <p:cNvSpPr txBox="1"/>
          <p:nvPr/>
        </p:nvSpPr>
        <p:spPr>
          <a:xfrm>
            <a:off x="3059113" y="6453188"/>
            <a:ext cx="1225550" cy="307975"/>
          </a:xfrm>
          <a:prstGeom prst="rect">
            <a:avLst/>
          </a:prstGeom>
        </p:spPr>
        <p:style>
          <a:lnRef idx="2">
            <a:schemeClr val="dk1"/>
          </a:lnRef>
          <a:fillRef idx="1">
            <a:schemeClr val="lt1"/>
          </a:fillRef>
          <a:effectRef idx="0">
            <a:schemeClr val="dk1"/>
          </a:effectRef>
          <a:fontRef idx="minor">
            <a:schemeClr val="dk1"/>
          </a:fontRef>
        </p:style>
        <p:txBody>
          <a:bodyPr>
            <a:spAutoFit/>
          </a:bodyPr>
          <a:lstStyle/>
          <a:p>
            <a:pPr>
              <a:defRPr/>
            </a:pPr>
            <a:r>
              <a:rPr lang="en-US" sz="1400" dirty="0">
                <a:latin typeface="Arial"/>
                <a:cs typeface="Arial"/>
              </a:rPr>
              <a:t>KEGIATAN</a:t>
            </a:r>
          </a:p>
        </p:txBody>
      </p:sp>
      <p:cxnSp>
        <p:nvCxnSpPr>
          <p:cNvPr id="12" name="Straight Arrow Connector 11"/>
          <p:cNvCxnSpPr/>
          <p:nvPr/>
        </p:nvCxnSpPr>
        <p:spPr>
          <a:xfrm>
            <a:off x="1908175" y="5589588"/>
            <a:ext cx="50323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0" name="Straight Arrow Connector 19"/>
          <p:cNvCxnSpPr/>
          <p:nvPr/>
        </p:nvCxnSpPr>
        <p:spPr>
          <a:xfrm>
            <a:off x="1908175" y="6092825"/>
            <a:ext cx="8636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1" name="Straight Arrow Connector 20"/>
          <p:cNvCxnSpPr/>
          <p:nvPr/>
        </p:nvCxnSpPr>
        <p:spPr>
          <a:xfrm>
            <a:off x="900113" y="6597650"/>
            <a:ext cx="2087562"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flipV="1">
            <a:off x="2700338" y="2349500"/>
            <a:ext cx="0" cy="3095625"/>
          </a:xfrm>
          <a:prstGeom prst="line">
            <a:avLst/>
          </a:prstGeom>
        </p:spPr>
        <p:style>
          <a:lnRef idx="2">
            <a:schemeClr val="accent1"/>
          </a:lnRef>
          <a:fillRef idx="0">
            <a:schemeClr val="accent1"/>
          </a:fillRef>
          <a:effectRef idx="1">
            <a:schemeClr val="accent1"/>
          </a:effectRef>
          <a:fontRef idx="minor">
            <a:schemeClr val="tx1"/>
          </a:fontRef>
        </p:style>
      </p:cxnSp>
      <p:cxnSp>
        <p:nvCxnSpPr>
          <p:cNvPr id="22" name="Straight Arrow Connector 21"/>
          <p:cNvCxnSpPr/>
          <p:nvPr/>
        </p:nvCxnSpPr>
        <p:spPr>
          <a:xfrm>
            <a:off x="2700338" y="2349500"/>
            <a:ext cx="935037"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flipV="1">
            <a:off x="3132138" y="3284538"/>
            <a:ext cx="0" cy="2232025"/>
          </a:xfrm>
          <a:prstGeom prst="line">
            <a:avLst/>
          </a:prstGeom>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endCxn id="10" idx="1"/>
          </p:cNvCxnSpPr>
          <p:nvPr/>
        </p:nvCxnSpPr>
        <p:spPr>
          <a:xfrm flipV="1">
            <a:off x="3132138" y="3249613"/>
            <a:ext cx="647700" cy="349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flipV="1">
            <a:off x="3492500" y="4868863"/>
            <a:ext cx="0" cy="64770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183" name="Straight Arrow Connector 50182"/>
          <p:cNvCxnSpPr/>
          <p:nvPr/>
        </p:nvCxnSpPr>
        <p:spPr>
          <a:xfrm>
            <a:off x="3492500" y="4868863"/>
            <a:ext cx="28733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50185" name="Oval 50184"/>
          <p:cNvSpPr/>
          <p:nvPr/>
        </p:nvSpPr>
        <p:spPr>
          <a:xfrm>
            <a:off x="251520" y="3789040"/>
            <a:ext cx="1296144" cy="576064"/>
          </a:xfrm>
          <a:prstGeom prst="ellips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en-US" sz="2400" dirty="0"/>
              <a:t>KDH</a:t>
            </a:r>
          </a:p>
        </p:txBody>
      </p:sp>
      <p:sp>
        <p:nvSpPr>
          <p:cNvPr id="42" name="Oval 41"/>
          <p:cNvSpPr/>
          <p:nvPr/>
        </p:nvSpPr>
        <p:spPr>
          <a:xfrm>
            <a:off x="7380312" y="3501008"/>
            <a:ext cx="1368152" cy="576064"/>
          </a:xfrm>
          <a:prstGeom prst="ellips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en-US" sz="2000" dirty="0"/>
              <a:t>DPRD</a:t>
            </a:r>
          </a:p>
        </p:txBody>
      </p:sp>
      <p:sp>
        <p:nvSpPr>
          <p:cNvPr id="50186" name="Rounded Rectangle 50185"/>
          <p:cNvSpPr/>
          <p:nvPr/>
        </p:nvSpPr>
        <p:spPr>
          <a:xfrm>
            <a:off x="7164388" y="6524625"/>
            <a:ext cx="1800225" cy="333375"/>
          </a:xfrm>
          <a:prstGeom prst="roundRect">
            <a:avLst/>
          </a:prstGeom>
        </p:spPr>
        <p:style>
          <a:lnRef idx="1">
            <a:schemeClr val="accent1"/>
          </a:lnRef>
          <a:fillRef idx="3">
            <a:schemeClr val="accent1"/>
          </a:fillRef>
          <a:effectRef idx="2">
            <a:schemeClr val="accent1"/>
          </a:effectRef>
          <a:fontRef idx="minor">
            <a:schemeClr val="lt1"/>
          </a:fontRef>
        </p:style>
        <p:txBody>
          <a:bodyPr anchor="ctr"/>
          <a:lstStyle/>
          <a:p>
            <a:pPr algn="ctr">
              <a:defRPr/>
            </a:pPr>
            <a:r>
              <a:rPr lang="en-US" dirty="0"/>
              <a:t>SETWAN</a:t>
            </a:r>
          </a:p>
        </p:txBody>
      </p:sp>
      <p:cxnSp>
        <p:nvCxnSpPr>
          <p:cNvPr id="50188" name="Straight Arrow Connector 50187"/>
          <p:cNvCxnSpPr/>
          <p:nvPr/>
        </p:nvCxnSpPr>
        <p:spPr>
          <a:xfrm flipH="1">
            <a:off x="4500563" y="6669088"/>
            <a:ext cx="2663825"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190" name="Straight Arrow Connector 50189"/>
          <p:cNvCxnSpPr/>
          <p:nvPr/>
        </p:nvCxnSpPr>
        <p:spPr>
          <a:xfrm flipV="1">
            <a:off x="7956550" y="6021388"/>
            <a:ext cx="0" cy="4318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p:nvPr/>
        </p:nvCxnSpPr>
        <p:spPr>
          <a:xfrm flipV="1">
            <a:off x="8388350" y="6021388"/>
            <a:ext cx="0" cy="4318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9" name="Straight Arrow Connector 48"/>
          <p:cNvCxnSpPr/>
          <p:nvPr/>
        </p:nvCxnSpPr>
        <p:spPr>
          <a:xfrm flipV="1">
            <a:off x="8172450" y="6021388"/>
            <a:ext cx="0" cy="4318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193" name="Straight Connector 50192"/>
          <p:cNvCxnSpPr/>
          <p:nvPr/>
        </p:nvCxnSpPr>
        <p:spPr>
          <a:xfrm>
            <a:off x="900113" y="6137275"/>
            <a:ext cx="0" cy="460375"/>
          </a:xfrm>
          <a:prstGeom prst="line">
            <a:avLst/>
          </a:prstGeom>
        </p:spPr>
        <p:style>
          <a:lnRef idx="2">
            <a:schemeClr val="accent1"/>
          </a:lnRef>
          <a:fillRef idx="0">
            <a:schemeClr val="accent1"/>
          </a:fillRef>
          <a:effectRef idx="1">
            <a:schemeClr val="accent1"/>
          </a:effectRef>
          <a:fontRef idx="minor">
            <a:schemeClr val="tx1"/>
          </a:fontRef>
        </p:style>
      </p:cxnSp>
      <p:cxnSp>
        <p:nvCxnSpPr>
          <p:cNvPr id="53" name="Straight Connector 52"/>
          <p:cNvCxnSpPr/>
          <p:nvPr/>
        </p:nvCxnSpPr>
        <p:spPr>
          <a:xfrm>
            <a:off x="1331913" y="6137275"/>
            <a:ext cx="0" cy="460375"/>
          </a:xfrm>
          <a:prstGeom prst="line">
            <a:avLst/>
          </a:prstGeom>
        </p:spPr>
        <p:style>
          <a:lnRef idx="2">
            <a:schemeClr val="accent1"/>
          </a:lnRef>
          <a:fillRef idx="0">
            <a:schemeClr val="accent1"/>
          </a:fillRef>
          <a:effectRef idx="1">
            <a:schemeClr val="accent1"/>
          </a:effectRef>
          <a:fontRef idx="minor">
            <a:schemeClr val="tx1"/>
          </a:fontRef>
        </p:style>
      </p:cxnSp>
      <p:cxnSp>
        <p:nvCxnSpPr>
          <p:cNvPr id="50197" name="Straight Arrow Connector 50196"/>
          <p:cNvCxnSpPr>
            <a:stCxn id="2" idx="2"/>
            <a:endCxn id="9" idx="0"/>
          </p:cNvCxnSpPr>
          <p:nvPr/>
        </p:nvCxnSpPr>
        <p:spPr>
          <a:xfrm>
            <a:off x="4572000" y="1844675"/>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8" name="Straight Arrow Connector 57"/>
          <p:cNvCxnSpPr/>
          <p:nvPr/>
        </p:nvCxnSpPr>
        <p:spPr>
          <a:xfrm>
            <a:off x="4572000" y="2708275"/>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9" name="Straight Arrow Connector 58"/>
          <p:cNvCxnSpPr/>
          <p:nvPr/>
        </p:nvCxnSpPr>
        <p:spPr>
          <a:xfrm>
            <a:off x="4572000" y="3573463"/>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60" name="Straight Arrow Connector 59"/>
          <p:cNvCxnSpPr/>
          <p:nvPr/>
        </p:nvCxnSpPr>
        <p:spPr>
          <a:xfrm>
            <a:off x="4572000" y="4365625"/>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87656283"/>
      </p:ext>
    </p:extLst>
  </p:cSld>
  <p:clrMapOvr>
    <a:masterClrMapping/>
  </p:clrMapOvr>
  <p:transition>
    <p:split orient="vert"/>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50350" cy="3429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nvGrpSpPr>
          <p:cNvPr id="38914" name="Group 15"/>
          <p:cNvGrpSpPr>
            <a:grpSpLocks/>
          </p:cNvGrpSpPr>
          <p:nvPr/>
        </p:nvGrpSpPr>
        <p:grpSpPr bwMode="auto">
          <a:xfrm>
            <a:off x="0" y="357188"/>
            <a:ext cx="9144000" cy="306387"/>
            <a:chOff x="0" y="1828800"/>
            <a:chExt cx="9144000" cy="304800"/>
          </a:xfrm>
        </p:grpSpPr>
        <p:sp>
          <p:nvSpPr>
            <p:cNvPr id="6" name="Rectangle 5"/>
            <p:cNvSpPr/>
            <p:nvPr/>
          </p:nvSpPr>
          <p:spPr>
            <a:xfrm>
              <a:off x="0" y="1828800"/>
              <a:ext cx="9144000" cy="153189"/>
            </a:xfrm>
            <a:prstGeom prst="rect">
              <a:avLst/>
            </a:prstGeom>
            <a:solidFill>
              <a:srgbClr val="FF0000"/>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p>
          </p:txBody>
        </p:sp>
        <p:sp>
          <p:nvSpPr>
            <p:cNvPr id="7" name="Rectangle 6"/>
            <p:cNvSpPr/>
            <p:nvPr/>
          </p:nvSpPr>
          <p:spPr>
            <a:xfrm>
              <a:off x="0" y="1981989"/>
              <a:ext cx="9144000" cy="151611"/>
            </a:xfrm>
            <a:prstGeom prst="rect">
              <a:avLst/>
            </a:prstGeom>
            <a:solidFill>
              <a:schemeClr val="bg1"/>
            </a:solidFill>
            <a:ln/>
          </p:spPr>
          <p:style>
            <a:lnRef idx="1">
              <a:schemeClr val="accent3"/>
            </a:lnRef>
            <a:fillRef idx="3">
              <a:schemeClr val="accent3"/>
            </a:fillRef>
            <a:effectRef idx="2">
              <a:schemeClr val="accent3"/>
            </a:effectRef>
            <a:fontRef idx="minor">
              <a:schemeClr val="lt1"/>
            </a:fontRef>
          </p:style>
          <p:txBody>
            <a:bodyPr anchor="ctr"/>
            <a:lstStyle/>
            <a:p>
              <a:pPr algn="ctr">
                <a:defRPr/>
              </a:pPr>
              <a:endParaRPr lang="th-TH"/>
            </a:p>
          </p:txBody>
        </p:sp>
      </p:grpSp>
      <p:sp>
        <p:nvSpPr>
          <p:cNvPr id="38915" name="Slide Number Placeholder 2"/>
          <p:cNvSpPr>
            <a:spLocks noGrp="1"/>
          </p:cNvSpPr>
          <p:nvPr>
            <p:ph type="sldNum" sz="quarter" idx="12"/>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eaLnBrk="1" hangingPunct="1"/>
            <a:fld id="{4DF88A1E-B97D-7747-AFE5-AD6A38497675}" type="slidenum">
              <a:rPr lang="en-US" sz="1200" b="1" i="1">
                <a:solidFill>
                  <a:srgbClr val="484979"/>
                </a:solidFill>
                <a:latin typeface="Times New Roman" charset="0"/>
                <a:ea typeface="ＭＳ Ｐゴシック" charset="0"/>
                <a:cs typeface="ＭＳ Ｐゴシック" charset="0"/>
              </a:rPr>
              <a:pPr eaLnBrk="1" hangingPunct="1"/>
              <a:t>28</a:t>
            </a:fld>
            <a:endParaRPr lang="en-US" sz="1200" b="1" i="1">
              <a:solidFill>
                <a:srgbClr val="484979"/>
              </a:solidFill>
              <a:latin typeface="Times New Roman" charset="0"/>
              <a:ea typeface="ＭＳ Ｐゴシック" charset="0"/>
              <a:cs typeface="ＭＳ Ｐゴシック" charset="0"/>
            </a:endParaRPr>
          </a:p>
        </p:txBody>
      </p:sp>
      <p:sp>
        <p:nvSpPr>
          <p:cNvPr id="2" name="Rounded Rectangle 1"/>
          <p:cNvSpPr/>
          <p:nvPr/>
        </p:nvSpPr>
        <p:spPr>
          <a:xfrm>
            <a:off x="3779838" y="908050"/>
            <a:ext cx="1584325" cy="433388"/>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RPJPD</a:t>
            </a:r>
          </a:p>
        </p:txBody>
      </p:sp>
      <p:sp>
        <p:nvSpPr>
          <p:cNvPr id="9" name="Rounded Rectangle 8"/>
          <p:cNvSpPr/>
          <p:nvPr/>
        </p:nvSpPr>
        <p:spPr>
          <a:xfrm>
            <a:off x="3779838" y="1557338"/>
            <a:ext cx="1584325" cy="431800"/>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RPJMD</a:t>
            </a:r>
          </a:p>
        </p:txBody>
      </p:sp>
      <p:sp>
        <p:nvSpPr>
          <p:cNvPr id="10" name="Rounded Rectangle 9"/>
          <p:cNvSpPr/>
          <p:nvPr/>
        </p:nvSpPr>
        <p:spPr>
          <a:xfrm>
            <a:off x="3779838" y="2205038"/>
            <a:ext cx="1584325" cy="360362"/>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RKPD</a:t>
            </a:r>
          </a:p>
        </p:txBody>
      </p:sp>
      <p:sp>
        <p:nvSpPr>
          <p:cNvPr id="11" name="Rounded Rectangle 10"/>
          <p:cNvSpPr/>
          <p:nvPr/>
        </p:nvSpPr>
        <p:spPr>
          <a:xfrm>
            <a:off x="3779838" y="3429000"/>
            <a:ext cx="1584325" cy="431800"/>
          </a:xfrm>
          <a:prstGeom prst="roundRect">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2800" dirty="0"/>
              <a:t>APBD</a:t>
            </a:r>
          </a:p>
        </p:txBody>
      </p:sp>
      <p:sp>
        <p:nvSpPr>
          <p:cNvPr id="3" name="Oval 2"/>
          <p:cNvSpPr/>
          <p:nvPr/>
        </p:nvSpPr>
        <p:spPr>
          <a:xfrm>
            <a:off x="3779838" y="2781300"/>
            <a:ext cx="1584325" cy="503238"/>
          </a:xfrm>
          <a:prstGeom prst="ellipse">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1600" dirty="0"/>
              <a:t>KUA/PPAS</a:t>
            </a:r>
          </a:p>
        </p:txBody>
      </p:sp>
      <p:sp>
        <p:nvSpPr>
          <p:cNvPr id="50185" name="Oval 50184"/>
          <p:cNvSpPr/>
          <p:nvPr/>
        </p:nvSpPr>
        <p:spPr>
          <a:xfrm>
            <a:off x="755576" y="3356992"/>
            <a:ext cx="1296144" cy="576064"/>
          </a:xfrm>
          <a:prstGeom prst="ellips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en-US" sz="2400" dirty="0"/>
              <a:t>KDH</a:t>
            </a:r>
          </a:p>
        </p:txBody>
      </p:sp>
      <p:sp>
        <p:nvSpPr>
          <p:cNvPr id="42" name="Oval 41"/>
          <p:cNvSpPr/>
          <p:nvPr/>
        </p:nvSpPr>
        <p:spPr>
          <a:xfrm>
            <a:off x="6948264" y="3356992"/>
            <a:ext cx="1800200" cy="576064"/>
          </a:xfrm>
          <a:prstGeom prst="ellipse">
            <a:avLst/>
          </a:prstGeom>
        </p:spPr>
        <p:style>
          <a:lnRef idx="0">
            <a:schemeClr val="accent3"/>
          </a:lnRef>
          <a:fillRef idx="3">
            <a:schemeClr val="accent3"/>
          </a:fillRef>
          <a:effectRef idx="3">
            <a:schemeClr val="accent3"/>
          </a:effectRef>
          <a:fontRef idx="minor">
            <a:schemeClr val="lt1"/>
          </a:fontRef>
        </p:style>
        <p:txBody>
          <a:bodyPr anchor="ctr"/>
          <a:lstStyle/>
          <a:p>
            <a:pPr algn="ctr">
              <a:defRPr/>
            </a:pPr>
            <a:r>
              <a:rPr lang="en-US" sz="2400" dirty="0"/>
              <a:t>DPRD</a:t>
            </a:r>
          </a:p>
        </p:txBody>
      </p:sp>
      <p:sp>
        <p:nvSpPr>
          <p:cNvPr id="36" name="TextBox 35"/>
          <p:cNvSpPr txBox="1"/>
          <p:nvPr/>
        </p:nvSpPr>
        <p:spPr>
          <a:xfrm>
            <a:off x="0" y="333375"/>
            <a:ext cx="9144000" cy="461963"/>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lgn="ctr">
              <a:spcBef>
                <a:spcPts val="600"/>
              </a:spcBef>
              <a:spcAft>
                <a:spcPts val="600"/>
              </a:spcAft>
              <a:defRPr/>
            </a:pPr>
            <a:r>
              <a:rPr lang="en-US" sz="2400" dirty="0"/>
              <a:t>PENGAWASAN OLEH DPRD</a:t>
            </a:r>
          </a:p>
        </p:txBody>
      </p:sp>
      <p:cxnSp>
        <p:nvCxnSpPr>
          <p:cNvPr id="37" name="Straight Arrow Connector 36"/>
          <p:cNvCxnSpPr/>
          <p:nvPr/>
        </p:nvCxnSpPr>
        <p:spPr>
          <a:xfrm>
            <a:off x="4572000" y="1341438"/>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9" name="Straight Arrow Connector 38"/>
          <p:cNvCxnSpPr/>
          <p:nvPr/>
        </p:nvCxnSpPr>
        <p:spPr>
          <a:xfrm>
            <a:off x="4572000" y="1989138"/>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p:nvPr/>
        </p:nvCxnSpPr>
        <p:spPr>
          <a:xfrm>
            <a:off x="4572000" y="2565400"/>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1" name="Straight Arrow Connector 40"/>
          <p:cNvCxnSpPr/>
          <p:nvPr/>
        </p:nvCxnSpPr>
        <p:spPr>
          <a:xfrm>
            <a:off x="4572000" y="3213100"/>
            <a:ext cx="0" cy="21590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1438" y="3644900"/>
            <a:ext cx="684212" cy="0"/>
          </a:xfrm>
          <a:prstGeom prst="line">
            <a:avLst/>
          </a:prstGeom>
        </p:spPr>
        <p:style>
          <a:lnRef idx="2">
            <a:schemeClr val="accent1"/>
          </a:lnRef>
          <a:fillRef idx="0">
            <a:schemeClr val="accent1"/>
          </a:fillRef>
          <a:effectRef idx="1">
            <a:schemeClr val="accent1"/>
          </a:effectRef>
          <a:fontRef idx="minor">
            <a:schemeClr val="tx1"/>
          </a:fontRef>
        </p:style>
      </p:cxnSp>
      <p:cxnSp>
        <p:nvCxnSpPr>
          <p:cNvPr id="24" name="Straight Connector 23"/>
          <p:cNvCxnSpPr/>
          <p:nvPr/>
        </p:nvCxnSpPr>
        <p:spPr>
          <a:xfrm>
            <a:off x="107950" y="3644900"/>
            <a:ext cx="0" cy="2160588"/>
          </a:xfrm>
          <a:prstGeom prst="line">
            <a:avLst/>
          </a:prstGeom>
        </p:spPr>
        <p:style>
          <a:lnRef idx="2">
            <a:schemeClr val="accent1"/>
          </a:lnRef>
          <a:fillRef idx="0">
            <a:schemeClr val="accent1"/>
          </a:fillRef>
          <a:effectRef idx="1">
            <a:schemeClr val="accent1"/>
          </a:effectRef>
          <a:fontRef idx="minor">
            <a:schemeClr val="tx1"/>
          </a:fontRef>
        </p:style>
      </p:cxnSp>
      <p:cxnSp>
        <p:nvCxnSpPr>
          <p:cNvPr id="28" name="Straight Arrow Connector 27"/>
          <p:cNvCxnSpPr/>
          <p:nvPr/>
        </p:nvCxnSpPr>
        <p:spPr>
          <a:xfrm>
            <a:off x="107950" y="5805488"/>
            <a:ext cx="360363"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0" name="Straight Arrow Connector 49"/>
          <p:cNvCxnSpPr/>
          <p:nvPr/>
        </p:nvCxnSpPr>
        <p:spPr>
          <a:xfrm>
            <a:off x="107950" y="4797425"/>
            <a:ext cx="360363"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sp>
        <p:nvSpPr>
          <p:cNvPr id="29" name="Rounded Rectangle 28"/>
          <p:cNvSpPr/>
          <p:nvPr/>
        </p:nvSpPr>
        <p:spPr>
          <a:xfrm>
            <a:off x="468313" y="4724400"/>
            <a:ext cx="935037" cy="288925"/>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600" dirty="0"/>
              <a:t>DINAS</a:t>
            </a:r>
          </a:p>
        </p:txBody>
      </p:sp>
      <p:sp>
        <p:nvSpPr>
          <p:cNvPr id="51" name="Rounded Rectangle 50"/>
          <p:cNvSpPr/>
          <p:nvPr/>
        </p:nvSpPr>
        <p:spPr>
          <a:xfrm>
            <a:off x="467544" y="5661025"/>
            <a:ext cx="1008111" cy="432271"/>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1600" dirty="0"/>
              <a:t>BADAN</a:t>
            </a:r>
          </a:p>
        </p:txBody>
      </p:sp>
      <p:sp>
        <p:nvSpPr>
          <p:cNvPr id="38938" name="TextBox 29"/>
          <p:cNvSpPr txBox="1">
            <a:spLocks noChangeArrowheads="1"/>
          </p:cNvSpPr>
          <p:nvPr/>
        </p:nvSpPr>
        <p:spPr bwMode="auto">
          <a:xfrm>
            <a:off x="2051050" y="3500438"/>
            <a:ext cx="1944688" cy="1447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marL="176213" indent="-176213" eaLnBrk="0" hangingPunct="0">
              <a:defRPr sz="2400">
                <a:solidFill>
                  <a:schemeClr val="tx1"/>
                </a:solidFill>
                <a:latin typeface="Arial" charset="0"/>
                <a:ea typeface="MS PGothic" charset="0"/>
                <a:cs typeface="MS PGothic" charset="0"/>
              </a:defRPr>
            </a:lvl1pPr>
            <a:lvl2pPr marL="742950" indent="-285750" eaLnBrk="0" hangingPunct="0">
              <a:defRPr sz="2400">
                <a:solidFill>
                  <a:schemeClr val="tx1"/>
                </a:solidFill>
                <a:latin typeface="Arial" charset="0"/>
                <a:ea typeface="MS PGothic" charset="0"/>
                <a:cs typeface="MS PGothic" charset="0"/>
              </a:defRPr>
            </a:lvl2pPr>
            <a:lvl3pPr marL="1143000" indent="-228600" eaLnBrk="0" hangingPunct="0">
              <a:defRPr sz="2400">
                <a:solidFill>
                  <a:schemeClr val="tx1"/>
                </a:solidFill>
                <a:latin typeface="Arial" charset="0"/>
                <a:ea typeface="MS PGothic" charset="0"/>
                <a:cs typeface="MS PGothic" charset="0"/>
              </a:defRPr>
            </a:lvl3pPr>
            <a:lvl4pPr marL="1600200" indent="-228600" eaLnBrk="0" hangingPunct="0">
              <a:defRPr sz="2400">
                <a:solidFill>
                  <a:schemeClr val="tx1"/>
                </a:solidFill>
                <a:latin typeface="Arial" charset="0"/>
                <a:ea typeface="MS PGothic" charset="0"/>
                <a:cs typeface="MS PGothic" charset="0"/>
              </a:defRPr>
            </a:lvl4pPr>
            <a:lvl5pPr marL="2057400" indent="-228600" eaLnBrk="0" hangingPunct="0">
              <a:defRPr sz="2400">
                <a:solidFill>
                  <a:schemeClr val="tx1"/>
                </a:solidFill>
                <a:latin typeface="Arial" charset="0"/>
                <a:ea typeface="MS PGothic" charset="0"/>
                <a:cs typeface="MS PGothic" charset="0"/>
              </a:defRPr>
            </a:lvl5pPr>
            <a:lvl6pPr marL="2514600" indent="-228600" eaLnBrk="0" fontAlgn="base" hangingPunct="0">
              <a:spcBef>
                <a:spcPct val="0"/>
              </a:spcBef>
              <a:spcAft>
                <a:spcPct val="0"/>
              </a:spcAft>
              <a:defRPr sz="2400">
                <a:solidFill>
                  <a:schemeClr val="tx1"/>
                </a:solidFill>
                <a:latin typeface="Arial" charset="0"/>
                <a:ea typeface="MS PGothic" charset="0"/>
                <a:cs typeface="MS PGothic" charset="0"/>
              </a:defRPr>
            </a:lvl6pPr>
            <a:lvl7pPr marL="2971800" indent="-228600" eaLnBrk="0" fontAlgn="base" hangingPunct="0">
              <a:spcBef>
                <a:spcPct val="0"/>
              </a:spcBef>
              <a:spcAft>
                <a:spcPct val="0"/>
              </a:spcAft>
              <a:defRPr sz="2400">
                <a:solidFill>
                  <a:schemeClr val="tx1"/>
                </a:solidFill>
                <a:latin typeface="Arial" charset="0"/>
                <a:ea typeface="MS PGothic" charset="0"/>
                <a:cs typeface="MS PGothic" charset="0"/>
              </a:defRPr>
            </a:lvl7pPr>
            <a:lvl8pPr marL="3429000" indent="-228600" eaLnBrk="0" fontAlgn="base" hangingPunct="0">
              <a:spcBef>
                <a:spcPct val="0"/>
              </a:spcBef>
              <a:spcAft>
                <a:spcPct val="0"/>
              </a:spcAft>
              <a:defRPr sz="2400">
                <a:solidFill>
                  <a:schemeClr val="tx1"/>
                </a:solidFill>
                <a:latin typeface="Arial" charset="0"/>
                <a:ea typeface="MS PGothic" charset="0"/>
                <a:cs typeface="MS PGothic" charset="0"/>
              </a:defRPr>
            </a:lvl8pPr>
            <a:lvl9pPr marL="3886200" indent="-228600" eaLnBrk="0" fontAlgn="base" hangingPunct="0">
              <a:spcBef>
                <a:spcPct val="0"/>
              </a:spcBef>
              <a:spcAft>
                <a:spcPct val="0"/>
              </a:spcAft>
              <a:defRPr sz="2400">
                <a:solidFill>
                  <a:schemeClr val="tx1"/>
                </a:solidFill>
                <a:latin typeface="Arial" charset="0"/>
                <a:ea typeface="MS PGothic" charset="0"/>
                <a:cs typeface="MS PGothic" charset="0"/>
              </a:defRPr>
            </a:lvl9pPr>
          </a:lstStyle>
          <a:p>
            <a:pPr>
              <a:buFont typeface="Franklin Gothic Medium" charset="0"/>
              <a:buAutoNum type="arabicPeriod"/>
            </a:pPr>
            <a:r>
              <a:rPr lang="en-US" sz="1100">
                <a:solidFill>
                  <a:srgbClr val="000000"/>
                </a:solidFill>
                <a:ea typeface="ＭＳ Ｐゴシック" charset="0"/>
                <a:cs typeface="ＭＳ Ｐゴシック" charset="0"/>
              </a:rPr>
              <a:t>Pendidikan;</a:t>
            </a:r>
          </a:p>
          <a:p>
            <a:pPr>
              <a:buFont typeface="Franklin Gothic Medium" charset="0"/>
              <a:buAutoNum type="arabicPeriod"/>
            </a:pPr>
            <a:r>
              <a:rPr lang="en-US" sz="1100">
                <a:solidFill>
                  <a:srgbClr val="000000"/>
                </a:solidFill>
                <a:ea typeface="ＭＳ Ｐゴシック" charset="0"/>
                <a:cs typeface="ＭＳ Ｐゴシック" charset="0"/>
              </a:rPr>
              <a:t>Kesehatan;</a:t>
            </a:r>
          </a:p>
          <a:p>
            <a:pPr>
              <a:buFont typeface="Franklin Gothic Medium" charset="0"/>
              <a:buAutoNum type="arabicPeriod"/>
            </a:pPr>
            <a:r>
              <a:rPr lang="en-US" sz="1100">
                <a:solidFill>
                  <a:srgbClr val="000000"/>
                </a:solidFill>
                <a:ea typeface="ＭＳ Ｐゴシック" charset="0"/>
                <a:cs typeface="ＭＳ Ｐゴシック" charset="0"/>
              </a:rPr>
              <a:t>Pekerjaan Umum &amp; Penataan Ruang;</a:t>
            </a:r>
          </a:p>
          <a:p>
            <a:pPr>
              <a:buFont typeface="Franklin Gothic Medium" charset="0"/>
              <a:buAutoNum type="arabicPeriod"/>
            </a:pPr>
            <a:r>
              <a:rPr lang="en-US" sz="1100">
                <a:solidFill>
                  <a:srgbClr val="000000"/>
                </a:solidFill>
                <a:ea typeface="ＭＳ Ｐゴシック" charset="0"/>
                <a:cs typeface="ＭＳ Ｐゴシック" charset="0"/>
              </a:rPr>
              <a:t>Perumahan Rakyatv dan Kawasan Pemukiman</a:t>
            </a:r>
          </a:p>
          <a:p>
            <a:pPr>
              <a:buFont typeface="Franklin Gothic Medium" charset="0"/>
              <a:buAutoNum type="arabicPeriod"/>
            </a:pPr>
            <a:r>
              <a:rPr lang="en-US" sz="1100">
                <a:solidFill>
                  <a:srgbClr val="000000"/>
                </a:solidFill>
                <a:ea typeface="ＭＳ Ｐゴシック" charset="0"/>
                <a:cs typeface="ＭＳ Ｐゴシック" charset="0"/>
              </a:rPr>
              <a:t>Trantibum dan Linmas</a:t>
            </a:r>
          </a:p>
          <a:p>
            <a:pPr>
              <a:buFont typeface="Franklin Gothic Medium" charset="0"/>
              <a:buAutoNum type="arabicPeriod"/>
            </a:pPr>
            <a:r>
              <a:rPr lang="en-US" sz="1100">
                <a:solidFill>
                  <a:srgbClr val="000000"/>
                </a:solidFill>
                <a:ea typeface="ＭＳ Ｐゴシック" charset="0"/>
                <a:cs typeface="ＭＳ Ｐゴシック" charset="0"/>
              </a:rPr>
              <a:t>Sosial</a:t>
            </a:r>
          </a:p>
        </p:txBody>
      </p:sp>
      <p:sp>
        <p:nvSpPr>
          <p:cNvPr id="50176" name="TextBox 50175"/>
          <p:cNvSpPr txBox="1"/>
          <p:nvPr/>
        </p:nvSpPr>
        <p:spPr>
          <a:xfrm>
            <a:off x="2051050" y="4941888"/>
            <a:ext cx="2305050" cy="2031325"/>
          </a:xfrm>
          <a:prstGeom prst="rect">
            <a:avLst/>
          </a:prstGeom>
          <a:noFill/>
        </p:spPr>
        <p:txBody>
          <a:bodyPr>
            <a:spAutoFit/>
          </a:bodyPr>
          <a:lstStyle/>
          <a:p>
            <a:pPr marL="176213" indent="-176213" eaLnBrk="0" hangingPunct="0">
              <a:buFont typeface="+mj-lt"/>
              <a:buAutoNum type="arabicPeriod"/>
              <a:defRPr/>
            </a:pPr>
            <a:r>
              <a:rPr lang="en-US" sz="1050" dirty="0" err="1">
                <a:solidFill>
                  <a:prstClr val="black"/>
                </a:solidFill>
                <a:latin typeface="Arial"/>
                <a:cs typeface="Arial"/>
              </a:rPr>
              <a:t>Tenaga</a:t>
            </a:r>
            <a:r>
              <a:rPr lang="en-US" sz="1050" dirty="0">
                <a:solidFill>
                  <a:prstClr val="black"/>
                </a:solidFill>
                <a:latin typeface="Arial"/>
                <a:cs typeface="Arial"/>
              </a:rPr>
              <a:t> </a:t>
            </a:r>
            <a:r>
              <a:rPr lang="en-US" sz="1050" dirty="0" err="1">
                <a:solidFill>
                  <a:prstClr val="black"/>
                </a:solidFill>
                <a:latin typeface="Arial"/>
                <a:cs typeface="Arial"/>
              </a:rPr>
              <a:t>Kerja</a:t>
            </a:r>
            <a:r>
              <a:rPr lang="en-US" sz="1050" dirty="0">
                <a:solidFill>
                  <a:prstClr val="black"/>
                </a:solidFill>
                <a:latin typeface="Arial"/>
                <a:cs typeface="Arial"/>
              </a:rPr>
              <a:t>;</a:t>
            </a:r>
          </a:p>
          <a:p>
            <a:pPr marL="176213" indent="-176213" eaLnBrk="0" hangingPunct="0">
              <a:buFont typeface="+mj-lt"/>
              <a:buAutoNum type="arabicPeriod"/>
              <a:defRPr/>
            </a:pPr>
            <a:r>
              <a:rPr lang="en-US" sz="1050" dirty="0" err="1">
                <a:solidFill>
                  <a:prstClr val="black"/>
                </a:solidFill>
                <a:latin typeface="Arial"/>
                <a:cs typeface="Arial"/>
              </a:rPr>
              <a:t>Pemberdayaan</a:t>
            </a:r>
            <a:r>
              <a:rPr lang="en-US" sz="1050" dirty="0">
                <a:solidFill>
                  <a:prstClr val="black"/>
                </a:solidFill>
                <a:latin typeface="Arial"/>
                <a:cs typeface="Arial"/>
              </a:rPr>
              <a:t> </a:t>
            </a:r>
            <a:r>
              <a:rPr lang="en-US" sz="1050" dirty="0" err="1">
                <a:solidFill>
                  <a:prstClr val="black"/>
                </a:solidFill>
                <a:latin typeface="Arial"/>
                <a:cs typeface="Arial"/>
              </a:rPr>
              <a:t>Perempuan</a:t>
            </a:r>
            <a:r>
              <a:rPr lang="en-US" sz="1050" dirty="0">
                <a:solidFill>
                  <a:prstClr val="black"/>
                </a:solidFill>
                <a:latin typeface="Arial"/>
                <a:cs typeface="Arial"/>
              </a:rPr>
              <a:t> </a:t>
            </a:r>
            <a:r>
              <a:rPr lang="en-US" sz="1050" dirty="0" err="1">
                <a:solidFill>
                  <a:prstClr val="black"/>
                </a:solidFill>
                <a:latin typeface="Arial"/>
                <a:cs typeface="Arial"/>
              </a:rPr>
              <a:t>dan</a:t>
            </a:r>
            <a:r>
              <a:rPr lang="en-US" sz="1050" dirty="0">
                <a:solidFill>
                  <a:prstClr val="black"/>
                </a:solidFill>
                <a:latin typeface="Arial"/>
                <a:cs typeface="Arial"/>
              </a:rPr>
              <a:t> </a:t>
            </a:r>
            <a:r>
              <a:rPr lang="en-US" sz="1050" dirty="0" err="1">
                <a:solidFill>
                  <a:prstClr val="black"/>
                </a:solidFill>
                <a:latin typeface="Arial"/>
                <a:cs typeface="Arial"/>
              </a:rPr>
              <a:t>Perlindungan</a:t>
            </a:r>
            <a:r>
              <a:rPr lang="en-US" sz="1050" dirty="0">
                <a:solidFill>
                  <a:prstClr val="black"/>
                </a:solidFill>
                <a:latin typeface="Arial"/>
                <a:cs typeface="Arial"/>
              </a:rPr>
              <a:t> </a:t>
            </a:r>
            <a:r>
              <a:rPr lang="en-US" sz="1050" dirty="0" err="1">
                <a:solidFill>
                  <a:prstClr val="black"/>
                </a:solidFill>
                <a:latin typeface="Arial"/>
                <a:cs typeface="Arial"/>
              </a:rPr>
              <a:t>Anak</a:t>
            </a:r>
            <a:endParaRPr lang="en-US" sz="1050" dirty="0">
              <a:solidFill>
                <a:prstClr val="black"/>
              </a:solidFill>
              <a:latin typeface="Arial"/>
              <a:cs typeface="Arial"/>
            </a:endParaRPr>
          </a:p>
          <a:p>
            <a:pPr marL="176213" indent="-176213" eaLnBrk="0" hangingPunct="0">
              <a:buFont typeface="+mj-lt"/>
              <a:buAutoNum type="arabicPeriod"/>
              <a:defRPr/>
            </a:pPr>
            <a:r>
              <a:rPr lang="en-US" sz="1050" dirty="0" err="1">
                <a:solidFill>
                  <a:prstClr val="black"/>
                </a:solidFill>
                <a:latin typeface="Arial"/>
                <a:cs typeface="Arial"/>
              </a:rPr>
              <a:t>Pangan</a:t>
            </a:r>
            <a:r>
              <a:rPr lang="en-US" sz="1050" dirty="0">
                <a:solidFill>
                  <a:prstClr val="black"/>
                </a:solidFill>
                <a:latin typeface="Arial"/>
                <a:cs typeface="Arial"/>
              </a:rPr>
              <a:t>;</a:t>
            </a:r>
          </a:p>
          <a:p>
            <a:pPr marL="176213" indent="-176213" eaLnBrk="0" hangingPunct="0">
              <a:buFont typeface="+mj-lt"/>
              <a:buAutoNum type="arabicPeriod"/>
              <a:defRPr/>
            </a:pPr>
            <a:r>
              <a:rPr lang="en-US" sz="1050" dirty="0" err="1">
                <a:solidFill>
                  <a:prstClr val="black"/>
                </a:solidFill>
                <a:latin typeface="Arial"/>
                <a:cs typeface="Arial"/>
              </a:rPr>
              <a:t>Pertanahan</a:t>
            </a:r>
            <a:r>
              <a:rPr lang="en-US" sz="1050" dirty="0">
                <a:solidFill>
                  <a:prstClr val="black"/>
                </a:solidFill>
                <a:latin typeface="Arial"/>
                <a:cs typeface="Arial"/>
              </a:rPr>
              <a:t>;</a:t>
            </a:r>
          </a:p>
          <a:p>
            <a:pPr marL="176213" indent="-176213" eaLnBrk="0" hangingPunct="0">
              <a:buFont typeface="+mj-lt"/>
              <a:buAutoNum type="arabicPeriod"/>
              <a:defRPr/>
            </a:pPr>
            <a:r>
              <a:rPr lang="en-US" sz="1050" dirty="0" err="1">
                <a:solidFill>
                  <a:prstClr val="black"/>
                </a:solidFill>
                <a:latin typeface="Arial"/>
                <a:cs typeface="Arial"/>
              </a:rPr>
              <a:t>Lingkungan</a:t>
            </a:r>
            <a:r>
              <a:rPr lang="en-US" sz="1050" dirty="0">
                <a:solidFill>
                  <a:prstClr val="black"/>
                </a:solidFill>
                <a:latin typeface="Arial"/>
                <a:cs typeface="Arial"/>
              </a:rPr>
              <a:t> </a:t>
            </a:r>
            <a:r>
              <a:rPr lang="en-US" sz="1050" dirty="0" err="1">
                <a:solidFill>
                  <a:prstClr val="black"/>
                </a:solidFill>
                <a:latin typeface="Arial"/>
                <a:cs typeface="Arial"/>
              </a:rPr>
              <a:t>Hidup</a:t>
            </a:r>
            <a:r>
              <a:rPr lang="en-US" sz="1050" dirty="0">
                <a:solidFill>
                  <a:prstClr val="black"/>
                </a:solidFill>
                <a:latin typeface="Arial"/>
                <a:cs typeface="Arial"/>
              </a:rPr>
              <a:t>;</a:t>
            </a:r>
          </a:p>
          <a:p>
            <a:pPr marL="176213" indent="-176213" eaLnBrk="0" hangingPunct="0">
              <a:buFont typeface="+mj-lt"/>
              <a:buAutoNum type="arabicPeriod"/>
              <a:defRPr/>
            </a:pPr>
            <a:r>
              <a:rPr lang="en-US" sz="1050" dirty="0">
                <a:solidFill>
                  <a:prstClr val="black"/>
                </a:solidFill>
                <a:latin typeface="Arial"/>
                <a:cs typeface="Arial"/>
              </a:rPr>
              <a:t>Adm. </a:t>
            </a:r>
            <a:r>
              <a:rPr lang="en-US" sz="1050" dirty="0" err="1">
                <a:solidFill>
                  <a:prstClr val="black"/>
                </a:solidFill>
                <a:latin typeface="Arial"/>
                <a:cs typeface="Arial"/>
              </a:rPr>
              <a:t>Dukcapil</a:t>
            </a:r>
            <a:endParaRPr lang="en-US" sz="1050" dirty="0">
              <a:solidFill>
                <a:prstClr val="black"/>
              </a:solidFill>
              <a:latin typeface="Arial"/>
              <a:cs typeface="Arial"/>
            </a:endParaRPr>
          </a:p>
          <a:p>
            <a:pPr marL="176213" indent="-176213" eaLnBrk="0" hangingPunct="0">
              <a:buFont typeface="+mj-lt"/>
              <a:buAutoNum type="arabicPeriod"/>
              <a:defRPr/>
            </a:pPr>
            <a:r>
              <a:rPr lang="en-US" sz="1050" dirty="0" err="1">
                <a:solidFill>
                  <a:prstClr val="black"/>
                </a:solidFill>
                <a:latin typeface="Arial"/>
                <a:cs typeface="Arial"/>
              </a:rPr>
              <a:t>Pemberdayaan</a:t>
            </a:r>
            <a:r>
              <a:rPr lang="en-US" sz="1050" dirty="0">
                <a:solidFill>
                  <a:prstClr val="black"/>
                </a:solidFill>
                <a:latin typeface="Arial"/>
                <a:cs typeface="Arial"/>
              </a:rPr>
              <a:t> </a:t>
            </a:r>
            <a:r>
              <a:rPr lang="en-US" sz="1050" dirty="0" err="1">
                <a:solidFill>
                  <a:prstClr val="black"/>
                </a:solidFill>
                <a:latin typeface="Arial"/>
                <a:cs typeface="Arial"/>
              </a:rPr>
              <a:t>Masy</a:t>
            </a:r>
            <a:r>
              <a:rPr lang="en-US" sz="1050" dirty="0">
                <a:solidFill>
                  <a:prstClr val="black"/>
                </a:solidFill>
                <a:latin typeface="Arial"/>
                <a:cs typeface="Arial"/>
              </a:rPr>
              <a:t>. </a:t>
            </a:r>
            <a:r>
              <a:rPr lang="en-US" sz="1050" dirty="0" err="1">
                <a:solidFill>
                  <a:prstClr val="black"/>
                </a:solidFill>
                <a:latin typeface="Arial"/>
                <a:cs typeface="Arial"/>
              </a:rPr>
              <a:t>Desa</a:t>
            </a:r>
            <a:endParaRPr lang="en-US" sz="1050" dirty="0">
              <a:solidFill>
                <a:prstClr val="black"/>
              </a:solidFill>
              <a:latin typeface="Arial"/>
              <a:cs typeface="Arial"/>
            </a:endParaRPr>
          </a:p>
          <a:p>
            <a:pPr marL="176213" indent="-176213" eaLnBrk="0" hangingPunct="0">
              <a:buFont typeface="+mj-lt"/>
              <a:buAutoNum type="arabicPeriod"/>
              <a:defRPr/>
            </a:pPr>
            <a:r>
              <a:rPr lang="en-US" sz="1050" dirty="0" err="1">
                <a:solidFill>
                  <a:prstClr val="black"/>
                </a:solidFill>
                <a:latin typeface="Arial"/>
                <a:cs typeface="Arial"/>
              </a:rPr>
              <a:t>Pengendalian</a:t>
            </a:r>
            <a:r>
              <a:rPr lang="en-US" sz="1050" dirty="0">
                <a:solidFill>
                  <a:prstClr val="black"/>
                </a:solidFill>
                <a:latin typeface="Arial"/>
                <a:cs typeface="Arial"/>
              </a:rPr>
              <a:t> </a:t>
            </a:r>
            <a:r>
              <a:rPr lang="en-US" sz="1050" dirty="0" err="1">
                <a:solidFill>
                  <a:prstClr val="black"/>
                </a:solidFill>
                <a:latin typeface="Arial"/>
                <a:cs typeface="Arial"/>
              </a:rPr>
              <a:t>Pddk</a:t>
            </a:r>
            <a:r>
              <a:rPr lang="en-US" sz="1050" dirty="0">
                <a:solidFill>
                  <a:prstClr val="black"/>
                </a:solidFill>
                <a:latin typeface="Arial"/>
                <a:cs typeface="Arial"/>
              </a:rPr>
              <a:t> </a:t>
            </a:r>
            <a:r>
              <a:rPr lang="en-US" sz="1050" dirty="0" err="1">
                <a:solidFill>
                  <a:prstClr val="black"/>
                </a:solidFill>
                <a:latin typeface="Arial"/>
                <a:cs typeface="Arial"/>
              </a:rPr>
              <a:t>dan</a:t>
            </a:r>
            <a:r>
              <a:rPr lang="en-US" sz="1050" dirty="0">
                <a:solidFill>
                  <a:prstClr val="black"/>
                </a:solidFill>
                <a:latin typeface="Arial"/>
                <a:cs typeface="Arial"/>
              </a:rPr>
              <a:t> KB;</a:t>
            </a:r>
          </a:p>
          <a:p>
            <a:pPr marL="176213" indent="-176213" eaLnBrk="0" hangingPunct="0">
              <a:buFont typeface="+mj-lt"/>
              <a:buAutoNum type="arabicPeriod"/>
              <a:defRPr/>
            </a:pPr>
            <a:r>
              <a:rPr lang="en-US" sz="1050" dirty="0" err="1">
                <a:solidFill>
                  <a:prstClr val="black"/>
                </a:solidFill>
                <a:latin typeface="Arial"/>
                <a:cs typeface="Arial"/>
              </a:rPr>
              <a:t>Perhubungan</a:t>
            </a:r>
            <a:r>
              <a:rPr lang="en-US" sz="1050" dirty="0">
                <a:solidFill>
                  <a:prstClr val="black"/>
                </a:solidFill>
                <a:latin typeface="Arial"/>
                <a:cs typeface="Arial"/>
              </a:rPr>
              <a:t>;</a:t>
            </a:r>
          </a:p>
          <a:p>
            <a:pPr marL="176213" indent="-176213" eaLnBrk="0" hangingPunct="0">
              <a:buFont typeface="+mj-lt"/>
              <a:buAutoNum type="arabicPeriod"/>
              <a:defRPr/>
            </a:pPr>
            <a:r>
              <a:rPr lang="en-US" sz="1050" dirty="0" err="1">
                <a:solidFill>
                  <a:prstClr val="black"/>
                </a:solidFill>
                <a:latin typeface="Arial"/>
                <a:cs typeface="Arial"/>
              </a:rPr>
              <a:t>Komunikasi</a:t>
            </a:r>
            <a:r>
              <a:rPr lang="en-US" sz="1050" dirty="0">
                <a:solidFill>
                  <a:prstClr val="black"/>
                </a:solidFill>
                <a:latin typeface="Arial"/>
                <a:cs typeface="Arial"/>
              </a:rPr>
              <a:t> </a:t>
            </a:r>
            <a:r>
              <a:rPr lang="en-US" sz="1050" dirty="0" err="1">
                <a:solidFill>
                  <a:prstClr val="black"/>
                </a:solidFill>
                <a:latin typeface="Arial"/>
                <a:cs typeface="Arial"/>
              </a:rPr>
              <a:t>dan</a:t>
            </a:r>
            <a:r>
              <a:rPr lang="en-US" sz="1050" dirty="0">
                <a:solidFill>
                  <a:prstClr val="black"/>
                </a:solidFill>
                <a:latin typeface="Arial"/>
                <a:cs typeface="Arial"/>
              </a:rPr>
              <a:t> </a:t>
            </a:r>
            <a:r>
              <a:rPr lang="en-US" sz="1050" dirty="0" err="1">
                <a:solidFill>
                  <a:prstClr val="black"/>
                </a:solidFill>
                <a:latin typeface="Arial"/>
                <a:cs typeface="Arial"/>
              </a:rPr>
              <a:t>Informatika</a:t>
            </a:r>
            <a:r>
              <a:rPr lang="en-US" sz="1050" dirty="0">
                <a:solidFill>
                  <a:prstClr val="black"/>
                </a:solidFill>
                <a:latin typeface="Arial"/>
                <a:cs typeface="Arial"/>
              </a:rPr>
              <a:t>;</a:t>
            </a:r>
          </a:p>
          <a:p>
            <a:pPr>
              <a:defRPr/>
            </a:pPr>
            <a:endParaRPr lang="en-US" sz="1050" dirty="0">
              <a:latin typeface="Arial"/>
              <a:cs typeface="Arial"/>
            </a:endParaRPr>
          </a:p>
        </p:txBody>
      </p:sp>
      <p:sp>
        <p:nvSpPr>
          <p:cNvPr id="50179" name="Hexagon 50178"/>
          <p:cNvSpPr/>
          <p:nvPr/>
        </p:nvSpPr>
        <p:spPr>
          <a:xfrm>
            <a:off x="6156325" y="4221163"/>
            <a:ext cx="1511300" cy="360362"/>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1400" dirty="0">
                <a:solidFill>
                  <a:srgbClr val="000000"/>
                </a:solidFill>
              </a:rPr>
              <a:t>KOMISI A/1</a:t>
            </a:r>
          </a:p>
        </p:txBody>
      </p:sp>
      <p:sp>
        <p:nvSpPr>
          <p:cNvPr id="54" name="Hexagon 53"/>
          <p:cNvSpPr/>
          <p:nvPr/>
        </p:nvSpPr>
        <p:spPr>
          <a:xfrm>
            <a:off x="6156325" y="4868863"/>
            <a:ext cx="1511300" cy="360362"/>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1400" dirty="0">
                <a:solidFill>
                  <a:srgbClr val="000000"/>
                </a:solidFill>
              </a:rPr>
              <a:t>KOMISI B/2</a:t>
            </a:r>
          </a:p>
        </p:txBody>
      </p:sp>
      <p:sp>
        <p:nvSpPr>
          <p:cNvPr id="55" name="Hexagon 54"/>
          <p:cNvSpPr/>
          <p:nvPr/>
        </p:nvSpPr>
        <p:spPr>
          <a:xfrm>
            <a:off x="6156325" y="5516563"/>
            <a:ext cx="1511300" cy="360362"/>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1400" dirty="0">
                <a:solidFill>
                  <a:srgbClr val="000000"/>
                </a:solidFill>
              </a:rPr>
              <a:t>KOMISI C/3</a:t>
            </a:r>
          </a:p>
        </p:txBody>
      </p:sp>
      <p:sp>
        <p:nvSpPr>
          <p:cNvPr id="56" name="Hexagon 55"/>
          <p:cNvSpPr/>
          <p:nvPr/>
        </p:nvSpPr>
        <p:spPr>
          <a:xfrm>
            <a:off x="6156325" y="6165850"/>
            <a:ext cx="1511300" cy="358775"/>
          </a:xfrm>
          <a:prstGeom prst="hexagon">
            <a:avLst/>
          </a:prstGeom>
        </p:spPr>
        <p:style>
          <a:lnRef idx="2">
            <a:schemeClr val="dk1"/>
          </a:lnRef>
          <a:fillRef idx="1">
            <a:schemeClr val="lt1"/>
          </a:fillRef>
          <a:effectRef idx="0">
            <a:schemeClr val="dk1"/>
          </a:effectRef>
          <a:fontRef idx="minor">
            <a:schemeClr val="dk1"/>
          </a:fontRef>
        </p:style>
        <p:txBody>
          <a:bodyPr anchor="ctr"/>
          <a:lstStyle/>
          <a:p>
            <a:pPr algn="ctr">
              <a:defRPr/>
            </a:pPr>
            <a:r>
              <a:rPr lang="en-US" sz="1400" dirty="0">
                <a:solidFill>
                  <a:srgbClr val="000000"/>
                </a:solidFill>
              </a:rPr>
              <a:t>KOMISI 4/5</a:t>
            </a:r>
          </a:p>
        </p:txBody>
      </p:sp>
      <p:cxnSp>
        <p:nvCxnSpPr>
          <p:cNvPr id="50182" name="Elbow Connector 50181"/>
          <p:cNvCxnSpPr>
            <a:endCxn id="2" idx="1"/>
          </p:cNvCxnSpPr>
          <p:nvPr/>
        </p:nvCxnSpPr>
        <p:spPr>
          <a:xfrm rot="5400000" flipH="1" flipV="1">
            <a:off x="2016125" y="1593851"/>
            <a:ext cx="2232025" cy="1295400"/>
          </a:xfrm>
          <a:prstGeom prst="bentConnector2">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9" name="Elbow Connector 58"/>
          <p:cNvCxnSpPr>
            <a:endCxn id="9" idx="1"/>
          </p:cNvCxnSpPr>
          <p:nvPr/>
        </p:nvCxnSpPr>
        <p:spPr>
          <a:xfrm rot="5400000" flipH="1" flipV="1">
            <a:off x="2555875" y="2133601"/>
            <a:ext cx="1584325" cy="863600"/>
          </a:xfrm>
          <a:prstGeom prst="bentConnector2">
            <a:avLst/>
          </a:prstGeom>
          <a:ln>
            <a:tailEnd type="arrow"/>
          </a:ln>
        </p:spPr>
        <p:style>
          <a:lnRef idx="2">
            <a:schemeClr val="accent1"/>
          </a:lnRef>
          <a:fillRef idx="0">
            <a:schemeClr val="accent1"/>
          </a:fillRef>
          <a:effectRef idx="1">
            <a:schemeClr val="accent1"/>
          </a:effectRef>
          <a:fontRef idx="minor">
            <a:schemeClr val="tx1"/>
          </a:fontRef>
        </p:style>
      </p:cxnSp>
      <p:sp>
        <p:nvSpPr>
          <p:cNvPr id="50191" name="TextBox 50190"/>
          <p:cNvSpPr txBox="1"/>
          <p:nvPr/>
        </p:nvSpPr>
        <p:spPr>
          <a:xfrm>
            <a:off x="8101013" y="4437063"/>
            <a:ext cx="358775" cy="1938337"/>
          </a:xfrm>
          <a:prstGeom prst="rect">
            <a:avLst/>
          </a:prstGeom>
        </p:spPr>
        <p:style>
          <a:lnRef idx="1">
            <a:schemeClr val="accent1"/>
          </a:lnRef>
          <a:fillRef idx="2">
            <a:schemeClr val="accent1"/>
          </a:fillRef>
          <a:effectRef idx="1">
            <a:schemeClr val="accent1"/>
          </a:effectRef>
          <a:fontRef idx="minor">
            <a:schemeClr val="dk1"/>
          </a:fontRef>
        </p:style>
        <p:txBody>
          <a:bodyPr>
            <a:spAutoFit/>
          </a:bodyPr>
          <a:lstStyle/>
          <a:p>
            <a:pPr>
              <a:defRPr/>
            </a:pPr>
            <a:r>
              <a:rPr lang="en-US" sz="2000" dirty="0"/>
              <a:t>SETWAN</a:t>
            </a:r>
          </a:p>
        </p:txBody>
      </p:sp>
      <p:sp>
        <p:nvSpPr>
          <p:cNvPr id="4" name="Left Arrow 3"/>
          <p:cNvSpPr/>
          <p:nvPr/>
        </p:nvSpPr>
        <p:spPr>
          <a:xfrm>
            <a:off x="5364163" y="4221163"/>
            <a:ext cx="576262" cy="2492375"/>
          </a:xfrm>
          <a:prstGeom prst="leftArrow">
            <a:avLst/>
          </a:prstGeom>
        </p:spPr>
        <p:style>
          <a:lnRef idx="2">
            <a:schemeClr val="dk1"/>
          </a:lnRef>
          <a:fillRef idx="1">
            <a:schemeClr val="lt1"/>
          </a:fillRef>
          <a:effectRef idx="0">
            <a:schemeClr val="dk1"/>
          </a:effectRef>
          <a:fontRef idx="minor">
            <a:schemeClr val="dk1"/>
          </a:fontRef>
        </p:style>
        <p:txBody>
          <a:bodyPr anchor="ctr"/>
          <a:lstStyle/>
          <a:p>
            <a:pPr algn="ctr">
              <a:defRPr/>
            </a:pPr>
            <a:endParaRPr lang="en-US"/>
          </a:p>
        </p:txBody>
      </p:sp>
      <p:cxnSp>
        <p:nvCxnSpPr>
          <p:cNvPr id="8" name="Straight Connector 7"/>
          <p:cNvCxnSpPr/>
          <p:nvPr/>
        </p:nvCxnSpPr>
        <p:spPr>
          <a:xfrm flipV="1">
            <a:off x="6875463" y="1773238"/>
            <a:ext cx="0" cy="2376487"/>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13" name="Straight Arrow Connector 12"/>
          <p:cNvCxnSpPr>
            <a:endCxn id="9" idx="3"/>
          </p:cNvCxnSpPr>
          <p:nvPr/>
        </p:nvCxnSpPr>
        <p:spPr>
          <a:xfrm flipH="1">
            <a:off x="5364163" y="1773238"/>
            <a:ext cx="1511300" cy="0"/>
          </a:xfrm>
          <a:prstGeom prst="straightConnector1">
            <a:avLst/>
          </a:prstGeom>
          <a:ln>
            <a:prstDash val="dash"/>
            <a:tailEnd type="arrow"/>
          </a:ln>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flipV="1">
            <a:off x="6588125" y="2420938"/>
            <a:ext cx="0" cy="1728787"/>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H="1">
            <a:off x="5364163" y="2420938"/>
            <a:ext cx="1152525" cy="0"/>
          </a:xfrm>
          <a:prstGeom prst="straightConnector1">
            <a:avLst/>
          </a:prstGeom>
          <a:ln>
            <a:prstDash val="dash"/>
            <a:tailEnd type="arrow"/>
          </a:ln>
        </p:spPr>
        <p:style>
          <a:lnRef idx="2">
            <a:schemeClr val="accent1"/>
          </a:lnRef>
          <a:fillRef idx="0">
            <a:schemeClr val="accent1"/>
          </a:fillRef>
          <a:effectRef idx="1">
            <a:schemeClr val="accent1"/>
          </a:effectRef>
          <a:fontRef idx="minor">
            <a:schemeClr val="tx1"/>
          </a:fontRef>
        </p:style>
      </p:cxnSp>
      <p:cxnSp>
        <p:nvCxnSpPr>
          <p:cNvPr id="48" name="Straight Arrow Connector 47"/>
          <p:cNvCxnSpPr/>
          <p:nvPr/>
        </p:nvCxnSpPr>
        <p:spPr>
          <a:xfrm flipH="1">
            <a:off x="5364163" y="3644900"/>
            <a:ext cx="1008062" cy="0"/>
          </a:xfrm>
          <a:prstGeom prst="straightConnector1">
            <a:avLst/>
          </a:prstGeom>
          <a:ln>
            <a:prstDash val="dash"/>
            <a:tailEnd type="arrow"/>
          </a:ln>
        </p:spPr>
        <p:style>
          <a:lnRef idx="2">
            <a:schemeClr val="accent1"/>
          </a:lnRef>
          <a:fillRef idx="0">
            <a:schemeClr val="accent1"/>
          </a:fillRef>
          <a:effectRef idx="1">
            <a:schemeClr val="accent1"/>
          </a:effectRef>
          <a:fontRef idx="minor">
            <a:schemeClr val="tx1"/>
          </a:fontRef>
        </p:style>
      </p:cxnSp>
      <p:cxnSp>
        <p:nvCxnSpPr>
          <p:cNvPr id="27" name="Straight Connector 26"/>
          <p:cNvCxnSpPr/>
          <p:nvPr/>
        </p:nvCxnSpPr>
        <p:spPr>
          <a:xfrm>
            <a:off x="6372225" y="3644900"/>
            <a:ext cx="0" cy="576263"/>
          </a:xfrm>
          <a:prstGeom prst="line">
            <a:avLst/>
          </a:prstGeom>
          <a:ln>
            <a:prstDash val="dash"/>
          </a:ln>
        </p:spPr>
        <p:style>
          <a:lnRef idx="2">
            <a:schemeClr val="accent1"/>
          </a:lnRef>
          <a:fillRef idx="0">
            <a:schemeClr val="accent1"/>
          </a:fillRef>
          <a:effectRef idx="1">
            <a:schemeClr val="accent1"/>
          </a:effectRef>
          <a:fontRef idx="minor">
            <a:schemeClr val="tx1"/>
          </a:fontRef>
        </p:style>
      </p:cxnSp>
      <p:cxnSp>
        <p:nvCxnSpPr>
          <p:cNvPr id="53" name="Elbow Connector 52"/>
          <p:cNvCxnSpPr/>
          <p:nvPr/>
        </p:nvCxnSpPr>
        <p:spPr>
          <a:xfrm flipV="1">
            <a:off x="3203575" y="3500438"/>
            <a:ext cx="504825" cy="288925"/>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sp>
        <p:nvSpPr>
          <p:cNvPr id="50186" name="Right Arrow 50185"/>
          <p:cNvSpPr/>
          <p:nvPr/>
        </p:nvSpPr>
        <p:spPr>
          <a:xfrm>
            <a:off x="1476375" y="4508500"/>
            <a:ext cx="358775" cy="1584325"/>
          </a:xfrm>
          <a:prstGeom prst="rightArrow">
            <a:avLst/>
          </a:prstGeom>
        </p:spPr>
        <p:style>
          <a:lnRef idx="1">
            <a:schemeClr val="accent1"/>
          </a:lnRef>
          <a:fillRef idx="2">
            <a:schemeClr val="accent1"/>
          </a:fillRef>
          <a:effectRef idx="1">
            <a:schemeClr val="accent1"/>
          </a:effectRef>
          <a:fontRef idx="minor">
            <a:schemeClr val="dk1"/>
          </a:fontRef>
        </p:style>
        <p:txBody>
          <a:bodyPr anchor="ctr"/>
          <a:lstStyle/>
          <a:p>
            <a:pPr algn="ctr">
              <a:defRPr/>
            </a:pPr>
            <a:endParaRPr lang="en-US"/>
          </a:p>
        </p:txBody>
      </p:sp>
    </p:spTree>
    <p:extLst>
      <p:ext uri="{BB962C8B-B14F-4D97-AF65-F5344CB8AC3E}">
        <p14:creationId xmlns:p14="http://schemas.microsoft.com/office/powerpoint/2010/main" val="3065236346"/>
      </p:ext>
    </p:extLst>
  </p:cSld>
  <p:clrMapOvr>
    <a:masterClrMapping/>
  </p:clrMapOvr>
  <p:transition>
    <p:split orient="vert"/>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txBox="1">
            <a:spLocks noChangeArrowheads="1"/>
          </p:cNvSpPr>
          <p:nvPr/>
        </p:nvSpPr>
        <p:spPr bwMode="auto">
          <a:xfrm>
            <a:off x="968896" y="692696"/>
            <a:ext cx="7275512" cy="2209800"/>
          </a:xfrm>
          <a:prstGeom prst="rect">
            <a:avLst/>
          </a:prstGeom>
          <a:noFill/>
          <a:ln w="9525">
            <a:noFill/>
            <a:miter lim="800000"/>
            <a:headEnd/>
            <a:tailEnd/>
          </a:ln>
          <a:effectLst/>
        </p:spPr>
        <p:txBody>
          <a:bodyPr lIns="93670" tIns="46836" rIns="93670" bIns="46836" anchor="ctr"/>
          <a:lstStyle/>
          <a:p>
            <a:pPr algn="ctr" eaLnBrk="0" hangingPunct="0">
              <a:defRPr/>
            </a:pPr>
            <a:r>
              <a:rPr lang="en-US" sz="9600" kern="0" dirty="0" err="1">
                <a:solidFill>
                  <a:srgbClr val="FF0000"/>
                </a:solidFill>
                <a:latin typeface="Edwardian Script ITC" pitchFamily="66" charset="0"/>
                <a:ea typeface="+mj-ea"/>
                <a:cs typeface="+mj-cs"/>
              </a:rPr>
              <a:t>Terima</a:t>
            </a:r>
            <a:r>
              <a:rPr lang="en-US" sz="9600" kern="0" dirty="0">
                <a:solidFill>
                  <a:srgbClr val="FF0000"/>
                </a:solidFill>
                <a:latin typeface="Edwardian Script ITC" pitchFamily="66" charset="0"/>
                <a:ea typeface="+mj-ea"/>
                <a:cs typeface="+mj-cs"/>
              </a:rPr>
              <a:t>  </a:t>
            </a:r>
            <a:r>
              <a:rPr lang="en-US" sz="9600" kern="0" dirty="0" err="1">
                <a:solidFill>
                  <a:srgbClr val="FF0000"/>
                </a:solidFill>
                <a:latin typeface="Edwardian Script ITC" pitchFamily="66" charset="0"/>
                <a:ea typeface="+mj-ea"/>
                <a:cs typeface="+mj-cs"/>
              </a:rPr>
              <a:t>Kasih</a:t>
            </a:r>
            <a:endParaRPr lang="en-US" sz="9600" b="1" kern="0" dirty="0">
              <a:solidFill>
                <a:srgbClr val="FF0000"/>
              </a:solidFill>
              <a:latin typeface="Edwardian Script ITC" pitchFamily="66" charset="0"/>
              <a:ea typeface="+mj-ea"/>
              <a:cs typeface="+mj-cs"/>
            </a:endParaRPr>
          </a:p>
        </p:txBody>
      </p:sp>
      <p:sp>
        <p:nvSpPr>
          <p:cNvPr id="2" name="TextBox 1"/>
          <p:cNvSpPr txBox="1"/>
          <p:nvPr/>
        </p:nvSpPr>
        <p:spPr>
          <a:xfrm>
            <a:off x="931864" y="3068960"/>
            <a:ext cx="7240536" cy="2677656"/>
          </a:xfrm>
          <a:prstGeom prst="rect">
            <a:avLst/>
          </a:prstGeom>
          <a:noFill/>
        </p:spPr>
        <p:txBody>
          <a:bodyPr wrap="square" rtlCol="0">
            <a:spAutoFit/>
          </a:bodyPr>
          <a:lstStyle/>
          <a:p>
            <a:pPr algn="ctr"/>
            <a:r>
              <a:rPr lang="id-ID" sz="2800" dirty="0"/>
              <a:t>MASUKAN DAN SARAN </a:t>
            </a:r>
          </a:p>
          <a:p>
            <a:pPr algn="ctr"/>
            <a:r>
              <a:rPr lang="id-ID" sz="2800" dirty="0"/>
              <a:t>MOHON DISAMPAIKAN KE :</a:t>
            </a:r>
          </a:p>
          <a:p>
            <a:pPr algn="ctr"/>
            <a:endParaRPr lang="id-ID" sz="2800" dirty="0"/>
          </a:p>
          <a:p>
            <a:pPr algn="ctr"/>
            <a:r>
              <a:rPr lang="id-ID" sz="2800" dirty="0"/>
              <a:t>HP : 081286895999</a:t>
            </a:r>
          </a:p>
          <a:p>
            <a:pPr algn="ctr"/>
            <a:r>
              <a:rPr lang="id-ID" sz="2800" dirty="0"/>
              <a:t>Email  :  piliangduo86@gmail.com</a:t>
            </a:r>
          </a:p>
          <a:p>
            <a:pPr algn="ctr"/>
            <a:endParaRPr lang="id-ID" sz="2800" dirty="0"/>
          </a:p>
        </p:txBody>
      </p:sp>
    </p:spTree>
  </p:cSld>
  <p:clrMapOvr>
    <a:masterClrMapping/>
  </p:clrMapOvr>
  <p:transition advClick="0">
    <p:newsflash/>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4930</TotalTime>
  <Words>2294</Words>
  <Application>Microsoft Macintosh PowerPoint</Application>
  <PresentationFormat>On-screen Show (4:3)</PresentationFormat>
  <Paragraphs>469</Paragraphs>
  <Slides>29</Slides>
  <Notes>25</Notes>
  <HiddenSlides>0</HiddenSlides>
  <MMClips>0</MMClips>
  <ScaleCrop>false</ScaleCrop>
  <HeadingPairs>
    <vt:vector size="6" baseType="variant">
      <vt:variant>
        <vt:lpstr>Fonts Used</vt:lpstr>
      </vt:variant>
      <vt:variant>
        <vt:i4>19</vt:i4>
      </vt:variant>
      <vt:variant>
        <vt:lpstr>Theme</vt:lpstr>
      </vt:variant>
      <vt:variant>
        <vt:i4>1</vt:i4>
      </vt:variant>
      <vt:variant>
        <vt:lpstr>Slide Titles</vt:lpstr>
      </vt:variant>
      <vt:variant>
        <vt:i4>29</vt:i4>
      </vt:variant>
    </vt:vector>
  </HeadingPairs>
  <TitlesOfParts>
    <vt:vector size="49" baseType="lpstr">
      <vt:lpstr>MS PGothic</vt:lpstr>
      <vt:lpstr>MS PGothic</vt:lpstr>
      <vt:lpstr>Agency FB</vt:lpstr>
      <vt:lpstr>Aharoni</vt:lpstr>
      <vt:lpstr>Arial</vt:lpstr>
      <vt:lpstr>Arial Black</vt:lpstr>
      <vt:lpstr>Arial Unicode MS</vt:lpstr>
      <vt:lpstr>Bookman Old Style</vt:lpstr>
      <vt:lpstr>Calibri</vt:lpstr>
      <vt:lpstr>Candara</vt:lpstr>
      <vt:lpstr>Cordia New</vt:lpstr>
      <vt:lpstr>Edwardian Script ITC</vt:lpstr>
      <vt:lpstr>Franklin Gothic Medium</vt:lpstr>
      <vt:lpstr>FreesiaUPC</vt:lpstr>
      <vt:lpstr>Tahoma</vt:lpstr>
      <vt:lpstr>Times New Roman</vt:lpstr>
      <vt:lpstr>Verdana</vt:lpstr>
      <vt:lpstr>Wingdings</vt:lpstr>
      <vt:lpstr>Wingdings 2</vt:lpstr>
      <vt:lpstr>Aspect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dc:creator>
  <cp:lastModifiedBy>Sekretaris Ditjen OTDA</cp:lastModifiedBy>
  <cp:revision>280</cp:revision>
  <dcterms:created xsi:type="dcterms:W3CDTF">2010-05-04T03:33:31Z</dcterms:created>
  <dcterms:modified xsi:type="dcterms:W3CDTF">2019-03-01T04:46:13Z</dcterms:modified>
</cp:coreProperties>
</file>