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4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5379" r:id="rId1"/>
    <p:sldMasterId id="2147485657" r:id="rId2"/>
    <p:sldMasterId id="2147485671" r:id="rId3"/>
    <p:sldMasterId id="2147485703" r:id="rId4"/>
    <p:sldMasterId id="2147485716" r:id="rId5"/>
  </p:sldMasterIdLst>
  <p:notesMasterIdLst>
    <p:notesMasterId r:id="rId33"/>
  </p:notesMasterIdLst>
  <p:handoutMasterIdLst>
    <p:handoutMasterId r:id="rId34"/>
  </p:handoutMasterIdLst>
  <p:sldIdLst>
    <p:sldId id="2845" r:id="rId6"/>
    <p:sldId id="1134" r:id="rId7"/>
    <p:sldId id="1098" r:id="rId8"/>
    <p:sldId id="2844" r:id="rId9"/>
    <p:sldId id="2841" r:id="rId10"/>
    <p:sldId id="2850" r:id="rId11"/>
    <p:sldId id="2843" r:id="rId12"/>
    <p:sldId id="2849" r:id="rId13"/>
    <p:sldId id="2842" r:id="rId14"/>
    <p:sldId id="2777" r:id="rId15"/>
    <p:sldId id="2832" r:id="rId16"/>
    <p:sldId id="2833" r:id="rId17"/>
    <p:sldId id="2834" r:id="rId18"/>
    <p:sldId id="2835" r:id="rId19"/>
    <p:sldId id="2793" r:id="rId20"/>
    <p:sldId id="2798" r:id="rId21"/>
    <p:sldId id="2814" r:id="rId22"/>
    <p:sldId id="2816" r:id="rId23"/>
    <p:sldId id="2836" r:id="rId24"/>
    <p:sldId id="2837" r:id="rId25"/>
    <p:sldId id="2838" r:id="rId26"/>
    <p:sldId id="2839" r:id="rId27"/>
    <p:sldId id="2840" r:id="rId28"/>
    <p:sldId id="2848" r:id="rId29"/>
    <p:sldId id="2846" r:id="rId30"/>
    <p:sldId id="2847" r:id="rId31"/>
    <p:sldId id="2757" r:id="rId32"/>
  </p:sldIdLst>
  <p:sldSz cx="12192000" cy="6858000"/>
  <p:notesSz cx="6888163" cy="100218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b="1" i="1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b="1" i="1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b="1" i="1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b="1" i="1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b="1" i="1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3200" b="1" i="1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3200" b="1" i="1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3200" b="1" i="1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3200" b="1" i="1" kern="1200">
        <a:solidFill>
          <a:schemeClr val="tx1"/>
        </a:solidFill>
        <a:latin typeface="Times New Roman" pitchFamily="18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3" userDrawn="1">
          <p15:clr>
            <a:srgbClr val="A4A3A4"/>
          </p15:clr>
        </p15:guide>
        <p15:guide id="2" pos="2165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4" pos="217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174"/>
    <a:srgbClr val="C13018"/>
    <a:srgbClr val="EBCB38"/>
    <a:srgbClr val="0D95BC"/>
    <a:srgbClr val="00B09B"/>
    <a:srgbClr val="FABE00"/>
    <a:srgbClr val="820096"/>
    <a:srgbClr val="0F01EE"/>
    <a:srgbClr val="59FEAF"/>
    <a:srgbClr val="9751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98" autoAdjust="0"/>
    <p:restoredTop sz="94660"/>
  </p:normalViewPr>
  <p:slideViewPr>
    <p:cSldViewPr>
      <p:cViewPr varScale="1">
        <p:scale>
          <a:sx n="71" d="100"/>
          <a:sy n="71" d="100"/>
        </p:scale>
        <p:origin x="184" y="88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1476"/>
    </p:cViewPr>
  </p:sorterViewPr>
  <p:notesViewPr>
    <p:cSldViewPr>
      <p:cViewPr varScale="1">
        <p:scale>
          <a:sx n="45" d="100"/>
          <a:sy n="45" d="100"/>
        </p:scale>
        <p:origin x="-2862" y="-120"/>
      </p:cViewPr>
      <p:guideLst>
        <p:guide orient="horz" pos="3153"/>
        <p:guide pos="2165"/>
        <p:guide orient="horz" pos="3159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D:\004-Subdit%20IV\Musrenbang%20RKPD%202020\Musrenbang%20RKPD%202020-Prov%20NTB\Data%20Statistik\Kompilasi%20Kemiskinan%20NTB-BPS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embar_Kerja_Microsoft_Excel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embar_Kerja_Microsoft_Excel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/D:\004-Subdit%20IV\Musrenbang%20RPJMD%202018-2023\7-Musrenbang-RPJMD%20Prov%20Sulsel%202018-2023\Data%20Statistik\Kompilasi%20TPT%20Sulsel-BP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/C:\Users\doddy\Desktop\MUSRENBANG%20WILAYAH%20SUMATERA\Data%20BPS\Kemiskinan.xls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/C:\Users\doddy\Desktop\MUSRENBANG%20WILAYAH%20SUMATERA\Data%20BPS\BL%20BTL%20APBD%20PROVINSI%20TA%202019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820096"/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60D-457B-A5D4-1D0DDD48081C}"/>
              </c:ext>
            </c:extLst>
          </c:dPt>
          <c:dPt>
            <c:idx val="7"/>
            <c:invertIfNegative val="0"/>
            <c:bubble3D val="0"/>
            <c:spPr>
              <a:solidFill>
                <a:srgbClr val="82009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D60D-457B-A5D4-1D0DDD48081C}"/>
              </c:ext>
            </c:extLst>
          </c:dPt>
          <c:dPt>
            <c:idx val="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D60D-457B-A5D4-1D0DDD48081C}"/>
              </c:ext>
            </c:extLst>
          </c:dPt>
          <c:dPt>
            <c:idx val="1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D60D-457B-A5D4-1D0DDD48081C}"/>
              </c:ext>
            </c:extLst>
          </c:dPt>
          <c:dPt>
            <c:idx val="14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D60D-457B-A5D4-1D0DDD48081C}"/>
              </c:ext>
            </c:extLst>
          </c:dPt>
          <c:dPt>
            <c:idx val="16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D60D-457B-A5D4-1D0DDD48081C}"/>
              </c:ext>
            </c:extLst>
          </c:dPt>
          <c:dPt>
            <c:idx val="1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60D-457B-A5D4-1D0DDD48081C}"/>
              </c:ext>
            </c:extLst>
          </c:dPt>
          <c:dPt>
            <c:idx val="2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60D-457B-A5D4-1D0DDD48081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defRPr>
                </a:pPr>
                <a:endParaRPr lang="id-ID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'Tingkat Kemiskinan 2018 Nasiona'!$A$2:$A$36</c:f>
              <c:strCache>
                <c:ptCount val="35"/>
                <c:pt idx="0">
                  <c:v>Papua </c:v>
                </c:pt>
                <c:pt idx="1">
                  <c:v>Papbar</c:v>
                </c:pt>
                <c:pt idx="2">
                  <c:v>NTT</c:v>
                </c:pt>
                <c:pt idx="3">
                  <c:v>Maluku </c:v>
                </c:pt>
                <c:pt idx="4">
                  <c:v>Gorontalo </c:v>
                </c:pt>
                <c:pt idx="5">
                  <c:v>Aceh </c:v>
                </c:pt>
                <c:pt idx="6">
                  <c:v>Bengkulu </c:v>
                </c:pt>
                <c:pt idx="7">
                  <c:v>NTB</c:v>
                </c:pt>
                <c:pt idx="8">
                  <c:v>Sulteng</c:v>
                </c:pt>
                <c:pt idx="9">
                  <c:v>Lampung </c:v>
                </c:pt>
                <c:pt idx="10">
                  <c:v>Sumsel</c:v>
                </c:pt>
                <c:pt idx="11">
                  <c:v>DIY</c:v>
                </c:pt>
                <c:pt idx="12">
                  <c:v>Sultra</c:v>
                </c:pt>
                <c:pt idx="13">
                  <c:v>Jateng</c:v>
                </c:pt>
                <c:pt idx="14">
                  <c:v>Sulbar</c:v>
                </c:pt>
                <c:pt idx="15">
                  <c:v>Jatim</c:v>
                </c:pt>
                <c:pt idx="16">
                  <c:v>Nasional</c:v>
                </c:pt>
                <c:pt idx="17">
                  <c:v>Sumut</c:v>
                </c:pt>
                <c:pt idx="18">
                  <c:v>Sulsel</c:v>
                </c:pt>
                <c:pt idx="19">
                  <c:v>Jambi </c:v>
                </c:pt>
                <c:pt idx="20">
                  <c:v>Sulut</c:v>
                </c:pt>
                <c:pt idx="21">
                  <c:v>Kalbar</c:v>
                </c:pt>
                <c:pt idx="22">
                  <c:v>Jabar</c:v>
                </c:pt>
                <c:pt idx="23">
                  <c:v>Riau </c:v>
                </c:pt>
                <c:pt idx="24">
                  <c:v>Kaltara</c:v>
                </c:pt>
                <c:pt idx="25">
                  <c:v>Sumbar</c:v>
                </c:pt>
                <c:pt idx="26">
                  <c:v>Malut</c:v>
                </c:pt>
                <c:pt idx="27">
                  <c:v>Kepri</c:v>
                </c:pt>
                <c:pt idx="28">
                  <c:v>Kaltim</c:v>
                </c:pt>
                <c:pt idx="29">
                  <c:v>Kep Babel</c:v>
                </c:pt>
                <c:pt idx="30">
                  <c:v>Banten </c:v>
                </c:pt>
                <c:pt idx="31">
                  <c:v>Kalteng</c:v>
                </c:pt>
                <c:pt idx="32">
                  <c:v>Kalsel</c:v>
                </c:pt>
                <c:pt idx="33">
                  <c:v>Bali </c:v>
                </c:pt>
                <c:pt idx="34">
                  <c:v>DKI</c:v>
                </c:pt>
              </c:strCache>
            </c:strRef>
          </c:cat>
          <c:val>
            <c:numRef>
              <c:f>'Tingkat Kemiskinan 2018 Nasiona'!$B$2:$B$36</c:f>
              <c:numCache>
                <c:formatCode>0.00</c:formatCode>
                <c:ptCount val="35"/>
                <c:pt idx="0">
                  <c:v>27.74</c:v>
                </c:pt>
                <c:pt idx="1">
                  <c:v>23.01</c:v>
                </c:pt>
                <c:pt idx="2">
                  <c:v>21.35</c:v>
                </c:pt>
                <c:pt idx="3">
                  <c:v>18.12</c:v>
                </c:pt>
                <c:pt idx="4">
                  <c:v>16.809999999999999</c:v>
                </c:pt>
                <c:pt idx="5">
                  <c:v>15.97</c:v>
                </c:pt>
                <c:pt idx="6">
                  <c:v>15.43</c:v>
                </c:pt>
                <c:pt idx="7">
                  <c:v>14.63</c:v>
                </c:pt>
                <c:pt idx="8">
                  <c:v>14.01</c:v>
                </c:pt>
                <c:pt idx="9">
                  <c:v>13.14</c:v>
                </c:pt>
                <c:pt idx="10">
                  <c:v>12.8</c:v>
                </c:pt>
                <c:pt idx="11">
                  <c:v>12.13</c:v>
                </c:pt>
                <c:pt idx="12">
                  <c:v>11.63</c:v>
                </c:pt>
                <c:pt idx="13">
                  <c:v>11.32</c:v>
                </c:pt>
                <c:pt idx="14">
                  <c:v>11.25</c:v>
                </c:pt>
                <c:pt idx="15">
                  <c:v>10.98</c:v>
                </c:pt>
                <c:pt idx="16">
                  <c:v>9.82</c:v>
                </c:pt>
                <c:pt idx="17">
                  <c:v>9.2200000000000006</c:v>
                </c:pt>
                <c:pt idx="18">
                  <c:v>9.06</c:v>
                </c:pt>
                <c:pt idx="19">
                  <c:v>7.92</c:v>
                </c:pt>
                <c:pt idx="20">
                  <c:v>7.8</c:v>
                </c:pt>
                <c:pt idx="21">
                  <c:v>7.77</c:v>
                </c:pt>
                <c:pt idx="22">
                  <c:v>7.45</c:v>
                </c:pt>
                <c:pt idx="23">
                  <c:v>7.39</c:v>
                </c:pt>
                <c:pt idx="24">
                  <c:v>7.09</c:v>
                </c:pt>
                <c:pt idx="25">
                  <c:v>6.65</c:v>
                </c:pt>
                <c:pt idx="26">
                  <c:v>6.64</c:v>
                </c:pt>
                <c:pt idx="27">
                  <c:v>6.2</c:v>
                </c:pt>
                <c:pt idx="28">
                  <c:v>6.03</c:v>
                </c:pt>
                <c:pt idx="29">
                  <c:v>5.25</c:v>
                </c:pt>
                <c:pt idx="30">
                  <c:v>5.24</c:v>
                </c:pt>
                <c:pt idx="31">
                  <c:v>5.17</c:v>
                </c:pt>
                <c:pt idx="32">
                  <c:v>4.54</c:v>
                </c:pt>
                <c:pt idx="33">
                  <c:v>4.01</c:v>
                </c:pt>
                <c:pt idx="34">
                  <c:v>3.57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60D-457B-A5D4-1D0DDD48081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025565232"/>
        <c:axId val="1025566480"/>
      </c:barChart>
      <c:catAx>
        <c:axId val="10255652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id-ID"/>
          </a:p>
        </c:txPr>
        <c:crossAx val="1025566480"/>
        <c:crosses val="autoZero"/>
        <c:auto val="1"/>
        <c:lblAlgn val="ctr"/>
        <c:lblOffset val="100"/>
        <c:noMultiLvlLbl val="0"/>
      </c:catAx>
      <c:valAx>
        <c:axId val="1025566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id-ID"/>
          </a:p>
        </c:txPr>
        <c:crossAx val="10255652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>
          <a:solidFill>
            <a:schemeClr val="tx1"/>
          </a:solidFill>
          <a:latin typeface="Cambria" panose="02040503050406030204" pitchFamily="18" charset="0"/>
          <a:ea typeface="Cambria" panose="02040503050406030204" pitchFamily="18" charset="0"/>
        </a:defRPr>
      </a:pPr>
      <a:endParaRPr lang="id-ID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F01EE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C80B-42E6-BEE9-B6CA69A5E75F}"/>
              </c:ext>
            </c:extLst>
          </c:dPt>
          <c:dPt>
            <c:idx val="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C80B-42E6-BEE9-B6CA69A5E75F}"/>
              </c:ext>
            </c:extLst>
          </c:dPt>
          <c:dPt>
            <c:idx val="6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C80B-42E6-BEE9-B6CA69A5E75F}"/>
              </c:ext>
            </c:extLst>
          </c:dPt>
          <c:dPt>
            <c:idx val="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C80B-42E6-BEE9-B6CA69A5E75F}"/>
              </c:ext>
            </c:extLst>
          </c:dPt>
          <c:dPt>
            <c:idx val="15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C80B-42E6-BEE9-B6CA69A5E75F}"/>
              </c:ext>
            </c:extLst>
          </c:dPt>
          <c:dPt>
            <c:idx val="2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80B-42E6-BEE9-B6CA69A5E75F}"/>
              </c:ext>
            </c:extLst>
          </c:dPt>
          <c:dPt>
            <c:idx val="23"/>
            <c:invertIfNegative val="0"/>
            <c:bubble3D val="0"/>
            <c:spPr>
              <a:solidFill>
                <a:srgbClr val="00A17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80B-42E6-BEE9-B6CA69A5E75F}"/>
              </c:ext>
            </c:extLst>
          </c:dPt>
          <c:dPt>
            <c:idx val="32"/>
            <c:invertIfNegative val="0"/>
            <c:bubble3D val="0"/>
            <c:spPr>
              <a:solidFill>
                <a:srgbClr val="0F01EE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80B-42E6-BEE9-B6CA69A5E75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defRPr>
                </a:pPr>
                <a:endParaRPr lang="id-ID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'PE Nasional 2018'!$A$2:$A$36</c:f>
              <c:strCache>
                <c:ptCount val="35"/>
                <c:pt idx="0">
                  <c:v>Malut</c:v>
                </c:pt>
                <c:pt idx="1">
                  <c:v>Sulbar</c:v>
                </c:pt>
                <c:pt idx="2">
                  <c:v>Sulsel</c:v>
                </c:pt>
                <c:pt idx="3">
                  <c:v>Kep Babel</c:v>
                </c:pt>
                <c:pt idx="4">
                  <c:v>Papbar</c:v>
                </c:pt>
                <c:pt idx="5">
                  <c:v>Papua</c:v>
                </c:pt>
                <c:pt idx="6">
                  <c:v>Sultra</c:v>
                </c:pt>
                <c:pt idx="7">
                  <c:v>Kalteng</c:v>
                </c:pt>
                <c:pt idx="8">
                  <c:v>Sulteng</c:v>
                </c:pt>
                <c:pt idx="9">
                  <c:v>DKI</c:v>
                </c:pt>
                <c:pt idx="10">
                  <c:v>Maluku</c:v>
                </c:pt>
                <c:pt idx="11">
                  <c:v>Bali</c:v>
                </c:pt>
                <c:pt idx="12">
                  <c:v>Sumsel</c:v>
                </c:pt>
                <c:pt idx="13">
                  <c:v>DIY</c:v>
                </c:pt>
                <c:pt idx="14">
                  <c:v>Banten</c:v>
                </c:pt>
                <c:pt idx="15">
                  <c:v>Sulut</c:v>
                </c:pt>
                <c:pt idx="16">
                  <c:v>Jabar</c:v>
                </c:pt>
                <c:pt idx="17">
                  <c:v>Sumut</c:v>
                </c:pt>
                <c:pt idx="18">
                  <c:v>Jatim</c:v>
                </c:pt>
                <c:pt idx="19">
                  <c:v>Jateng</c:v>
                </c:pt>
                <c:pt idx="20">
                  <c:v>Sumbar</c:v>
                </c:pt>
                <c:pt idx="21">
                  <c:v>Goront</c:v>
                </c:pt>
                <c:pt idx="22">
                  <c:v>Lampung</c:v>
                </c:pt>
                <c:pt idx="23">
                  <c:v>Nasional</c:v>
                </c:pt>
                <c:pt idx="24">
                  <c:v>Kalsel</c:v>
                </c:pt>
                <c:pt idx="25">
                  <c:v>NTT</c:v>
                </c:pt>
                <c:pt idx="26">
                  <c:v>Kalbar</c:v>
                </c:pt>
                <c:pt idx="27">
                  <c:v>Bengkulu</c:v>
                </c:pt>
                <c:pt idx="28">
                  <c:v>Jambi</c:v>
                </c:pt>
                <c:pt idx="29">
                  <c:v>Kaltara</c:v>
                </c:pt>
                <c:pt idx="30">
                  <c:v>Aceh</c:v>
                </c:pt>
                <c:pt idx="31">
                  <c:v>Kepri</c:v>
                </c:pt>
                <c:pt idx="32">
                  <c:v>NTB</c:v>
                </c:pt>
                <c:pt idx="33">
                  <c:v>Riau</c:v>
                </c:pt>
                <c:pt idx="34">
                  <c:v>Kaltim</c:v>
                </c:pt>
              </c:strCache>
            </c:strRef>
          </c:cat>
          <c:val>
            <c:numRef>
              <c:f>'PE Nasional 2018'!$B$2:$B$36</c:f>
              <c:numCache>
                <c:formatCode>0.00</c:formatCode>
                <c:ptCount val="35"/>
                <c:pt idx="0">
                  <c:v>8.17</c:v>
                </c:pt>
                <c:pt idx="1">
                  <c:v>7.9</c:v>
                </c:pt>
                <c:pt idx="2">
                  <c:v>7.17</c:v>
                </c:pt>
                <c:pt idx="3">
                  <c:v>7.09</c:v>
                </c:pt>
                <c:pt idx="4">
                  <c:v>6.89</c:v>
                </c:pt>
                <c:pt idx="5">
                  <c:v>6.76</c:v>
                </c:pt>
                <c:pt idx="6">
                  <c:v>6.62</c:v>
                </c:pt>
                <c:pt idx="7">
                  <c:v>6.48</c:v>
                </c:pt>
                <c:pt idx="8">
                  <c:v>6.46</c:v>
                </c:pt>
                <c:pt idx="9">
                  <c:v>6.41</c:v>
                </c:pt>
                <c:pt idx="10">
                  <c:v>6.34</c:v>
                </c:pt>
                <c:pt idx="11">
                  <c:v>6.24</c:v>
                </c:pt>
                <c:pt idx="12">
                  <c:v>6.14</c:v>
                </c:pt>
                <c:pt idx="13">
                  <c:v>6.03</c:v>
                </c:pt>
                <c:pt idx="14">
                  <c:v>5.89</c:v>
                </c:pt>
                <c:pt idx="15">
                  <c:v>5.66</c:v>
                </c:pt>
                <c:pt idx="16">
                  <c:v>5.58</c:v>
                </c:pt>
                <c:pt idx="17">
                  <c:v>5.43</c:v>
                </c:pt>
                <c:pt idx="18">
                  <c:v>5.4</c:v>
                </c:pt>
                <c:pt idx="19">
                  <c:v>5.25</c:v>
                </c:pt>
                <c:pt idx="20">
                  <c:v>5.24</c:v>
                </c:pt>
                <c:pt idx="21">
                  <c:v>5.24</c:v>
                </c:pt>
                <c:pt idx="22">
                  <c:v>5.19</c:v>
                </c:pt>
                <c:pt idx="23">
                  <c:v>5.17</c:v>
                </c:pt>
                <c:pt idx="24">
                  <c:v>5.16</c:v>
                </c:pt>
                <c:pt idx="25">
                  <c:v>5.14</c:v>
                </c:pt>
                <c:pt idx="26">
                  <c:v>5.01</c:v>
                </c:pt>
                <c:pt idx="27">
                  <c:v>4.9800000000000004</c:v>
                </c:pt>
                <c:pt idx="28">
                  <c:v>4.7699999999999996</c:v>
                </c:pt>
                <c:pt idx="29">
                  <c:v>4.63</c:v>
                </c:pt>
                <c:pt idx="30">
                  <c:v>4.03</c:v>
                </c:pt>
                <c:pt idx="31">
                  <c:v>3.74</c:v>
                </c:pt>
                <c:pt idx="32">
                  <c:v>3.08</c:v>
                </c:pt>
                <c:pt idx="33">
                  <c:v>2.98</c:v>
                </c:pt>
                <c:pt idx="34">
                  <c:v>1.78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80B-42E6-BEE9-B6CA69A5E75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560943167"/>
        <c:axId val="1560941503"/>
      </c:barChart>
      <c:catAx>
        <c:axId val="156094316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id-ID"/>
          </a:p>
        </c:txPr>
        <c:crossAx val="1560941503"/>
        <c:crosses val="autoZero"/>
        <c:auto val="1"/>
        <c:lblAlgn val="ctr"/>
        <c:lblOffset val="100"/>
        <c:noMultiLvlLbl val="0"/>
      </c:catAx>
      <c:valAx>
        <c:axId val="15609415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id-ID"/>
          </a:p>
        </c:txPr>
        <c:crossAx val="156094316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>
          <a:solidFill>
            <a:schemeClr val="tx1"/>
          </a:solidFill>
          <a:latin typeface="Cambria" panose="02040503050406030204" pitchFamily="18" charset="0"/>
          <a:ea typeface="Cambria" panose="02040503050406030204" pitchFamily="18" charset="0"/>
        </a:defRPr>
      </a:pPr>
      <a:endParaRPr lang="id-ID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80291586376113"/>
          <c:y val="2.3429956481646766E-2"/>
          <c:w val="0.85203363083029349"/>
          <c:h val="0.79945231846019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FABE00"/>
            </a:solidFill>
            <a:ln>
              <a:noFill/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FA81-488D-8202-E1E01F94B503}"/>
              </c:ext>
            </c:extLst>
          </c:dPt>
          <c:dPt>
            <c:idx val="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A81-488D-8202-E1E01F94B503}"/>
              </c:ext>
            </c:extLst>
          </c:dPt>
          <c:dPt>
            <c:idx val="14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FA81-488D-8202-E1E01F94B503}"/>
              </c:ext>
            </c:extLst>
          </c:dPt>
          <c:dPt>
            <c:idx val="19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A81-488D-8202-E1E01F94B503}"/>
              </c:ext>
            </c:extLst>
          </c:dPt>
          <c:dPt>
            <c:idx val="26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FA81-488D-8202-E1E01F94B503}"/>
              </c:ext>
            </c:extLst>
          </c:dPt>
          <c:dPt>
            <c:idx val="2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FA81-488D-8202-E1E01F94B503}"/>
              </c:ext>
            </c:extLst>
          </c:dPt>
          <c:dPt>
            <c:idx val="30"/>
            <c:invertIfNegative val="0"/>
            <c:bubble3D val="0"/>
            <c:spPr>
              <a:solidFill>
                <a:srgbClr val="FABE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A81-488D-8202-E1E01F94B503}"/>
              </c:ext>
            </c:extLst>
          </c:dPt>
          <c:dPt>
            <c:idx val="3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A81-488D-8202-E1E01F94B503}"/>
              </c:ext>
            </c:extLst>
          </c:dPt>
          <c:dPt>
            <c:idx val="32"/>
            <c:invertIfNegative val="0"/>
            <c:bubble3D val="0"/>
            <c:spPr>
              <a:solidFill>
                <a:srgbClr val="FABE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FA81-488D-8202-E1E01F94B503}"/>
              </c:ext>
            </c:extLst>
          </c:dPt>
          <c:dPt>
            <c:idx val="33"/>
            <c:invertIfNegative val="0"/>
            <c:bubble3D val="0"/>
            <c:spPr>
              <a:solidFill>
                <a:srgbClr val="FABE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FA81-488D-8202-E1E01F94B50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endParaRPr lang="id-ID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Sheet1!$A$2:$A$36</c:f>
              <c:strCache>
                <c:ptCount val="35"/>
                <c:pt idx="0">
                  <c:v>DKI </c:v>
                </c:pt>
                <c:pt idx="1">
                  <c:v>DIY</c:v>
                </c:pt>
                <c:pt idx="2">
                  <c:v>Kaltim</c:v>
                </c:pt>
                <c:pt idx="3">
                  <c:v>Kep. Riau </c:v>
                </c:pt>
                <c:pt idx="4">
                  <c:v>Bali </c:v>
                </c:pt>
                <c:pt idx="5">
                  <c:v>Riau </c:v>
                </c:pt>
                <c:pt idx="6">
                  <c:v>Sulut</c:v>
                </c:pt>
                <c:pt idx="7">
                  <c:v>Banten </c:v>
                </c:pt>
                <c:pt idx="8">
                  <c:v>Nasional </c:v>
                </c:pt>
                <c:pt idx="9">
                  <c:v>Sumbar</c:v>
                </c:pt>
                <c:pt idx="10">
                  <c:v>Jabar</c:v>
                </c:pt>
                <c:pt idx="11">
                  <c:v>Aceh </c:v>
                </c:pt>
                <c:pt idx="12">
                  <c:v>Sumut</c:v>
                </c:pt>
                <c:pt idx="13">
                  <c:v>Jateng</c:v>
                </c:pt>
                <c:pt idx="14">
                  <c:v>Sulsel</c:v>
                </c:pt>
                <c:pt idx="15">
                  <c:v>Jatim</c:v>
                </c:pt>
                <c:pt idx="16">
                  <c:v>Jambi </c:v>
                </c:pt>
                <c:pt idx="17">
                  <c:v>Babel</c:v>
                </c:pt>
                <c:pt idx="18">
                  <c:v>Bengkulu </c:v>
                </c:pt>
                <c:pt idx="19">
                  <c:v>Sultra</c:v>
                </c:pt>
                <c:pt idx="20">
                  <c:v>Kaltara</c:v>
                </c:pt>
                <c:pt idx="21">
                  <c:v>Kalteng</c:v>
                </c:pt>
                <c:pt idx="22">
                  <c:v>Kalsel</c:v>
                </c:pt>
                <c:pt idx="23">
                  <c:v>Sumsel</c:v>
                </c:pt>
                <c:pt idx="24">
                  <c:v>Lampung</c:v>
                </c:pt>
                <c:pt idx="25">
                  <c:v>Maluku </c:v>
                </c:pt>
                <c:pt idx="26">
                  <c:v>Sulteng</c:v>
                </c:pt>
                <c:pt idx="27">
                  <c:v>Malut</c:v>
                </c:pt>
                <c:pt idx="28">
                  <c:v>Gorontalo </c:v>
                </c:pt>
                <c:pt idx="29">
                  <c:v>Kalbar</c:v>
                </c:pt>
                <c:pt idx="30">
                  <c:v>NTB</c:v>
                </c:pt>
                <c:pt idx="31">
                  <c:v>Sulbar</c:v>
                </c:pt>
                <c:pt idx="32">
                  <c:v>NTT</c:v>
                </c:pt>
                <c:pt idx="33">
                  <c:v>Papbar</c:v>
                </c:pt>
                <c:pt idx="34">
                  <c:v>Papua </c:v>
                </c:pt>
              </c:strCache>
            </c:strRef>
          </c:cat>
          <c:val>
            <c:numRef>
              <c:f>Sheet1!$B$2:$B$36</c:f>
              <c:numCache>
                <c:formatCode>General</c:formatCode>
                <c:ptCount val="35"/>
                <c:pt idx="0" formatCode="0.00">
                  <c:v>79.599999999999994</c:v>
                </c:pt>
                <c:pt idx="1">
                  <c:v>78.38</c:v>
                </c:pt>
                <c:pt idx="2">
                  <c:v>74.59</c:v>
                </c:pt>
                <c:pt idx="3">
                  <c:v>73.989999999999995</c:v>
                </c:pt>
                <c:pt idx="4">
                  <c:v>73.650000000000006</c:v>
                </c:pt>
                <c:pt idx="5" formatCode="0.00">
                  <c:v>71.2</c:v>
                </c:pt>
                <c:pt idx="6">
                  <c:v>71.05</c:v>
                </c:pt>
                <c:pt idx="7">
                  <c:v>70.959999999999994</c:v>
                </c:pt>
                <c:pt idx="8">
                  <c:v>70.81</c:v>
                </c:pt>
                <c:pt idx="9">
                  <c:v>70.73</c:v>
                </c:pt>
                <c:pt idx="10">
                  <c:v>70.05</c:v>
                </c:pt>
                <c:pt idx="11" formatCode="0.00">
                  <c:v>70</c:v>
                </c:pt>
                <c:pt idx="12" formatCode="0.00">
                  <c:v>70</c:v>
                </c:pt>
                <c:pt idx="13">
                  <c:v>69.98</c:v>
                </c:pt>
                <c:pt idx="14">
                  <c:v>69.760000000000005</c:v>
                </c:pt>
                <c:pt idx="15">
                  <c:v>69.739999999999995</c:v>
                </c:pt>
                <c:pt idx="16">
                  <c:v>69.62</c:v>
                </c:pt>
                <c:pt idx="17">
                  <c:v>69.55</c:v>
                </c:pt>
                <c:pt idx="18">
                  <c:v>69.33</c:v>
                </c:pt>
                <c:pt idx="19">
                  <c:v>69.31</c:v>
                </c:pt>
                <c:pt idx="20" formatCode="0.00">
                  <c:v>69.2</c:v>
                </c:pt>
                <c:pt idx="21">
                  <c:v>69.13</c:v>
                </c:pt>
                <c:pt idx="22">
                  <c:v>69.05</c:v>
                </c:pt>
                <c:pt idx="23">
                  <c:v>68.239999999999995</c:v>
                </c:pt>
                <c:pt idx="24">
                  <c:v>67.650000000000006</c:v>
                </c:pt>
                <c:pt idx="25" formatCode="0.00">
                  <c:v>67.599999999999994</c:v>
                </c:pt>
                <c:pt idx="26">
                  <c:v>67.47</c:v>
                </c:pt>
                <c:pt idx="27">
                  <c:v>66.63</c:v>
                </c:pt>
                <c:pt idx="28">
                  <c:v>66.290000000000006</c:v>
                </c:pt>
                <c:pt idx="29">
                  <c:v>65.88</c:v>
                </c:pt>
                <c:pt idx="30">
                  <c:v>65.81</c:v>
                </c:pt>
                <c:pt idx="31" formatCode="0.00">
                  <c:v>63.6</c:v>
                </c:pt>
                <c:pt idx="32">
                  <c:v>63.13</c:v>
                </c:pt>
                <c:pt idx="33">
                  <c:v>62.21</c:v>
                </c:pt>
                <c:pt idx="34">
                  <c:v>58.05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FA81-488D-8202-E1E01F94B50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32336640"/>
        <c:axId val="132355584"/>
      </c:barChart>
      <c:catAx>
        <c:axId val="1323366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id-ID"/>
          </a:p>
        </c:txPr>
        <c:crossAx val="132355584"/>
        <c:crosses val="autoZero"/>
        <c:auto val="1"/>
        <c:lblAlgn val="ctr"/>
        <c:lblOffset val="100"/>
        <c:noMultiLvlLbl val="0"/>
      </c:catAx>
      <c:valAx>
        <c:axId val="132355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id-ID"/>
          </a:p>
        </c:txPr>
        <c:crossAx val="132336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>
          <a:solidFill>
            <a:schemeClr val="tx1"/>
          </a:solidFill>
          <a:latin typeface="Cambria" panose="02040503050406030204" pitchFamily="18" charset="0"/>
        </a:defRPr>
      </a:pPr>
      <a:endParaRPr lang="id-ID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A174"/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FBDD-47C8-AB5D-8C05A1482321}"/>
              </c:ext>
            </c:extLst>
          </c:dPt>
          <c:dPt>
            <c:idx val="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FBDD-47C8-AB5D-8C05A1482321}"/>
              </c:ext>
            </c:extLst>
          </c:dPt>
          <c:dPt>
            <c:idx val="1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BDD-47C8-AB5D-8C05A1482321}"/>
              </c:ext>
            </c:extLst>
          </c:dPt>
          <c:dPt>
            <c:idx val="13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BDD-47C8-AB5D-8C05A1482321}"/>
              </c:ext>
            </c:extLst>
          </c:dPt>
          <c:dPt>
            <c:idx val="2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FBDD-47C8-AB5D-8C05A1482321}"/>
              </c:ext>
            </c:extLst>
          </c:dPt>
          <c:dPt>
            <c:idx val="25"/>
            <c:invertIfNegative val="0"/>
            <c:bubble3D val="0"/>
            <c:spPr>
              <a:solidFill>
                <a:srgbClr val="00A17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BDD-47C8-AB5D-8C05A1482321}"/>
              </c:ext>
            </c:extLst>
          </c:dPt>
          <c:dPt>
            <c:idx val="2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FBDD-47C8-AB5D-8C05A1482321}"/>
              </c:ext>
            </c:extLst>
          </c:dPt>
          <c:dPt>
            <c:idx val="3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FBDD-47C8-AB5D-8C05A1482321}"/>
              </c:ext>
            </c:extLst>
          </c:dPt>
          <c:dPt>
            <c:idx val="3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FBDD-47C8-AB5D-8C05A1482321}"/>
              </c:ext>
            </c:extLst>
          </c:dPt>
          <c:dPt>
            <c:idx val="3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FBDD-47C8-AB5D-8C05A148232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defRPr>
                </a:pPr>
                <a:endParaRPr lang="id-ID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'(%) Urut TPT Per Prov Agt 2018'!$A$2:$A$36</c:f>
              <c:strCache>
                <c:ptCount val="35"/>
                <c:pt idx="0">
                  <c:v>Banten </c:v>
                </c:pt>
                <c:pt idx="1">
                  <c:v>Jabar</c:v>
                </c:pt>
                <c:pt idx="2">
                  <c:v>Maluku </c:v>
                </c:pt>
                <c:pt idx="3">
                  <c:v>Kepri</c:v>
                </c:pt>
                <c:pt idx="4">
                  <c:v>Sulut</c:v>
                </c:pt>
                <c:pt idx="5">
                  <c:v>Kaltim</c:v>
                </c:pt>
                <c:pt idx="6">
                  <c:v>Aceh </c:v>
                </c:pt>
                <c:pt idx="7">
                  <c:v>Papbar</c:v>
                </c:pt>
                <c:pt idx="8">
                  <c:v>DKI</c:v>
                </c:pt>
                <c:pt idx="9">
                  <c:v>Riau </c:v>
                </c:pt>
                <c:pt idx="10">
                  <c:v>Sumut</c:v>
                </c:pt>
                <c:pt idx="11">
                  <c:v>Sumbar</c:v>
                </c:pt>
                <c:pt idx="12">
                  <c:v>Sulsel</c:v>
                </c:pt>
                <c:pt idx="13">
                  <c:v>Nasional</c:v>
                </c:pt>
                <c:pt idx="14">
                  <c:v>Kaltara</c:v>
                </c:pt>
                <c:pt idx="15">
                  <c:v>Malut</c:v>
                </c:pt>
                <c:pt idx="16">
                  <c:v>Jateng</c:v>
                </c:pt>
                <c:pt idx="17">
                  <c:v>Kalsel</c:v>
                </c:pt>
                <c:pt idx="18">
                  <c:v>Kalbar</c:v>
                </c:pt>
                <c:pt idx="19">
                  <c:v>Sumsel</c:v>
                </c:pt>
                <c:pt idx="20">
                  <c:v>Lampung </c:v>
                </c:pt>
                <c:pt idx="21">
                  <c:v>Goront</c:v>
                </c:pt>
                <c:pt idx="22">
                  <c:v>Kalteng</c:v>
                </c:pt>
                <c:pt idx="23">
                  <c:v>Jatim</c:v>
                </c:pt>
                <c:pt idx="24">
                  <c:v>Jambi </c:v>
                </c:pt>
                <c:pt idx="25">
                  <c:v>NTB</c:v>
                </c:pt>
                <c:pt idx="26">
                  <c:v>Kep. Babel</c:v>
                </c:pt>
                <c:pt idx="27">
                  <c:v>Bengkulu </c:v>
                </c:pt>
                <c:pt idx="28">
                  <c:v>Sulteng</c:v>
                </c:pt>
                <c:pt idx="29">
                  <c:v>DIY</c:v>
                </c:pt>
                <c:pt idx="30">
                  <c:v>Sultra</c:v>
                </c:pt>
                <c:pt idx="31">
                  <c:v>Papua </c:v>
                </c:pt>
                <c:pt idx="32">
                  <c:v>Sulbar</c:v>
                </c:pt>
                <c:pt idx="33">
                  <c:v>NTT</c:v>
                </c:pt>
                <c:pt idx="34">
                  <c:v>Bali </c:v>
                </c:pt>
              </c:strCache>
            </c:strRef>
          </c:cat>
          <c:val>
            <c:numRef>
              <c:f>'(%) Urut TPT Per Prov Agt 2018'!$B$2:$B$36</c:f>
              <c:numCache>
                <c:formatCode>0.00</c:formatCode>
                <c:ptCount val="35"/>
                <c:pt idx="0">
                  <c:v>8.52</c:v>
                </c:pt>
                <c:pt idx="1">
                  <c:v>8.17</c:v>
                </c:pt>
                <c:pt idx="2">
                  <c:v>7.27</c:v>
                </c:pt>
                <c:pt idx="3">
                  <c:v>7.12</c:v>
                </c:pt>
                <c:pt idx="4">
                  <c:v>6.86</c:v>
                </c:pt>
                <c:pt idx="5">
                  <c:v>6.6</c:v>
                </c:pt>
                <c:pt idx="6">
                  <c:v>6.36</c:v>
                </c:pt>
                <c:pt idx="7">
                  <c:v>6.3</c:v>
                </c:pt>
                <c:pt idx="8">
                  <c:v>6.24</c:v>
                </c:pt>
                <c:pt idx="9">
                  <c:v>6.2</c:v>
                </c:pt>
                <c:pt idx="10">
                  <c:v>5.56</c:v>
                </c:pt>
                <c:pt idx="11">
                  <c:v>5.55</c:v>
                </c:pt>
                <c:pt idx="12">
                  <c:v>5.34</c:v>
                </c:pt>
                <c:pt idx="13">
                  <c:v>5.34</c:v>
                </c:pt>
                <c:pt idx="14">
                  <c:v>5.22</c:v>
                </c:pt>
                <c:pt idx="15">
                  <c:v>4.7699999999999996</c:v>
                </c:pt>
                <c:pt idx="16">
                  <c:v>4.51</c:v>
                </c:pt>
                <c:pt idx="17">
                  <c:v>4.5</c:v>
                </c:pt>
                <c:pt idx="18">
                  <c:v>4.26</c:v>
                </c:pt>
                <c:pt idx="19">
                  <c:v>4.2300000000000004</c:v>
                </c:pt>
                <c:pt idx="20">
                  <c:v>4.0599999999999996</c:v>
                </c:pt>
                <c:pt idx="21">
                  <c:v>4.03</c:v>
                </c:pt>
                <c:pt idx="22">
                  <c:v>4.01</c:v>
                </c:pt>
                <c:pt idx="23">
                  <c:v>3.99</c:v>
                </c:pt>
                <c:pt idx="24">
                  <c:v>3.86</c:v>
                </c:pt>
                <c:pt idx="25">
                  <c:v>3.72</c:v>
                </c:pt>
                <c:pt idx="26">
                  <c:v>3.65</c:v>
                </c:pt>
                <c:pt idx="27">
                  <c:v>3.51</c:v>
                </c:pt>
                <c:pt idx="28">
                  <c:v>3.43</c:v>
                </c:pt>
                <c:pt idx="29">
                  <c:v>3.35</c:v>
                </c:pt>
                <c:pt idx="30">
                  <c:v>3.26</c:v>
                </c:pt>
                <c:pt idx="31">
                  <c:v>3.2</c:v>
                </c:pt>
                <c:pt idx="32">
                  <c:v>3.16</c:v>
                </c:pt>
                <c:pt idx="33">
                  <c:v>3.01</c:v>
                </c:pt>
                <c:pt idx="34">
                  <c:v>1.37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FBDD-47C8-AB5D-8C05A14823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15443584"/>
        <c:axId val="115490816"/>
      </c:barChart>
      <c:catAx>
        <c:axId val="115443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id-ID"/>
          </a:p>
        </c:txPr>
        <c:crossAx val="115490816"/>
        <c:crosses val="autoZero"/>
        <c:auto val="1"/>
        <c:lblAlgn val="ctr"/>
        <c:lblOffset val="100"/>
        <c:noMultiLvlLbl val="0"/>
      </c:catAx>
      <c:valAx>
        <c:axId val="115490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id-ID"/>
          </a:p>
        </c:txPr>
        <c:crossAx val="115443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000">
          <a:solidFill>
            <a:schemeClr val="tx1"/>
          </a:solidFill>
          <a:latin typeface="Cambria" panose="02040503050406030204" pitchFamily="18" charset="0"/>
          <a:ea typeface="Cambria" panose="02040503050406030204" pitchFamily="18" charset="0"/>
        </a:defRPr>
      </a:pPr>
      <a:endParaRPr lang="id-ID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r>
              <a:rPr lang="en-US" dirty="0" err="1"/>
              <a:t>Kemiskinan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id-ID" dirty="0"/>
              <a:t>2018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+mn-cs"/>
            </a:defRPr>
          </a:pPr>
          <a:endParaRPr lang="id-ID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table!$B$1:$B$2</c:f>
              <c:strCache>
                <c:ptCount val="2"/>
                <c:pt idx="0">
                  <c:v>Kemiskinan</c:v>
                </c:pt>
                <c:pt idx="1">
                  <c:v>Tahun 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FDF-4F8A-86F1-0874223B483E}"/>
              </c:ext>
            </c:extLst>
          </c:dPt>
          <c:dPt>
            <c:idx val="28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FDF-4F8A-86F1-0874223B483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defRPr>
                </a:pPr>
                <a:endParaRPr lang="id-ID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table!$A$3:$A$37</c:f>
              <c:strCache>
                <c:ptCount val="35"/>
                <c:pt idx="0">
                  <c:v>DKI JAKARTA</c:v>
                </c:pt>
                <c:pt idx="1">
                  <c:v>BALI</c:v>
                </c:pt>
                <c:pt idx="2">
                  <c:v>KALIMANTAN SELATAN</c:v>
                </c:pt>
                <c:pt idx="3">
                  <c:v>KEP, BANGKA BELITUNG</c:v>
                </c:pt>
                <c:pt idx="4">
                  <c:v>KALIMANTAN TENGAH</c:v>
                </c:pt>
                <c:pt idx="5">
                  <c:v>BANTEN</c:v>
                </c:pt>
                <c:pt idx="6">
                  <c:v>KEP, RIAU</c:v>
                </c:pt>
                <c:pt idx="7">
                  <c:v>KALIMANTAN TIMUR</c:v>
                </c:pt>
                <c:pt idx="8">
                  <c:v>SUMATERA BARAT</c:v>
                </c:pt>
                <c:pt idx="9">
                  <c:v>MALUKU UTARA</c:v>
                </c:pt>
                <c:pt idx="10">
                  <c:v>KALIMANTAN UTARA</c:v>
                </c:pt>
                <c:pt idx="11">
                  <c:v>RIAU</c:v>
                </c:pt>
                <c:pt idx="12">
                  <c:v>JAWA BARAT</c:v>
                </c:pt>
                <c:pt idx="13">
                  <c:v>KALIMANTAN BARAT</c:v>
                </c:pt>
                <c:pt idx="14">
                  <c:v>SULAWESI UTARA</c:v>
                </c:pt>
                <c:pt idx="15">
                  <c:v>JAMBI</c:v>
                </c:pt>
                <c:pt idx="16">
                  <c:v>SULAWESI SELATAN</c:v>
                </c:pt>
                <c:pt idx="17">
                  <c:v>SUMATERA UTARA</c:v>
                </c:pt>
                <c:pt idx="18">
                  <c:v>INDONESIA</c:v>
                </c:pt>
                <c:pt idx="19">
                  <c:v>JAWA TIMUR</c:v>
                </c:pt>
                <c:pt idx="20">
                  <c:v>JAWA TENGAH</c:v>
                </c:pt>
                <c:pt idx="21">
                  <c:v>SULAWESI BARAT</c:v>
                </c:pt>
                <c:pt idx="22">
                  <c:v>SULAWESI TENGGARA</c:v>
                </c:pt>
                <c:pt idx="23">
                  <c:v>DI YOGYAKARTA</c:v>
                </c:pt>
                <c:pt idx="24">
                  <c:v>SUMATERA SELATAN</c:v>
                </c:pt>
                <c:pt idx="25">
                  <c:v>LAMPUNG</c:v>
                </c:pt>
                <c:pt idx="26">
                  <c:v>SULAWESI TENGAH</c:v>
                </c:pt>
                <c:pt idx="27">
                  <c:v>NUSA TENGGARA BARAT</c:v>
                </c:pt>
                <c:pt idx="28">
                  <c:v>BENGKULU</c:v>
                </c:pt>
                <c:pt idx="29">
                  <c:v>ACEH</c:v>
                </c:pt>
                <c:pt idx="30">
                  <c:v>GORONTALO</c:v>
                </c:pt>
                <c:pt idx="31">
                  <c:v>MALUKU</c:v>
                </c:pt>
                <c:pt idx="32">
                  <c:v>NUSA TENGGARA TIMUR</c:v>
                </c:pt>
                <c:pt idx="33">
                  <c:v>PAPUA BARAT</c:v>
                </c:pt>
                <c:pt idx="34">
                  <c:v>PAPUA</c:v>
                </c:pt>
              </c:strCache>
            </c:strRef>
          </c:cat>
          <c:val>
            <c:numRef>
              <c:f>table!$B$3:$B$37</c:f>
              <c:numCache>
                <c:formatCode>General</c:formatCode>
                <c:ptCount val="35"/>
                <c:pt idx="0">
                  <c:v>3.55</c:v>
                </c:pt>
                <c:pt idx="1">
                  <c:v>3.91</c:v>
                </c:pt>
                <c:pt idx="2">
                  <c:v>4.6500000000000004</c:v>
                </c:pt>
                <c:pt idx="3">
                  <c:v>4.7699999999999996</c:v>
                </c:pt>
                <c:pt idx="4">
                  <c:v>5.0999999999999996</c:v>
                </c:pt>
                <c:pt idx="5">
                  <c:v>5.25</c:v>
                </c:pt>
                <c:pt idx="6">
                  <c:v>5.83</c:v>
                </c:pt>
                <c:pt idx="7">
                  <c:v>6.06</c:v>
                </c:pt>
                <c:pt idx="8">
                  <c:v>6.55</c:v>
                </c:pt>
                <c:pt idx="9">
                  <c:v>6.62</c:v>
                </c:pt>
                <c:pt idx="10">
                  <c:v>6.86</c:v>
                </c:pt>
                <c:pt idx="11">
                  <c:v>7.21</c:v>
                </c:pt>
                <c:pt idx="12">
                  <c:v>7.25</c:v>
                </c:pt>
                <c:pt idx="13">
                  <c:v>7.37</c:v>
                </c:pt>
                <c:pt idx="14">
                  <c:v>7.59</c:v>
                </c:pt>
                <c:pt idx="15">
                  <c:v>7.85</c:v>
                </c:pt>
                <c:pt idx="16">
                  <c:v>8.8699999999999992</c:v>
                </c:pt>
                <c:pt idx="17">
                  <c:v>8.94</c:v>
                </c:pt>
                <c:pt idx="18">
                  <c:v>9.66</c:v>
                </c:pt>
                <c:pt idx="19">
                  <c:v>10.85</c:v>
                </c:pt>
                <c:pt idx="20">
                  <c:v>11.19</c:v>
                </c:pt>
                <c:pt idx="21">
                  <c:v>11.22</c:v>
                </c:pt>
                <c:pt idx="22">
                  <c:v>11.32</c:v>
                </c:pt>
                <c:pt idx="23">
                  <c:v>11.81</c:v>
                </c:pt>
                <c:pt idx="24">
                  <c:v>12.82</c:v>
                </c:pt>
                <c:pt idx="25">
                  <c:v>13.01</c:v>
                </c:pt>
                <c:pt idx="26">
                  <c:v>13.69</c:v>
                </c:pt>
                <c:pt idx="27">
                  <c:v>14.63</c:v>
                </c:pt>
                <c:pt idx="28">
                  <c:v>15.41</c:v>
                </c:pt>
                <c:pt idx="29">
                  <c:v>15.68</c:v>
                </c:pt>
                <c:pt idx="30">
                  <c:v>15.83</c:v>
                </c:pt>
                <c:pt idx="31">
                  <c:v>17.850000000000001</c:v>
                </c:pt>
                <c:pt idx="32">
                  <c:v>21.03</c:v>
                </c:pt>
                <c:pt idx="33">
                  <c:v>22.66</c:v>
                </c:pt>
                <c:pt idx="34">
                  <c:v>27.43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FDF-4F8A-86F1-0874223B483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-82914432"/>
        <c:axId val="-82919328"/>
      </c:barChart>
      <c:catAx>
        <c:axId val="-82914432"/>
        <c:scaling>
          <c:orientation val="minMax"/>
        </c:scaling>
        <c:delete val="0"/>
        <c:axPos val="l"/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id-ID"/>
          </a:p>
        </c:txPr>
        <c:crossAx val="-82919328"/>
        <c:crosses val="autoZero"/>
        <c:auto val="1"/>
        <c:lblAlgn val="ctr"/>
        <c:lblOffset val="100"/>
        <c:noMultiLvlLbl val="0"/>
      </c:catAx>
      <c:valAx>
        <c:axId val="-829193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id-ID"/>
          </a:p>
        </c:txPr>
        <c:crossAx val="-82914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Cambria" panose="02040503050406030204" pitchFamily="18" charset="0"/>
          <a:ea typeface="Cambria" panose="02040503050406030204" pitchFamily="18" charset="0"/>
        </a:defRPr>
      </a:pPr>
      <a:endParaRPr lang="id-ID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488729092522803"/>
          <c:y val="7.060968012611879E-2"/>
          <c:w val="0.73329196256595708"/>
          <c:h val="0.84447435669243287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Sheet1!$G$3</c:f>
              <c:strCache>
                <c:ptCount val="1"/>
                <c:pt idx="0">
                  <c:v> BELANJA TIDAK LANGSUNG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Sheet1!$F$4:$F$37</c:f>
              <c:strCache>
                <c:ptCount val="34"/>
                <c:pt idx="0">
                  <c:v>Prov. Aceh</c:v>
                </c:pt>
                <c:pt idx="1">
                  <c:v>Prov. Sumatera Utara</c:v>
                </c:pt>
                <c:pt idx="2">
                  <c:v>Prov. Sumatera Barat</c:v>
                </c:pt>
                <c:pt idx="3">
                  <c:v>Prov. Riau</c:v>
                </c:pt>
                <c:pt idx="4">
                  <c:v>Prov. Kepulauan Riau</c:v>
                </c:pt>
                <c:pt idx="5">
                  <c:v>Prov. Jambi</c:v>
                </c:pt>
                <c:pt idx="6">
                  <c:v>Prov. Bengkulu</c:v>
                </c:pt>
                <c:pt idx="7">
                  <c:v>Prov. Sumatera Selatan</c:v>
                </c:pt>
                <c:pt idx="8">
                  <c:v>Prov. Bangka Belitung</c:v>
                </c:pt>
                <c:pt idx="9">
                  <c:v>Prov. Lampung</c:v>
                </c:pt>
                <c:pt idx="10">
                  <c:v>Prov. DKI Jakarta</c:v>
                </c:pt>
                <c:pt idx="11">
                  <c:v>Prov. Jawa Barat</c:v>
                </c:pt>
                <c:pt idx="12">
                  <c:v>Prov. Banten</c:v>
                </c:pt>
                <c:pt idx="13">
                  <c:v>Prov. Jawa Tengah</c:v>
                </c:pt>
                <c:pt idx="14">
                  <c:v>Prov. D.I. Yogyakarta</c:v>
                </c:pt>
                <c:pt idx="15">
                  <c:v>Prov. Jawa Timur</c:v>
                </c:pt>
                <c:pt idx="16">
                  <c:v>Prov. Kalimantan Barat</c:v>
                </c:pt>
                <c:pt idx="17">
                  <c:v>Prov. Kalimantan Tengah</c:v>
                </c:pt>
                <c:pt idx="18">
                  <c:v>Prov. Kalimantan Selatan</c:v>
                </c:pt>
                <c:pt idx="19">
                  <c:v>Prov. Kalimantan Timur</c:v>
                </c:pt>
                <c:pt idx="20">
                  <c:v>Prov. Kalimantan Utara</c:v>
                </c:pt>
                <c:pt idx="21">
                  <c:v>Prov. Sulawesi Barat</c:v>
                </c:pt>
                <c:pt idx="22">
                  <c:v>Prov. Sulawesi Utara</c:v>
                </c:pt>
                <c:pt idx="23">
                  <c:v>Prov. Gorontalo</c:v>
                </c:pt>
                <c:pt idx="24">
                  <c:v>Prov. Sulawesi Tengah</c:v>
                </c:pt>
                <c:pt idx="25">
                  <c:v>Prov. Sulawesi Selatan</c:v>
                </c:pt>
                <c:pt idx="26">
                  <c:v>Prov. Sulawesi Tenggara</c:v>
                </c:pt>
                <c:pt idx="27">
                  <c:v>Prov. Bali</c:v>
                </c:pt>
                <c:pt idx="28">
                  <c:v>Prov. Nusa Tenggara Barat</c:v>
                </c:pt>
                <c:pt idx="29">
                  <c:v>Prov. Nusa Tenggara Timur</c:v>
                </c:pt>
                <c:pt idx="30">
                  <c:v>Prov. Maluku</c:v>
                </c:pt>
                <c:pt idx="31">
                  <c:v>Prov. Maluku Utara</c:v>
                </c:pt>
                <c:pt idx="32">
                  <c:v>Prov. Papua</c:v>
                </c:pt>
                <c:pt idx="33">
                  <c:v>Prov. Papua Barat</c:v>
                </c:pt>
              </c:strCache>
            </c:strRef>
          </c:cat>
          <c:val>
            <c:numRef>
              <c:f>Sheet1!$G$4:$G$37</c:f>
              <c:numCache>
                <c:formatCode>0%</c:formatCode>
                <c:ptCount val="34"/>
                <c:pt idx="0">
                  <c:v>0.38667325074251085</c:v>
                </c:pt>
                <c:pt idx="1">
                  <c:v>0.67333555938914957</c:v>
                </c:pt>
                <c:pt idx="2">
                  <c:v>0.60987953078898072</c:v>
                </c:pt>
                <c:pt idx="3">
                  <c:v>0.55305148109391422</c:v>
                </c:pt>
                <c:pt idx="4">
                  <c:v>0.49819900427481412</c:v>
                </c:pt>
                <c:pt idx="5">
                  <c:v>0.55854500518452199</c:v>
                </c:pt>
                <c:pt idx="6">
                  <c:v>0.50318552659672544</c:v>
                </c:pt>
                <c:pt idx="7">
                  <c:v>0.68061744022167636</c:v>
                </c:pt>
                <c:pt idx="8">
                  <c:v>0.53446145935505029</c:v>
                </c:pt>
                <c:pt idx="9">
                  <c:v>0.60930757877115682</c:v>
                </c:pt>
                <c:pt idx="10">
                  <c:v>0.42656231974946335</c:v>
                </c:pt>
                <c:pt idx="11">
                  <c:v>0.75962871248377106</c:v>
                </c:pt>
                <c:pt idx="12">
                  <c:v>0.62742310021164238</c:v>
                </c:pt>
                <c:pt idx="13">
                  <c:v>0.70612718119907036</c:v>
                </c:pt>
                <c:pt idx="14">
                  <c:v>0.53391062704307068</c:v>
                </c:pt>
                <c:pt idx="15">
                  <c:v>0.67424908116179794</c:v>
                </c:pt>
                <c:pt idx="16">
                  <c:v>0.54268372640136553</c:v>
                </c:pt>
                <c:pt idx="17">
                  <c:v>0.48853592513657473</c:v>
                </c:pt>
                <c:pt idx="18">
                  <c:v>0.49653097636244392</c:v>
                </c:pt>
                <c:pt idx="19">
                  <c:v>0.61170185938974686</c:v>
                </c:pt>
                <c:pt idx="20">
                  <c:v>0.38753857860297719</c:v>
                </c:pt>
                <c:pt idx="21">
                  <c:v>0.51000339557885888</c:v>
                </c:pt>
                <c:pt idx="22">
                  <c:v>0.48007043052885467</c:v>
                </c:pt>
                <c:pt idx="23">
                  <c:v>0.51452519313594236</c:v>
                </c:pt>
                <c:pt idx="24">
                  <c:v>0.54942823627971282</c:v>
                </c:pt>
                <c:pt idx="25">
                  <c:v>0.69194035732132075</c:v>
                </c:pt>
                <c:pt idx="26">
                  <c:v>0.53790931160539646</c:v>
                </c:pt>
                <c:pt idx="27">
                  <c:v>0.68801698758926644</c:v>
                </c:pt>
                <c:pt idx="28">
                  <c:v>0.58460566802094804</c:v>
                </c:pt>
                <c:pt idx="29">
                  <c:v>0.62898871681672452</c:v>
                </c:pt>
                <c:pt idx="30">
                  <c:v>0.50632810173430987</c:v>
                </c:pt>
                <c:pt idx="31">
                  <c:v>0.45318382279463293</c:v>
                </c:pt>
                <c:pt idx="32">
                  <c:v>0.49097477821557844</c:v>
                </c:pt>
                <c:pt idx="33">
                  <c:v>0.57238783541492533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B0-4646-934C-C624632D43CB}"/>
            </c:ext>
          </c:extLst>
        </c:ser>
        <c:ser>
          <c:idx val="1"/>
          <c:order val="1"/>
          <c:tx>
            <c:strRef>
              <c:f>Sheet1!$H$3</c:f>
              <c:strCache>
                <c:ptCount val="1"/>
                <c:pt idx="0">
                  <c:v> BELANJA LANGSUNG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Sheet1!$F$4:$F$37</c:f>
              <c:strCache>
                <c:ptCount val="34"/>
                <c:pt idx="0">
                  <c:v>Prov. Aceh</c:v>
                </c:pt>
                <c:pt idx="1">
                  <c:v>Prov. Sumatera Utara</c:v>
                </c:pt>
                <c:pt idx="2">
                  <c:v>Prov. Sumatera Barat</c:v>
                </c:pt>
                <c:pt idx="3">
                  <c:v>Prov. Riau</c:v>
                </c:pt>
                <c:pt idx="4">
                  <c:v>Prov. Kepulauan Riau</c:v>
                </c:pt>
                <c:pt idx="5">
                  <c:v>Prov. Jambi</c:v>
                </c:pt>
                <c:pt idx="6">
                  <c:v>Prov. Bengkulu</c:v>
                </c:pt>
                <c:pt idx="7">
                  <c:v>Prov. Sumatera Selatan</c:v>
                </c:pt>
                <c:pt idx="8">
                  <c:v>Prov. Bangka Belitung</c:v>
                </c:pt>
                <c:pt idx="9">
                  <c:v>Prov. Lampung</c:v>
                </c:pt>
                <c:pt idx="10">
                  <c:v>Prov. DKI Jakarta</c:v>
                </c:pt>
                <c:pt idx="11">
                  <c:v>Prov. Jawa Barat</c:v>
                </c:pt>
                <c:pt idx="12">
                  <c:v>Prov. Banten</c:v>
                </c:pt>
                <c:pt idx="13">
                  <c:v>Prov. Jawa Tengah</c:v>
                </c:pt>
                <c:pt idx="14">
                  <c:v>Prov. D.I. Yogyakarta</c:v>
                </c:pt>
                <c:pt idx="15">
                  <c:v>Prov. Jawa Timur</c:v>
                </c:pt>
                <c:pt idx="16">
                  <c:v>Prov. Kalimantan Barat</c:v>
                </c:pt>
                <c:pt idx="17">
                  <c:v>Prov. Kalimantan Tengah</c:v>
                </c:pt>
                <c:pt idx="18">
                  <c:v>Prov. Kalimantan Selatan</c:v>
                </c:pt>
                <c:pt idx="19">
                  <c:v>Prov. Kalimantan Timur</c:v>
                </c:pt>
                <c:pt idx="20">
                  <c:v>Prov. Kalimantan Utara</c:v>
                </c:pt>
                <c:pt idx="21">
                  <c:v>Prov. Sulawesi Barat</c:v>
                </c:pt>
                <c:pt idx="22">
                  <c:v>Prov. Sulawesi Utara</c:v>
                </c:pt>
                <c:pt idx="23">
                  <c:v>Prov. Gorontalo</c:v>
                </c:pt>
                <c:pt idx="24">
                  <c:v>Prov. Sulawesi Tengah</c:v>
                </c:pt>
                <c:pt idx="25">
                  <c:v>Prov. Sulawesi Selatan</c:v>
                </c:pt>
                <c:pt idx="26">
                  <c:v>Prov. Sulawesi Tenggara</c:v>
                </c:pt>
                <c:pt idx="27">
                  <c:v>Prov. Bali</c:v>
                </c:pt>
                <c:pt idx="28">
                  <c:v>Prov. Nusa Tenggara Barat</c:v>
                </c:pt>
                <c:pt idx="29">
                  <c:v>Prov. Nusa Tenggara Timur</c:v>
                </c:pt>
                <c:pt idx="30">
                  <c:v>Prov. Maluku</c:v>
                </c:pt>
                <c:pt idx="31">
                  <c:v>Prov. Maluku Utara</c:v>
                </c:pt>
                <c:pt idx="32">
                  <c:v>Prov. Papua</c:v>
                </c:pt>
                <c:pt idx="33">
                  <c:v>Prov. Papua Barat</c:v>
                </c:pt>
              </c:strCache>
            </c:strRef>
          </c:cat>
          <c:val>
            <c:numRef>
              <c:f>Sheet1!$H$4:$H$37</c:f>
              <c:numCache>
                <c:formatCode>0%</c:formatCode>
                <c:ptCount val="34"/>
                <c:pt idx="0">
                  <c:v>0.6133267492574892</c:v>
                </c:pt>
                <c:pt idx="1">
                  <c:v>0.32666444061085037</c:v>
                </c:pt>
                <c:pt idx="2">
                  <c:v>0.39012046921101923</c:v>
                </c:pt>
                <c:pt idx="3">
                  <c:v>0.44694851890608572</c:v>
                </c:pt>
                <c:pt idx="4">
                  <c:v>0.50180099572518588</c:v>
                </c:pt>
                <c:pt idx="5">
                  <c:v>0.44145499481547817</c:v>
                </c:pt>
                <c:pt idx="6">
                  <c:v>0.49681447340327456</c:v>
                </c:pt>
                <c:pt idx="7">
                  <c:v>0.31938255977832369</c:v>
                </c:pt>
                <c:pt idx="8">
                  <c:v>0.46553854064494982</c:v>
                </c:pt>
                <c:pt idx="9">
                  <c:v>0.39069242122884323</c:v>
                </c:pt>
                <c:pt idx="10">
                  <c:v>0.57343768025053665</c:v>
                </c:pt>
                <c:pt idx="11">
                  <c:v>0.24037128751622888</c:v>
                </c:pt>
                <c:pt idx="12">
                  <c:v>0.37257689978835762</c:v>
                </c:pt>
                <c:pt idx="13">
                  <c:v>0.29387281880092964</c:v>
                </c:pt>
                <c:pt idx="14">
                  <c:v>0.46608937295692937</c:v>
                </c:pt>
                <c:pt idx="15">
                  <c:v>0.32575091883820212</c:v>
                </c:pt>
                <c:pt idx="16">
                  <c:v>0.45731627359863442</c:v>
                </c:pt>
                <c:pt idx="17">
                  <c:v>0.51146407486342527</c:v>
                </c:pt>
                <c:pt idx="18">
                  <c:v>0.50346902363755608</c:v>
                </c:pt>
                <c:pt idx="19">
                  <c:v>0.3882981406102532</c:v>
                </c:pt>
                <c:pt idx="20">
                  <c:v>0.61246142139702286</c:v>
                </c:pt>
                <c:pt idx="21">
                  <c:v>0.48999660442114112</c:v>
                </c:pt>
                <c:pt idx="22">
                  <c:v>0.51992956947114533</c:v>
                </c:pt>
                <c:pt idx="23">
                  <c:v>0.48547480686405753</c:v>
                </c:pt>
                <c:pt idx="24">
                  <c:v>0.45057176372028723</c:v>
                </c:pt>
                <c:pt idx="25">
                  <c:v>0.30805964267867919</c:v>
                </c:pt>
                <c:pt idx="26">
                  <c:v>0.46209068839460354</c:v>
                </c:pt>
                <c:pt idx="27">
                  <c:v>0.31198301241073356</c:v>
                </c:pt>
                <c:pt idx="28">
                  <c:v>0.41539433197905196</c:v>
                </c:pt>
                <c:pt idx="29">
                  <c:v>0.37101128318327548</c:v>
                </c:pt>
                <c:pt idx="30">
                  <c:v>0.49367189826569019</c:v>
                </c:pt>
                <c:pt idx="31">
                  <c:v>0.54681617720536702</c:v>
                </c:pt>
                <c:pt idx="32">
                  <c:v>0.50902522178442156</c:v>
                </c:pt>
                <c:pt idx="33">
                  <c:v>0.42761216458507473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4B0-4646-934C-C624632D43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6447392"/>
        <c:axId val="-18428352"/>
      </c:barChart>
      <c:catAx>
        <c:axId val="-164473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id-ID"/>
          </a:p>
        </c:txPr>
        <c:crossAx val="-18428352"/>
        <c:crosses val="autoZero"/>
        <c:auto val="1"/>
        <c:lblAlgn val="ctr"/>
        <c:lblOffset val="100"/>
        <c:noMultiLvlLbl val="0"/>
      </c:catAx>
      <c:valAx>
        <c:axId val="-184283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+mn-cs"/>
              </a:defRPr>
            </a:pPr>
            <a:endParaRPr lang="id-ID"/>
          </a:p>
        </c:txPr>
        <c:crossAx val="-16447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+mn-cs"/>
            </a:defRPr>
          </a:pPr>
          <a:endParaRPr lang="id-ID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Cambria" panose="02040503050406030204" pitchFamily="18" charset="0"/>
          <a:ea typeface="Cambria" panose="02040503050406030204" pitchFamily="18" charset="0"/>
        </a:defRPr>
      </a:pPr>
      <a:endParaRPr lang="id-ID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8D1D01-D657-4B4D-BF09-15928F4C2C3C}" type="doc">
      <dgm:prSet loTypeId="urn:microsoft.com/office/officeart/2005/8/layout/vList2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id-ID"/>
        </a:p>
      </dgm:t>
    </dgm:pt>
    <dgm:pt modelId="{804AD379-0462-4AD9-93F6-EB1304364A90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just" rtl="0"/>
          <a:r>
            <a:rPr lang="id-ID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Adanya kebutuhan yang kuat akan efisiensi dlm pelayanan publik &amp; pengelolaan sumber daya/potensi daerah</a:t>
          </a:r>
        </a:p>
      </dgm:t>
    </dgm:pt>
    <dgm:pt modelId="{3F0AE64E-E8FB-4B1A-A2E0-2791C8400D1A}" type="parTrans" cxnId="{667986BD-F257-43A1-A981-04ACA72D9E36}">
      <dgm:prSet/>
      <dgm:spPr/>
      <dgm:t>
        <a:bodyPr/>
        <a:lstStyle/>
        <a:p>
          <a:endParaRPr lang="id-ID" sz="1400">
            <a:solidFill>
              <a:schemeClr val="tx1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E8D0B9F2-1209-4FD5-AE3F-88DB87AF8361}" type="sibTrans" cxnId="{667986BD-F257-43A1-A981-04ACA72D9E36}">
      <dgm:prSet/>
      <dgm:spPr/>
      <dgm:t>
        <a:bodyPr/>
        <a:lstStyle/>
        <a:p>
          <a:endParaRPr lang="id-ID" sz="1400">
            <a:solidFill>
              <a:schemeClr val="tx1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B7446AC0-EA09-4C82-B5D6-722D0F8B64F8}">
      <dgm:prSet custT="1"/>
      <dgm:spPr/>
      <dgm:t>
        <a:bodyPr/>
        <a:lstStyle/>
        <a:p>
          <a:pPr algn="just" rtl="0"/>
          <a:r>
            <a:rPr lang="id-ID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Sinergitas </a:t>
          </a:r>
          <a:r>
            <a:rPr lang="en-US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Tata </a:t>
          </a:r>
          <a:r>
            <a:rPr lang="en-US" sz="14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Ruang</a:t>
          </a:r>
          <a:r>
            <a:rPr lang="en-US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&amp; </a:t>
          </a:r>
          <a:r>
            <a:rPr lang="id-ID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Kelestarian fungsi lingkungan hidup yang tidak mengenal batas administrasi</a:t>
          </a:r>
        </a:p>
      </dgm:t>
    </dgm:pt>
    <dgm:pt modelId="{732645DD-0F6D-4AA3-966C-0FACD54036B5}" type="parTrans" cxnId="{3A6A7631-BB6F-436E-9865-59D148BCFCFB}">
      <dgm:prSet/>
      <dgm:spPr/>
      <dgm:t>
        <a:bodyPr/>
        <a:lstStyle/>
        <a:p>
          <a:endParaRPr lang="id-ID" sz="1400">
            <a:solidFill>
              <a:schemeClr val="tx1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1DA771B2-AFAA-4890-BC82-4ED05A7B1A90}" type="sibTrans" cxnId="{3A6A7631-BB6F-436E-9865-59D148BCFCFB}">
      <dgm:prSet/>
      <dgm:spPr/>
      <dgm:t>
        <a:bodyPr/>
        <a:lstStyle/>
        <a:p>
          <a:endParaRPr lang="id-ID" sz="1400">
            <a:solidFill>
              <a:schemeClr val="tx1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ACF044F6-20BD-4733-A952-0790C54C9922}">
      <dgm:prSet custT="1"/>
      <dgm:spPr>
        <a:solidFill>
          <a:srgbClr val="92D050"/>
        </a:solidFill>
      </dgm:spPr>
      <dgm:t>
        <a:bodyPr/>
        <a:lstStyle/>
        <a:p>
          <a:pPr algn="just" rtl="0"/>
          <a:r>
            <a:rPr lang="id-ID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Kebutuhan akan meningkatkan kelancaran arus barang dan jasa antar daerah</a:t>
          </a:r>
        </a:p>
      </dgm:t>
    </dgm:pt>
    <dgm:pt modelId="{75CAD46D-D0CD-412B-B577-67893E3EDF88}" type="parTrans" cxnId="{D6CB9D85-DDD0-474F-B19D-0628B11D59EF}">
      <dgm:prSet/>
      <dgm:spPr/>
      <dgm:t>
        <a:bodyPr/>
        <a:lstStyle/>
        <a:p>
          <a:endParaRPr lang="id-ID" sz="1400">
            <a:solidFill>
              <a:schemeClr val="tx1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32DE2752-4225-4676-8728-D7ED2AAFDC8A}" type="sibTrans" cxnId="{D6CB9D85-DDD0-474F-B19D-0628B11D59EF}">
      <dgm:prSet/>
      <dgm:spPr/>
      <dgm:t>
        <a:bodyPr/>
        <a:lstStyle/>
        <a:p>
          <a:endParaRPr lang="id-ID" sz="1400">
            <a:solidFill>
              <a:schemeClr val="tx1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03228D48-E6FF-4C2A-B544-4631766561C3}">
      <dgm:prSet custT="1"/>
      <dgm:spPr/>
      <dgm:t>
        <a:bodyPr/>
        <a:lstStyle/>
        <a:p>
          <a:pPr algn="just" rtl="0"/>
          <a:r>
            <a:rPr lang="id-ID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Kebutuhan akan sinergitas</a:t>
          </a:r>
          <a:r>
            <a:rPr lang="en-US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– </a:t>
          </a:r>
          <a:r>
            <a:rPr lang="en-US" sz="14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keterkaitan</a:t>
          </a:r>
          <a:r>
            <a:rPr lang="en-US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antar-sektor</a:t>
          </a:r>
          <a:r>
            <a:rPr lang="en-US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antar-wilayah</a:t>
          </a:r>
          <a:r>
            <a:rPr lang="en-US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dlm</a:t>
          </a:r>
          <a:r>
            <a:rPr lang="en-US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sistem</a:t>
          </a:r>
          <a:r>
            <a:rPr lang="en-US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produksi</a:t>
          </a:r>
          <a:r>
            <a:rPr lang="en-US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&amp; </a:t>
          </a:r>
          <a:r>
            <a:rPr lang="en-US" sz="14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distribusi</a:t>
          </a:r>
          <a:endParaRPr lang="id-ID" sz="1400" dirty="0">
            <a:solidFill>
              <a:schemeClr val="tx1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8D75AF4F-9AFA-4AA5-B725-6E6E274D2B14}" type="parTrans" cxnId="{69EAABE3-5DAD-4D19-B45B-1FDD01F820F4}">
      <dgm:prSet/>
      <dgm:spPr/>
      <dgm:t>
        <a:bodyPr/>
        <a:lstStyle/>
        <a:p>
          <a:endParaRPr lang="id-ID" sz="1400">
            <a:solidFill>
              <a:schemeClr val="tx1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8D7A1A2E-DDCF-48A7-B432-7B45C057777A}" type="sibTrans" cxnId="{69EAABE3-5DAD-4D19-B45B-1FDD01F820F4}">
      <dgm:prSet/>
      <dgm:spPr/>
      <dgm:t>
        <a:bodyPr/>
        <a:lstStyle/>
        <a:p>
          <a:endParaRPr lang="id-ID" sz="1400">
            <a:solidFill>
              <a:schemeClr val="tx1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124B5F16-FA8C-4501-AE16-25409EC3FA1D}" type="pres">
      <dgm:prSet presAssocID="{8A8D1D01-D657-4B4D-BF09-15928F4C2C3C}" presName="linear" presStyleCnt="0">
        <dgm:presLayoutVars>
          <dgm:animLvl val="lvl"/>
          <dgm:resizeHandles val="exact"/>
        </dgm:presLayoutVars>
      </dgm:prSet>
      <dgm:spPr/>
    </dgm:pt>
    <dgm:pt modelId="{9B6646CD-0BE0-45A5-8237-3197D11047A5}" type="pres">
      <dgm:prSet presAssocID="{804AD379-0462-4AD9-93F6-EB1304364A90}" presName="parentText" presStyleLbl="node1" presStyleIdx="0" presStyleCnt="4" custLinFactNeighborX="598">
        <dgm:presLayoutVars>
          <dgm:chMax val="0"/>
          <dgm:bulletEnabled val="1"/>
        </dgm:presLayoutVars>
      </dgm:prSet>
      <dgm:spPr/>
    </dgm:pt>
    <dgm:pt modelId="{EBB0DFAA-0F31-4E45-B05F-585195F93A57}" type="pres">
      <dgm:prSet presAssocID="{E8D0B9F2-1209-4FD5-AE3F-88DB87AF8361}" presName="spacer" presStyleCnt="0"/>
      <dgm:spPr/>
    </dgm:pt>
    <dgm:pt modelId="{F74181A8-61AD-4D77-A39A-7A6F33832123}" type="pres">
      <dgm:prSet presAssocID="{B7446AC0-EA09-4C82-B5D6-722D0F8B64F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1312669-FA86-4291-9A85-1D7C3EF300A7}" type="pres">
      <dgm:prSet presAssocID="{1DA771B2-AFAA-4890-BC82-4ED05A7B1A90}" presName="spacer" presStyleCnt="0"/>
      <dgm:spPr/>
    </dgm:pt>
    <dgm:pt modelId="{CC4DB860-72C9-4456-B066-6135432A9C7E}" type="pres">
      <dgm:prSet presAssocID="{ACF044F6-20BD-4733-A952-0790C54C9922}" presName="parentText" presStyleLbl="node1" presStyleIdx="2" presStyleCnt="4" custLinFactNeighborX="-1799">
        <dgm:presLayoutVars>
          <dgm:chMax val="0"/>
          <dgm:bulletEnabled val="1"/>
        </dgm:presLayoutVars>
      </dgm:prSet>
      <dgm:spPr/>
    </dgm:pt>
    <dgm:pt modelId="{939847ED-BFEA-4A9E-AAC7-B314A0D85A96}" type="pres">
      <dgm:prSet presAssocID="{32DE2752-4225-4676-8728-D7ED2AAFDC8A}" presName="spacer" presStyleCnt="0"/>
      <dgm:spPr/>
    </dgm:pt>
    <dgm:pt modelId="{938CA112-96AC-47C2-B57D-9B4B2778AA68}" type="pres">
      <dgm:prSet presAssocID="{03228D48-E6FF-4C2A-B544-4631766561C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6D6B722-EDCA-634F-A33C-5B1EA8AEF3B7}" type="presOf" srcId="{8A8D1D01-D657-4B4D-BF09-15928F4C2C3C}" destId="{124B5F16-FA8C-4501-AE16-25409EC3FA1D}" srcOrd="0" destOrd="0" presId="urn:microsoft.com/office/officeart/2005/8/layout/vList2"/>
    <dgm:cxn modelId="{3A6A7631-BB6F-436E-9865-59D148BCFCFB}" srcId="{8A8D1D01-D657-4B4D-BF09-15928F4C2C3C}" destId="{B7446AC0-EA09-4C82-B5D6-722D0F8B64F8}" srcOrd="1" destOrd="0" parTransId="{732645DD-0F6D-4AA3-966C-0FACD54036B5}" sibTransId="{1DA771B2-AFAA-4890-BC82-4ED05A7B1A90}"/>
    <dgm:cxn modelId="{E444DD44-5BD9-2D49-ACB1-C7D4161738A5}" type="presOf" srcId="{ACF044F6-20BD-4733-A952-0790C54C9922}" destId="{CC4DB860-72C9-4456-B066-6135432A9C7E}" srcOrd="0" destOrd="0" presId="urn:microsoft.com/office/officeart/2005/8/layout/vList2"/>
    <dgm:cxn modelId="{D6CB9D85-DDD0-474F-B19D-0628B11D59EF}" srcId="{8A8D1D01-D657-4B4D-BF09-15928F4C2C3C}" destId="{ACF044F6-20BD-4733-A952-0790C54C9922}" srcOrd="2" destOrd="0" parTransId="{75CAD46D-D0CD-412B-B577-67893E3EDF88}" sibTransId="{32DE2752-4225-4676-8728-D7ED2AAFDC8A}"/>
    <dgm:cxn modelId="{667986BD-F257-43A1-A981-04ACA72D9E36}" srcId="{8A8D1D01-D657-4B4D-BF09-15928F4C2C3C}" destId="{804AD379-0462-4AD9-93F6-EB1304364A90}" srcOrd="0" destOrd="0" parTransId="{3F0AE64E-E8FB-4B1A-A2E0-2791C8400D1A}" sibTransId="{E8D0B9F2-1209-4FD5-AE3F-88DB87AF8361}"/>
    <dgm:cxn modelId="{773081C6-C7D5-3E4E-993E-076405ACC0B4}" type="presOf" srcId="{804AD379-0462-4AD9-93F6-EB1304364A90}" destId="{9B6646CD-0BE0-45A5-8237-3197D11047A5}" srcOrd="0" destOrd="0" presId="urn:microsoft.com/office/officeart/2005/8/layout/vList2"/>
    <dgm:cxn modelId="{C7E8EBD4-E4D5-3949-BD5D-32443A62F6C0}" type="presOf" srcId="{B7446AC0-EA09-4C82-B5D6-722D0F8B64F8}" destId="{F74181A8-61AD-4D77-A39A-7A6F33832123}" srcOrd="0" destOrd="0" presId="urn:microsoft.com/office/officeart/2005/8/layout/vList2"/>
    <dgm:cxn modelId="{BD6054E3-EFC1-3B41-B5A8-855FE1989A3B}" type="presOf" srcId="{03228D48-E6FF-4C2A-B544-4631766561C3}" destId="{938CA112-96AC-47C2-B57D-9B4B2778AA68}" srcOrd="0" destOrd="0" presId="urn:microsoft.com/office/officeart/2005/8/layout/vList2"/>
    <dgm:cxn modelId="{69EAABE3-5DAD-4D19-B45B-1FDD01F820F4}" srcId="{8A8D1D01-D657-4B4D-BF09-15928F4C2C3C}" destId="{03228D48-E6FF-4C2A-B544-4631766561C3}" srcOrd="3" destOrd="0" parTransId="{8D75AF4F-9AFA-4AA5-B725-6E6E274D2B14}" sibTransId="{8D7A1A2E-DDCF-48A7-B432-7B45C057777A}"/>
    <dgm:cxn modelId="{933EBB55-6D32-5740-A5EF-532D90BF8B9A}" type="presParOf" srcId="{124B5F16-FA8C-4501-AE16-25409EC3FA1D}" destId="{9B6646CD-0BE0-45A5-8237-3197D11047A5}" srcOrd="0" destOrd="0" presId="urn:microsoft.com/office/officeart/2005/8/layout/vList2"/>
    <dgm:cxn modelId="{5F0D5AB1-DD1A-F644-AE74-0FD6CB16563D}" type="presParOf" srcId="{124B5F16-FA8C-4501-AE16-25409EC3FA1D}" destId="{EBB0DFAA-0F31-4E45-B05F-585195F93A57}" srcOrd="1" destOrd="0" presId="urn:microsoft.com/office/officeart/2005/8/layout/vList2"/>
    <dgm:cxn modelId="{0D260E71-C459-934A-834D-8AEB633FD373}" type="presParOf" srcId="{124B5F16-FA8C-4501-AE16-25409EC3FA1D}" destId="{F74181A8-61AD-4D77-A39A-7A6F33832123}" srcOrd="2" destOrd="0" presId="urn:microsoft.com/office/officeart/2005/8/layout/vList2"/>
    <dgm:cxn modelId="{16267170-AFC3-5442-A6AA-C48F84E57AC9}" type="presParOf" srcId="{124B5F16-FA8C-4501-AE16-25409EC3FA1D}" destId="{41312669-FA86-4291-9A85-1D7C3EF300A7}" srcOrd="3" destOrd="0" presId="urn:microsoft.com/office/officeart/2005/8/layout/vList2"/>
    <dgm:cxn modelId="{FF348C45-7154-D645-B6BB-212E96F86CD2}" type="presParOf" srcId="{124B5F16-FA8C-4501-AE16-25409EC3FA1D}" destId="{CC4DB860-72C9-4456-B066-6135432A9C7E}" srcOrd="4" destOrd="0" presId="urn:microsoft.com/office/officeart/2005/8/layout/vList2"/>
    <dgm:cxn modelId="{DEA3E47A-5819-4643-9A70-43900D125E0C}" type="presParOf" srcId="{124B5F16-FA8C-4501-AE16-25409EC3FA1D}" destId="{939847ED-BFEA-4A9E-AAC7-B314A0D85A96}" srcOrd="5" destOrd="0" presId="urn:microsoft.com/office/officeart/2005/8/layout/vList2"/>
    <dgm:cxn modelId="{BA53C4E0-B6A1-3D43-9097-7B1F94FED974}" type="presParOf" srcId="{124B5F16-FA8C-4501-AE16-25409EC3FA1D}" destId="{938CA112-96AC-47C2-B57D-9B4B2778AA6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8D1D01-D657-4B4D-BF09-15928F4C2C3C}" type="doc">
      <dgm:prSet loTypeId="urn:microsoft.com/office/officeart/2005/8/layout/vList2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id-ID"/>
        </a:p>
      </dgm:t>
    </dgm:pt>
    <dgm:pt modelId="{804AD379-0462-4AD9-93F6-EB1304364A90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rtl="0"/>
          <a:r>
            <a:rPr lang="id-ID" sz="1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SANGAT PENTING DAN URGEN</a:t>
          </a:r>
        </a:p>
      </dgm:t>
    </dgm:pt>
    <dgm:pt modelId="{3F0AE64E-E8FB-4B1A-A2E0-2791C8400D1A}" type="parTrans" cxnId="{667986BD-F257-43A1-A981-04ACA72D9E36}">
      <dgm:prSet/>
      <dgm:spPr/>
      <dgm:t>
        <a:bodyPr/>
        <a:lstStyle/>
        <a:p>
          <a:endParaRPr lang="id-ID" sz="1800">
            <a:solidFill>
              <a:schemeClr val="tx1"/>
            </a:solidFill>
          </a:endParaRPr>
        </a:p>
      </dgm:t>
    </dgm:pt>
    <dgm:pt modelId="{E8D0B9F2-1209-4FD5-AE3F-88DB87AF8361}" type="sibTrans" cxnId="{667986BD-F257-43A1-A981-04ACA72D9E36}">
      <dgm:prSet/>
      <dgm:spPr/>
      <dgm:t>
        <a:bodyPr/>
        <a:lstStyle/>
        <a:p>
          <a:endParaRPr lang="id-ID" sz="1800">
            <a:solidFill>
              <a:schemeClr val="tx1"/>
            </a:solidFill>
          </a:endParaRPr>
        </a:p>
      </dgm:t>
    </dgm:pt>
    <dgm:pt modelId="{B7446AC0-EA09-4C82-B5D6-722D0F8B64F8}">
      <dgm:prSet custT="1"/>
      <dgm:spPr/>
      <dgm:t>
        <a:bodyPr/>
        <a:lstStyle/>
        <a:p>
          <a:pPr algn="just" rtl="0"/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Diwajibkan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bagi 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s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etiap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Daerah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dan 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Perlu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p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erhatian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k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husus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KDH</a:t>
          </a:r>
          <a:endParaRPr lang="id-ID" sz="1400" dirty="0">
            <a:solidFill>
              <a:schemeClr val="tx1"/>
            </a:solidFill>
          </a:endParaRPr>
        </a:p>
      </dgm:t>
    </dgm:pt>
    <dgm:pt modelId="{732645DD-0F6D-4AA3-966C-0FACD54036B5}" type="parTrans" cxnId="{3A6A7631-BB6F-436E-9865-59D148BCFCFB}">
      <dgm:prSet/>
      <dgm:spPr/>
      <dgm:t>
        <a:bodyPr/>
        <a:lstStyle/>
        <a:p>
          <a:endParaRPr lang="id-ID" sz="1800">
            <a:solidFill>
              <a:schemeClr val="tx1"/>
            </a:solidFill>
          </a:endParaRPr>
        </a:p>
      </dgm:t>
    </dgm:pt>
    <dgm:pt modelId="{1DA771B2-AFAA-4890-BC82-4ED05A7B1A90}" type="sibTrans" cxnId="{3A6A7631-BB6F-436E-9865-59D148BCFCFB}">
      <dgm:prSet/>
      <dgm:spPr/>
      <dgm:t>
        <a:bodyPr/>
        <a:lstStyle/>
        <a:p>
          <a:endParaRPr lang="id-ID" sz="1800">
            <a:solidFill>
              <a:schemeClr val="tx1"/>
            </a:solidFill>
          </a:endParaRPr>
        </a:p>
      </dgm:t>
    </dgm:pt>
    <dgm:pt modelId="{ACF044F6-20BD-4733-A952-0790C54C9922}">
      <dgm:prSet custT="1"/>
      <dgm:spPr>
        <a:solidFill>
          <a:srgbClr val="92D050"/>
        </a:solidFill>
      </dgm:spPr>
      <dgm:t>
        <a:bodyPr/>
        <a:lstStyle/>
        <a:p>
          <a:pPr algn="just" rtl="0"/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Perlu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p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erencanaan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yang b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enar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, 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a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nggaran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yang m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emadai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.</a:t>
          </a:r>
          <a:endParaRPr lang="id-ID" sz="1400" dirty="0">
            <a:solidFill>
              <a:schemeClr val="tx1"/>
            </a:solidFill>
          </a:endParaRPr>
        </a:p>
      </dgm:t>
    </dgm:pt>
    <dgm:pt modelId="{75CAD46D-D0CD-412B-B577-67893E3EDF88}" type="parTrans" cxnId="{D6CB9D85-DDD0-474F-B19D-0628B11D59EF}">
      <dgm:prSet/>
      <dgm:spPr/>
      <dgm:t>
        <a:bodyPr/>
        <a:lstStyle/>
        <a:p>
          <a:endParaRPr lang="id-ID" sz="1800">
            <a:solidFill>
              <a:schemeClr val="tx1"/>
            </a:solidFill>
          </a:endParaRPr>
        </a:p>
      </dgm:t>
    </dgm:pt>
    <dgm:pt modelId="{32DE2752-4225-4676-8728-D7ED2AAFDC8A}" type="sibTrans" cxnId="{D6CB9D85-DDD0-474F-B19D-0628B11D59EF}">
      <dgm:prSet/>
      <dgm:spPr/>
      <dgm:t>
        <a:bodyPr/>
        <a:lstStyle/>
        <a:p>
          <a:endParaRPr lang="id-ID" sz="1800">
            <a:solidFill>
              <a:schemeClr val="tx1"/>
            </a:solidFill>
          </a:endParaRPr>
        </a:p>
      </dgm:t>
    </dgm:pt>
    <dgm:pt modelId="{03228D48-E6FF-4C2A-B544-4631766561C3}">
      <dgm:prSet custT="1"/>
      <dgm:spPr/>
      <dgm:t>
        <a:bodyPr/>
        <a:lstStyle/>
        <a:p>
          <a:pPr algn="just" rtl="0"/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Masuk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dalam p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roses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p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erencanaan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d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aerah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 (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Visi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Misi</a:t>
          </a:r>
          <a:r>
            <a:rPr lang="en-US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K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DH, </a:t>
          </a:r>
          <a:r>
            <a:rPr lang="en-US" sz="14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Renstra</a:t>
          </a:r>
          <a:r>
            <a:rPr lang="id-ID" sz="14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, RPJMD, dan RKPD</a:t>
          </a:r>
          <a:endParaRPr lang="id-ID" sz="1400" dirty="0">
            <a:solidFill>
              <a:schemeClr val="tx1"/>
            </a:solidFill>
          </a:endParaRPr>
        </a:p>
      </dgm:t>
    </dgm:pt>
    <dgm:pt modelId="{8D75AF4F-9AFA-4AA5-B725-6E6E274D2B14}" type="parTrans" cxnId="{69EAABE3-5DAD-4D19-B45B-1FDD01F820F4}">
      <dgm:prSet/>
      <dgm:spPr/>
      <dgm:t>
        <a:bodyPr/>
        <a:lstStyle/>
        <a:p>
          <a:endParaRPr lang="id-ID" sz="1800">
            <a:solidFill>
              <a:schemeClr val="tx1"/>
            </a:solidFill>
          </a:endParaRPr>
        </a:p>
      </dgm:t>
    </dgm:pt>
    <dgm:pt modelId="{8D7A1A2E-DDCF-48A7-B432-7B45C057777A}" type="sibTrans" cxnId="{69EAABE3-5DAD-4D19-B45B-1FDD01F820F4}">
      <dgm:prSet/>
      <dgm:spPr/>
      <dgm:t>
        <a:bodyPr/>
        <a:lstStyle/>
        <a:p>
          <a:endParaRPr lang="id-ID" sz="1800">
            <a:solidFill>
              <a:schemeClr val="tx1"/>
            </a:solidFill>
          </a:endParaRPr>
        </a:p>
      </dgm:t>
    </dgm:pt>
    <dgm:pt modelId="{124B5F16-FA8C-4501-AE16-25409EC3FA1D}" type="pres">
      <dgm:prSet presAssocID="{8A8D1D01-D657-4B4D-BF09-15928F4C2C3C}" presName="linear" presStyleCnt="0">
        <dgm:presLayoutVars>
          <dgm:animLvl val="lvl"/>
          <dgm:resizeHandles val="exact"/>
        </dgm:presLayoutVars>
      </dgm:prSet>
      <dgm:spPr/>
    </dgm:pt>
    <dgm:pt modelId="{9B6646CD-0BE0-45A5-8237-3197D11047A5}" type="pres">
      <dgm:prSet presAssocID="{804AD379-0462-4AD9-93F6-EB1304364A90}" presName="parentText" presStyleLbl="node1" presStyleIdx="0" presStyleCnt="4" custLinFactNeighborX="598">
        <dgm:presLayoutVars>
          <dgm:chMax val="0"/>
          <dgm:bulletEnabled val="1"/>
        </dgm:presLayoutVars>
      </dgm:prSet>
      <dgm:spPr/>
    </dgm:pt>
    <dgm:pt modelId="{EBB0DFAA-0F31-4E45-B05F-585195F93A57}" type="pres">
      <dgm:prSet presAssocID="{E8D0B9F2-1209-4FD5-AE3F-88DB87AF8361}" presName="spacer" presStyleCnt="0"/>
      <dgm:spPr/>
    </dgm:pt>
    <dgm:pt modelId="{F74181A8-61AD-4D77-A39A-7A6F33832123}" type="pres">
      <dgm:prSet presAssocID="{B7446AC0-EA09-4C82-B5D6-722D0F8B64F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1312669-FA86-4291-9A85-1D7C3EF300A7}" type="pres">
      <dgm:prSet presAssocID="{1DA771B2-AFAA-4890-BC82-4ED05A7B1A90}" presName="spacer" presStyleCnt="0"/>
      <dgm:spPr/>
    </dgm:pt>
    <dgm:pt modelId="{CC4DB860-72C9-4456-B066-6135432A9C7E}" type="pres">
      <dgm:prSet presAssocID="{ACF044F6-20BD-4733-A952-0790C54C9922}" presName="parentText" presStyleLbl="node1" presStyleIdx="2" presStyleCnt="4" custLinFactNeighborX="-1799">
        <dgm:presLayoutVars>
          <dgm:chMax val="0"/>
          <dgm:bulletEnabled val="1"/>
        </dgm:presLayoutVars>
      </dgm:prSet>
      <dgm:spPr/>
    </dgm:pt>
    <dgm:pt modelId="{939847ED-BFEA-4A9E-AAC7-B314A0D85A96}" type="pres">
      <dgm:prSet presAssocID="{32DE2752-4225-4676-8728-D7ED2AAFDC8A}" presName="spacer" presStyleCnt="0"/>
      <dgm:spPr/>
    </dgm:pt>
    <dgm:pt modelId="{938CA112-96AC-47C2-B57D-9B4B2778AA68}" type="pres">
      <dgm:prSet presAssocID="{03228D48-E6FF-4C2A-B544-4631766561C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C4AC3605-4CEA-2A42-99B2-725779164C20}" type="presOf" srcId="{ACF044F6-20BD-4733-A952-0790C54C9922}" destId="{CC4DB860-72C9-4456-B066-6135432A9C7E}" srcOrd="0" destOrd="0" presId="urn:microsoft.com/office/officeart/2005/8/layout/vList2"/>
    <dgm:cxn modelId="{3A6A7631-BB6F-436E-9865-59D148BCFCFB}" srcId="{8A8D1D01-D657-4B4D-BF09-15928F4C2C3C}" destId="{B7446AC0-EA09-4C82-B5D6-722D0F8B64F8}" srcOrd="1" destOrd="0" parTransId="{732645DD-0F6D-4AA3-966C-0FACD54036B5}" sibTransId="{1DA771B2-AFAA-4890-BC82-4ED05A7B1A90}"/>
    <dgm:cxn modelId="{A0064863-333B-C748-AEB5-E026FD924995}" type="presOf" srcId="{03228D48-E6FF-4C2A-B544-4631766561C3}" destId="{938CA112-96AC-47C2-B57D-9B4B2778AA68}" srcOrd="0" destOrd="0" presId="urn:microsoft.com/office/officeart/2005/8/layout/vList2"/>
    <dgm:cxn modelId="{D6CB9D85-DDD0-474F-B19D-0628B11D59EF}" srcId="{8A8D1D01-D657-4B4D-BF09-15928F4C2C3C}" destId="{ACF044F6-20BD-4733-A952-0790C54C9922}" srcOrd="2" destOrd="0" parTransId="{75CAD46D-D0CD-412B-B577-67893E3EDF88}" sibTransId="{32DE2752-4225-4676-8728-D7ED2AAFDC8A}"/>
    <dgm:cxn modelId="{3D101ABC-D4CF-AE4D-93F6-4A17268C8A21}" type="presOf" srcId="{804AD379-0462-4AD9-93F6-EB1304364A90}" destId="{9B6646CD-0BE0-45A5-8237-3197D11047A5}" srcOrd="0" destOrd="0" presId="urn:microsoft.com/office/officeart/2005/8/layout/vList2"/>
    <dgm:cxn modelId="{667986BD-F257-43A1-A981-04ACA72D9E36}" srcId="{8A8D1D01-D657-4B4D-BF09-15928F4C2C3C}" destId="{804AD379-0462-4AD9-93F6-EB1304364A90}" srcOrd="0" destOrd="0" parTransId="{3F0AE64E-E8FB-4B1A-A2E0-2791C8400D1A}" sibTransId="{E8D0B9F2-1209-4FD5-AE3F-88DB87AF8361}"/>
    <dgm:cxn modelId="{168505DA-2DC6-A14B-9097-1F5C60B3090D}" type="presOf" srcId="{8A8D1D01-D657-4B4D-BF09-15928F4C2C3C}" destId="{124B5F16-FA8C-4501-AE16-25409EC3FA1D}" srcOrd="0" destOrd="0" presId="urn:microsoft.com/office/officeart/2005/8/layout/vList2"/>
    <dgm:cxn modelId="{69EAABE3-5DAD-4D19-B45B-1FDD01F820F4}" srcId="{8A8D1D01-D657-4B4D-BF09-15928F4C2C3C}" destId="{03228D48-E6FF-4C2A-B544-4631766561C3}" srcOrd="3" destOrd="0" parTransId="{8D75AF4F-9AFA-4AA5-B725-6E6E274D2B14}" sibTransId="{8D7A1A2E-DDCF-48A7-B432-7B45C057777A}"/>
    <dgm:cxn modelId="{A4FA1AEE-FA70-294F-9578-467019FA29C8}" type="presOf" srcId="{B7446AC0-EA09-4C82-B5D6-722D0F8B64F8}" destId="{F74181A8-61AD-4D77-A39A-7A6F33832123}" srcOrd="0" destOrd="0" presId="urn:microsoft.com/office/officeart/2005/8/layout/vList2"/>
    <dgm:cxn modelId="{A9EC248B-0EF8-294A-BAAD-F63DADC7C331}" type="presParOf" srcId="{124B5F16-FA8C-4501-AE16-25409EC3FA1D}" destId="{9B6646CD-0BE0-45A5-8237-3197D11047A5}" srcOrd="0" destOrd="0" presId="urn:microsoft.com/office/officeart/2005/8/layout/vList2"/>
    <dgm:cxn modelId="{AD3266AC-A869-074D-99A5-328A7FB098A0}" type="presParOf" srcId="{124B5F16-FA8C-4501-AE16-25409EC3FA1D}" destId="{EBB0DFAA-0F31-4E45-B05F-585195F93A57}" srcOrd="1" destOrd="0" presId="urn:microsoft.com/office/officeart/2005/8/layout/vList2"/>
    <dgm:cxn modelId="{1B27211D-9628-7249-A8C1-326D3FE24298}" type="presParOf" srcId="{124B5F16-FA8C-4501-AE16-25409EC3FA1D}" destId="{F74181A8-61AD-4D77-A39A-7A6F33832123}" srcOrd="2" destOrd="0" presId="urn:microsoft.com/office/officeart/2005/8/layout/vList2"/>
    <dgm:cxn modelId="{E3C0C362-9E1E-FF45-9F7D-AA2653B43BA8}" type="presParOf" srcId="{124B5F16-FA8C-4501-AE16-25409EC3FA1D}" destId="{41312669-FA86-4291-9A85-1D7C3EF300A7}" srcOrd="3" destOrd="0" presId="urn:microsoft.com/office/officeart/2005/8/layout/vList2"/>
    <dgm:cxn modelId="{FB2473C0-9AE0-614F-8020-AB85F2BF4890}" type="presParOf" srcId="{124B5F16-FA8C-4501-AE16-25409EC3FA1D}" destId="{CC4DB860-72C9-4456-B066-6135432A9C7E}" srcOrd="4" destOrd="0" presId="urn:microsoft.com/office/officeart/2005/8/layout/vList2"/>
    <dgm:cxn modelId="{D8E91CD6-138F-4642-ADBB-E105F02299E9}" type="presParOf" srcId="{124B5F16-FA8C-4501-AE16-25409EC3FA1D}" destId="{939847ED-BFEA-4A9E-AAC7-B314A0D85A96}" srcOrd="5" destOrd="0" presId="urn:microsoft.com/office/officeart/2005/8/layout/vList2"/>
    <dgm:cxn modelId="{AB0F09F9-C5BD-F34D-A965-06722935B057}" type="presParOf" srcId="{124B5F16-FA8C-4501-AE16-25409EC3FA1D}" destId="{938CA112-96AC-47C2-B57D-9B4B2778AA6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6646CD-0BE0-45A5-8237-3197D11047A5}">
      <dsp:nvSpPr>
        <dsp:cNvPr id="0" name=""/>
        <dsp:cNvSpPr/>
      </dsp:nvSpPr>
      <dsp:spPr>
        <a:xfrm>
          <a:off x="0" y="24007"/>
          <a:ext cx="2671438" cy="992160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Adanya kebutuhan yang kuat akan efisiensi dlm pelayanan publik &amp; pengelolaan sumber daya/potensi daerah</a:t>
          </a:r>
        </a:p>
      </dsp:txBody>
      <dsp:txXfrm>
        <a:off x="48433" y="72440"/>
        <a:ext cx="2574572" cy="895294"/>
      </dsp:txXfrm>
    </dsp:sp>
    <dsp:sp modelId="{F74181A8-61AD-4D77-A39A-7A6F33832123}">
      <dsp:nvSpPr>
        <dsp:cNvPr id="0" name=""/>
        <dsp:cNvSpPr/>
      </dsp:nvSpPr>
      <dsp:spPr>
        <a:xfrm>
          <a:off x="0" y="1168807"/>
          <a:ext cx="2671438" cy="9921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Sinergitas </a:t>
          </a:r>
          <a:r>
            <a:rPr lang="en-US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Tata </a:t>
          </a:r>
          <a:r>
            <a:rPr lang="en-US" sz="1400" kern="12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Ruang</a:t>
          </a:r>
          <a:r>
            <a:rPr lang="en-US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&amp; </a:t>
          </a:r>
          <a:r>
            <a:rPr lang="id-ID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Kelestarian fungsi lingkungan hidup yang tidak mengenal batas administrasi</a:t>
          </a:r>
        </a:p>
      </dsp:txBody>
      <dsp:txXfrm>
        <a:off x="48433" y="1217240"/>
        <a:ext cx="2574572" cy="895294"/>
      </dsp:txXfrm>
    </dsp:sp>
    <dsp:sp modelId="{CC4DB860-72C9-4456-B066-6135432A9C7E}">
      <dsp:nvSpPr>
        <dsp:cNvPr id="0" name=""/>
        <dsp:cNvSpPr/>
      </dsp:nvSpPr>
      <dsp:spPr>
        <a:xfrm>
          <a:off x="0" y="2313607"/>
          <a:ext cx="2671438" cy="992160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Kebutuhan akan meningkatkan kelancaran arus barang dan jasa antar daerah</a:t>
          </a:r>
        </a:p>
      </dsp:txBody>
      <dsp:txXfrm>
        <a:off x="48433" y="2362040"/>
        <a:ext cx="2574572" cy="895294"/>
      </dsp:txXfrm>
    </dsp:sp>
    <dsp:sp modelId="{938CA112-96AC-47C2-B57D-9B4B2778AA68}">
      <dsp:nvSpPr>
        <dsp:cNvPr id="0" name=""/>
        <dsp:cNvSpPr/>
      </dsp:nvSpPr>
      <dsp:spPr>
        <a:xfrm>
          <a:off x="0" y="3458407"/>
          <a:ext cx="2671438" cy="9921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Kebutuhan akan sinergitas</a:t>
          </a:r>
          <a:r>
            <a:rPr lang="en-US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– </a:t>
          </a:r>
          <a:r>
            <a:rPr lang="en-US" sz="1400" kern="12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keterkaitan</a:t>
          </a:r>
          <a:r>
            <a:rPr lang="en-US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antar-sektor</a:t>
          </a:r>
          <a:r>
            <a:rPr lang="en-US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antar-wilayah</a:t>
          </a:r>
          <a:r>
            <a:rPr lang="en-US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dlm</a:t>
          </a:r>
          <a:r>
            <a:rPr lang="en-US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sistem</a:t>
          </a:r>
          <a:r>
            <a:rPr lang="en-US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produksi</a:t>
          </a:r>
          <a:r>
            <a:rPr lang="en-US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 &amp; </a:t>
          </a:r>
          <a:r>
            <a:rPr lang="en-US" sz="1400" kern="1200" dirty="0" err="1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distribusi</a:t>
          </a:r>
          <a:endParaRPr lang="id-ID" sz="1400" kern="1200" dirty="0">
            <a:solidFill>
              <a:schemeClr val="tx1"/>
            </a:solidFill>
            <a:latin typeface="Cambria" panose="02040503050406030204" pitchFamily="18" charset="0"/>
            <a:ea typeface="Cambria" panose="02040503050406030204" pitchFamily="18" charset="0"/>
          </a:endParaRPr>
        </a:p>
      </dsp:txBody>
      <dsp:txXfrm>
        <a:off x="48433" y="3506840"/>
        <a:ext cx="2574572" cy="8952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6646CD-0BE0-45A5-8237-3197D11047A5}">
      <dsp:nvSpPr>
        <dsp:cNvPr id="0" name=""/>
        <dsp:cNvSpPr/>
      </dsp:nvSpPr>
      <dsp:spPr>
        <a:xfrm>
          <a:off x="0" y="24007"/>
          <a:ext cx="2439902" cy="992160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SANGAT PENTING DAN URGEN</a:t>
          </a:r>
        </a:p>
      </dsp:txBody>
      <dsp:txXfrm>
        <a:off x="48433" y="72440"/>
        <a:ext cx="2343036" cy="895294"/>
      </dsp:txXfrm>
    </dsp:sp>
    <dsp:sp modelId="{F74181A8-61AD-4D77-A39A-7A6F33832123}">
      <dsp:nvSpPr>
        <dsp:cNvPr id="0" name=""/>
        <dsp:cNvSpPr/>
      </dsp:nvSpPr>
      <dsp:spPr>
        <a:xfrm>
          <a:off x="0" y="1168807"/>
          <a:ext cx="2439902" cy="9921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Diwajibkan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bagi 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s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etiap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Daerah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dan 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Perlu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p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erhatian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k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husus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KDH</a:t>
          </a:r>
          <a:endParaRPr lang="id-ID" sz="1400" kern="1200" dirty="0">
            <a:solidFill>
              <a:schemeClr val="tx1"/>
            </a:solidFill>
          </a:endParaRPr>
        </a:p>
      </dsp:txBody>
      <dsp:txXfrm>
        <a:off x="48433" y="1217240"/>
        <a:ext cx="2343036" cy="895294"/>
      </dsp:txXfrm>
    </dsp:sp>
    <dsp:sp modelId="{CC4DB860-72C9-4456-B066-6135432A9C7E}">
      <dsp:nvSpPr>
        <dsp:cNvPr id="0" name=""/>
        <dsp:cNvSpPr/>
      </dsp:nvSpPr>
      <dsp:spPr>
        <a:xfrm>
          <a:off x="0" y="2313607"/>
          <a:ext cx="2439902" cy="992160"/>
        </a:xfrm>
        <a:prstGeom prst="round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Perlu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p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erencanaan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yang b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enar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, 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a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nggaran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yang m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emadai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.</a:t>
          </a:r>
          <a:endParaRPr lang="id-ID" sz="1400" kern="1200" dirty="0">
            <a:solidFill>
              <a:schemeClr val="tx1"/>
            </a:solidFill>
          </a:endParaRPr>
        </a:p>
      </dsp:txBody>
      <dsp:txXfrm>
        <a:off x="48433" y="2362040"/>
        <a:ext cx="2343036" cy="895294"/>
      </dsp:txXfrm>
    </dsp:sp>
    <dsp:sp modelId="{938CA112-96AC-47C2-B57D-9B4B2778AA68}">
      <dsp:nvSpPr>
        <dsp:cNvPr id="0" name=""/>
        <dsp:cNvSpPr/>
      </dsp:nvSpPr>
      <dsp:spPr>
        <a:xfrm>
          <a:off x="0" y="3458407"/>
          <a:ext cx="2439902" cy="9921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Masuk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dalam p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roses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p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erencanaan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d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aerah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 (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Visi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Misi</a:t>
          </a:r>
          <a:r>
            <a:rPr lang="en-US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 K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DH, </a:t>
          </a:r>
          <a:r>
            <a:rPr lang="en-US" sz="1400" kern="1200" dirty="0" err="1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Renstra</a:t>
          </a:r>
          <a:r>
            <a:rPr lang="id-ID" sz="1400" kern="1200" dirty="0">
              <a:solidFill>
                <a:schemeClr val="tx1"/>
              </a:solidFill>
              <a:latin typeface="Cambria" pitchFamily="18" charset="0"/>
              <a:ea typeface="Tahoma" pitchFamily="34" charset="0"/>
              <a:cs typeface="Tahoma" pitchFamily="34" charset="0"/>
            </a:rPr>
            <a:t>, RPJMD, dan RKPD</a:t>
          </a:r>
          <a:endParaRPr lang="id-ID" sz="1400" kern="1200" dirty="0">
            <a:solidFill>
              <a:schemeClr val="tx1"/>
            </a:solidFill>
          </a:endParaRPr>
        </a:p>
      </dsp:txBody>
      <dsp:txXfrm>
        <a:off x="48433" y="3506840"/>
        <a:ext cx="2343036" cy="8952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9E44F6AA-995C-4405-842E-525CB6B990A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5" y="2"/>
            <a:ext cx="2986087" cy="498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702" tIns="53851" rIns="107702" bIns="53851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 i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0E7321AE-F5EE-4DAF-9F58-DDA44EC146C3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0494" y="2"/>
            <a:ext cx="2986087" cy="498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702" tIns="53851" rIns="107702" bIns="5385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 i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6" name="Rectangle 4">
            <a:extLst>
              <a:ext uri="{FF2B5EF4-FFF2-40B4-BE49-F238E27FC236}">
                <a16:creationId xmlns:a16="http://schemas.microsoft.com/office/drawing/2014/main" id="{53668DB6-C816-4807-9E64-EB4C1FB7D50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5" y="9520161"/>
            <a:ext cx="2986087" cy="50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702" tIns="53851" rIns="107702" bIns="53851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="0" i="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7" name="Rectangle 5">
            <a:extLst>
              <a:ext uri="{FF2B5EF4-FFF2-40B4-BE49-F238E27FC236}">
                <a16:creationId xmlns:a16="http://schemas.microsoft.com/office/drawing/2014/main" id="{9A3A8AC7-BBF9-4A94-981A-2EC918857DC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0494" y="9520161"/>
            <a:ext cx="2986087" cy="50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702" tIns="53851" rIns="107702" bIns="5385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b="0" i="0">
                <a:latin typeface="Arial" pitchFamily="34" charset="0"/>
              </a:defRPr>
            </a:lvl1pPr>
          </a:lstStyle>
          <a:p>
            <a:fld id="{A8A346F5-64D2-4F56-8ECD-F4BDF7B6ECD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11669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2" name="Rectangle 6">
            <a:extLst>
              <a:ext uri="{FF2B5EF4-FFF2-40B4-BE49-F238E27FC236}">
                <a16:creationId xmlns:a16="http://schemas.microsoft.com/office/drawing/2014/main" id="{050228EE-6F7F-4C20-8F38-69AEA1C322E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5" y="9523338"/>
            <a:ext cx="2986087" cy="498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702" tIns="53851" rIns="107702" bIns="53851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b="0" i="0">
                <a:latin typeface="Times New Roman" panose="02020603050405020304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Header Placeholder 7">
            <a:extLst>
              <a:ext uri="{FF2B5EF4-FFF2-40B4-BE49-F238E27FC236}">
                <a16:creationId xmlns:a16="http://schemas.microsoft.com/office/drawing/2014/main" id="{E99DD4CB-EB49-49FC-A318-FA09EA8D100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5" y="2"/>
            <a:ext cx="2986087" cy="498555"/>
          </a:xfrm>
          <a:prstGeom prst="rect">
            <a:avLst/>
          </a:prstGeom>
        </p:spPr>
        <p:txBody>
          <a:bodyPr vert="horz" lIns="90182" tIns="45088" rIns="90182" bIns="45088" rtlCol="0"/>
          <a:lstStyle>
            <a:lvl1pPr algn="l" eaLnBrk="1" hangingPunct="1">
              <a:defRPr sz="1100">
                <a:latin typeface="Times New Roman" panose="02020603050405020304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9" name="Slide Image Placeholder 8">
            <a:extLst>
              <a:ext uri="{FF2B5EF4-FFF2-40B4-BE49-F238E27FC236}">
                <a16:creationId xmlns:a16="http://schemas.microsoft.com/office/drawing/2014/main" id="{0E62F47C-F5DA-4290-B5C9-59BC5F11342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03188" y="752475"/>
            <a:ext cx="6681787" cy="3757613"/>
          </a:xfrm>
          <a:prstGeom prst="rect">
            <a:avLst/>
          </a:prstGeom>
          <a:solidFill>
            <a:schemeClr val="bg1"/>
          </a:solidFill>
          <a:ln w="12700">
            <a:solidFill>
              <a:prstClr val="black"/>
            </a:solidFill>
          </a:ln>
        </p:spPr>
        <p:txBody>
          <a:bodyPr vert="horz" lIns="90182" tIns="45088" rIns="90182" bIns="45088" rtlCol="0" anchor="ctr"/>
          <a:lstStyle/>
          <a:p>
            <a:pPr lvl="0"/>
            <a:endParaRPr lang="id-ID" noProof="0"/>
          </a:p>
        </p:txBody>
      </p:sp>
      <p:sp>
        <p:nvSpPr>
          <p:cNvPr id="10" name="Notes Placeholder 9">
            <a:extLst>
              <a:ext uri="{FF2B5EF4-FFF2-40B4-BE49-F238E27FC236}">
                <a16:creationId xmlns:a16="http://schemas.microsoft.com/office/drawing/2014/main" id="{60E26C59-FC7A-45EF-9BB1-C7AB3E9411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0568" y="4758497"/>
            <a:ext cx="5507037" cy="4509215"/>
          </a:xfrm>
          <a:prstGeom prst="rect">
            <a:avLst/>
          </a:prstGeom>
        </p:spPr>
        <p:txBody>
          <a:bodyPr vert="horz" lIns="90182" tIns="45088" rIns="90182" bIns="45088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id-ID" noProof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18CFCF17-F113-43D9-8D7A-A6F8279694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900494" y="9520161"/>
            <a:ext cx="2986087" cy="500142"/>
          </a:xfrm>
          <a:prstGeom prst="rect">
            <a:avLst/>
          </a:prstGeom>
        </p:spPr>
        <p:txBody>
          <a:bodyPr vert="horz" wrap="square" lIns="90182" tIns="45088" rIns="90182" bIns="4508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/>
            </a:lvl1pPr>
          </a:lstStyle>
          <a:p>
            <a:fld id="{73307CE7-5AB8-4941-9977-61A411DBA630}" type="slidenum">
              <a:rPr lang="id-ID"/>
              <a:pPr/>
              <a:t>‹#›</a:t>
            </a:fld>
            <a:endParaRPr lang="id-ID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3E485FCF-C192-4924-9157-433FB051F7C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900494" y="2"/>
            <a:ext cx="2986087" cy="498555"/>
          </a:xfrm>
          <a:prstGeom prst="rect">
            <a:avLst/>
          </a:prstGeom>
        </p:spPr>
        <p:txBody>
          <a:bodyPr vert="horz" lIns="90182" tIns="45088" rIns="90182" bIns="45088" rtlCol="0"/>
          <a:lstStyle>
            <a:lvl1pPr algn="r" eaLnBrk="1" hangingPunct="1">
              <a:defRPr sz="1100">
                <a:latin typeface="Times New Roman" panose="02020603050405020304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7459213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41133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704850"/>
            <a:ext cx="6257925" cy="35194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id-ID" altLang="id-ID"/>
              <a:t>Terbaru</a:t>
            </a:r>
            <a:endParaRPr lang="en-US" alt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61DF81-1D07-492C-A299-ECF678B48C16}" type="slidenum">
              <a:rPr lang="en-US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248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Calibri" charset="0"/>
            </a:endParaRP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26531" indent="-279435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17740" indent="-223548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564836" indent="-223548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11931" indent="-223548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428B6B03-29A3-0C4E-9C11-2919245E5EF8}" type="slidenum">
              <a:rPr lang="en-US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10</a:t>
            </a:fld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926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Calibri" charset="0"/>
            </a:endParaRP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26531" indent="-279435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17740" indent="-223548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564836" indent="-223548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11931" indent="-223548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428B6B03-29A3-0C4E-9C11-2919245E5EF8}" type="slidenum">
              <a:rPr lang="en-US">
                <a:solidFill>
                  <a:srgbClr val="000000"/>
                </a:solidFill>
                <a:latin typeface="Arial" charset="0"/>
                <a:cs typeface="Arial" charset="0"/>
              </a:rPr>
              <a:pPr/>
              <a:t>15</a:t>
            </a:fld>
            <a:endParaRPr 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414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BB71C-EEB4-4FFF-8BB2-018466DD3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C63A-C39C-43C6-AA9A-3948135F1F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D1B6F-5CE9-44DF-A854-BB52787CE7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D5B2A-7220-4B0B-BD70-F0C57FC9A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53DC0-F52C-4A46-9AF4-F7A19896E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08860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D4E94-77D4-498C-861D-72528FAF8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CEBB2-3385-46AD-97EC-ED1D091DEC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2313F-45DB-451D-A5F8-64705FCBA9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84158-4C4E-4226-A92D-00F0BA963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D51FA-1132-4136-A3C8-761B6EC68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24169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66A2E-6560-4ED8-8921-243286675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A3DA33-5794-4895-88A6-3395B432CA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AC330-4371-4FBD-AA17-7442B0A8D4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ECF85-0F83-4938-91BF-042A9C5C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5B4C4-6A8E-44ED-841E-D52AA6CF1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21047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3E954-C051-44D2-A2DE-BA122A73D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1FFBC-3734-4224-AE23-85B69E1CF2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42EB9E-120F-4140-936C-D4191FF03B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8225F4-60E8-4B68-9731-71B9B71630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C3B43A-39AE-43FB-A6F6-D3BDAE183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C0B6D1-8B2E-48F6-AF87-90D8109BF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02909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7618C-C369-4ACC-9250-E3F238BBC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B80CBC-F908-4681-828E-503A584AC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2BD657-C7AC-4142-8ADA-726B405761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552866-59E1-4E70-85E2-9A6702C85E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A7E02-881C-4BB8-B1E9-24A09BAE1D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A8683C-94BF-4559-8CDE-AD3ED215D3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BD17A1-C890-445F-B2D3-5E6B9ED62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E9C454-5E4C-418D-A38D-7975A01C8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67102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E59A5-77C4-499C-A425-0EBEB250F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674DB9-D197-4363-9D66-74018E3DC0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7712F-D29C-479C-8F9C-B89E74D20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0A3097-0F6C-4B49-96A3-BAE40E425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45327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E6E84B-7F86-4023-B52B-95815BDF34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EEF3F1-023A-4A6F-9972-554A25237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B75996-434E-407A-9AA0-FF213E282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15638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A4711-6138-4DDA-9502-40A1EA81D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8997B-DAEE-41AA-90D4-B6B371ECA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678649-0E0F-4A0C-B412-FDBA490F0D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72919-4DB2-4983-A542-D4338C2DA3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401902-28BD-48AC-BC77-5BF5F16E1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DF71A1-CEB4-40AD-AF77-CD5A11E71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15826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0EC53-EBF7-48E7-B275-7AC7FFCAE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66A193-9935-4ED4-B0B2-6A36BC49EE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BFC2A-D12A-4AF4-BDBF-8A9FE98D00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44682-1F7B-44A0-A843-614042CD4B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CE3E8C-DD1C-49E4-8F46-3C00A1445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1D47A-446A-4B26-A302-3CEB039F3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1695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ACCB1-6089-4F5C-A46E-3420442EE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C77719-9C48-41F9-8077-19F1385D0A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98214-8AA0-4EFA-8A12-4695288C28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24FB1-D369-488F-82C8-FE935A7E1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673F2-3B81-4D9C-AC15-01F330C11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14214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040A23-69A3-4834-99EB-A24DE2C3C8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774012-418C-4C08-8762-D3F02319EC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2CC6E-EF7B-465E-AE2C-2EC51302E6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D3BECB20-7366-4B16-882F-5BFD212E4DA5}" type="datetimeFigureOut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B8BA0-1006-4F84-8DA0-EDF7F49F8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2B904-AC53-4CE9-9D64-7F1A7F841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74E7274B-B142-4914-8B98-5D31AF1F433C}" type="slidenum">
              <a:rPr lang="id-ID" sz="1800" b="0" i="0" smtClean="0">
                <a:solidFill>
                  <a:prstClr val="black"/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10497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770" y="624276"/>
            <a:ext cx="8786183" cy="12815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800" b="0" i="0">
              <a:solidFill>
                <a:prstClr val="black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801C2E1E-30FF-4400-8201-B7218AC0A08A}" type="slidenum">
              <a:rPr lang="id-ID" altLang="zh-CN" sz="1800" b="0" i="0" smtClean="0">
                <a:solidFill>
                  <a:prstClr val="black"/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altLang="zh-CN" sz="1593" b="0" i="0">
              <a:solidFill>
                <a:srgbClr val="151515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42099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A261A-F6BC-4B4A-88C9-9586807CD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C43E3104-FD90-41FF-B759-1580C894BD14}" type="datetimeFigureOut">
              <a:rPr lang="id-ID" sz="1200" b="0" i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31/03/19</a:t>
            </a:fld>
            <a:endParaRPr lang="id-ID" sz="1200" b="0" i="0" dirty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D05D1-6AB0-4FCA-A8A6-EED739A7F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200" b="0" i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5162D1-5435-4259-BFD6-DD2C23D64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25555468-DD46-406C-AEE6-D5A2BBE6E168}" type="slidenum">
              <a:rPr lang="id-ID" sz="1200" b="0" i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id-ID" sz="1200" b="0" i="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72551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580855"/>
      </p:ext>
    </p:extLst>
  </p:cSld>
  <p:clrMapOvr>
    <a:masterClrMapping/>
  </p:clrMapOvr>
  <p:transition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356361"/>
            <a:ext cx="284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442" b="0" i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1" y="6356361"/>
            <a:ext cx="3860800" cy="365125"/>
          </a:xfrm>
          <a:prstGeom prst="rect">
            <a:avLst/>
          </a:prstGeom>
        </p:spPr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442" b="0" i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  <a:prstGeom prst="rect">
            <a:avLst/>
          </a:prstGeom>
        </p:spPr>
        <p:txBody>
          <a:bodyPr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BAF5DACB-F142-47ED-A0B0-033674FE1F59}" type="slidenum">
              <a:rPr lang="en-GB" sz="1442" b="0" i="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GB" sz="1442" b="0" i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32184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356361"/>
            <a:ext cx="2844800" cy="36512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FD288948-041F-42BD-9602-AD7424B7A773}" type="datetime1">
              <a:rPr lang="en-US" sz="1442" b="0" i="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3/31/19</a:t>
            </a:fld>
            <a:endParaRPr lang="en-GB" sz="1442" b="0" i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1" y="6356361"/>
            <a:ext cx="3860800" cy="365125"/>
          </a:xfrm>
          <a:prstGeom prst="rect">
            <a:avLst/>
          </a:prstGeom>
        </p:spPr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442" b="0" i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  <a:prstGeom prst="rect">
            <a:avLst/>
          </a:prstGeom>
        </p:spPr>
        <p:txBody>
          <a:bodyPr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BAF5DACB-F142-47ED-A0B0-033674FE1F59}" type="slidenum">
              <a:rPr lang="en-GB" sz="1442" b="0" i="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GB" sz="1442" b="0" i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85563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33074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A261A-F6BC-4B4A-88C9-9586807CD4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3E3104-FD90-41FF-B759-1580C894BD14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D05D1-6AB0-4FCA-A8A6-EED739A7F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5162D1-5435-4259-BFD6-DD2C23D64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555468-DD46-406C-AEE6-D5A2BBE6E168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42390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BB71C-EEB4-4FFF-8BB2-018466DD3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C63A-C39C-43C6-AA9A-3948135F1F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D1B6F-5CE9-44DF-A854-BB52787CE7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D5B2A-7220-4B0B-BD70-F0C57FC9A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53DC0-F52C-4A46-9AF4-F7A19896E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85602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D4E94-77D4-498C-861D-72528FAF8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CEBB2-3385-46AD-97EC-ED1D091DEC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2313F-45DB-451D-A5F8-64705FCBA9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84158-4C4E-4226-A92D-00F0BA963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D51FA-1132-4136-A3C8-761B6EC68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58622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66A2E-6560-4ED8-8921-243286675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A3DA33-5794-4895-88A6-3395B432CA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AC330-4371-4FBD-AA17-7442B0A8D4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ECF85-0F83-4938-91BF-042A9C5C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5B4C4-6A8E-44ED-841E-D52AA6CF1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474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3E954-C051-44D2-A2DE-BA122A73D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1FFBC-3734-4224-AE23-85B69E1CF2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42EB9E-120F-4140-936C-D4191FF03B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8225F4-60E8-4B68-9731-71B9B71630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C3B43A-39AE-43FB-A6F6-D3BDAE183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C0B6D1-8B2E-48F6-AF87-90D8109BF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82928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7618C-C369-4ACC-9250-E3F238BBC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B80CBC-F908-4681-828E-503A584AC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2BD657-C7AC-4142-8ADA-726B405761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552866-59E1-4E70-85E2-9A6702C85E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A7E02-881C-4BB8-B1E9-24A09BAE1D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A8683C-94BF-4559-8CDE-AD3ED215D3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BD17A1-C890-445F-B2D3-5E6B9ED62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E9C454-5E4C-418D-A38D-7975A01C8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2674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E59A5-77C4-499C-A425-0EBEB250F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674DB9-D197-4363-9D66-74018E3DC0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7712F-D29C-479C-8F9C-B89E74D20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0A3097-0F6C-4B49-96A3-BAE40E425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9499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E6E84B-7F86-4023-B52B-95815BDF34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EEF3F1-023A-4A6F-9972-554A25237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B75996-434E-407A-9AA0-FF213E282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35107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A4711-6138-4DDA-9502-40A1EA81D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8997B-DAEE-41AA-90D4-B6B371ECA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678649-0E0F-4A0C-B412-FDBA490F0D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72919-4DB2-4983-A542-D4338C2DA3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401902-28BD-48AC-BC77-5BF5F16E1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DF71A1-CEB4-40AD-AF77-CD5A11E71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4176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0EC53-EBF7-48E7-B275-7AC7FFCAE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66A193-9935-4ED4-B0B2-6A36BC49EE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BFC2A-D12A-4AF4-BDBF-8A9FE98D00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44682-1F7B-44A0-A843-614042CD4B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CE3E8C-DD1C-49E4-8F46-3C00A1445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1D47A-446A-4B26-A302-3CEB039F3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15849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ACCB1-6089-4F5C-A46E-3420442EE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C77719-9C48-41F9-8077-19F1385D0A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98214-8AA0-4EFA-8A12-4695288C28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24FB1-D369-488F-82C8-FE935A7E1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673F2-3B81-4D9C-AC15-01F330C11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47938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040A23-69A3-4834-99EB-A24DE2C3C8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774012-418C-4C08-8762-D3F02319EC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2CC6E-EF7B-465E-AE2C-2EC51302E6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B8BA0-1006-4F84-8DA0-EDF7F49F8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2B904-AC53-4CE9-9D64-7F1A7F841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46698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769" y="624274"/>
            <a:ext cx="8786183" cy="12815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1C2E1E-30FF-4400-8201-B7218AC0A08A}" type="slidenum">
              <a:rPr kumimoji="0" lang="id-ID" altLang="zh-CN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zh-CN" sz="1593" b="0" i="0" u="none" strike="noStrike" kern="1200" cap="none" spc="0" normalizeH="0" baseline="0" noProof="0">
              <a:ln>
                <a:noFill/>
              </a:ln>
              <a:solidFill>
                <a:srgbClr val="151515"/>
              </a:solidFill>
              <a:effectLst/>
              <a:uLnTx/>
              <a:uFillTx/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40291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BB71C-EEB4-4FFF-8BB2-018466DD3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C63A-C39C-43C6-AA9A-3948135F1F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D1B6F-5CE9-44DF-A854-BB52787CE7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D5B2A-7220-4B0B-BD70-F0C57FC9A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53DC0-F52C-4A46-9AF4-F7A19896E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78085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D4E94-77D4-498C-861D-72528FAF8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CEBB2-3385-46AD-97EC-ED1D091DEC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2313F-45DB-451D-A5F8-64705FCBA9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84158-4C4E-4226-A92D-00F0BA963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D51FA-1132-4136-A3C8-761B6EC68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28519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66A2E-6560-4ED8-8921-243286675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A3DA33-5794-4895-88A6-3395B432CA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AC330-4371-4FBD-AA17-7442B0A8D4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ECF85-0F83-4938-91BF-042A9C5C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5B4C4-6A8E-44ED-841E-D52AA6CF1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26450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3E954-C051-44D2-A2DE-BA122A73D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1FFBC-3734-4224-AE23-85B69E1CF2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42EB9E-120F-4140-936C-D4191FF03B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8225F4-60E8-4B68-9731-71B9B71630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C3B43A-39AE-43FB-A6F6-D3BDAE183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C0B6D1-8B2E-48F6-AF87-90D8109BF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52755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7618C-C369-4ACC-9250-E3F238BBC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B80CBC-F908-4681-828E-503A584AC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2BD657-C7AC-4142-8ADA-726B405761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552866-59E1-4E70-85E2-9A6702C85E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A7E02-881C-4BB8-B1E9-24A09BAE1D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A8683C-94BF-4559-8CDE-AD3ED215D3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BD17A1-C890-445F-B2D3-5E6B9ED62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E9C454-5E4C-418D-A38D-7975A01C8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997801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E59A5-77C4-499C-A425-0EBEB250F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674DB9-D197-4363-9D66-74018E3DC0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7712F-D29C-479C-8F9C-B89E74D20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0A3097-0F6C-4B49-96A3-BAE40E425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55230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E6E84B-7F86-4023-B52B-95815BDF34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EEF3F1-023A-4A6F-9972-554A25237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B75996-434E-407A-9AA0-FF213E282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7854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A4711-6138-4DDA-9502-40A1EA81D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8997B-DAEE-41AA-90D4-B6B371ECA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678649-0E0F-4A0C-B412-FDBA490F0D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72919-4DB2-4983-A542-D4338C2DA3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401902-28BD-48AC-BC77-5BF5F16E1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DF71A1-CEB4-40AD-AF77-CD5A11E71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721323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0EC53-EBF7-48E7-B275-7AC7FFCAE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66A193-9935-4ED4-B0B2-6A36BC49EE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BFC2A-D12A-4AF4-BDBF-8A9FE98D00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44682-1F7B-44A0-A843-614042CD4B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CE3E8C-DD1C-49E4-8F46-3C00A1445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1D47A-446A-4B26-A302-3CEB039F3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59058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ACCB1-6089-4F5C-A46E-3420442EE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C77719-9C48-41F9-8077-19F1385D0A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98214-8AA0-4EFA-8A12-4695288C28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24FB1-D369-488F-82C8-FE935A7E1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673F2-3B81-4D9C-AC15-01F330C11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71871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040A23-69A3-4834-99EB-A24DE2C3C8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774012-418C-4C08-8762-D3F02319EC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2CC6E-EF7B-465E-AE2C-2EC51302E6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B8BA0-1006-4F84-8DA0-EDF7F49F8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2B904-AC53-4CE9-9D64-7F1A7F841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134337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769" y="624274"/>
            <a:ext cx="8786183" cy="12815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1C2E1E-30FF-4400-8201-B7218AC0A08A}" type="slidenum">
              <a:rPr kumimoji="0" lang="id-ID" altLang="zh-CN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zh-CN" sz="1593" b="0" i="0" u="none" strike="noStrike" kern="1200" cap="none" spc="0" normalizeH="0" baseline="0" noProof="0">
              <a:ln>
                <a:noFill/>
              </a:ln>
              <a:solidFill>
                <a:srgbClr val="151515"/>
              </a:solidFill>
              <a:effectLst/>
              <a:uLnTx/>
              <a:uFillTx/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904777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BB71C-EEB4-4FFF-8BB2-018466DD3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C63A-C39C-43C6-AA9A-3948135F1F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D1B6F-5CE9-44DF-A854-BB52787CE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D5B2A-7220-4B0B-BD70-F0C57FC9A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53DC0-F52C-4A46-9AF4-F7A19896E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188843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D4E94-77D4-498C-861D-72528FAF8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CEBB2-3385-46AD-97EC-ED1D091DE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2313F-45DB-451D-A5F8-64705FCBA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84158-4C4E-4226-A92D-00F0BA963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D51FA-1132-4136-A3C8-761B6EC68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996652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66A2E-6560-4ED8-8921-243286675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A3DA33-5794-4895-88A6-3395B432CA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AC330-4371-4FBD-AA17-7442B0A8D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ECF85-0F83-4938-91BF-042A9C5C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5B4C4-6A8E-44ED-841E-D52AA6CF1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956676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3E954-C051-44D2-A2DE-BA122A73D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1FFBC-3734-4224-AE23-85B69E1CF2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42EB9E-120F-4140-936C-D4191FF03B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8225F4-60E8-4B68-9731-71B9B7163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C3B43A-39AE-43FB-A6F6-D3BDAE183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C0B6D1-8B2E-48F6-AF87-90D8109BF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229035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7618C-C369-4ACC-9250-E3F238BBC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B80CBC-F908-4681-828E-503A584AC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2BD657-C7AC-4142-8ADA-726B405761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552866-59E1-4E70-85E2-9A6702C85E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A7E02-881C-4BB8-B1E9-24A09BAE1D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A8683C-94BF-4559-8CDE-AD3ED215D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BD17A1-C890-445F-B2D3-5E6B9ED62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E9C454-5E4C-418D-A38D-7975A01C8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38997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E59A5-77C4-499C-A425-0EBEB250F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674DB9-D197-4363-9D66-74018E3DC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7712F-D29C-479C-8F9C-B89E74D20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0A3097-0F6C-4B49-96A3-BAE40E425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4431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E6E84B-7F86-4023-B52B-95815BDF3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EEF3F1-023A-4A6F-9972-554A25237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B75996-434E-407A-9AA0-FF213E282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559079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A4711-6138-4DDA-9502-40A1EA81D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8997B-DAEE-41AA-90D4-B6B371ECA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678649-0E0F-4A0C-B412-FDBA490F0D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72919-4DB2-4983-A542-D4338C2DA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401902-28BD-48AC-BC77-5BF5F16E1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DF71A1-CEB4-40AD-AF77-CD5A11E71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43363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0EC53-EBF7-48E7-B275-7AC7FFCAE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66A193-9935-4ED4-B0B2-6A36BC49EE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BFC2A-D12A-4AF4-BDBF-8A9FE98D00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44682-1F7B-44A0-A843-614042CD4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CE3E8C-DD1C-49E4-8F46-3C00A1445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1D47A-446A-4B26-A302-3CEB039F3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253873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ACCB1-6089-4F5C-A46E-3420442EE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C77719-9C48-41F9-8077-19F1385D0A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98214-8AA0-4EFA-8A12-4695288C2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24FB1-D369-488F-82C8-FE935A7E1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673F2-3B81-4D9C-AC15-01F330C11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34824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040A23-69A3-4834-99EB-A24DE2C3C8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774012-418C-4C08-8762-D3F02319EC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2CC6E-EF7B-465E-AE2C-2EC51302E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B8BA0-1006-4F84-8DA0-EDF7F49F8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2B904-AC53-4CE9-9D64-7F1A7F841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977499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A261A-F6BC-4B4A-88C9-9586807CD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3E3104-FD90-41FF-B759-1580C894BD14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D05D1-6AB0-4FCA-A8A6-EED739A7F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5162D1-5435-4259-BFD6-DD2C23D64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555468-DD46-406C-AEE6-D5A2BBE6E168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17122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BB71C-EEB4-4FFF-8BB2-018466DD3B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EC63A-C39C-43C6-AA9A-3948135F1F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D1B6F-5CE9-44DF-A854-BB52787CE7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D5B2A-7220-4B0B-BD70-F0C57FC9A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53DC0-F52C-4A46-9AF4-F7A19896E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865563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D4E94-77D4-498C-861D-72528FAF8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CEBB2-3385-46AD-97EC-ED1D091DEC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2313F-45DB-451D-A5F8-64705FCBA9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84158-4C4E-4226-A92D-00F0BA963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AD51FA-1132-4136-A3C8-761B6EC68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186128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66A2E-6560-4ED8-8921-243286675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A3DA33-5794-4895-88A6-3395B432CA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AC330-4371-4FBD-AA17-7442B0A8D4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ECF85-0F83-4938-91BF-042A9C5C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D5B4C4-6A8E-44ED-841E-D52AA6CF1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966819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3E954-C051-44D2-A2DE-BA122A73D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1FFBC-3734-4224-AE23-85B69E1CF2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42EB9E-120F-4140-936C-D4191FF03B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8225F4-60E8-4B68-9731-71B9B71630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C3B43A-39AE-43FB-A6F6-D3BDAE183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C0B6D1-8B2E-48F6-AF87-90D8109BF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206430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7618C-C369-4ACC-9250-E3F238BBC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B80CBC-F908-4681-828E-503A584AC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2BD657-C7AC-4142-8ADA-726B405761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552866-59E1-4E70-85E2-9A6702C85E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4A7E02-881C-4BB8-B1E9-24A09BAE1D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A8683C-94BF-4559-8CDE-AD3ED215D3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BD17A1-C890-445F-B2D3-5E6B9ED62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E9C454-5E4C-418D-A38D-7975A01C8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037284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E59A5-77C4-499C-A425-0EBEB250F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674DB9-D197-4363-9D66-74018E3DC0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7712F-D29C-479C-8F9C-B89E74D20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0A3097-0F6C-4B49-96A3-BAE40E425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18887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E6E84B-7F86-4023-B52B-95815BDF34E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AEEF3F1-023A-4A6F-9972-554A25237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B75996-434E-407A-9AA0-FF213E282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575800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A4711-6138-4DDA-9502-40A1EA81D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8997B-DAEE-41AA-90D4-B6B371ECA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678649-0E0F-4A0C-B412-FDBA490F0D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72919-4DB2-4983-A542-D4338C2DA3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401902-28BD-48AC-BC77-5BF5F16E1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DF71A1-CEB4-40AD-AF77-CD5A11E71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859826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0EC53-EBF7-48E7-B275-7AC7FFCAE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66A193-9935-4ED4-B0B2-6A36BC49EE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BFC2A-D12A-4AF4-BDBF-8A9FE98D00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44682-1F7B-44A0-A843-614042CD4B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CE3E8C-DD1C-49E4-8F46-3C00A1445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1D47A-446A-4B26-A302-3CEB039F3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416310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ACCB1-6089-4F5C-A46E-3420442EE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C77719-9C48-41F9-8077-19F1385D0A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98214-8AA0-4EFA-8A12-4695288C28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24FB1-D369-488F-82C8-FE935A7E1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673F2-3B81-4D9C-AC15-01F330C11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46477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040A23-69A3-4834-99EB-A24DE2C3C8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774012-418C-4C08-8762-D3F02319EC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2CC6E-EF7B-465E-AE2C-2EC51302E6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B8BA0-1006-4F84-8DA0-EDF7F49F8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2B904-AC53-4CE9-9D64-7F1A7F841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82695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770" y="624276"/>
            <a:ext cx="8786183" cy="12815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1C2E1E-30FF-4400-8201-B7218AC0A08A}" type="slidenum">
              <a:rPr kumimoji="0" lang="id-ID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altLang="zh-CN" sz="1593" b="0" i="0" u="none" strike="noStrike" kern="1200" cap="none" spc="0" normalizeH="0" baseline="0" noProof="0">
              <a:ln>
                <a:noFill/>
              </a:ln>
              <a:solidFill>
                <a:srgbClr val="151515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799928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A261A-F6BC-4B4A-88C9-9586807CD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3E3104-FD90-41FF-B759-1580C894BD14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D05D1-6AB0-4FCA-A8A6-EED739A7F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5162D1-5435-4259-BFD6-DD2C23D64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555468-DD46-406C-AEE6-D5A2BBE6E168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387796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8184839"/>
      </p:ext>
    </p:extLst>
  </p:cSld>
  <p:clrMapOvr>
    <a:masterClrMapping/>
  </p:clrMapOvr>
  <p:transition advClick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356361"/>
            <a:ext cx="284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42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1" y="6356361"/>
            <a:ext cx="3860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42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F5DACB-F142-47ED-A0B0-033674FE1F59}" type="slidenum">
              <a:rPr kumimoji="0" lang="en-GB" sz="1442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442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290370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356361"/>
            <a:ext cx="284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288948-041F-42BD-9602-AD7424B7A773}" type="datetime1">
              <a:rPr kumimoji="0" lang="en-US" sz="1442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3/31/19</a:t>
            </a:fld>
            <a:endParaRPr kumimoji="0" lang="en-GB" sz="1442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1" y="6356361"/>
            <a:ext cx="3860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42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F5DACB-F142-47ED-A0B0-033674FE1F59}" type="slidenum">
              <a:rPr kumimoji="0" lang="en-GB" sz="1442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442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19208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992880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A261A-F6BC-4B4A-88C9-9586807CD4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3E3104-FD90-41FF-B759-1580C894BD14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D05D1-6AB0-4FCA-A8A6-EED739A7F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5162D1-5435-4259-BFD6-DD2C23D64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555468-DD46-406C-AEE6-D5A2BBE6E168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8307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7.emf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emf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6.emf"/><Relationship Id="rId3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29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5.emf"/><Relationship Id="rId32" Type="http://schemas.microsoft.com/office/2007/relationships/hdphoto" Target="../media/hdphoto2.wdp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emf"/><Relationship Id="rId28" Type="http://schemas.openxmlformats.org/officeDocument/2006/relationships/image" Target="../media/image9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31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emf"/><Relationship Id="rId27" Type="http://schemas.openxmlformats.org/officeDocument/2006/relationships/image" Target="../media/image8.png"/><Relationship Id="rId30" Type="http://schemas.openxmlformats.org/officeDocument/2006/relationships/image" Target="../media/image10.png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theme" Target="../theme/theme2.xml"/><Relationship Id="rId18" Type="http://schemas.openxmlformats.org/officeDocument/2006/relationships/image" Target="../media/image5.emf"/><Relationship Id="rId26" Type="http://schemas.microsoft.com/office/2007/relationships/hdphoto" Target="../media/hdphoto3.wdp"/><Relationship Id="rId3" Type="http://schemas.openxmlformats.org/officeDocument/2006/relationships/slideLayout" Target="../slideLayouts/slideLayout21.xml"/><Relationship Id="rId21" Type="http://schemas.openxmlformats.org/officeDocument/2006/relationships/image" Target="../media/image8.png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image" Target="../media/image4.emf"/><Relationship Id="rId25" Type="http://schemas.openxmlformats.org/officeDocument/2006/relationships/image" Target="../media/image13.png"/><Relationship Id="rId2" Type="http://schemas.openxmlformats.org/officeDocument/2006/relationships/slideLayout" Target="../slideLayouts/slideLayout20.xml"/><Relationship Id="rId16" Type="http://schemas.openxmlformats.org/officeDocument/2006/relationships/image" Target="../media/image3.emf"/><Relationship Id="rId20" Type="http://schemas.openxmlformats.org/officeDocument/2006/relationships/image" Target="../media/image7.emf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24" Type="http://schemas.openxmlformats.org/officeDocument/2006/relationships/image" Target="../media/image10.png"/><Relationship Id="rId5" Type="http://schemas.openxmlformats.org/officeDocument/2006/relationships/slideLayout" Target="../slideLayouts/slideLayout23.xml"/><Relationship Id="rId15" Type="http://schemas.openxmlformats.org/officeDocument/2006/relationships/image" Target="../media/image2.emf"/><Relationship Id="rId23" Type="http://schemas.microsoft.com/office/2007/relationships/hdphoto" Target="../media/hdphoto1.wdp"/><Relationship Id="rId10" Type="http://schemas.openxmlformats.org/officeDocument/2006/relationships/slideLayout" Target="../slideLayouts/slideLayout28.xml"/><Relationship Id="rId19" Type="http://schemas.openxmlformats.org/officeDocument/2006/relationships/image" Target="../media/image6.emf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image" Target="../media/image1.png"/><Relationship Id="rId22" Type="http://schemas.openxmlformats.org/officeDocument/2006/relationships/image" Target="../media/image9.png"/><Relationship Id="rId27" Type="http://schemas.openxmlformats.org/officeDocument/2006/relationships/image" Target="../media/image1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theme" Target="../theme/theme3.xml"/><Relationship Id="rId18" Type="http://schemas.openxmlformats.org/officeDocument/2006/relationships/image" Target="../media/image5.emf"/><Relationship Id="rId26" Type="http://schemas.microsoft.com/office/2007/relationships/hdphoto" Target="../media/hdphoto3.wdp"/><Relationship Id="rId3" Type="http://schemas.openxmlformats.org/officeDocument/2006/relationships/slideLayout" Target="../slideLayouts/slideLayout33.xml"/><Relationship Id="rId21" Type="http://schemas.openxmlformats.org/officeDocument/2006/relationships/image" Target="../media/image8.png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4.emf"/><Relationship Id="rId25" Type="http://schemas.openxmlformats.org/officeDocument/2006/relationships/image" Target="../media/image13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3.emf"/><Relationship Id="rId20" Type="http://schemas.openxmlformats.org/officeDocument/2006/relationships/image" Target="../media/image7.emf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24" Type="http://schemas.openxmlformats.org/officeDocument/2006/relationships/image" Target="../media/image10.png"/><Relationship Id="rId5" Type="http://schemas.openxmlformats.org/officeDocument/2006/relationships/slideLayout" Target="../slideLayouts/slideLayout35.xml"/><Relationship Id="rId15" Type="http://schemas.openxmlformats.org/officeDocument/2006/relationships/image" Target="../media/image2.emf"/><Relationship Id="rId23" Type="http://schemas.microsoft.com/office/2007/relationships/hdphoto" Target="../media/hdphoto1.wdp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6.emf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image" Target="../media/image1.png"/><Relationship Id="rId22" Type="http://schemas.openxmlformats.org/officeDocument/2006/relationships/image" Target="../media/image9.png"/><Relationship Id="rId27" Type="http://schemas.openxmlformats.org/officeDocument/2006/relationships/image" Target="../media/image1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_rels/slideMaster5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67.xml"/><Relationship Id="rId18" Type="http://schemas.openxmlformats.org/officeDocument/2006/relationships/slideLayout" Target="../slideLayouts/slideLayout72.xml"/><Relationship Id="rId26" Type="http://schemas.openxmlformats.org/officeDocument/2006/relationships/image" Target="../media/image7.emf"/><Relationship Id="rId3" Type="http://schemas.openxmlformats.org/officeDocument/2006/relationships/slideLayout" Target="../slideLayouts/slideLayout57.xml"/><Relationship Id="rId21" Type="http://schemas.openxmlformats.org/officeDocument/2006/relationships/image" Target="../media/image2.emf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17" Type="http://schemas.openxmlformats.org/officeDocument/2006/relationships/slideLayout" Target="../slideLayouts/slideLayout71.xml"/><Relationship Id="rId25" Type="http://schemas.openxmlformats.org/officeDocument/2006/relationships/image" Target="../media/image6.emf"/><Relationship Id="rId33" Type="http://schemas.openxmlformats.org/officeDocument/2006/relationships/image" Target="../media/image12.png"/><Relationship Id="rId2" Type="http://schemas.openxmlformats.org/officeDocument/2006/relationships/slideLayout" Target="../slideLayouts/slideLayout56.xml"/><Relationship Id="rId16" Type="http://schemas.openxmlformats.org/officeDocument/2006/relationships/slideLayout" Target="../slideLayouts/slideLayout70.xml"/><Relationship Id="rId20" Type="http://schemas.openxmlformats.org/officeDocument/2006/relationships/image" Target="../media/image1.png"/><Relationship Id="rId29" Type="http://schemas.microsoft.com/office/2007/relationships/hdphoto" Target="../media/hdphoto1.wdp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24" Type="http://schemas.openxmlformats.org/officeDocument/2006/relationships/image" Target="../media/image5.emf"/><Relationship Id="rId32" Type="http://schemas.microsoft.com/office/2007/relationships/hdphoto" Target="../media/hdphoto2.wdp"/><Relationship Id="rId5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9.xml"/><Relationship Id="rId23" Type="http://schemas.openxmlformats.org/officeDocument/2006/relationships/image" Target="../media/image4.emf"/><Relationship Id="rId28" Type="http://schemas.openxmlformats.org/officeDocument/2006/relationships/image" Target="../media/image9.png"/><Relationship Id="rId10" Type="http://schemas.openxmlformats.org/officeDocument/2006/relationships/slideLayout" Target="../slideLayouts/slideLayout64.xml"/><Relationship Id="rId19" Type="http://schemas.openxmlformats.org/officeDocument/2006/relationships/theme" Target="../theme/theme5.xml"/><Relationship Id="rId31" Type="http://schemas.openxmlformats.org/officeDocument/2006/relationships/image" Target="../media/image11.png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Relationship Id="rId22" Type="http://schemas.openxmlformats.org/officeDocument/2006/relationships/image" Target="../media/image3.emf"/><Relationship Id="rId27" Type="http://schemas.openxmlformats.org/officeDocument/2006/relationships/image" Target="../media/image8.png"/><Relationship Id="rId30" Type="http://schemas.openxmlformats.org/officeDocument/2006/relationships/image" Target="../media/image10.png"/><Relationship Id="rId8" Type="http://schemas.openxmlformats.org/officeDocument/2006/relationships/slideLayout" Target="../slideLayouts/slideLayout6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458FC345-E62B-4E5E-9653-FD64BD11575C}"/>
              </a:ext>
            </a:extLst>
          </p:cNvPr>
          <p:cNvGrpSpPr/>
          <p:nvPr/>
        </p:nvGrpSpPr>
        <p:grpSpPr>
          <a:xfrm>
            <a:off x="65537" y="0"/>
            <a:ext cx="823015" cy="1211970"/>
            <a:chOff x="2066097" y="1460932"/>
            <a:chExt cx="823015" cy="121197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5404B2C6-6753-4A92-A337-27CDC05D7A88}"/>
                </a:ext>
              </a:extLst>
            </p:cNvPr>
            <p:cNvGrpSpPr/>
            <p:nvPr/>
          </p:nvGrpSpPr>
          <p:grpSpPr>
            <a:xfrm>
              <a:off x="2170283" y="1460932"/>
              <a:ext cx="614646" cy="1211970"/>
              <a:chOff x="1095470" y="1146633"/>
              <a:chExt cx="755937" cy="1766816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9A6526F4-8EFF-47B2-8473-D9077370C497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8C0A0C94-F08E-418B-A2E1-04ADF76A5DB8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" name="Right Triangle 40">
                  <a:extLst>
                    <a:ext uri="{FF2B5EF4-FFF2-40B4-BE49-F238E27FC236}">
                      <a16:creationId xmlns:a16="http://schemas.microsoft.com/office/drawing/2014/main" id="{9E3E4CFB-FDA6-4EFA-B09E-DE3E4170C177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9" name="Isosceles Triangle 38">
                <a:extLst>
                  <a:ext uri="{FF2B5EF4-FFF2-40B4-BE49-F238E27FC236}">
                    <a16:creationId xmlns:a16="http://schemas.microsoft.com/office/drawing/2014/main" id="{B4689D80-EBD4-43D7-B761-AA3B512B19E7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37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id="{8663E78A-F474-4F8C-896C-E006F8DB96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6097" y="1523644"/>
              <a:ext cx="823015" cy="856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5064E815-0602-43C4-85AE-827DDFDA65E5}"/>
              </a:ext>
            </a:extLst>
          </p:cNvPr>
          <p:cNvGrpSpPr/>
          <p:nvPr/>
        </p:nvGrpSpPr>
        <p:grpSpPr>
          <a:xfrm flipH="1">
            <a:off x="7322860" y="-14514"/>
            <a:ext cx="4864625" cy="592620"/>
            <a:chOff x="0" y="3151"/>
            <a:chExt cx="1962525" cy="370011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F9560A86-BD73-402D-B704-3B996C6566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1131889" y="8370"/>
              <a:ext cx="830636" cy="170297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190EE09-0388-4A8E-8E5A-9A44091B4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635058" y="8370"/>
              <a:ext cx="1146844" cy="259567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085B9306-7D6C-4F88-83DE-0E3E3FBDD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0" y="8370"/>
              <a:ext cx="1563549" cy="364792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AC3E997B-CC77-4FBD-8ED4-2D05EABE4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8662449-9E07-4EE8-8B60-0D8127100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1376510" y="6884"/>
              <a:ext cx="186238" cy="259567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0126F8F7-E8D1-44CF-8BB9-AB58C481D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1644853" y="8370"/>
              <a:ext cx="137255" cy="170297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1B18FD-9158-4A18-8B33-17A8F583B5D7}"/>
              </a:ext>
            </a:extLst>
          </p:cNvPr>
          <p:cNvGrpSpPr/>
          <p:nvPr/>
        </p:nvGrpSpPr>
        <p:grpSpPr>
          <a:xfrm>
            <a:off x="7908866" y="-14514"/>
            <a:ext cx="4505830" cy="1023685"/>
            <a:chOff x="7770750" y="1109112"/>
            <a:chExt cx="4505830" cy="1023685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414A6BB-DB0C-4EFF-AF18-F65C56C05BF4}"/>
                </a:ext>
              </a:extLst>
            </p:cNvPr>
            <p:cNvSpPr txBox="1"/>
            <p:nvPr/>
          </p:nvSpPr>
          <p:spPr>
            <a:xfrm>
              <a:off x="7770750" y="1109112"/>
              <a:ext cx="351448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6E3C2DE-C3BE-4C51-8593-F2AE67E96E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0404" y="1130050"/>
              <a:ext cx="1366176" cy="1002747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EF5FF81-0715-43BD-B74A-58858F4D2991}"/>
                </a:ext>
              </a:extLst>
            </p:cNvPr>
            <p:cNvSpPr/>
            <p:nvPr/>
          </p:nvSpPr>
          <p:spPr>
            <a:xfrm>
              <a:off x="9202952" y="1329966"/>
              <a:ext cx="2013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30A10F9-18A0-4F2B-AEE2-A38B8BA57C4D}"/>
              </a:ext>
            </a:extLst>
          </p:cNvPr>
          <p:cNvGrpSpPr/>
          <p:nvPr/>
        </p:nvGrpSpPr>
        <p:grpSpPr>
          <a:xfrm rot="10800000" flipH="1">
            <a:off x="2" y="6445041"/>
            <a:ext cx="5568287" cy="432000"/>
            <a:chOff x="0" y="3151"/>
            <a:chExt cx="1962525" cy="32148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B396F22-D0CD-469D-A65A-A94960B63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1131889" y="8370"/>
              <a:ext cx="830636" cy="170297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866EF6C-BC8B-434B-9454-388BD59E17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635058" y="8370"/>
              <a:ext cx="1164519" cy="235172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6BF2F4F-F0DE-4A3E-9AD8-85B352D7F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79E1CC8-BD7F-4D4F-AD9C-01C0BA0070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AF08D713-7402-44EA-9B24-38A05E5242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B5E2C757-CD8E-4800-93CF-7BF331978F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1644853" y="8370"/>
              <a:ext cx="154726" cy="170297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4C24322-CA1F-4AB9-807F-A31B31940E52}"/>
              </a:ext>
            </a:extLst>
          </p:cNvPr>
          <p:cNvGrpSpPr/>
          <p:nvPr/>
        </p:nvGrpSpPr>
        <p:grpSpPr>
          <a:xfrm>
            <a:off x="64021" y="6492023"/>
            <a:ext cx="4677170" cy="313487"/>
            <a:chOff x="-17527" y="6462485"/>
            <a:chExt cx="5261293" cy="36430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6B530AC-EB7E-453A-AE63-754B7BC7C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9">
                      <a14:imgEffect>
                        <a14:colorTemperature colorTemp="11200"/>
                      </a14:imgEffect>
                      <a14:imgEffect>
                        <a14:saturation sat="330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7527" y="6560490"/>
              <a:ext cx="191966" cy="202833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73E7806-366B-4D25-BF71-B9B1A0732416}"/>
                </a:ext>
              </a:extLst>
            </p:cNvPr>
            <p:cNvSpPr txBox="1"/>
            <p:nvPr/>
          </p:nvSpPr>
          <p:spPr>
            <a:xfrm>
              <a:off x="120906" y="6464693"/>
              <a:ext cx="1515193" cy="357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kemendagri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Arial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B16B493-FF65-487F-8CC7-3E9FC9196152}"/>
                </a:ext>
              </a:extLst>
            </p:cNvPr>
            <p:cNvSpPr txBox="1"/>
            <p:nvPr/>
          </p:nvSpPr>
          <p:spPr>
            <a:xfrm>
              <a:off x="1647991" y="6462485"/>
              <a:ext cx="1515193" cy="357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kemendagri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Arial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5BB674C-03C2-48FA-9D4B-E3A5F18B866C}"/>
                </a:ext>
              </a:extLst>
            </p:cNvPr>
            <p:cNvSpPr txBox="1"/>
            <p:nvPr/>
          </p:nvSpPr>
          <p:spPr>
            <a:xfrm>
              <a:off x="3277020" y="6469121"/>
              <a:ext cx="1747805" cy="357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kemendagri_ri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Arial" charset="0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A86CE76-0A71-4C63-871E-19A3D79DCF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088" y="6547883"/>
              <a:ext cx="182949" cy="188522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5980D32-55BE-4BF2-84FA-272888FBE5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print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32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4450" y="6552311"/>
              <a:ext cx="208469" cy="20578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BEFCF9F-5C62-44F1-935B-5FFCE8090E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1009" y="6560490"/>
              <a:ext cx="242757" cy="187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327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380" r:id="rId1"/>
    <p:sldLayoutId id="2147485381" r:id="rId2"/>
    <p:sldLayoutId id="2147485382" r:id="rId3"/>
    <p:sldLayoutId id="2147485383" r:id="rId4"/>
    <p:sldLayoutId id="2147485384" r:id="rId5"/>
    <p:sldLayoutId id="2147485385" r:id="rId6"/>
    <p:sldLayoutId id="2147485386" r:id="rId7"/>
    <p:sldLayoutId id="2147485387" r:id="rId8"/>
    <p:sldLayoutId id="2147485388" r:id="rId9"/>
    <p:sldLayoutId id="2147485389" r:id="rId10"/>
    <p:sldLayoutId id="2147485390" r:id="rId11"/>
    <p:sldLayoutId id="2147485391" r:id="rId12"/>
    <p:sldLayoutId id="2147485392" r:id="rId13"/>
    <p:sldLayoutId id="2147485393" r:id="rId14"/>
    <p:sldLayoutId id="2147485394" r:id="rId15"/>
    <p:sldLayoutId id="2147485395" r:id="rId16"/>
    <p:sldLayoutId id="2147485396" r:id="rId17"/>
    <p:sldLayoutId id="2147485702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458FC345-E62B-4E5E-9653-FD64BD11575C}"/>
              </a:ext>
            </a:extLst>
          </p:cNvPr>
          <p:cNvGrpSpPr/>
          <p:nvPr/>
        </p:nvGrpSpPr>
        <p:grpSpPr>
          <a:xfrm>
            <a:off x="65535" y="0"/>
            <a:ext cx="823015" cy="1211970"/>
            <a:chOff x="2066097" y="1460932"/>
            <a:chExt cx="823015" cy="121197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5404B2C6-6753-4A92-A337-27CDC05D7A88}"/>
                </a:ext>
              </a:extLst>
            </p:cNvPr>
            <p:cNvGrpSpPr/>
            <p:nvPr/>
          </p:nvGrpSpPr>
          <p:grpSpPr>
            <a:xfrm>
              <a:off x="2170283" y="1460932"/>
              <a:ext cx="614646" cy="1211970"/>
              <a:chOff x="1095470" y="1146633"/>
              <a:chExt cx="755937" cy="1766816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9A6526F4-8EFF-47B2-8473-D9077370C497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8C0A0C94-F08E-418B-A2E1-04ADF76A5DB8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" name="Right Triangle 40">
                  <a:extLst>
                    <a:ext uri="{FF2B5EF4-FFF2-40B4-BE49-F238E27FC236}">
                      <a16:creationId xmlns:a16="http://schemas.microsoft.com/office/drawing/2014/main" id="{9E3E4CFB-FDA6-4EFA-B09E-DE3E4170C177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9" name="Isosceles Triangle 38">
                <a:extLst>
                  <a:ext uri="{FF2B5EF4-FFF2-40B4-BE49-F238E27FC236}">
                    <a16:creationId xmlns:a16="http://schemas.microsoft.com/office/drawing/2014/main" id="{B4689D80-EBD4-43D7-B761-AA3B512B19E7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37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id="{8663E78A-F474-4F8C-896C-E006F8DB96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6097" y="1523644"/>
              <a:ext cx="823015" cy="856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5064E815-0602-43C4-85AE-827DDFDA65E5}"/>
              </a:ext>
            </a:extLst>
          </p:cNvPr>
          <p:cNvGrpSpPr/>
          <p:nvPr/>
        </p:nvGrpSpPr>
        <p:grpSpPr>
          <a:xfrm flipH="1">
            <a:off x="7322858" y="-14514"/>
            <a:ext cx="4864625" cy="592620"/>
            <a:chOff x="0" y="3151"/>
            <a:chExt cx="1962525" cy="370011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F9560A86-BD73-402D-B704-3B996C6566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131889" y="8370"/>
              <a:ext cx="830636" cy="170297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190EE09-0388-4A8E-8E5A-9A44091B4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35058" y="8370"/>
              <a:ext cx="1146844" cy="259567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085B9306-7D6C-4F88-83DE-0E3E3FBDD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0" y="8370"/>
              <a:ext cx="1563549" cy="364792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AC3E997B-CC77-4FBD-8ED4-2D05EABE4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8662449-9E07-4EE8-8B60-0D8127100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1376510" y="6884"/>
              <a:ext cx="186238" cy="259567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0126F8F7-E8D1-44CF-8BB9-AB58C481D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1644853" y="8370"/>
              <a:ext cx="137255" cy="170297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1B18FD-9158-4A18-8B33-17A8F583B5D7}"/>
              </a:ext>
            </a:extLst>
          </p:cNvPr>
          <p:cNvGrpSpPr/>
          <p:nvPr/>
        </p:nvGrpSpPr>
        <p:grpSpPr>
          <a:xfrm>
            <a:off x="7908863" y="-14514"/>
            <a:ext cx="4505831" cy="1023685"/>
            <a:chOff x="7770749" y="1109112"/>
            <a:chExt cx="4505831" cy="1023685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414A6BB-DB0C-4EFF-AF18-F65C56C05BF4}"/>
                </a:ext>
              </a:extLst>
            </p:cNvPr>
            <p:cNvSpPr txBox="1"/>
            <p:nvPr/>
          </p:nvSpPr>
          <p:spPr>
            <a:xfrm>
              <a:off x="7770749" y="1109112"/>
              <a:ext cx="35144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6E3C2DE-C3BE-4C51-8593-F2AE67E96E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0404" y="1130050"/>
              <a:ext cx="1366176" cy="1002747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EF5FF81-0715-43BD-B74A-58858F4D2991}"/>
                </a:ext>
              </a:extLst>
            </p:cNvPr>
            <p:cNvSpPr/>
            <p:nvPr/>
          </p:nvSpPr>
          <p:spPr>
            <a:xfrm>
              <a:off x="9202950" y="1329966"/>
              <a:ext cx="201369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30A10F9-18A0-4F2B-AEE2-A38B8BA57C4D}"/>
              </a:ext>
            </a:extLst>
          </p:cNvPr>
          <p:cNvGrpSpPr/>
          <p:nvPr/>
        </p:nvGrpSpPr>
        <p:grpSpPr>
          <a:xfrm rot="10800000" flipH="1">
            <a:off x="0" y="6445041"/>
            <a:ext cx="5568287" cy="432000"/>
            <a:chOff x="0" y="3151"/>
            <a:chExt cx="1962525" cy="32148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B396F22-D0CD-469D-A65A-A94960B63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131889" y="8370"/>
              <a:ext cx="830636" cy="170297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866EF6C-BC8B-434B-9454-388BD59E17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35058" y="8370"/>
              <a:ext cx="1164519" cy="235172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6BF2F4F-F0DE-4A3E-9AD8-85B352D7F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79E1CC8-BD7F-4D4F-AD9C-01C0BA00705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AF08D713-7402-44EA-9B24-38A05E52424E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B5E2C757-CD8E-4800-93CF-7BF331978F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1644853" y="8370"/>
              <a:ext cx="154726" cy="170297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4C24322-CA1F-4AB9-807F-A31B31940E52}"/>
              </a:ext>
            </a:extLst>
          </p:cNvPr>
          <p:cNvGrpSpPr/>
          <p:nvPr/>
        </p:nvGrpSpPr>
        <p:grpSpPr>
          <a:xfrm>
            <a:off x="64021" y="6492031"/>
            <a:ext cx="4677169" cy="270558"/>
            <a:chOff x="-17527" y="6462485"/>
            <a:chExt cx="5261293" cy="314413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6B530AC-EB7E-453A-AE63-754B7BC7C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colorTemperature colorTemp="11200"/>
                      </a14:imgEffect>
                      <a14:imgEffect>
                        <a14:saturation sat="330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7527" y="6560490"/>
              <a:ext cx="191966" cy="202833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73E7806-366B-4D25-BF71-B9B1A0732416}"/>
                </a:ext>
              </a:extLst>
            </p:cNvPr>
            <p:cNvSpPr txBox="1"/>
            <p:nvPr/>
          </p:nvSpPr>
          <p:spPr>
            <a:xfrm>
              <a:off x="120906" y="6464693"/>
              <a:ext cx="134697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kemendagri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Arial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B16B493-FF65-487F-8CC7-3E9FC9196152}"/>
                </a:ext>
              </a:extLst>
            </p:cNvPr>
            <p:cNvSpPr txBox="1"/>
            <p:nvPr/>
          </p:nvSpPr>
          <p:spPr>
            <a:xfrm>
              <a:off x="1647991" y="6462485"/>
              <a:ext cx="134697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kemendagri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Arial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5BB674C-03C2-48FA-9D4B-E3A5F18B866C}"/>
                </a:ext>
              </a:extLst>
            </p:cNvPr>
            <p:cNvSpPr txBox="1"/>
            <p:nvPr/>
          </p:nvSpPr>
          <p:spPr>
            <a:xfrm>
              <a:off x="3277021" y="6469121"/>
              <a:ext cx="15537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kemendagri_ri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Arial" charset="0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A86CE76-0A71-4C63-871E-19A3D79DCF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088" y="6547883"/>
              <a:ext cx="182949" cy="188522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5980D32-55BE-4BF2-84FA-272888FBE5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26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4450" y="6552311"/>
              <a:ext cx="208469" cy="20578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BEFCF9F-5C62-44F1-935B-5FFCE8090E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1009" y="6560490"/>
              <a:ext cx="242757" cy="187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2020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658" r:id="rId1"/>
    <p:sldLayoutId id="2147485659" r:id="rId2"/>
    <p:sldLayoutId id="2147485660" r:id="rId3"/>
    <p:sldLayoutId id="2147485661" r:id="rId4"/>
    <p:sldLayoutId id="2147485662" r:id="rId5"/>
    <p:sldLayoutId id="2147485663" r:id="rId6"/>
    <p:sldLayoutId id="2147485664" r:id="rId7"/>
    <p:sldLayoutId id="2147485665" r:id="rId8"/>
    <p:sldLayoutId id="2147485666" r:id="rId9"/>
    <p:sldLayoutId id="2147485667" r:id="rId10"/>
    <p:sldLayoutId id="2147485668" r:id="rId11"/>
    <p:sldLayoutId id="214748566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458FC345-E62B-4E5E-9653-FD64BD11575C}"/>
              </a:ext>
            </a:extLst>
          </p:cNvPr>
          <p:cNvGrpSpPr/>
          <p:nvPr/>
        </p:nvGrpSpPr>
        <p:grpSpPr>
          <a:xfrm>
            <a:off x="65535" y="0"/>
            <a:ext cx="823015" cy="1211970"/>
            <a:chOff x="2066097" y="1460932"/>
            <a:chExt cx="823015" cy="121197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5404B2C6-6753-4A92-A337-27CDC05D7A88}"/>
                </a:ext>
              </a:extLst>
            </p:cNvPr>
            <p:cNvGrpSpPr/>
            <p:nvPr/>
          </p:nvGrpSpPr>
          <p:grpSpPr>
            <a:xfrm>
              <a:off x="2170283" y="1460932"/>
              <a:ext cx="614646" cy="1211970"/>
              <a:chOff x="1095470" y="1146633"/>
              <a:chExt cx="755937" cy="1766816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9A6526F4-8EFF-47B2-8473-D9077370C497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8C0A0C94-F08E-418B-A2E1-04ADF76A5DB8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" name="Right Triangle 40">
                  <a:extLst>
                    <a:ext uri="{FF2B5EF4-FFF2-40B4-BE49-F238E27FC236}">
                      <a16:creationId xmlns:a16="http://schemas.microsoft.com/office/drawing/2014/main" id="{9E3E4CFB-FDA6-4EFA-B09E-DE3E4170C177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9" name="Isosceles Triangle 38">
                <a:extLst>
                  <a:ext uri="{FF2B5EF4-FFF2-40B4-BE49-F238E27FC236}">
                    <a16:creationId xmlns:a16="http://schemas.microsoft.com/office/drawing/2014/main" id="{B4689D80-EBD4-43D7-B761-AA3B512B19E7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37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id="{8663E78A-F474-4F8C-896C-E006F8DB96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6097" y="1523644"/>
              <a:ext cx="823015" cy="856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5064E815-0602-43C4-85AE-827DDFDA65E5}"/>
              </a:ext>
            </a:extLst>
          </p:cNvPr>
          <p:cNvGrpSpPr/>
          <p:nvPr/>
        </p:nvGrpSpPr>
        <p:grpSpPr>
          <a:xfrm flipH="1">
            <a:off x="7322858" y="-14514"/>
            <a:ext cx="4864625" cy="592620"/>
            <a:chOff x="0" y="3151"/>
            <a:chExt cx="1962525" cy="370011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F9560A86-BD73-402D-B704-3B996C6566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131889" y="8370"/>
              <a:ext cx="830636" cy="170297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190EE09-0388-4A8E-8E5A-9A44091B4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35058" y="8370"/>
              <a:ext cx="1146844" cy="259567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085B9306-7D6C-4F88-83DE-0E3E3FBDD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0" y="8370"/>
              <a:ext cx="1563549" cy="364792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AC3E997B-CC77-4FBD-8ED4-2D05EABE4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8662449-9E07-4EE8-8B60-0D8127100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1376510" y="6884"/>
              <a:ext cx="186238" cy="259567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0126F8F7-E8D1-44CF-8BB9-AB58C481D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1644853" y="8370"/>
              <a:ext cx="137255" cy="170297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1B18FD-9158-4A18-8B33-17A8F583B5D7}"/>
              </a:ext>
            </a:extLst>
          </p:cNvPr>
          <p:cNvGrpSpPr/>
          <p:nvPr/>
        </p:nvGrpSpPr>
        <p:grpSpPr>
          <a:xfrm>
            <a:off x="7908863" y="-14514"/>
            <a:ext cx="4505831" cy="1023685"/>
            <a:chOff x="7770749" y="1109112"/>
            <a:chExt cx="4505831" cy="1023685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414A6BB-DB0C-4EFF-AF18-F65C56C05BF4}"/>
                </a:ext>
              </a:extLst>
            </p:cNvPr>
            <p:cNvSpPr txBox="1"/>
            <p:nvPr/>
          </p:nvSpPr>
          <p:spPr>
            <a:xfrm>
              <a:off x="7770749" y="1109112"/>
              <a:ext cx="35144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6E3C2DE-C3BE-4C51-8593-F2AE67E96E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0404" y="1130050"/>
              <a:ext cx="1366176" cy="1002747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EF5FF81-0715-43BD-B74A-58858F4D2991}"/>
                </a:ext>
              </a:extLst>
            </p:cNvPr>
            <p:cNvSpPr/>
            <p:nvPr/>
          </p:nvSpPr>
          <p:spPr>
            <a:xfrm>
              <a:off x="9202950" y="1329966"/>
              <a:ext cx="201369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30A10F9-18A0-4F2B-AEE2-A38B8BA57C4D}"/>
              </a:ext>
            </a:extLst>
          </p:cNvPr>
          <p:cNvGrpSpPr/>
          <p:nvPr/>
        </p:nvGrpSpPr>
        <p:grpSpPr>
          <a:xfrm rot="10800000" flipH="1">
            <a:off x="0" y="6445041"/>
            <a:ext cx="5568287" cy="432000"/>
            <a:chOff x="0" y="3151"/>
            <a:chExt cx="1962525" cy="32148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B396F22-D0CD-469D-A65A-A94960B63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131889" y="8370"/>
              <a:ext cx="830636" cy="170297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866EF6C-BC8B-434B-9454-388BD59E17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35058" y="8370"/>
              <a:ext cx="1164519" cy="235172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6BF2F4F-F0DE-4A3E-9AD8-85B352D7F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79E1CC8-BD7F-4D4F-AD9C-01C0BA00705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AF08D713-7402-44EA-9B24-38A05E52424E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B5E2C757-CD8E-4800-93CF-7BF331978F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1644853" y="8370"/>
              <a:ext cx="154726" cy="170297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4C24322-CA1F-4AB9-807F-A31B31940E52}"/>
              </a:ext>
            </a:extLst>
          </p:cNvPr>
          <p:cNvGrpSpPr/>
          <p:nvPr/>
        </p:nvGrpSpPr>
        <p:grpSpPr>
          <a:xfrm>
            <a:off x="64021" y="6492031"/>
            <a:ext cx="4677169" cy="270558"/>
            <a:chOff x="-17527" y="6462485"/>
            <a:chExt cx="5261293" cy="314413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6B530AC-EB7E-453A-AE63-754B7BC7C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colorTemperature colorTemp="11200"/>
                      </a14:imgEffect>
                      <a14:imgEffect>
                        <a14:saturation sat="330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7527" y="6560490"/>
              <a:ext cx="191966" cy="202833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73E7806-366B-4D25-BF71-B9B1A0732416}"/>
                </a:ext>
              </a:extLst>
            </p:cNvPr>
            <p:cNvSpPr txBox="1"/>
            <p:nvPr/>
          </p:nvSpPr>
          <p:spPr>
            <a:xfrm>
              <a:off x="120906" y="6464693"/>
              <a:ext cx="134697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kemendagri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Arial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B16B493-FF65-487F-8CC7-3E9FC9196152}"/>
                </a:ext>
              </a:extLst>
            </p:cNvPr>
            <p:cNvSpPr txBox="1"/>
            <p:nvPr/>
          </p:nvSpPr>
          <p:spPr>
            <a:xfrm>
              <a:off x="1647991" y="6462485"/>
              <a:ext cx="134697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kemendagri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Arial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5BB674C-03C2-48FA-9D4B-E3A5F18B866C}"/>
                </a:ext>
              </a:extLst>
            </p:cNvPr>
            <p:cNvSpPr txBox="1"/>
            <p:nvPr/>
          </p:nvSpPr>
          <p:spPr>
            <a:xfrm>
              <a:off x="3277021" y="6469121"/>
              <a:ext cx="15537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Arial" charset="0"/>
                </a:rPr>
                <a:t>kemendagri_ri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Arial" charset="0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A86CE76-0A71-4C63-871E-19A3D79DCF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088" y="6547883"/>
              <a:ext cx="182949" cy="188522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5980D32-55BE-4BF2-84FA-272888FBE5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26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4450" y="6552311"/>
              <a:ext cx="208469" cy="20578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BEFCF9F-5C62-44F1-935B-5FFCE8090E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1009" y="6560490"/>
              <a:ext cx="242757" cy="187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97319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672" r:id="rId1"/>
    <p:sldLayoutId id="2147485673" r:id="rId2"/>
    <p:sldLayoutId id="2147485674" r:id="rId3"/>
    <p:sldLayoutId id="2147485675" r:id="rId4"/>
    <p:sldLayoutId id="2147485676" r:id="rId5"/>
    <p:sldLayoutId id="2147485677" r:id="rId6"/>
    <p:sldLayoutId id="2147485678" r:id="rId7"/>
    <p:sldLayoutId id="2147485679" r:id="rId8"/>
    <p:sldLayoutId id="2147485680" r:id="rId9"/>
    <p:sldLayoutId id="2147485681" r:id="rId10"/>
    <p:sldLayoutId id="2147485682" r:id="rId11"/>
    <p:sldLayoutId id="214748568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1A8A15-F141-4E01-9E97-ACB0CCCA4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593DAF-444B-4622-A131-59BD73F127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11D3E-FB00-4725-B46B-DE3F22E716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ECB20-7366-4B16-882F-5BFD212E4DA5}" type="datetimeFigureOut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31/03/19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B7CEF8-CE09-4E6D-9213-50FA37316B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C449D-8EE1-40A9-B8C4-8659B42809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E7274B-B142-4914-8B98-5D31AF1F433C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2116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704" r:id="rId1"/>
    <p:sldLayoutId id="2147485705" r:id="rId2"/>
    <p:sldLayoutId id="2147485706" r:id="rId3"/>
    <p:sldLayoutId id="2147485707" r:id="rId4"/>
    <p:sldLayoutId id="2147485708" r:id="rId5"/>
    <p:sldLayoutId id="2147485709" r:id="rId6"/>
    <p:sldLayoutId id="2147485710" r:id="rId7"/>
    <p:sldLayoutId id="2147485711" r:id="rId8"/>
    <p:sldLayoutId id="2147485712" r:id="rId9"/>
    <p:sldLayoutId id="2147485713" r:id="rId10"/>
    <p:sldLayoutId id="2147485714" r:id="rId11"/>
    <p:sldLayoutId id="214748571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458FC345-E62B-4E5E-9653-FD64BD11575C}"/>
              </a:ext>
            </a:extLst>
          </p:cNvPr>
          <p:cNvGrpSpPr/>
          <p:nvPr/>
        </p:nvGrpSpPr>
        <p:grpSpPr>
          <a:xfrm>
            <a:off x="65537" y="0"/>
            <a:ext cx="823015" cy="1211970"/>
            <a:chOff x="2066097" y="1460932"/>
            <a:chExt cx="823015" cy="1211970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5404B2C6-6753-4A92-A337-27CDC05D7A88}"/>
                </a:ext>
              </a:extLst>
            </p:cNvPr>
            <p:cNvGrpSpPr/>
            <p:nvPr/>
          </p:nvGrpSpPr>
          <p:grpSpPr>
            <a:xfrm>
              <a:off x="2170283" y="1460932"/>
              <a:ext cx="614646" cy="1211970"/>
              <a:chOff x="1095470" y="1146633"/>
              <a:chExt cx="755937" cy="1766816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9A6526F4-8EFF-47B2-8473-D9077370C497}"/>
                  </a:ext>
                </a:extLst>
              </p:cNvPr>
              <p:cNvGrpSpPr/>
              <p:nvPr/>
            </p:nvGrpSpPr>
            <p:grpSpPr>
              <a:xfrm>
                <a:off x="1095473" y="1146633"/>
                <a:ext cx="755934" cy="1766816"/>
                <a:chOff x="1095473" y="1146633"/>
                <a:chExt cx="755934" cy="1766816"/>
              </a:xfrm>
            </p:grpSpPr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8C0A0C94-F08E-418B-A2E1-04ADF76A5DB8}"/>
                    </a:ext>
                  </a:extLst>
                </p:cNvPr>
                <p:cNvSpPr/>
                <p:nvPr/>
              </p:nvSpPr>
              <p:spPr>
                <a:xfrm>
                  <a:off x="1095473" y="1146633"/>
                  <a:ext cx="755934" cy="1758180"/>
                </a:xfrm>
                <a:prstGeom prst="rect">
                  <a:avLst/>
                </a:prstGeom>
                <a:solidFill>
                  <a:srgbClr val="D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41" name="Right Triangle 40">
                  <a:extLst>
                    <a:ext uri="{FF2B5EF4-FFF2-40B4-BE49-F238E27FC236}">
                      <a16:creationId xmlns:a16="http://schemas.microsoft.com/office/drawing/2014/main" id="{9E3E4CFB-FDA6-4EFA-B09E-DE3E4170C177}"/>
                    </a:ext>
                  </a:extLst>
                </p:cNvPr>
                <p:cNvSpPr/>
                <p:nvPr/>
              </p:nvSpPr>
              <p:spPr>
                <a:xfrm rot="10800000">
                  <a:off x="1752599" y="1155269"/>
                  <a:ext cx="98805" cy="1758180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9" name="Isosceles Triangle 38">
                <a:extLst>
                  <a:ext uri="{FF2B5EF4-FFF2-40B4-BE49-F238E27FC236}">
                    <a16:creationId xmlns:a16="http://schemas.microsoft.com/office/drawing/2014/main" id="{B4689D80-EBD4-43D7-B761-AA3B512B19E7}"/>
                  </a:ext>
                </a:extLst>
              </p:cNvPr>
              <p:cNvSpPr/>
              <p:nvPr/>
            </p:nvSpPr>
            <p:spPr>
              <a:xfrm>
                <a:off x="1095470" y="2588419"/>
                <a:ext cx="755934" cy="316393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pic>
          <p:nvPicPr>
            <p:cNvPr id="37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id="{8663E78A-F474-4F8C-896C-E006F8DB96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6097" y="1523644"/>
              <a:ext cx="823015" cy="856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5064E815-0602-43C4-85AE-827DDFDA65E5}"/>
              </a:ext>
            </a:extLst>
          </p:cNvPr>
          <p:cNvGrpSpPr/>
          <p:nvPr/>
        </p:nvGrpSpPr>
        <p:grpSpPr>
          <a:xfrm flipH="1">
            <a:off x="7322860" y="-14514"/>
            <a:ext cx="4864625" cy="592620"/>
            <a:chOff x="0" y="3151"/>
            <a:chExt cx="1962525" cy="370011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F9560A86-BD73-402D-B704-3B996C6566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1131889" y="8370"/>
              <a:ext cx="830636" cy="170297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190EE09-0388-4A8E-8E5A-9A44091B4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635058" y="8370"/>
              <a:ext cx="1146844" cy="259567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085B9306-7D6C-4F88-83DE-0E3E3FBDD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0" y="8370"/>
              <a:ext cx="1563549" cy="364792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AC3E997B-CC77-4FBD-8ED4-2D05EABE4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8662449-9E07-4EE8-8B60-0D8127100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1376510" y="6884"/>
              <a:ext cx="186238" cy="259567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0126F8F7-E8D1-44CF-8BB9-AB58C481D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1644853" y="8370"/>
              <a:ext cx="137255" cy="170297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1B18FD-9158-4A18-8B33-17A8F583B5D7}"/>
              </a:ext>
            </a:extLst>
          </p:cNvPr>
          <p:cNvGrpSpPr/>
          <p:nvPr/>
        </p:nvGrpSpPr>
        <p:grpSpPr>
          <a:xfrm>
            <a:off x="7908866" y="-14514"/>
            <a:ext cx="4505830" cy="1023685"/>
            <a:chOff x="7770750" y="1109112"/>
            <a:chExt cx="4505830" cy="1023685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414A6BB-DB0C-4EFF-AF18-F65C56C05BF4}"/>
                </a:ext>
              </a:extLst>
            </p:cNvPr>
            <p:cNvSpPr txBox="1"/>
            <p:nvPr/>
          </p:nvSpPr>
          <p:spPr>
            <a:xfrm>
              <a:off x="7770750" y="1109112"/>
              <a:ext cx="351448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6E3C2DE-C3BE-4C51-8593-F2AE67E96E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0404" y="1130050"/>
              <a:ext cx="1366176" cy="1002747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EF5FF81-0715-43BD-B74A-58858F4D2991}"/>
                </a:ext>
              </a:extLst>
            </p:cNvPr>
            <p:cNvSpPr/>
            <p:nvPr/>
          </p:nvSpPr>
          <p:spPr>
            <a:xfrm>
              <a:off x="9202952" y="1329966"/>
              <a:ext cx="201369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30A10F9-18A0-4F2B-AEE2-A38B8BA57C4D}"/>
              </a:ext>
            </a:extLst>
          </p:cNvPr>
          <p:cNvGrpSpPr/>
          <p:nvPr/>
        </p:nvGrpSpPr>
        <p:grpSpPr>
          <a:xfrm rot="10800000" flipH="1">
            <a:off x="2" y="6445041"/>
            <a:ext cx="5568287" cy="432000"/>
            <a:chOff x="0" y="3151"/>
            <a:chExt cx="1962525" cy="32148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B396F22-D0CD-469D-A65A-A94960B63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1131889" y="8370"/>
              <a:ext cx="830636" cy="170297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866EF6C-BC8B-434B-9454-388BD59E17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635058" y="8370"/>
              <a:ext cx="1164519" cy="235172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F6BF2F4F-F0DE-4A3E-9AD8-85B352D7F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379E1CC8-BD7F-4D4F-AD9C-01C0BA0070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AF08D713-7402-44EA-9B24-38A05E52424E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B5E2C757-CD8E-4800-93CF-7BF331978F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1644853" y="8370"/>
              <a:ext cx="154726" cy="170297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4C24322-CA1F-4AB9-807F-A31B31940E52}"/>
              </a:ext>
            </a:extLst>
          </p:cNvPr>
          <p:cNvGrpSpPr/>
          <p:nvPr/>
        </p:nvGrpSpPr>
        <p:grpSpPr>
          <a:xfrm>
            <a:off x="64021" y="6492023"/>
            <a:ext cx="4677170" cy="313487"/>
            <a:chOff x="-17527" y="6462485"/>
            <a:chExt cx="5261293" cy="36430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6B530AC-EB7E-453A-AE63-754B7BC7C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9">
                      <a14:imgEffect>
                        <a14:colorTemperature colorTemp="11200"/>
                      </a14:imgEffect>
                      <a14:imgEffect>
                        <a14:saturation sat="330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7527" y="6560490"/>
              <a:ext cx="191966" cy="202833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73E7806-366B-4D25-BF71-B9B1A0732416}"/>
                </a:ext>
              </a:extLst>
            </p:cNvPr>
            <p:cNvSpPr txBox="1"/>
            <p:nvPr/>
          </p:nvSpPr>
          <p:spPr>
            <a:xfrm>
              <a:off x="120906" y="6464693"/>
              <a:ext cx="1515193" cy="357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Arial" charset="0"/>
                </a:rPr>
                <a:t>kemendagri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S PGothic" pitchFamily="34" charset="-128"/>
                <a:cs typeface="Arial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B16B493-FF65-487F-8CC7-3E9FC9196152}"/>
                </a:ext>
              </a:extLst>
            </p:cNvPr>
            <p:cNvSpPr txBox="1"/>
            <p:nvPr/>
          </p:nvSpPr>
          <p:spPr>
            <a:xfrm>
              <a:off x="1647991" y="6462485"/>
              <a:ext cx="1515193" cy="357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Arial" charset="0"/>
                </a:rPr>
                <a:t>kemendagri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S PGothic" pitchFamily="34" charset="-128"/>
                <a:cs typeface="Arial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5BB674C-03C2-48FA-9D4B-E3A5F18B866C}"/>
                </a:ext>
              </a:extLst>
            </p:cNvPr>
            <p:cNvSpPr txBox="1"/>
            <p:nvPr/>
          </p:nvSpPr>
          <p:spPr>
            <a:xfrm>
              <a:off x="3277020" y="6469121"/>
              <a:ext cx="1747805" cy="357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Arial" charset="0"/>
                </a:rPr>
                <a:t>@</a:t>
              </a:r>
              <a:r>
                <a:rPr kumimoji="0" lang="en-AU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Arial" charset="0"/>
                </a:rPr>
                <a:t>kemendagri_ri</a:t>
              </a:r>
              <a:endParaRPr kumimoji="0" lang="en-A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S PGothic" pitchFamily="34" charset="-128"/>
                <a:cs typeface="Arial" charset="0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A86CE76-0A71-4C63-871E-19A3D79DCF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088" y="6547883"/>
              <a:ext cx="182949" cy="188522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5980D32-55BE-4BF2-84FA-272888FBE5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print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32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4450" y="6552311"/>
              <a:ext cx="208469" cy="20578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BEFCF9F-5C62-44F1-935B-5FFCE8090E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1009" y="6560490"/>
              <a:ext cx="242757" cy="1879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635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717" r:id="rId1"/>
    <p:sldLayoutId id="2147485718" r:id="rId2"/>
    <p:sldLayoutId id="2147485719" r:id="rId3"/>
    <p:sldLayoutId id="2147485720" r:id="rId4"/>
    <p:sldLayoutId id="2147485721" r:id="rId5"/>
    <p:sldLayoutId id="2147485722" r:id="rId6"/>
    <p:sldLayoutId id="2147485723" r:id="rId7"/>
    <p:sldLayoutId id="2147485724" r:id="rId8"/>
    <p:sldLayoutId id="2147485725" r:id="rId9"/>
    <p:sldLayoutId id="2147485726" r:id="rId10"/>
    <p:sldLayoutId id="2147485727" r:id="rId11"/>
    <p:sldLayoutId id="2147485728" r:id="rId12"/>
    <p:sldLayoutId id="2147485729" r:id="rId13"/>
    <p:sldLayoutId id="2147485730" r:id="rId14"/>
    <p:sldLayoutId id="2147485731" r:id="rId15"/>
    <p:sldLayoutId id="2147485732" r:id="rId16"/>
    <p:sldLayoutId id="2147485733" r:id="rId17"/>
    <p:sldLayoutId id="214748573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.emf"/><Relationship Id="rId18" Type="http://schemas.openxmlformats.org/officeDocument/2006/relationships/image" Target="../media/image8.png"/><Relationship Id="rId3" Type="http://schemas.openxmlformats.org/officeDocument/2006/relationships/image" Target="../media/image18.svg"/><Relationship Id="rId21" Type="http://schemas.microsoft.com/office/2007/relationships/hdphoto" Target="../media/hdphoto4.wdp"/><Relationship Id="rId7" Type="http://schemas.openxmlformats.org/officeDocument/2006/relationships/image" Target="../media/image22.svg"/><Relationship Id="rId12" Type="http://schemas.openxmlformats.org/officeDocument/2006/relationships/image" Target="../media/image2.emf"/><Relationship Id="rId17" Type="http://schemas.openxmlformats.org/officeDocument/2006/relationships/image" Target="../media/image7.emf"/><Relationship Id="rId25" Type="http://schemas.openxmlformats.org/officeDocument/2006/relationships/image" Target="../media/image30.png"/><Relationship Id="rId2" Type="http://schemas.openxmlformats.org/officeDocument/2006/relationships/image" Target="../media/image17.png"/><Relationship Id="rId16" Type="http://schemas.openxmlformats.org/officeDocument/2006/relationships/image" Target="../media/image6.emf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24" Type="http://schemas.openxmlformats.org/officeDocument/2006/relationships/image" Target="../media/image29.png"/><Relationship Id="rId5" Type="http://schemas.openxmlformats.org/officeDocument/2006/relationships/image" Target="../media/image20.svg"/><Relationship Id="rId15" Type="http://schemas.openxmlformats.org/officeDocument/2006/relationships/image" Target="../media/image5.emf"/><Relationship Id="rId23" Type="http://schemas.openxmlformats.org/officeDocument/2006/relationships/image" Target="../media/image10.png"/><Relationship Id="rId10" Type="http://schemas.openxmlformats.org/officeDocument/2006/relationships/image" Target="../media/image25.png"/><Relationship Id="rId19" Type="http://schemas.openxmlformats.org/officeDocument/2006/relationships/image" Target="../media/image1.png"/><Relationship Id="rId4" Type="http://schemas.openxmlformats.org/officeDocument/2006/relationships/image" Target="../media/image19.png"/><Relationship Id="rId9" Type="http://schemas.openxmlformats.org/officeDocument/2006/relationships/image" Target="../media/image24.svg"/><Relationship Id="rId14" Type="http://schemas.openxmlformats.org/officeDocument/2006/relationships/image" Target="../media/image4.emf"/><Relationship Id="rId22" Type="http://schemas.openxmlformats.org/officeDocument/2006/relationships/image" Target="../media/image2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microsoft.com/office/2007/relationships/hdphoto" Target="../media/hdphoto6.wdp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11" Type="http://schemas.openxmlformats.org/officeDocument/2006/relationships/image" Target="../media/image10.png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png"/><Relationship Id="rId1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chart" Target="../charts/chart2.xml"/><Relationship Id="rId7" Type="http://schemas.openxmlformats.org/officeDocument/2006/relationships/image" Target="../media/image5.e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chart" Target="../charts/chart4.xml"/><Relationship Id="rId4" Type="http://schemas.openxmlformats.org/officeDocument/2006/relationships/chart" Target="../charts/chart3.xml"/><Relationship Id="rId9" Type="http://schemas.openxmlformats.org/officeDocument/2006/relationships/chart" Target="../charts/char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6.emf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5.em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4.emf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microsoft.com/office/2007/relationships/hdphoto" Target="../media/hdphoto6.wdp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11" Type="http://schemas.openxmlformats.org/officeDocument/2006/relationships/image" Target="../media/image10.png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png"/><Relationship Id="rId1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.emf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.emf"/><Relationship Id="rId7" Type="http://schemas.openxmlformats.org/officeDocument/2006/relationships/image" Target="../media/image51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5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4.emf"/><Relationship Id="rId7" Type="http://schemas.microsoft.com/office/2007/relationships/hdphoto" Target="../media/hdphoto7.wdp"/><Relationship Id="rId12" Type="http://schemas.microsoft.com/office/2007/relationships/hdphoto" Target="../media/hdphoto9.wdp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image" Target="../media/image6.emf"/><Relationship Id="rId10" Type="http://schemas.openxmlformats.org/officeDocument/2006/relationships/image" Target="../media/image59.png"/><Relationship Id="rId4" Type="http://schemas.openxmlformats.org/officeDocument/2006/relationships/image" Target="../media/image5.emf"/><Relationship Id="rId9" Type="http://schemas.microsoft.com/office/2007/relationships/hdphoto" Target="../media/hdphoto8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microsoft.com/office/2007/relationships/hdphoto" Target="../media/hdphoto6.wdp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11" Type="http://schemas.openxmlformats.org/officeDocument/2006/relationships/image" Target="../media/image10.png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png"/><Relationship Id="rId1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3.em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5.emf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13" Type="http://schemas.openxmlformats.org/officeDocument/2006/relationships/image" Target="../media/image5.emf"/><Relationship Id="rId3" Type="http://schemas.microsoft.com/office/2007/relationships/hdphoto" Target="../media/hdphoto10.wdp"/><Relationship Id="rId7" Type="http://schemas.openxmlformats.org/officeDocument/2006/relationships/image" Target="../media/image69.png"/><Relationship Id="rId12" Type="http://schemas.openxmlformats.org/officeDocument/2006/relationships/image" Target="../media/image4.emf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11" Type="http://schemas.openxmlformats.org/officeDocument/2006/relationships/image" Target="../media/image71.png"/><Relationship Id="rId5" Type="http://schemas.openxmlformats.org/officeDocument/2006/relationships/image" Target="../media/image68.png"/><Relationship Id="rId10" Type="http://schemas.microsoft.com/office/2007/relationships/hdphoto" Target="../media/hdphoto13.wdp"/><Relationship Id="rId4" Type="http://schemas.openxmlformats.org/officeDocument/2006/relationships/image" Target="../media/image67.png"/><Relationship Id="rId9" Type="http://schemas.openxmlformats.org/officeDocument/2006/relationships/image" Target="../media/image70.png"/><Relationship Id="rId14" Type="http://schemas.openxmlformats.org/officeDocument/2006/relationships/image" Target="../media/image6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microsoft.com/office/2007/relationships/hdphoto" Target="../media/hdphoto6.wdp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11" Type="http://schemas.openxmlformats.org/officeDocument/2006/relationships/image" Target="../media/image10.png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png"/><Relationship Id="rId1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5.emf"/><Relationship Id="rId7" Type="http://schemas.openxmlformats.org/officeDocument/2006/relationships/image" Target="../media/image73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5" Type="http://schemas.openxmlformats.org/officeDocument/2006/relationships/image" Target="../media/image72.png"/><Relationship Id="rId4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3" Type="http://schemas.openxmlformats.org/officeDocument/2006/relationships/image" Target="../media/image5.emf"/><Relationship Id="rId7" Type="http://schemas.openxmlformats.org/officeDocument/2006/relationships/image" Target="../media/image7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6" Type="http://schemas.microsoft.com/office/2007/relationships/hdphoto" Target="../media/hdphoto14.wdp"/><Relationship Id="rId5" Type="http://schemas.openxmlformats.org/officeDocument/2006/relationships/image" Target="../media/image72.png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microsoft.com/office/2007/relationships/hdphoto" Target="../media/hdphoto6.wdp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5.emf"/><Relationship Id="rId11" Type="http://schemas.openxmlformats.org/officeDocument/2006/relationships/image" Target="../media/image10.png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png"/><Relationship Id="rId1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13" Type="http://schemas.microsoft.com/office/2007/relationships/hdphoto" Target="../media/hdphoto1.wdp"/><Relationship Id="rId18" Type="http://schemas.openxmlformats.org/officeDocument/2006/relationships/image" Target="../media/image79.png"/><Relationship Id="rId3" Type="http://schemas.microsoft.com/office/2007/relationships/hdphoto" Target="../media/hdphoto16.wdp"/><Relationship Id="rId21" Type="http://schemas.openxmlformats.org/officeDocument/2006/relationships/image" Target="../media/image80.png"/><Relationship Id="rId7" Type="http://schemas.openxmlformats.org/officeDocument/2006/relationships/image" Target="../media/image4.emf"/><Relationship Id="rId12" Type="http://schemas.openxmlformats.org/officeDocument/2006/relationships/image" Target="../media/image28.png"/><Relationship Id="rId17" Type="http://schemas.openxmlformats.org/officeDocument/2006/relationships/image" Target="../media/image30.png"/><Relationship Id="rId2" Type="http://schemas.openxmlformats.org/officeDocument/2006/relationships/image" Target="../media/image76.png"/><Relationship Id="rId16" Type="http://schemas.microsoft.com/office/2007/relationships/hdphoto" Target="../media/hdphoto17.wdp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3.emf"/><Relationship Id="rId11" Type="http://schemas.openxmlformats.org/officeDocument/2006/relationships/image" Target="../media/image8.png"/><Relationship Id="rId5" Type="http://schemas.openxmlformats.org/officeDocument/2006/relationships/image" Target="../media/image2.emf"/><Relationship Id="rId15" Type="http://schemas.openxmlformats.org/officeDocument/2006/relationships/image" Target="../media/image78.png"/><Relationship Id="rId10" Type="http://schemas.openxmlformats.org/officeDocument/2006/relationships/image" Target="../media/image7.emf"/><Relationship Id="rId19" Type="http://schemas.microsoft.com/office/2007/relationships/hdphoto" Target="../media/hdphoto18.wdp"/><Relationship Id="rId4" Type="http://schemas.openxmlformats.org/officeDocument/2006/relationships/image" Target="../media/image77.png"/><Relationship Id="rId9" Type="http://schemas.openxmlformats.org/officeDocument/2006/relationships/image" Target="../media/image6.emf"/><Relationship Id="rId14" Type="http://schemas.openxmlformats.org/officeDocument/2006/relationships/image" Target="../media/image10.png"/><Relationship Id="rId22" Type="http://schemas.microsoft.com/office/2007/relationships/hdphoto" Target="../media/hdphoto19.wdp"/></Relationships>
</file>

<file path=ppt/slides/_rels/slide26.xml.rels><?xml version="1.0" encoding="UTF-8" standalone="yes"?>
<Relationships xmlns="http://schemas.openxmlformats.org/package/2006/relationships"><Relationship Id="rId13" Type="http://schemas.microsoft.com/office/2007/relationships/hdphoto" Target="../media/hdphoto25.wdp"/><Relationship Id="rId18" Type="http://schemas.microsoft.com/office/2007/relationships/hdphoto" Target="../media/hdphoto27.wdp"/><Relationship Id="rId26" Type="http://schemas.openxmlformats.org/officeDocument/2006/relationships/image" Target="../media/image5.emf"/><Relationship Id="rId39" Type="http://schemas.openxmlformats.org/officeDocument/2006/relationships/image" Target="../media/image92.png"/><Relationship Id="rId21" Type="http://schemas.openxmlformats.org/officeDocument/2006/relationships/image" Target="../media/image91.png"/><Relationship Id="rId34" Type="http://schemas.microsoft.com/office/2007/relationships/hdphoto" Target="../media/hdphoto17.wdp"/><Relationship Id="rId42" Type="http://schemas.microsoft.com/office/2007/relationships/hdphoto" Target="../media/hdphoto31.wdp"/><Relationship Id="rId47" Type="http://schemas.openxmlformats.org/officeDocument/2006/relationships/image" Target="../media/image96.png"/><Relationship Id="rId50" Type="http://schemas.microsoft.com/office/2007/relationships/hdphoto" Target="../media/hdphoto35.wdp"/><Relationship Id="rId7" Type="http://schemas.microsoft.com/office/2007/relationships/hdphoto" Target="../media/hdphoto22.wdp"/><Relationship Id="rId2" Type="http://schemas.openxmlformats.org/officeDocument/2006/relationships/image" Target="../media/image81.png"/><Relationship Id="rId16" Type="http://schemas.microsoft.com/office/2007/relationships/hdphoto" Target="../media/hdphoto26.wdp"/><Relationship Id="rId29" Type="http://schemas.openxmlformats.org/officeDocument/2006/relationships/image" Target="../media/image8.png"/><Relationship Id="rId11" Type="http://schemas.microsoft.com/office/2007/relationships/hdphoto" Target="../media/hdphoto24.wdp"/><Relationship Id="rId24" Type="http://schemas.openxmlformats.org/officeDocument/2006/relationships/image" Target="../media/image3.emf"/><Relationship Id="rId32" Type="http://schemas.openxmlformats.org/officeDocument/2006/relationships/image" Target="../media/image10.png"/><Relationship Id="rId37" Type="http://schemas.microsoft.com/office/2007/relationships/hdphoto" Target="../media/hdphoto18.wdp"/><Relationship Id="rId40" Type="http://schemas.microsoft.com/office/2007/relationships/hdphoto" Target="../media/hdphoto30.wdp"/><Relationship Id="rId45" Type="http://schemas.openxmlformats.org/officeDocument/2006/relationships/image" Target="../media/image95.png"/><Relationship Id="rId5" Type="http://schemas.microsoft.com/office/2007/relationships/hdphoto" Target="../media/hdphoto21.wdp"/><Relationship Id="rId15" Type="http://schemas.openxmlformats.org/officeDocument/2006/relationships/image" Target="../media/image88.png"/><Relationship Id="rId23" Type="http://schemas.openxmlformats.org/officeDocument/2006/relationships/image" Target="../media/image2.emf"/><Relationship Id="rId28" Type="http://schemas.openxmlformats.org/officeDocument/2006/relationships/image" Target="../media/image7.emf"/><Relationship Id="rId36" Type="http://schemas.openxmlformats.org/officeDocument/2006/relationships/image" Target="../media/image79.png"/><Relationship Id="rId49" Type="http://schemas.openxmlformats.org/officeDocument/2006/relationships/image" Target="../media/image97.png"/><Relationship Id="rId10" Type="http://schemas.openxmlformats.org/officeDocument/2006/relationships/image" Target="../media/image85.png"/><Relationship Id="rId19" Type="http://schemas.openxmlformats.org/officeDocument/2006/relationships/image" Target="../media/image90.png"/><Relationship Id="rId31" Type="http://schemas.microsoft.com/office/2007/relationships/hdphoto" Target="../media/hdphoto1.wdp"/><Relationship Id="rId44" Type="http://schemas.microsoft.com/office/2007/relationships/hdphoto" Target="../media/hdphoto32.wdp"/><Relationship Id="rId4" Type="http://schemas.openxmlformats.org/officeDocument/2006/relationships/image" Target="../media/image82.png"/><Relationship Id="rId9" Type="http://schemas.microsoft.com/office/2007/relationships/hdphoto" Target="../media/hdphoto23.wdp"/><Relationship Id="rId14" Type="http://schemas.openxmlformats.org/officeDocument/2006/relationships/image" Target="../media/image87.png"/><Relationship Id="rId22" Type="http://schemas.microsoft.com/office/2007/relationships/hdphoto" Target="../media/hdphoto29.wdp"/><Relationship Id="rId27" Type="http://schemas.openxmlformats.org/officeDocument/2006/relationships/image" Target="../media/image6.emf"/><Relationship Id="rId30" Type="http://schemas.openxmlformats.org/officeDocument/2006/relationships/image" Target="../media/image28.png"/><Relationship Id="rId35" Type="http://schemas.openxmlformats.org/officeDocument/2006/relationships/image" Target="../media/image30.png"/><Relationship Id="rId43" Type="http://schemas.openxmlformats.org/officeDocument/2006/relationships/image" Target="../media/image94.png"/><Relationship Id="rId48" Type="http://schemas.microsoft.com/office/2007/relationships/hdphoto" Target="../media/hdphoto34.wdp"/><Relationship Id="rId8" Type="http://schemas.openxmlformats.org/officeDocument/2006/relationships/image" Target="../media/image84.png"/><Relationship Id="rId3" Type="http://schemas.microsoft.com/office/2007/relationships/hdphoto" Target="../media/hdphoto20.wdp"/><Relationship Id="rId12" Type="http://schemas.openxmlformats.org/officeDocument/2006/relationships/image" Target="../media/image86.png"/><Relationship Id="rId17" Type="http://schemas.openxmlformats.org/officeDocument/2006/relationships/image" Target="../media/image89.png"/><Relationship Id="rId25" Type="http://schemas.openxmlformats.org/officeDocument/2006/relationships/image" Target="../media/image4.emf"/><Relationship Id="rId33" Type="http://schemas.openxmlformats.org/officeDocument/2006/relationships/image" Target="../media/image78.png"/><Relationship Id="rId38" Type="http://schemas.openxmlformats.org/officeDocument/2006/relationships/image" Target="../media/image1.png"/><Relationship Id="rId46" Type="http://schemas.microsoft.com/office/2007/relationships/hdphoto" Target="../media/hdphoto33.wdp"/><Relationship Id="rId20" Type="http://schemas.microsoft.com/office/2007/relationships/hdphoto" Target="../media/hdphoto28.wdp"/><Relationship Id="rId41" Type="http://schemas.openxmlformats.org/officeDocument/2006/relationships/image" Target="../media/image93.png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8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392388"/>
            <a:ext cx="12192000" cy="7380043"/>
            <a:chOff x="0" y="-392389"/>
            <a:chExt cx="12192000" cy="7380043"/>
          </a:xfrm>
        </p:grpSpPr>
        <p:grpSp>
          <p:nvGrpSpPr>
            <p:cNvPr id="7" name="Group 6"/>
            <p:cNvGrpSpPr/>
            <p:nvPr/>
          </p:nvGrpSpPr>
          <p:grpSpPr>
            <a:xfrm>
              <a:off x="0" y="-3175"/>
              <a:ext cx="12192000" cy="6990829"/>
              <a:chOff x="0" y="-3175"/>
              <a:chExt cx="12192000" cy="6990829"/>
            </a:xfrm>
          </p:grpSpPr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369D4BA7-AD35-4078-819C-0BA152B2003F}"/>
                  </a:ext>
                </a:extLst>
              </p:cNvPr>
              <p:cNvGrpSpPr/>
              <p:nvPr/>
            </p:nvGrpSpPr>
            <p:grpSpPr>
              <a:xfrm>
                <a:off x="0" y="-3175"/>
                <a:ext cx="12192000" cy="6990829"/>
                <a:chOff x="0" y="1"/>
                <a:chExt cx="12192000" cy="6990829"/>
              </a:xfrm>
            </p:grpSpPr>
            <p:pic>
              <p:nvPicPr>
                <p:cNvPr id="261122" name="Picture 3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1"/>
                  <a:ext cx="12192000" cy="699082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61123" name="AutoShape 2" descr="http://gambardanfoto.com/wp-content/uploads/2013/11/gambar-garuda-522x555.jpg"/>
                <p:cNvSpPr>
                  <a:spLocks noChangeAspect="1" noChangeArrowheads="1"/>
                </p:cNvSpPr>
                <p:nvPr/>
              </p:nvSpPr>
              <p:spPr bwMode="auto">
                <a:xfrm>
                  <a:off x="2622551" y="130175"/>
                  <a:ext cx="239713" cy="2809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en-US" altLang="en-US">
                    <a:solidFill>
                      <a:srgbClr val="000000"/>
                    </a:solidFill>
                    <a:latin typeface="Arial" charset="0"/>
                  </a:endParaRPr>
                </a:p>
              </p:txBody>
            </p:sp>
          </p:grpSp>
          <p:sp>
            <p:nvSpPr>
              <p:cNvPr id="14" name="AutoShape 2" descr="http://gambardanfoto.com/wp-content/uploads/2013/11/gambar-garuda-522x555.jpg"/>
              <p:cNvSpPr>
                <a:spLocks noChangeAspect="1" noChangeArrowheads="1"/>
              </p:cNvSpPr>
              <p:nvPr/>
            </p:nvSpPr>
            <p:spPr bwMode="auto">
              <a:xfrm>
                <a:off x="2586039" y="218439"/>
                <a:ext cx="239713" cy="2809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23" name="Rectangle 9"/>
            <p:cNvSpPr/>
            <p:nvPr/>
          </p:nvSpPr>
          <p:spPr>
            <a:xfrm>
              <a:off x="1350384" y="1440353"/>
              <a:ext cx="9711679" cy="51244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2400" b="0" i="0" spc="-150" dirty="0">
                <a:solidFill>
                  <a:prstClr val="black"/>
                </a:solidFill>
                <a:latin typeface="Bodoni Bk BT" panose="02070603070706020303" pitchFamily="18" charset="0"/>
                <a:ea typeface="Times New Roman"/>
                <a:cs typeface="Arial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b="0" i="0" dirty="0">
                <a:solidFill>
                  <a:prstClr val="black"/>
                </a:solidFill>
                <a:latin typeface="Andalus" pitchFamily="18" charset="-78"/>
                <a:ea typeface="+mn-ea"/>
                <a:cs typeface="Andalus" pitchFamily="18" charset="-78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b="0" i="0" dirty="0">
                <a:solidFill>
                  <a:prstClr val="black"/>
                </a:solidFill>
                <a:latin typeface="Andalus" pitchFamily="18" charset="-78"/>
                <a:ea typeface="+mn-ea"/>
                <a:cs typeface="Andalus" pitchFamily="18" charset="-78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400" i="0" dirty="0">
                  <a:solidFill>
                    <a:prstClr val="black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ARAHAN MENTERI DALAM NEGERI</a:t>
              </a:r>
              <a:endParaRPr lang="en-US" sz="2400" i="0" dirty="0">
                <a:solidFill>
                  <a:prstClr val="black"/>
                </a:solidFill>
                <a:latin typeface="Cambria" panose="02040503050406030204" pitchFamily="18" charset="0"/>
                <a:ea typeface="+mn-ea"/>
                <a:cs typeface="Andalus" pitchFamily="18" charset="-78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900" b="0" i="0" dirty="0">
                <a:solidFill>
                  <a:prstClr val="black"/>
                </a:solidFill>
                <a:latin typeface="Cambria" panose="02040503050406030204" pitchFamily="18" charset="0"/>
                <a:ea typeface="+mn-ea"/>
                <a:cs typeface="Andalus" pitchFamily="18" charset="-78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400" i="0" dirty="0">
                <a:solidFill>
                  <a:prstClr val="black"/>
                </a:solidFill>
                <a:latin typeface="Cambria" panose="02040503050406030204" pitchFamily="18" charset="0"/>
                <a:ea typeface="+mn-ea"/>
                <a:cs typeface="Andalus" pitchFamily="18" charset="-78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800" i="0" dirty="0">
                  <a:solidFill>
                    <a:prstClr val="black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Dalam Acara Pembukaan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400" i="0" dirty="0">
                  <a:solidFill>
                    <a:prstClr val="black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MUSYAWARAH PERENCANAAN PEMBANGUNAN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400" i="0" dirty="0">
                  <a:solidFill>
                    <a:prstClr val="black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REGIONAL SE-SULAWESI TAHUN 2020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2000" b="0" i="0" dirty="0">
                <a:solidFill>
                  <a:prstClr val="black"/>
                </a:solidFill>
                <a:latin typeface="Cambria" panose="02040503050406030204" pitchFamily="18" charset="0"/>
                <a:ea typeface="+mn-ea"/>
                <a:cs typeface="Andalus" pitchFamily="18" charset="-78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sz="2000" b="0" i="0" dirty="0" err="1">
                  <a:solidFill>
                    <a:prstClr val="black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Oleh</a:t>
              </a:r>
              <a:r>
                <a:rPr lang="en-AU" sz="2000" b="0" i="0" dirty="0">
                  <a:solidFill>
                    <a:prstClr val="black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: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400" i="0" dirty="0">
                  <a:solidFill>
                    <a:prstClr val="black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TEGUH SETYABUDI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1000" i="0" dirty="0">
                <a:solidFill>
                  <a:prstClr val="black"/>
                </a:solidFill>
                <a:latin typeface="Cambria" panose="02040503050406030204" pitchFamily="18" charset="0"/>
                <a:ea typeface="+mn-ea"/>
                <a:cs typeface="Andalus" pitchFamily="18" charset="-78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800" i="0" dirty="0">
                  <a:solidFill>
                    <a:prstClr val="black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KEPALA BADAN PENGEMBANGAN SUMBER DAYA MANUSIA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800" i="0" dirty="0">
                  <a:solidFill>
                    <a:prstClr val="black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KEMENTERIAN DALAM NEGERI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 sz="800" i="0" dirty="0">
                <a:solidFill>
                  <a:prstClr val="black"/>
                </a:solidFill>
                <a:latin typeface="Cambria" panose="02040503050406030204" pitchFamily="18" charset="0"/>
                <a:ea typeface="+mn-ea"/>
                <a:cs typeface="Andalus" pitchFamily="18" charset="-78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AU" sz="2400" i="0" dirty="0">
                <a:solidFill>
                  <a:prstClr val="black"/>
                </a:solidFill>
                <a:latin typeface="Cambria" panose="02040503050406030204" pitchFamily="18" charset="0"/>
                <a:ea typeface="+mn-ea"/>
                <a:cs typeface="Andalus" pitchFamily="18" charset="-78"/>
              </a:endParaRPr>
            </a:p>
          </p:txBody>
        </p:sp>
        <p:sp>
          <p:nvSpPr>
            <p:cNvPr id="24" name="TextBox 7"/>
            <p:cNvSpPr txBox="1">
              <a:spLocks noChangeArrowheads="1"/>
            </p:cNvSpPr>
            <p:nvPr/>
          </p:nvSpPr>
          <p:spPr bwMode="auto">
            <a:xfrm>
              <a:off x="3386824" y="1932753"/>
              <a:ext cx="5410200" cy="523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altLang="en-US" sz="1400" b="0" i="0" spc="-60" dirty="0">
                  <a:solidFill>
                    <a:prstClr val="black"/>
                  </a:solidFill>
                  <a:latin typeface="Calibri"/>
                  <a:ea typeface="+mn-ea"/>
                  <a:cs typeface="Arial" pitchFamily="34" charset="0"/>
                </a:rPr>
                <a:t>KEMENTERIAN</a:t>
              </a:r>
              <a:r>
                <a:rPr lang="en-AU" altLang="en-US" sz="1400" b="0" i="0" spc="-60" dirty="0">
                  <a:solidFill>
                    <a:prstClr val="black"/>
                  </a:solidFill>
                  <a:latin typeface="Calibri"/>
                  <a:ea typeface="+mn-ea"/>
                  <a:cs typeface="Arial" pitchFamily="34" charset="0"/>
                </a:rPr>
                <a:t> DALAM NEGERI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AU" altLang="en-US" sz="1400" b="0" i="0" spc="-60" dirty="0">
                  <a:solidFill>
                    <a:prstClr val="black"/>
                  </a:solidFill>
                  <a:latin typeface="Calibri"/>
                  <a:ea typeface="+mn-ea"/>
                  <a:cs typeface="Arial" pitchFamily="34" charset="0"/>
                </a:rPr>
                <a:t>REPUBLIK INDONESIA</a:t>
              </a:r>
              <a:endParaRPr lang="id-ID" altLang="en-US" sz="1400" b="0" i="0" spc="-60" dirty="0">
                <a:solidFill>
                  <a:prstClr val="black"/>
                </a:solidFill>
                <a:latin typeface="Calibri"/>
                <a:ea typeface="+mn-ea"/>
                <a:cs typeface="Arial" pitchFamily="34" charset="0"/>
              </a:endParaRP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45DB1080-A3A0-42FD-911D-6FCBDB1D3F2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/>
            <a:srcRect b="14054"/>
            <a:stretch/>
          </p:blipFill>
          <p:spPr>
            <a:xfrm>
              <a:off x="4678624" y="-392389"/>
              <a:ext cx="2761727" cy="2331680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559780B6-6591-4CEC-96EA-180F7AFFF5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7217" y="88264"/>
              <a:ext cx="1724541" cy="1878022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>
              <a:off x="5049496" y="6523784"/>
              <a:ext cx="245753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800" i="0" dirty="0">
                  <a:solidFill>
                    <a:prstClr val="white"/>
                  </a:solidFill>
                  <a:latin typeface="Cambria" panose="02040503050406030204" pitchFamily="18" charset="0"/>
                  <a:cs typeface="Andalus" pitchFamily="18" charset="-78"/>
                </a:rPr>
                <a:t>Manado</a:t>
              </a:r>
              <a:r>
                <a:rPr lang="en-US" sz="1800" i="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, </a:t>
              </a:r>
              <a:r>
                <a:rPr lang="id-ID" sz="1800" i="0" dirty="0">
                  <a:solidFill>
                    <a:prstClr val="white"/>
                  </a:solidFill>
                  <a:latin typeface="Cambria" panose="02040503050406030204" pitchFamily="18" charset="0"/>
                  <a:cs typeface="Andalus" pitchFamily="18" charset="-78"/>
                </a:rPr>
                <a:t>1 April</a:t>
              </a:r>
              <a:r>
                <a:rPr lang="en-US" sz="1800" i="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 </a:t>
              </a:r>
              <a:r>
                <a:rPr lang="id-ID" sz="1800" i="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  <a:cs typeface="Andalus" pitchFamily="18" charset="-78"/>
                </a:rPr>
                <a:t>2019</a:t>
              </a:r>
              <a:endParaRPr lang="id-ID" sz="1800" b="0" i="0" dirty="0">
                <a:solidFill>
                  <a:prstClr val="white"/>
                </a:solidFill>
                <a:latin typeface="Calibri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6399135"/>
      </p:ext>
    </p:extLst>
  </p:cSld>
  <p:clrMapOvr>
    <a:masterClrMapping/>
  </p:clrMapOvr>
  <p:transition spd="slow"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AFE71974-E93D-4779-AD62-E4B5ACE9C2B7}"/>
              </a:ext>
            </a:extLst>
          </p:cNvPr>
          <p:cNvCxnSpPr/>
          <p:nvPr/>
        </p:nvCxnSpPr>
        <p:spPr>
          <a:xfrm flipV="1">
            <a:off x="5419628" y="4428921"/>
            <a:ext cx="780171" cy="0"/>
          </a:xfrm>
          <a:prstGeom prst="line">
            <a:avLst/>
          </a:prstGeom>
          <a:ln w="1270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0" y="-19041"/>
            <a:ext cx="13512824" cy="6877041"/>
            <a:chOff x="0" y="-19041"/>
            <a:chExt cx="13512824" cy="6877041"/>
          </a:xfrm>
        </p:grpSpPr>
        <p:grpSp>
          <p:nvGrpSpPr>
            <p:cNvPr id="69" name="Group 68"/>
            <p:cNvGrpSpPr/>
            <p:nvPr/>
          </p:nvGrpSpPr>
          <p:grpSpPr>
            <a:xfrm>
              <a:off x="5419626" y="2299178"/>
              <a:ext cx="8093198" cy="1851562"/>
              <a:chOff x="5704925" y="1956301"/>
              <a:chExt cx="10967765" cy="2509205"/>
            </a:xfrm>
          </p:grpSpPr>
          <p:grpSp>
            <p:nvGrpSpPr>
              <p:cNvPr id="110" name="Group 109"/>
              <p:cNvGrpSpPr/>
              <p:nvPr/>
            </p:nvGrpSpPr>
            <p:grpSpPr>
              <a:xfrm>
                <a:off x="5704925" y="1989457"/>
                <a:ext cx="10967765" cy="2476049"/>
                <a:chOff x="5132385" y="1539417"/>
                <a:chExt cx="10967765" cy="2476049"/>
              </a:xfrm>
            </p:grpSpPr>
            <p:grpSp>
              <p:nvGrpSpPr>
                <p:cNvPr id="112" name="Group 111">
                  <a:extLst>
                    <a:ext uri="{FF2B5EF4-FFF2-40B4-BE49-F238E27FC236}">
                      <a16:creationId xmlns:a16="http://schemas.microsoft.com/office/drawing/2014/main" id="{E42B9910-24F1-4C69-A5E1-5554CAEBE217}"/>
                    </a:ext>
                  </a:extLst>
                </p:cNvPr>
                <p:cNvGrpSpPr/>
                <p:nvPr/>
              </p:nvGrpSpPr>
              <p:grpSpPr>
                <a:xfrm>
                  <a:off x="5132385" y="1743958"/>
                  <a:ext cx="1065215" cy="2052140"/>
                  <a:chOff x="5132385" y="2393950"/>
                  <a:chExt cx="1065215" cy="3414534"/>
                </a:xfrm>
              </p:grpSpPr>
              <p:cxnSp>
                <p:nvCxnSpPr>
                  <p:cNvPr id="144" name="Straight Connector 143">
                    <a:extLst>
                      <a:ext uri="{FF2B5EF4-FFF2-40B4-BE49-F238E27FC236}">
                        <a16:creationId xmlns:a16="http://schemas.microsoft.com/office/drawing/2014/main" id="{6411A0EA-7B36-438B-95B0-301BBC4F265B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5140325" y="2393950"/>
                    <a:ext cx="1057275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  <a:tailEnd type="oval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5" name="Straight Connector 144">
                    <a:extLst>
                      <a:ext uri="{FF2B5EF4-FFF2-40B4-BE49-F238E27FC236}">
                        <a16:creationId xmlns:a16="http://schemas.microsoft.com/office/drawing/2014/main" id="{C4138F33-DF38-4762-8877-F88E0598DBB2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5132387" y="3198340"/>
                    <a:ext cx="1057275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  <a:tailEnd type="oval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6" name="Straight Connector 145">
                    <a:extLst>
                      <a:ext uri="{FF2B5EF4-FFF2-40B4-BE49-F238E27FC236}">
                        <a16:creationId xmlns:a16="http://schemas.microsoft.com/office/drawing/2014/main" id="{AD1B417E-6F76-4C1D-B220-48AA23C8B662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5132386" y="4114955"/>
                    <a:ext cx="1057275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  <a:tailEnd type="oval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7" name="Straight Connector 146">
                    <a:extLst>
                      <a:ext uri="{FF2B5EF4-FFF2-40B4-BE49-F238E27FC236}">
                        <a16:creationId xmlns:a16="http://schemas.microsoft.com/office/drawing/2014/main" id="{1C244171-A07A-4E4A-A4CC-246324BEA5EF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5132385" y="4961719"/>
                    <a:ext cx="1057275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  <a:tailEnd type="oval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8" name="Straight Connector 147">
                    <a:extLst>
                      <a:ext uri="{FF2B5EF4-FFF2-40B4-BE49-F238E27FC236}">
                        <a16:creationId xmlns:a16="http://schemas.microsoft.com/office/drawing/2014/main" id="{AFE71974-E93D-4779-AD62-E4B5ACE9C2B7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5132385" y="5808484"/>
                    <a:ext cx="1057275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  <a:tailEnd type="oval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13" name="Rectangle 112">
                  <a:extLst>
                    <a:ext uri="{FF2B5EF4-FFF2-40B4-BE49-F238E27FC236}">
                      <a16:creationId xmlns:a16="http://schemas.microsoft.com/office/drawing/2014/main" id="{19F977EE-608B-4739-B61C-9DF979D46E26}"/>
                    </a:ext>
                  </a:extLst>
                </p:cNvPr>
                <p:cNvSpPr/>
                <p:nvPr/>
              </p:nvSpPr>
              <p:spPr>
                <a:xfrm>
                  <a:off x="6862160" y="2067827"/>
                  <a:ext cx="9237990" cy="417094"/>
                </a:xfrm>
                <a:prstGeom prst="rect">
                  <a:avLst/>
                </a:prstGeom>
                <a:ln>
                  <a:noFill/>
                </a:ln>
              </p:spPr>
              <p:txBody>
                <a:bodyPr wrap="squar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i="0" kern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BrowalliaUPC" panose="020B0604020202020204" pitchFamily="34" charset="-34"/>
                    </a:rPr>
                    <a:t>2. KEBIJAKAN SPBE DALAM PEMBANGUNAN DAERAH</a:t>
                  </a:r>
                  <a:endParaRPr lang="en-US" sz="14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endParaRPr>
                </a:p>
              </p:txBody>
            </p:sp>
            <p:sp>
              <p:nvSpPr>
                <p:cNvPr id="114" name="Rectangle 113">
                  <a:extLst>
                    <a:ext uri="{FF2B5EF4-FFF2-40B4-BE49-F238E27FC236}">
                      <a16:creationId xmlns:a16="http://schemas.microsoft.com/office/drawing/2014/main" id="{12EA4B1E-10DD-4EE0-A5C5-5F569D5BC556}"/>
                    </a:ext>
                  </a:extLst>
                </p:cNvPr>
                <p:cNvSpPr/>
                <p:nvPr/>
              </p:nvSpPr>
              <p:spPr>
                <a:xfrm>
                  <a:off x="6866992" y="2612771"/>
                  <a:ext cx="7590688" cy="417094"/>
                </a:xfrm>
                <a:prstGeom prst="rect">
                  <a:avLst/>
                </a:prstGeom>
                <a:ln>
                  <a:noFill/>
                </a:ln>
              </p:spPr>
              <p:txBody>
                <a:bodyPr wrap="squar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i="0" kern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BrowalliaUPC" panose="020B0604020202020204" pitchFamily="34" charset="-34"/>
                    </a:rPr>
                    <a:t>3. </a:t>
                  </a:r>
                  <a:r>
                    <a:rPr lang="en-US" sz="1400" i="0" kern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BrowalliaUPC" panose="020B0604020202020204" pitchFamily="34" charset="-34"/>
                    </a:rPr>
                    <a:t>K</a:t>
                  </a:r>
                  <a:r>
                    <a:rPr lang="id-ID" sz="1400" i="0" kern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BrowalliaUPC" panose="020B0604020202020204" pitchFamily="34" charset="-34"/>
                    </a:rPr>
                    <a:t>EBIJAKAN KERJASAMA DAERAH DALAM PEMBANGUNAN</a:t>
                  </a:r>
                  <a:endParaRPr lang="id-ID" sz="1400" i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endParaRPr>
                </a:p>
              </p:txBody>
            </p:sp>
            <p:sp>
              <p:nvSpPr>
                <p:cNvPr id="115" name="Rectangle 114">
                  <a:extLst>
                    <a:ext uri="{FF2B5EF4-FFF2-40B4-BE49-F238E27FC236}">
                      <a16:creationId xmlns:a16="http://schemas.microsoft.com/office/drawing/2014/main" id="{F37A5411-DFFB-4370-8710-21FB83956333}"/>
                    </a:ext>
                  </a:extLst>
                </p:cNvPr>
                <p:cNvSpPr/>
                <p:nvPr/>
              </p:nvSpPr>
              <p:spPr>
                <a:xfrm>
                  <a:off x="6854220" y="3149258"/>
                  <a:ext cx="7590688" cy="417094"/>
                </a:xfrm>
                <a:prstGeom prst="rect">
                  <a:avLst/>
                </a:prstGeom>
                <a:ln>
                  <a:noFill/>
                </a:ln>
              </p:spPr>
              <p:txBody>
                <a:bodyPr wrap="squar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i="0" kern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BrowalliaUPC" panose="020B0604020202020204" pitchFamily="34" charset="-34"/>
                    </a:rPr>
                    <a:t>4. KEBIJAKAN BANTUAN PENDANAAN KELURAHAN</a:t>
                  </a:r>
                  <a:endParaRPr lang="id-ID" sz="1400" i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endParaRPr>
                </a:p>
              </p:txBody>
            </p:sp>
            <p:grpSp>
              <p:nvGrpSpPr>
                <p:cNvPr id="133" name="Group 132">
                  <a:extLst>
                    <a:ext uri="{FF2B5EF4-FFF2-40B4-BE49-F238E27FC236}">
                      <a16:creationId xmlns:a16="http://schemas.microsoft.com/office/drawing/2014/main" id="{0F86E726-7723-4E40-9D43-17841C400EAD}"/>
                    </a:ext>
                  </a:extLst>
                </p:cNvPr>
                <p:cNvGrpSpPr/>
                <p:nvPr/>
              </p:nvGrpSpPr>
              <p:grpSpPr>
                <a:xfrm>
                  <a:off x="6451067" y="1539417"/>
                  <a:ext cx="336029" cy="2476049"/>
                  <a:chOff x="5617029" y="1836033"/>
                  <a:chExt cx="551542" cy="4064066"/>
                </a:xfrm>
              </p:grpSpPr>
              <p:sp>
                <p:nvSpPr>
                  <p:cNvPr id="139" name="Oval 138">
                    <a:extLst>
                      <a:ext uri="{FF2B5EF4-FFF2-40B4-BE49-F238E27FC236}">
                        <a16:creationId xmlns:a16="http://schemas.microsoft.com/office/drawing/2014/main" id="{4A4A61E0-E6FA-4A03-ACC0-DE6C9808290F}"/>
                      </a:ext>
                    </a:extLst>
                  </p:cNvPr>
                  <p:cNvSpPr/>
                  <p:nvPr/>
                </p:nvSpPr>
                <p:spPr>
                  <a:xfrm>
                    <a:off x="5617029" y="1836033"/>
                    <a:ext cx="551542" cy="551542"/>
                  </a:xfrm>
                  <a:prstGeom prst="ellipse">
                    <a:avLst/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 w="57150">
                    <a:solidFill>
                      <a:schemeClr val="bg1"/>
                    </a:solidFill>
                  </a:ln>
                  <a:effectLst>
                    <a:glow rad="101600">
                      <a:schemeClr val="bg1">
                        <a:lumMod val="85000"/>
                        <a:alpha val="60000"/>
                      </a:schemeClr>
                    </a:glo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id-ID" sz="1600" b="0" i="0">
                      <a:solidFill>
                        <a:prstClr val="white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endParaRPr>
                  </a:p>
                </p:txBody>
              </p:sp>
              <p:sp>
                <p:nvSpPr>
                  <p:cNvPr id="140" name="Oval 139">
                    <a:extLst>
                      <a:ext uri="{FF2B5EF4-FFF2-40B4-BE49-F238E27FC236}">
                        <a16:creationId xmlns:a16="http://schemas.microsoft.com/office/drawing/2014/main" id="{438A8781-5C59-47F6-A848-9E0A6017579E}"/>
                      </a:ext>
                    </a:extLst>
                  </p:cNvPr>
                  <p:cNvSpPr/>
                  <p:nvPr/>
                </p:nvSpPr>
                <p:spPr>
                  <a:xfrm>
                    <a:off x="5617029" y="2714164"/>
                    <a:ext cx="551542" cy="551542"/>
                  </a:xfrm>
                  <a:prstGeom prst="ellipse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 w="57150">
                    <a:solidFill>
                      <a:schemeClr val="bg1"/>
                    </a:solidFill>
                  </a:ln>
                  <a:effectLst>
                    <a:glow rad="101600">
                      <a:schemeClr val="bg1">
                        <a:lumMod val="85000"/>
                        <a:alpha val="60000"/>
                      </a:schemeClr>
                    </a:glo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id-ID" sz="1600" b="0" i="0">
                      <a:solidFill>
                        <a:prstClr val="white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endParaRPr>
                  </a:p>
                </p:txBody>
              </p:sp>
              <p:sp>
                <p:nvSpPr>
                  <p:cNvPr id="141" name="Oval 140">
                    <a:extLst>
                      <a:ext uri="{FF2B5EF4-FFF2-40B4-BE49-F238E27FC236}">
                        <a16:creationId xmlns:a16="http://schemas.microsoft.com/office/drawing/2014/main" id="{8D969D1B-DD25-4AD3-A83E-F37A3C5AEBBD}"/>
                      </a:ext>
                    </a:extLst>
                  </p:cNvPr>
                  <p:cNvSpPr/>
                  <p:nvPr/>
                </p:nvSpPr>
                <p:spPr>
                  <a:xfrm>
                    <a:off x="5617029" y="3592295"/>
                    <a:ext cx="551542" cy="551542"/>
                  </a:xfrm>
                  <a:prstGeom prst="ellipse">
                    <a:avLst/>
                  </a:prstGeom>
                  <a:solidFill>
                    <a:schemeClr val="accent2">
                      <a:lumMod val="60000"/>
                      <a:lumOff val="40000"/>
                    </a:schemeClr>
                  </a:solidFill>
                  <a:ln w="57150">
                    <a:solidFill>
                      <a:schemeClr val="bg1"/>
                    </a:solidFill>
                  </a:ln>
                  <a:effectLst>
                    <a:glow rad="101600">
                      <a:schemeClr val="bg1">
                        <a:lumMod val="85000"/>
                        <a:alpha val="60000"/>
                      </a:schemeClr>
                    </a:glo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id-ID" sz="1600" b="0" i="0">
                      <a:solidFill>
                        <a:prstClr val="white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endParaRPr>
                  </a:p>
                </p:txBody>
              </p:sp>
              <p:sp>
                <p:nvSpPr>
                  <p:cNvPr id="142" name="Oval 141">
                    <a:extLst>
                      <a:ext uri="{FF2B5EF4-FFF2-40B4-BE49-F238E27FC236}">
                        <a16:creationId xmlns:a16="http://schemas.microsoft.com/office/drawing/2014/main" id="{BA66052D-9037-44EF-BED0-0C2F7CC520B3}"/>
                      </a:ext>
                    </a:extLst>
                  </p:cNvPr>
                  <p:cNvSpPr/>
                  <p:nvPr/>
                </p:nvSpPr>
                <p:spPr>
                  <a:xfrm>
                    <a:off x="5617029" y="4470426"/>
                    <a:ext cx="551542" cy="551542"/>
                  </a:xfrm>
                  <a:prstGeom prst="ellipse">
                    <a:avLst/>
                  </a:prstGeom>
                  <a:solidFill>
                    <a:schemeClr val="bg2">
                      <a:lumMod val="75000"/>
                    </a:schemeClr>
                  </a:solidFill>
                  <a:ln w="57150">
                    <a:solidFill>
                      <a:schemeClr val="bg1"/>
                    </a:solidFill>
                  </a:ln>
                  <a:effectLst>
                    <a:glow rad="101600">
                      <a:schemeClr val="bg1">
                        <a:lumMod val="85000"/>
                        <a:alpha val="60000"/>
                      </a:schemeClr>
                    </a:glo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id-ID" sz="1600" b="0" i="0">
                      <a:solidFill>
                        <a:prstClr val="white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endParaRPr>
                  </a:p>
                </p:txBody>
              </p:sp>
              <p:sp>
                <p:nvSpPr>
                  <p:cNvPr id="143" name="Oval 142">
                    <a:extLst>
                      <a:ext uri="{FF2B5EF4-FFF2-40B4-BE49-F238E27FC236}">
                        <a16:creationId xmlns:a16="http://schemas.microsoft.com/office/drawing/2014/main" id="{CD92A902-E654-4CEE-A2D9-F9936CE21889}"/>
                      </a:ext>
                    </a:extLst>
                  </p:cNvPr>
                  <p:cNvSpPr/>
                  <p:nvPr/>
                </p:nvSpPr>
                <p:spPr>
                  <a:xfrm>
                    <a:off x="5617029" y="5348557"/>
                    <a:ext cx="551542" cy="551542"/>
                  </a:xfrm>
                  <a:prstGeom prst="ellipse">
                    <a:avLst/>
                  </a:prstGeom>
                  <a:solidFill>
                    <a:schemeClr val="accent6"/>
                  </a:solidFill>
                  <a:ln w="57150">
                    <a:solidFill>
                      <a:schemeClr val="bg1"/>
                    </a:solidFill>
                  </a:ln>
                  <a:effectLst>
                    <a:glow rad="101600">
                      <a:schemeClr val="bg1">
                        <a:lumMod val="85000"/>
                        <a:alpha val="60000"/>
                      </a:schemeClr>
                    </a:glo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id-ID" sz="1600" b="0" i="0">
                      <a:solidFill>
                        <a:prstClr val="white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endParaRPr>
                  </a:p>
                </p:txBody>
              </p:sp>
            </p:grpSp>
            <p:pic>
              <p:nvPicPr>
                <p:cNvPr id="134" name="Graphic 68" descr="Stopwatch">
                  <a:extLst>
                    <a:ext uri="{FF2B5EF4-FFF2-40B4-BE49-F238E27FC236}">
                      <a16:creationId xmlns:a16="http://schemas.microsoft.com/office/drawing/2014/main" id="{B917D98B-7CCA-48BA-BC5C-79191A344A6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69904" y="1571234"/>
                  <a:ext cx="284387" cy="284387"/>
                </a:xfrm>
                <a:prstGeom prst="rect">
                  <a:avLst/>
                </a:prstGeom>
              </p:spPr>
            </p:pic>
            <p:pic>
              <p:nvPicPr>
                <p:cNvPr id="135" name="Graphic 69" descr="User">
                  <a:extLst>
                    <a:ext uri="{FF2B5EF4-FFF2-40B4-BE49-F238E27FC236}">
                      <a16:creationId xmlns:a16="http://schemas.microsoft.com/office/drawing/2014/main" id="{A24F96EA-8664-4C6B-B075-BF3EB3068F4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89092" y="2104390"/>
                  <a:ext cx="246016" cy="246016"/>
                </a:xfrm>
                <a:prstGeom prst="rect">
                  <a:avLst/>
                </a:prstGeom>
              </p:spPr>
            </p:pic>
            <p:pic>
              <p:nvPicPr>
                <p:cNvPr id="136" name="Graphic 71" descr="Gears">
                  <a:extLst>
                    <a:ext uri="{FF2B5EF4-FFF2-40B4-BE49-F238E27FC236}">
                      <a16:creationId xmlns:a16="http://schemas.microsoft.com/office/drawing/2014/main" id="{BB2EC3FE-0924-4669-891D-1980DDE1CA5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35861" y="3127303"/>
                  <a:ext cx="383123" cy="383123"/>
                </a:xfrm>
                <a:prstGeom prst="rect">
                  <a:avLst/>
                </a:prstGeom>
              </p:spPr>
            </p:pic>
            <p:pic>
              <p:nvPicPr>
                <p:cNvPr id="137" name="Graphic 72" descr="Daily Calendar">
                  <a:extLst>
                    <a:ext uri="{FF2B5EF4-FFF2-40B4-BE49-F238E27FC236}">
                      <a16:creationId xmlns:a16="http://schemas.microsoft.com/office/drawing/2014/main" id="{78D2F5F4-20D1-40C5-93DD-4672E81F9CF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9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96889" y="2637675"/>
                  <a:ext cx="279532" cy="279532"/>
                </a:xfrm>
                <a:prstGeom prst="rect">
                  <a:avLst/>
                </a:prstGeom>
              </p:spPr>
            </p:pic>
            <p:pic>
              <p:nvPicPr>
                <p:cNvPr id="138" name="Graphic 73" descr="Teacher">
                  <a:extLst>
                    <a:ext uri="{FF2B5EF4-FFF2-40B4-BE49-F238E27FC236}">
                      <a16:creationId xmlns:a16="http://schemas.microsoft.com/office/drawing/2014/main" id="{FE3F36B5-282D-4031-A224-AD25938FD78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73731" y="3700004"/>
                  <a:ext cx="294893" cy="294893"/>
                </a:xfrm>
                <a:prstGeom prst="rect">
                  <a:avLst/>
                </a:prstGeom>
              </p:spPr>
            </p:pic>
          </p:grpSp>
          <p:sp>
            <p:nvSpPr>
              <p:cNvPr id="111" name="Rectangle 110">
                <a:extLst>
                  <a:ext uri="{FF2B5EF4-FFF2-40B4-BE49-F238E27FC236}">
                    <a16:creationId xmlns:a16="http://schemas.microsoft.com/office/drawing/2014/main" id="{19F977EE-608B-4739-B61C-9DF979D46E26}"/>
                  </a:ext>
                </a:extLst>
              </p:cNvPr>
              <p:cNvSpPr/>
              <p:nvPr/>
            </p:nvSpPr>
            <p:spPr>
              <a:xfrm>
                <a:off x="7434700" y="1956301"/>
                <a:ext cx="7590688" cy="417094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14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1. KONDISI MAKRO EKONOMI DAN KEUANGAN DAERAH</a:t>
                </a:r>
                <a:endParaRPr lang="id-ID" sz="1400" i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BrowalliaUPC" panose="020B0604020202020204" pitchFamily="34" charset="-34"/>
                </a:endParaRPr>
              </a:p>
            </p:txBody>
          </p:sp>
        </p:grp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5064E815-0602-43C4-85AE-827DDFDA65E5}"/>
                </a:ext>
              </a:extLst>
            </p:cNvPr>
            <p:cNvGrpSpPr/>
            <p:nvPr/>
          </p:nvGrpSpPr>
          <p:grpSpPr>
            <a:xfrm flipH="1">
              <a:off x="7322858" y="-14514"/>
              <a:ext cx="4864625" cy="592620"/>
              <a:chOff x="0" y="3151"/>
              <a:chExt cx="1962525" cy="370011"/>
            </a:xfrm>
          </p:grpSpPr>
          <p:pic>
            <p:nvPicPr>
              <p:cNvPr id="104" name="Picture 103">
                <a:extLst>
                  <a:ext uri="{FF2B5EF4-FFF2-40B4-BE49-F238E27FC236}">
                    <a16:creationId xmlns:a16="http://schemas.microsoft.com/office/drawing/2014/main" id="{F9560A86-BD73-402D-B704-3B996C6566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31889" y="8370"/>
                <a:ext cx="830636" cy="170297"/>
              </a:xfrm>
              <a:prstGeom prst="rect">
                <a:avLst/>
              </a:prstGeom>
            </p:spPr>
          </p:pic>
          <p:pic>
            <p:nvPicPr>
              <p:cNvPr id="105" name="Picture 104">
                <a:extLst>
                  <a:ext uri="{FF2B5EF4-FFF2-40B4-BE49-F238E27FC236}">
                    <a16:creationId xmlns:a16="http://schemas.microsoft.com/office/drawing/2014/main" id="{9190EE09-0388-4A8E-8E5A-9A44091B4B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35058" y="8370"/>
                <a:ext cx="1146844" cy="259567"/>
              </a:xfrm>
              <a:prstGeom prst="rect">
                <a:avLst/>
              </a:prstGeom>
            </p:spPr>
          </p:pic>
          <p:pic>
            <p:nvPicPr>
              <p:cNvPr id="106" name="Picture 105">
                <a:extLst>
                  <a:ext uri="{FF2B5EF4-FFF2-40B4-BE49-F238E27FC236}">
                    <a16:creationId xmlns:a16="http://schemas.microsoft.com/office/drawing/2014/main" id="{085B9306-7D6C-4F88-83DE-0E3E3FBDDF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0" y="8370"/>
                <a:ext cx="1563549" cy="364792"/>
              </a:xfrm>
              <a:prstGeom prst="rect">
                <a:avLst/>
              </a:prstGeom>
            </p:spPr>
          </p:pic>
          <p:pic>
            <p:nvPicPr>
              <p:cNvPr id="107" name="Picture 106">
                <a:extLst>
                  <a:ext uri="{FF2B5EF4-FFF2-40B4-BE49-F238E27FC236}">
                    <a16:creationId xmlns:a16="http://schemas.microsoft.com/office/drawing/2014/main" id="{AC3E997B-CC77-4FBD-8ED4-2D05EABE44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206" y="3151"/>
                <a:ext cx="114544" cy="321485"/>
              </a:xfrm>
              <a:prstGeom prst="rect">
                <a:avLst/>
              </a:prstGeom>
            </p:spPr>
          </p:pic>
          <p:pic>
            <p:nvPicPr>
              <p:cNvPr id="108" name="Picture 107">
                <a:extLst>
                  <a:ext uri="{FF2B5EF4-FFF2-40B4-BE49-F238E27FC236}">
                    <a16:creationId xmlns:a16="http://schemas.microsoft.com/office/drawing/2014/main" id="{08662449-9E07-4EE8-8B60-0D81271009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376510" y="6884"/>
                <a:ext cx="186238" cy="259567"/>
              </a:xfrm>
              <a:prstGeom prst="rect">
                <a:avLst/>
              </a:prstGeom>
            </p:spPr>
          </p:pic>
          <p:pic>
            <p:nvPicPr>
              <p:cNvPr id="109" name="Picture 108">
                <a:extLst>
                  <a:ext uri="{FF2B5EF4-FFF2-40B4-BE49-F238E27FC236}">
                    <a16:creationId xmlns:a16="http://schemas.microsoft.com/office/drawing/2014/main" id="{0126F8F7-E8D1-44CF-8BB9-AB58C481DB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644853" y="8370"/>
                <a:ext cx="137255" cy="170297"/>
              </a:xfrm>
              <a:prstGeom prst="rect">
                <a:avLst/>
              </a:prstGeom>
            </p:spPr>
          </p:pic>
        </p:grp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4B1B18FD-9158-4A18-8B33-17A8F583B5D7}"/>
                </a:ext>
              </a:extLst>
            </p:cNvPr>
            <p:cNvGrpSpPr/>
            <p:nvPr/>
          </p:nvGrpSpPr>
          <p:grpSpPr>
            <a:xfrm>
              <a:off x="7908863" y="-14514"/>
              <a:ext cx="4505831" cy="1023685"/>
              <a:chOff x="7770749" y="1109112"/>
              <a:chExt cx="4505831" cy="1023685"/>
            </a:xfrm>
          </p:grpSpPr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6414A6BB-DB0C-4EFF-AF18-F65C56C05BF4}"/>
                  </a:ext>
                </a:extLst>
              </p:cNvPr>
              <p:cNvSpPr txBox="1"/>
              <p:nvPr/>
            </p:nvSpPr>
            <p:spPr>
              <a:xfrm>
                <a:off x="7770749" y="1109112"/>
                <a:ext cx="351448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 defTabSz="914423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AU" sz="1800" i="0" dirty="0">
                    <a:solidFill>
                      <a:prstClr val="white"/>
                    </a:solidFill>
                    <a:latin typeface="Cambria" panose="02040503050406030204" pitchFamily="18" charset="0"/>
                    <a:ea typeface="Adobe Gothic Std B" panose="020B0800000000000000" pitchFamily="34" charset="-128"/>
                    <a:cs typeface="Times New Roman" panose="02020603050405020304" pitchFamily="18" charset="0"/>
                  </a:rPr>
                  <a:t>KEMENTERIAN DALAM NEGERI </a:t>
                </a:r>
              </a:p>
            </p:txBody>
          </p:sp>
          <p:pic>
            <p:nvPicPr>
              <p:cNvPr id="102" name="Picture 101">
                <a:extLst>
                  <a:ext uri="{FF2B5EF4-FFF2-40B4-BE49-F238E27FC236}">
                    <a16:creationId xmlns:a16="http://schemas.microsoft.com/office/drawing/2014/main" id="{26E3C2DE-C3BE-4C51-8593-F2AE67E96E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910404" y="1130050"/>
                <a:ext cx="1366176" cy="1002747"/>
              </a:xfrm>
              <a:prstGeom prst="rect">
                <a:avLst/>
              </a:prstGeom>
            </p:spPr>
          </p:pic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CEF5FF81-0715-43BD-B74A-58858F4D2991}"/>
                  </a:ext>
                </a:extLst>
              </p:cNvPr>
              <p:cNvSpPr/>
              <p:nvPr/>
            </p:nvSpPr>
            <p:spPr>
              <a:xfrm>
                <a:off x="9202950" y="1329966"/>
                <a:ext cx="2013693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 defTabSz="914423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AU" sz="1400" i="0" dirty="0">
                    <a:solidFill>
                      <a:prstClr val="white"/>
                    </a:solidFill>
                    <a:latin typeface="Cambria" panose="02040503050406030204" pitchFamily="18" charset="0"/>
                    <a:ea typeface="Adobe Gothic Std B" panose="020B0800000000000000" pitchFamily="34" charset="-128"/>
                    <a:cs typeface="Times New Roman" panose="02020603050405020304" pitchFamily="18" charset="0"/>
                  </a:rPr>
                  <a:t>REPUBLIK INDONESIA</a:t>
                </a:r>
                <a:endParaRPr lang="en-AU" sz="1600" i="0" dirty="0">
                  <a:solidFill>
                    <a:prstClr val="white"/>
                  </a:solidFill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73" name="Group 72"/>
            <p:cNvGrpSpPr/>
            <p:nvPr/>
          </p:nvGrpSpPr>
          <p:grpSpPr>
            <a:xfrm>
              <a:off x="5689130" y="594167"/>
              <a:ext cx="3074881" cy="1169717"/>
              <a:chOff x="5717895" y="290075"/>
              <a:chExt cx="3074881" cy="1169717"/>
            </a:xfrm>
          </p:grpSpPr>
          <p:sp>
            <p:nvSpPr>
              <p:cNvPr id="99" name="Rectangle 98">
                <a:extLst>
                  <a:ext uri="{FF2B5EF4-FFF2-40B4-BE49-F238E27FC236}">
                    <a16:creationId xmlns:a16="http://schemas.microsoft.com/office/drawing/2014/main" id="{156485F6-3444-4EC6-B3E1-81B593EA6A7B}"/>
                  </a:ext>
                </a:extLst>
              </p:cNvPr>
              <p:cNvSpPr/>
              <p:nvPr/>
            </p:nvSpPr>
            <p:spPr>
              <a:xfrm>
                <a:off x="5717895" y="290075"/>
                <a:ext cx="3074881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4400" i="0" kern="0" spc="600" dirty="0">
                    <a:solidFill>
                      <a:srgbClr val="3B3838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Zelda" panose="02000503000000020004" pitchFamily="50" charset="0"/>
                  </a:rPr>
                  <a:t>OUTLINE</a:t>
                </a:r>
                <a:endParaRPr lang="id-ID" sz="4400" i="0" spc="600" dirty="0">
                  <a:solidFill>
                    <a:srgbClr val="3B3838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Zelda" panose="02000503000000020004" pitchFamily="50" charset="0"/>
                </a:endParaRPr>
              </a:p>
            </p:txBody>
          </p:sp>
          <p:sp>
            <p:nvSpPr>
              <p:cNvPr id="100" name="Rectangle 99">
                <a:extLst>
                  <a:ext uri="{FF2B5EF4-FFF2-40B4-BE49-F238E27FC236}">
                    <a16:creationId xmlns:a16="http://schemas.microsoft.com/office/drawing/2014/main" id="{133C5093-F02B-42D2-959F-2B03FDF1D2E0}"/>
                  </a:ext>
                </a:extLst>
              </p:cNvPr>
              <p:cNvSpPr/>
              <p:nvPr/>
            </p:nvSpPr>
            <p:spPr>
              <a:xfrm>
                <a:off x="5745702" y="875017"/>
                <a:ext cx="249299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i="0" kern="0" spc="-300" dirty="0">
                    <a:solidFill>
                      <a:srgbClr val="7F7F7F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PEMBAHASAN</a:t>
                </a:r>
                <a:endParaRPr lang="id-ID" i="0" spc="-300" dirty="0">
                  <a:solidFill>
                    <a:srgbClr val="7F7F7F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BrowalliaUPC" panose="020B0604020202020204" pitchFamily="34" charset="-34"/>
                </a:endParaRPr>
              </a:p>
            </p:txBody>
          </p:sp>
        </p:grp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F37A5411-DFFB-4370-8710-21FB83956333}"/>
                </a:ext>
              </a:extLst>
            </p:cNvPr>
            <p:cNvSpPr/>
            <p:nvPr/>
          </p:nvSpPr>
          <p:spPr>
            <a:xfrm>
              <a:off x="6690181" y="3868925"/>
              <a:ext cx="5601227" cy="30777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40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BrowalliaUPC" panose="020B0604020202020204" pitchFamily="34" charset="-34"/>
                </a:rPr>
                <a:t>5. </a:t>
              </a:r>
              <a:r>
                <a:rPr lang="en-US" sz="140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BrowalliaUPC" panose="020B0604020202020204" pitchFamily="34" charset="-34"/>
                </a:rPr>
                <a:t>PERSIAPAN MENGHADAPI PILPRES 2019</a:t>
              </a:r>
              <a:endParaRPr lang="id-ID" sz="1400" i="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BrowalliaUPC" panose="020B0604020202020204" pitchFamily="34" charset="-34"/>
              </a:endParaRPr>
            </a:p>
          </p:txBody>
        </p: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458FC345-E62B-4E5E-9653-FD64BD11575C}"/>
                </a:ext>
              </a:extLst>
            </p:cNvPr>
            <p:cNvGrpSpPr/>
            <p:nvPr/>
          </p:nvGrpSpPr>
          <p:grpSpPr>
            <a:xfrm>
              <a:off x="104634" y="-19041"/>
              <a:ext cx="823015" cy="1211970"/>
              <a:chOff x="2066097" y="1460932"/>
              <a:chExt cx="823015" cy="1211970"/>
            </a:xfrm>
          </p:grpSpPr>
          <p:grpSp>
            <p:nvGrpSpPr>
              <p:cNvPr id="93" name="Group 92">
                <a:extLst>
                  <a:ext uri="{FF2B5EF4-FFF2-40B4-BE49-F238E27FC236}">
                    <a16:creationId xmlns:a16="http://schemas.microsoft.com/office/drawing/2014/main" id="{5404B2C6-6753-4A92-A337-27CDC05D7A88}"/>
                  </a:ext>
                </a:extLst>
              </p:cNvPr>
              <p:cNvGrpSpPr/>
              <p:nvPr/>
            </p:nvGrpSpPr>
            <p:grpSpPr>
              <a:xfrm>
                <a:off x="2170283" y="1460932"/>
                <a:ext cx="614646" cy="1211970"/>
                <a:chOff x="1095470" y="1146633"/>
                <a:chExt cx="755937" cy="1766816"/>
              </a:xfrm>
            </p:grpSpPr>
            <p:grpSp>
              <p:nvGrpSpPr>
                <p:cNvPr id="95" name="Group 94">
                  <a:extLst>
                    <a:ext uri="{FF2B5EF4-FFF2-40B4-BE49-F238E27FC236}">
                      <a16:creationId xmlns:a16="http://schemas.microsoft.com/office/drawing/2014/main" id="{9A6526F4-8EFF-47B2-8473-D9077370C497}"/>
                    </a:ext>
                  </a:extLst>
                </p:cNvPr>
                <p:cNvGrpSpPr/>
                <p:nvPr/>
              </p:nvGrpSpPr>
              <p:grpSpPr>
                <a:xfrm>
                  <a:off x="1095473" y="1146633"/>
                  <a:ext cx="755934" cy="1766816"/>
                  <a:chOff x="1095473" y="1146633"/>
                  <a:chExt cx="755934" cy="1766816"/>
                </a:xfrm>
              </p:grpSpPr>
              <p:sp>
                <p:nvSpPr>
                  <p:cNvPr id="97" name="Rectangle 96">
                    <a:extLst>
                      <a:ext uri="{FF2B5EF4-FFF2-40B4-BE49-F238E27FC236}">
                        <a16:creationId xmlns:a16="http://schemas.microsoft.com/office/drawing/2014/main" id="{8C0A0C94-F08E-418B-A2E1-04ADF76A5DB8}"/>
                      </a:ext>
                    </a:extLst>
                  </p:cNvPr>
                  <p:cNvSpPr/>
                  <p:nvPr/>
                </p:nvSpPr>
                <p:spPr>
                  <a:xfrm>
                    <a:off x="1095473" y="1146633"/>
                    <a:ext cx="755934" cy="1758180"/>
                  </a:xfrm>
                  <a:prstGeom prst="rect">
                    <a:avLst/>
                  </a:prstGeom>
                  <a:solidFill>
                    <a:srgbClr val="D000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id-ID" sz="1800" b="0" i="0" dirty="0">
                      <a:solidFill>
                        <a:prstClr val="white"/>
                      </a:solidFill>
                      <a:latin typeface="Cambria" panose="02040503050406030204" pitchFamily="18" charset="0"/>
                    </a:endParaRPr>
                  </a:p>
                </p:txBody>
              </p:sp>
              <p:sp>
                <p:nvSpPr>
                  <p:cNvPr id="98" name="Right Triangle 97">
                    <a:extLst>
                      <a:ext uri="{FF2B5EF4-FFF2-40B4-BE49-F238E27FC236}">
                        <a16:creationId xmlns:a16="http://schemas.microsoft.com/office/drawing/2014/main" id="{9E3E4CFB-FDA6-4EFA-B09E-DE3E4170C177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752599" y="1155269"/>
                    <a:ext cx="98805" cy="1758180"/>
                  </a:xfrm>
                  <a:prstGeom prst="rtTriangle">
                    <a:avLst/>
                  </a:prstGeom>
                  <a:solidFill>
                    <a:srgbClr val="FF2F2F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id-ID" sz="1800" b="0" i="0">
                      <a:solidFill>
                        <a:prstClr val="white"/>
                      </a:solidFill>
                      <a:latin typeface="Cambria" panose="02040503050406030204" pitchFamily="18" charset="0"/>
                    </a:endParaRPr>
                  </a:p>
                </p:txBody>
              </p:sp>
            </p:grpSp>
            <p:sp>
              <p:nvSpPr>
                <p:cNvPr id="96" name="Isosceles Triangle 95">
                  <a:extLst>
                    <a:ext uri="{FF2B5EF4-FFF2-40B4-BE49-F238E27FC236}">
                      <a16:creationId xmlns:a16="http://schemas.microsoft.com/office/drawing/2014/main" id="{B4689D80-EBD4-43D7-B761-AA3B512B19E7}"/>
                    </a:ext>
                  </a:extLst>
                </p:cNvPr>
                <p:cNvSpPr/>
                <p:nvPr/>
              </p:nvSpPr>
              <p:spPr>
                <a:xfrm>
                  <a:off x="1095470" y="2588419"/>
                  <a:ext cx="755934" cy="316393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id-ID" sz="1800" b="0" i="0">
                    <a:solidFill>
                      <a:prstClr val="white"/>
                    </a:solidFill>
                    <a:latin typeface="Cambria" panose="02040503050406030204" pitchFamily="18" charset="0"/>
                  </a:endParaRPr>
                </a:p>
              </p:txBody>
            </p:sp>
          </p:grpSp>
          <p:pic>
            <p:nvPicPr>
              <p:cNvPr id="94" name="Picture 2" descr="https://gawianku.files.wordpress.com/2014/08/0e9a4-garudapancasila-svg.png">
                <a:extLst>
                  <a:ext uri="{FF2B5EF4-FFF2-40B4-BE49-F238E27FC236}">
                    <a16:creationId xmlns:a16="http://schemas.microsoft.com/office/drawing/2014/main" id="{8663E78A-F474-4F8C-896C-E006F8DB96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6097" y="1523644"/>
                <a:ext cx="823015" cy="8565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49" name="Picture 148"/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colorTemperature colorTemp="1600"/>
                      </a14:imgEffect>
                      <a14:imgEffect>
                        <a14:saturation sat="3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0" y="811699"/>
              <a:ext cx="5974598" cy="5809992"/>
            </a:xfrm>
            <a:prstGeom prst="rect">
              <a:avLst/>
            </a:prstGeom>
          </p:spPr>
        </p:pic>
        <p:grpSp>
          <p:nvGrpSpPr>
            <p:cNvPr id="150" name="Group 149"/>
            <p:cNvGrpSpPr/>
            <p:nvPr/>
          </p:nvGrpSpPr>
          <p:grpSpPr>
            <a:xfrm>
              <a:off x="4593" y="6426000"/>
              <a:ext cx="5568287" cy="432000"/>
              <a:chOff x="0" y="6445041"/>
              <a:chExt cx="5568287" cy="432000"/>
            </a:xfrm>
          </p:grpSpPr>
          <p:grpSp>
            <p:nvGrpSpPr>
              <p:cNvPr id="151" name="Group 150">
                <a:extLst>
                  <a:ext uri="{FF2B5EF4-FFF2-40B4-BE49-F238E27FC236}">
                    <a16:creationId xmlns:a16="http://schemas.microsoft.com/office/drawing/2014/main" id="{530A10F9-18A0-4F2B-AEE2-A38B8BA57C4D}"/>
                  </a:ext>
                </a:extLst>
              </p:cNvPr>
              <p:cNvGrpSpPr/>
              <p:nvPr/>
            </p:nvGrpSpPr>
            <p:grpSpPr>
              <a:xfrm rot="10800000" flipH="1">
                <a:off x="0" y="6445041"/>
                <a:ext cx="5568287" cy="432000"/>
                <a:chOff x="0" y="3151"/>
                <a:chExt cx="1962525" cy="321485"/>
              </a:xfrm>
            </p:grpSpPr>
            <p:pic>
              <p:nvPicPr>
                <p:cNvPr id="166" name="Picture 165">
                  <a:extLst>
                    <a:ext uri="{FF2B5EF4-FFF2-40B4-BE49-F238E27FC236}">
                      <a16:creationId xmlns:a16="http://schemas.microsoft.com/office/drawing/2014/main" id="{1B396F22-D0CD-469D-A65A-A94960B63F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167" name="Picture 166">
                  <a:extLst>
                    <a:ext uri="{FF2B5EF4-FFF2-40B4-BE49-F238E27FC236}">
                      <a16:creationId xmlns:a16="http://schemas.microsoft.com/office/drawing/2014/main" id="{5866EF6C-BC8B-434B-9454-388BD59E17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635058" y="8370"/>
                  <a:ext cx="1164519" cy="235172"/>
                </a:xfrm>
                <a:prstGeom prst="rect">
                  <a:avLst/>
                </a:prstGeom>
              </p:spPr>
            </p:pic>
            <p:pic>
              <p:nvPicPr>
                <p:cNvPr id="168" name="Picture 167">
                  <a:extLst>
                    <a:ext uri="{FF2B5EF4-FFF2-40B4-BE49-F238E27FC236}">
                      <a16:creationId xmlns:a16="http://schemas.microsoft.com/office/drawing/2014/main" id="{F6BF2F4F-F0DE-4A3E-9AD8-85B352D7F6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169" name="Picture 168">
                  <a:extLst>
                    <a:ext uri="{FF2B5EF4-FFF2-40B4-BE49-F238E27FC236}">
                      <a16:creationId xmlns:a16="http://schemas.microsoft.com/office/drawing/2014/main" id="{379E1CC8-BD7F-4D4F-AD9C-01C0BA00705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170" name="Picture 169">
                  <a:extLst>
                    <a:ext uri="{FF2B5EF4-FFF2-40B4-BE49-F238E27FC236}">
                      <a16:creationId xmlns:a16="http://schemas.microsoft.com/office/drawing/2014/main" id="{AF08D713-7402-44EA-9B24-38A05E52424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  <p:pic>
              <p:nvPicPr>
                <p:cNvPr id="171" name="Picture 170">
                  <a:extLst>
                    <a:ext uri="{FF2B5EF4-FFF2-40B4-BE49-F238E27FC236}">
                      <a16:creationId xmlns:a16="http://schemas.microsoft.com/office/drawing/2014/main" id="{B5E2C757-CD8E-4800-93CF-7BF331978F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644853" y="8370"/>
                  <a:ext cx="154726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152" name="Group 151">
                <a:extLst>
                  <a:ext uri="{FF2B5EF4-FFF2-40B4-BE49-F238E27FC236}">
                    <a16:creationId xmlns:a16="http://schemas.microsoft.com/office/drawing/2014/main" id="{C4C24322-CA1F-4AB9-807F-A31B31940E52}"/>
                  </a:ext>
                </a:extLst>
              </p:cNvPr>
              <p:cNvGrpSpPr/>
              <p:nvPr/>
            </p:nvGrpSpPr>
            <p:grpSpPr>
              <a:xfrm>
                <a:off x="64021" y="6492021"/>
                <a:ext cx="4677169" cy="313487"/>
                <a:chOff x="-17527" y="6462485"/>
                <a:chExt cx="5261293" cy="364301"/>
              </a:xfrm>
            </p:grpSpPr>
            <p:pic>
              <p:nvPicPr>
                <p:cNvPr id="153" name="Picture 152">
                  <a:extLst>
                    <a:ext uri="{FF2B5EF4-FFF2-40B4-BE49-F238E27FC236}">
                      <a16:creationId xmlns:a16="http://schemas.microsoft.com/office/drawing/2014/main" id="{56B530AC-EB7E-453A-AE63-754B7BC7C69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2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7527" y="6560490"/>
                  <a:ext cx="191966" cy="202833"/>
                </a:xfrm>
                <a:prstGeom prst="rect">
                  <a:avLst/>
                </a:prstGeom>
              </p:spPr>
            </p:pic>
            <p:sp>
              <p:nvSpPr>
                <p:cNvPr id="154" name="TextBox 153">
                  <a:extLst>
                    <a:ext uri="{FF2B5EF4-FFF2-40B4-BE49-F238E27FC236}">
                      <a16:creationId xmlns:a16="http://schemas.microsoft.com/office/drawing/2014/main" id="{973E7806-366B-4D25-BF71-B9B1A0732416}"/>
                    </a:ext>
                  </a:extLst>
                </p:cNvPr>
                <p:cNvSpPr txBox="1"/>
                <p:nvPr/>
              </p:nvSpPr>
              <p:spPr>
                <a:xfrm>
                  <a:off x="120906" y="6464693"/>
                  <a:ext cx="1515193" cy="357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defTabSz="914423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AU" sz="1400" i="0" dirty="0">
                      <a:solidFill>
                        <a:prstClr val="white"/>
                      </a:solidFill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lang="en-AU" sz="1400" i="0" dirty="0" err="1">
                      <a:solidFill>
                        <a:prstClr val="white"/>
                      </a:solidFill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</a:t>
                  </a:r>
                  <a:endParaRPr lang="en-AU" sz="1400" i="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161" name="TextBox 160">
                  <a:extLst>
                    <a:ext uri="{FF2B5EF4-FFF2-40B4-BE49-F238E27FC236}">
                      <a16:creationId xmlns:a16="http://schemas.microsoft.com/office/drawing/2014/main" id="{EB16B493-FF65-487F-8CC7-3E9FC9196152}"/>
                    </a:ext>
                  </a:extLst>
                </p:cNvPr>
                <p:cNvSpPr txBox="1"/>
                <p:nvPr/>
              </p:nvSpPr>
              <p:spPr>
                <a:xfrm>
                  <a:off x="1647991" y="6462485"/>
                  <a:ext cx="1515193" cy="357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defTabSz="914423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AU" sz="1400" i="0" dirty="0">
                      <a:solidFill>
                        <a:prstClr val="white"/>
                      </a:solidFill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lang="en-AU" sz="1400" i="0" dirty="0" err="1">
                      <a:solidFill>
                        <a:prstClr val="white"/>
                      </a:solidFill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</a:t>
                  </a:r>
                  <a:endParaRPr lang="en-AU" sz="1400" i="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162" name="TextBox 161">
                  <a:extLst>
                    <a:ext uri="{FF2B5EF4-FFF2-40B4-BE49-F238E27FC236}">
                      <a16:creationId xmlns:a16="http://schemas.microsoft.com/office/drawing/2014/main" id="{B5BB674C-03C2-48FA-9D4B-E3A5F18B866C}"/>
                    </a:ext>
                  </a:extLst>
                </p:cNvPr>
                <p:cNvSpPr txBox="1"/>
                <p:nvPr/>
              </p:nvSpPr>
              <p:spPr>
                <a:xfrm>
                  <a:off x="3277021" y="6469121"/>
                  <a:ext cx="1747805" cy="357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defTabSz="914423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AU" sz="1400" i="0" dirty="0">
                      <a:solidFill>
                        <a:prstClr val="white"/>
                      </a:solidFill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lang="en-AU" sz="1400" i="0" dirty="0" err="1">
                      <a:solidFill>
                        <a:prstClr val="white"/>
                      </a:solidFill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kemendagri_ri</a:t>
                  </a:r>
                  <a:endParaRPr lang="en-AU" sz="1400" i="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pic>
              <p:nvPicPr>
                <p:cNvPr id="163" name="Picture 162">
                  <a:extLst>
                    <a:ext uri="{FF2B5EF4-FFF2-40B4-BE49-F238E27FC236}">
                      <a16:creationId xmlns:a16="http://schemas.microsoft.com/office/drawing/2014/main" id="{CA86CE76-0A71-4C63-871E-19A3D79DCFF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3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3088" y="6547883"/>
                  <a:ext cx="182949" cy="188522"/>
                </a:xfrm>
                <a:prstGeom prst="rect">
                  <a:avLst/>
                </a:prstGeom>
              </p:spPr>
            </p:pic>
            <p:pic>
              <p:nvPicPr>
                <p:cNvPr id="164" name="Picture 163">
                  <a:extLst>
                    <a:ext uri="{FF2B5EF4-FFF2-40B4-BE49-F238E27FC236}">
                      <a16:creationId xmlns:a16="http://schemas.microsoft.com/office/drawing/2014/main" id="{25980D32-55BE-4BF2-84FA-272888FBE59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4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34450" y="6552311"/>
                  <a:ext cx="208469" cy="205789"/>
                </a:xfrm>
                <a:prstGeom prst="rect">
                  <a:avLst/>
                </a:prstGeom>
              </p:spPr>
            </p:pic>
            <p:pic>
              <p:nvPicPr>
                <p:cNvPr id="165" name="Picture 164">
                  <a:extLst>
                    <a:ext uri="{FF2B5EF4-FFF2-40B4-BE49-F238E27FC236}">
                      <a16:creationId xmlns:a16="http://schemas.microsoft.com/office/drawing/2014/main" id="{8BEFCF9F-5C62-44F1-935B-5FFCE8090E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5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001009" y="6560490"/>
                  <a:ext cx="242757" cy="187993"/>
                </a:xfrm>
                <a:prstGeom prst="rect">
                  <a:avLst/>
                </a:prstGeom>
              </p:spPr>
            </p:pic>
          </p:grp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F37A5411-DFFB-4370-8710-21FB83956333}"/>
                </a:ext>
              </a:extLst>
            </p:cNvPr>
            <p:cNvSpPr/>
            <p:nvPr/>
          </p:nvSpPr>
          <p:spPr>
            <a:xfrm>
              <a:off x="6709231" y="4259450"/>
              <a:ext cx="5601227" cy="30777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40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BrowalliaUPC" panose="020B0604020202020204" pitchFamily="34" charset="-34"/>
                </a:rPr>
                <a:t>6</a:t>
              </a:r>
              <a:r>
                <a:rPr lang="id-ID" sz="1400" i="0" kern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BrowalliaUPC" panose="020B0604020202020204" pitchFamily="34" charset="-34"/>
                </a:rPr>
                <a:t>. </a:t>
              </a:r>
              <a:r>
                <a:rPr lang="en-US" sz="1400" i="0" kern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BrowalliaUPC" panose="020B0604020202020204" pitchFamily="34" charset="-34"/>
                </a:rPr>
                <a:t>PENUTUP</a:t>
              </a:r>
              <a:endParaRPr lang="id-ID" sz="1400" i="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BrowalliaUPC" panose="020B0604020202020204" pitchFamily="34" charset="-34"/>
              </a:endParaRPr>
            </a:p>
          </p:txBody>
        </p:sp>
      </p:grpSp>
      <p:sp>
        <p:nvSpPr>
          <p:cNvPr id="70" name="Oval 69">
            <a:extLst>
              <a:ext uri="{FF2B5EF4-FFF2-40B4-BE49-F238E27FC236}">
                <a16:creationId xmlns:a16="http://schemas.microsoft.com/office/drawing/2014/main" id="{CD92A902-E654-4CEE-A2D9-F9936CE21889}"/>
              </a:ext>
            </a:extLst>
          </p:cNvPr>
          <p:cNvSpPr/>
          <p:nvPr/>
        </p:nvSpPr>
        <p:spPr>
          <a:xfrm>
            <a:off x="6392692" y="4303079"/>
            <a:ext cx="247958" cy="247959"/>
          </a:xfrm>
          <a:prstGeom prst="ellipse">
            <a:avLst/>
          </a:prstGeom>
          <a:solidFill>
            <a:srgbClr val="FF5D5D"/>
          </a:solidFill>
          <a:ln w="57150">
            <a:solidFill>
              <a:schemeClr val="bg1"/>
            </a:solidFill>
          </a:ln>
          <a:effectLst>
            <a:glow rad="101600">
              <a:schemeClr val="bg1">
                <a:lumMod val="85000"/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600" b="0" i="0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79" name="Graphic 72" descr="Daily Calendar">
            <a:extLst>
              <a:ext uri="{FF2B5EF4-FFF2-40B4-BE49-F238E27FC236}">
                <a16:creationId xmlns:a16="http://schemas.microsoft.com/office/drawing/2014/main" id="{78D2F5F4-20D1-40C5-93DD-4672E81F9CF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415085" y="4323923"/>
            <a:ext cx="206269" cy="20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877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1D6D47C-105F-4B83-A9CD-418EC46AE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BA974F76-74E3-4425-B1F2-DAF10CFF65F2}" type="slidenum">
              <a:rPr lang="en-US" sz="1442" b="0" i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en-US" sz="1442" b="0" i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E1CD372-6B9A-43C4-8829-28CD10C6F744}"/>
              </a:ext>
            </a:extLst>
          </p:cNvPr>
          <p:cNvGrpSpPr/>
          <p:nvPr/>
        </p:nvGrpSpPr>
        <p:grpSpPr>
          <a:xfrm>
            <a:off x="0" y="2"/>
            <a:ext cx="12192000" cy="7067551"/>
            <a:chOff x="0" y="0"/>
            <a:chExt cx="12192000" cy="6858000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FB3AA58-CF00-45EE-B217-C538F6945F1C}"/>
                </a:ext>
              </a:extLst>
            </p:cNvPr>
            <p:cNvGrpSpPr/>
            <p:nvPr/>
          </p:nvGrpSpPr>
          <p:grpSpPr>
            <a:xfrm>
              <a:off x="0" y="0"/>
              <a:ext cx="12192000" cy="6858000"/>
              <a:chOff x="0" y="0"/>
              <a:chExt cx="12192000" cy="6858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795ABE47-059A-43F2-BE69-0523ACB600E0}"/>
                  </a:ext>
                </a:extLst>
              </p:cNvPr>
              <p:cNvSpPr/>
              <p:nvPr/>
            </p:nvSpPr>
            <p:spPr>
              <a:xfrm>
                <a:off x="0" y="0"/>
                <a:ext cx="12192000" cy="6858000"/>
              </a:xfrm>
              <a:prstGeom prst="rect">
                <a:avLst/>
              </a:prstGeom>
              <a:gradFill flip="none" rotWithShape="1">
                <a:gsLst>
                  <a:gs pos="24000">
                    <a:schemeClr val="accent4">
                      <a:alpha val="78000"/>
                      <a:lumMod val="0"/>
                      <a:lumOff val="100000"/>
                    </a:schemeClr>
                  </a:gs>
                  <a:gs pos="100000">
                    <a:schemeClr val="accent4">
                      <a:lumMod val="45000"/>
                      <a:lumOff val="55000"/>
                    </a:schemeClr>
                  </a:gs>
                  <a:gs pos="100000">
                    <a:schemeClr val="accent4">
                      <a:lumMod val="45000"/>
                      <a:lumOff val="55000"/>
                    </a:schemeClr>
                  </a:gs>
                  <a:gs pos="75000">
                    <a:schemeClr val="accent4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 sz="1350" b="0" i="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560D3B24-1CBE-4F71-A303-635ED8E96A5C}"/>
                  </a:ext>
                </a:extLst>
              </p:cNvPr>
              <p:cNvGrpSpPr/>
              <p:nvPr/>
            </p:nvGrpSpPr>
            <p:grpSpPr>
              <a:xfrm>
                <a:off x="511" y="44624"/>
                <a:ext cx="12150261" cy="2774776"/>
                <a:chOff x="512" y="96838"/>
                <a:chExt cx="9144000" cy="1646424"/>
              </a:xfrm>
              <a:effectLst>
                <a:outerShdw blurRad="50800" dist="50800" dir="5700000" algn="ctr" rotWithShape="0">
                  <a:srgbClr val="000000">
                    <a:alpha val="43137"/>
                  </a:srgbClr>
                </a:outerShdw>
                <a:reflection blurRad="444500" stA="45000" endPos="65000" dist="254000" dir="5400000" sy="-100000" algn="bl" rotWithShape="0"/>
              </a:effectLst>
            </p:grpSpPr>
            <p:pic>
              <p:nvPicPr>
                <p:cNvPr id="17" name="Picture 25">
                  <a:extLst>
                    <a:ext uri="{FF2B5EF4-FFF2-40B4-BE49-F238E27FC236}">
                      <a16:creationId xmlns:a16="http://schemas.microsoft.com/office/drawing/2014/main" id="{7F10EFE4-1684-436D-9D85-DA2CAA5CF24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2" y="310795"/>
                  <a:ext cx="9144000" cy="31020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8" name="Picture 27">
                  <a:extLst>
                    <a:ext uri="{FF2B5EF4-FFF2-40B4-BE49-F238E27FC236}">
                      <a16:creationId xmlns:a16="http://schemas.microsoft.com/office/drawing/2014/main" id="{8942A932-DB35-4698-BDC4-3746A4CC355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brightnessContrast bright="20000" contrast="4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209483" y="140228"/>
                  <a:ext cx="740048" cy="732519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reflection stA="46000" endPos="44000" dist="127000" dir="5400000" sy="-100000" algn="bl" rotWithShape="0"/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id="{43CA31D9-8959-41D3-8EBB-46AD09ED6267}"/>
                    </a:ext>
                  </a:extLst>
                </p:cNvPr>
                <p:cNvSpPr/>
                <p:nvPr/>
              </p:nvSpPr>
              <p:spPr>
                <a:xfrm>
                  <a:off x="3519253" y="428731"/>
                  <a:ext cx="1929246" cy="18606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defTabSz="6858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AU" altLang="id-ID" sz="1500" b="0" i="0" dirty="0">
                      <a:solidFill>
                        <a:prstClr val="black"/>
                      </a:solidFill>
                      <a:latin typeface="Bebas Neue" panose="020B0606020202050201" pitchFamily="34" charset="0"/>
                      <a:ea typeface="+mn-ea"/>
                    </a:rPr>
                    <a:t>KEMENTERIAN DALAM NEGERI</a:t>
                  </a:r>
                  <a:endParaRPr lang="id-ID" sz="1500" b="0" i="0" dirty="0">
                    <a:solidFill>
                      <a:prstClr val="black"/>
                    </a:solidFill>
                    <a:latin typeface="Bebas Neue" panose="020B0606020202050201" pitchFamily="34" charset="0"/>
                    <a:ea typeface="+mn-ea"/>
                  </a:endParaRPr>
                </a:p>
              </p:txBody>
            </p:sp>
            <p:pic>
              <p:nvPicPr>
                <p:cNvPr id="20" name="Picture 12" descr="garuda gud.png">
                  <a:extLst>
                    <a:ext uri="{FF2B5EF4-FFF2-40B4-BE49-F238E27FC236}">
                      <a16:creationId xmlns:a16="http://schemas.microsoft.com/office/drawing/2014/main" id="{0CB33CB1-AD3B-4DB5-A351-61CDF591938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179512" y="96838"/>
                  <a:ext cx="941355" cy="16464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pic>
          <p:nvPicPr>
            <p:cNvPr id="14" name="Picture 2" descr="C:\Users\Pavilion\Desktop\Nawa Cita-page-001.jpg">
              <a:extLst>
                <a:ext uri="{FF2B5EF4-FFF2-40B4-BE49-F238E27FC236}">
                  <a16:creationId xmlns:a16="http://schemas.microsoft.com/office/drawing/2014/main" id="{DBE9A4CA-5D2F-4C85-9B1F-17CEDECEE6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725158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-14514"/>
            <a:ext cx="12414694" cy="6891555"/>
            <a:chOff x="0" y="-14514"/>
            <a:chExt cx="12414694" cy="6891555"/>
          </a:xfrm>
        </p:grpSpPr>
        <p:grpSp>
          <p:nvGrpSpPr>
            <p:cNvPr id="3" name="Group 2"/>
            <p:cNvGrpSpPr/>
            <p:nvPr/>
          </p:nvGrpSpPr>
          <p:grpSpPr>
            <a:xfrm>
              <a:off x="0" y="-14514"/>
              <a:ext cx="12414694" cy="6891555"/>
              <a:chOff x="0" y="-14514"/>
              <a:chExt cx="12414694" cy="6891555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169094" y="-3083"/>
                <a:ext cx="622415" cy="1222322"/>
                <a:chOff x="808208" y="-13126"/>
                <a:chExt cx="622415" cy="1222322"/>
              </a:xfrm>
            </p:grpSpPr>
            <p:grpSp>
              <p:nvGrpSpPr>
                <p:cNvPr id="32" name="Group 31"/>
                <p:cNvGrpSpPr/>
                <p:nvPr userDrawn="1"/>
              </p:nvGrpSpPr>
              <p:grpSpPr>
                <a:xfrm>
                  <a:off x="808208" y="-7001"/>
                  <a:ext cx="614645" cy="1216197"/>
                  <a:chOff x="808208" y="-7001"/>
                  <a:chExt cx="614645" cy="1216197"/>
                </a:xfrm>
              </p:grpSpPr>
              <p:grpSp>
                <p:nvGrpSpPr>
                  <p:cNvPr id="34" name="Group 33"/>
                  <p:cNvGrpSpPr/>
                  <p:nvPr userDrawn="1"/>
                </p:nvGrpSpPr>
                <p:grpSpPr>
                  <a:xfrm>
                    <a:off x="808208" y="809146"/>
                    <a:ext cx="614645" cy="400050"/>
                    <a:chOff x="169718" y="794085"/>
                    <a:chExt cx="614645" cy="400050"/>
                  </a:xfrm>
                </p:grpSpPr>
                <p:sp>
                  <p:nvSpPr>
                    <p:cNvPr id="36" name="Right Triangle 35"/>
                    <p:cNvSpPr/>
                    <p:nvPr userDrawn="1"/>
                  </p:nvSpPr>
                  <p:spPr>
                    <a:xfrm flipV="1">
                      <a:off x="169718" y="794085"/>
                      <a:ext cx="573231" cy="400050"/>
                    </a:xfrm>
                    <a:prstGeom prst="rtTriangle">
                      <a:avLst/>
                    </a:prstGeom>
                    <a:solidFill>
                      <a:srgbClr val="D00000"/>
                    </a:solidFill>
                    <a:ln>
                      <a:solidFill>
                        <a:srgbClr val="D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d-ID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7" name="Right Triangle 36"/>
                    <p:cNvSpPr/>
                    <p:nvPr userDrawn="1"/>
                  </p:nvSpPr>
                  <p:spPr>
                    <a:xfrm flipH="1" flipV="1">
                      <a:off x="187084" y="794085"/>
                      <a:ext cx="597279" cy="400050"/>
                    </a:xfrm>
                    <a:prstGeom prst="rtTriangle">
                      <a:avLst/>
                    </a:prstGeom>
                    <a:solidFill>
                      <a:srgbClr val="D00000"/>
                    </a:solidFill>
                    <a:ln>
                      <a:solidFill>
                        <a:srgbClr val="D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d-ID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35" name="Rectangle 34"/>
                  <p:cNvSpPr/>
                  <p:nvPr userDrawn="1"/>
                </p:nvSpPr>
                <p:spPr>
                  <a:xfrm>
                    <a:off x="808208" y="-7001"/>
                    <a:ext cx="614645" cy="926300"/>
                  </a:xfrm>
                  <a:prstGeom prst="rect">
                    <a:avLst/>
                  </a:prstGeom>
                  <a:solidFill>
                    <a:srgbClr val="D00000"/>
                  </a:solidFill>
                  <a:ln>
                    <a:solidFill>
                      <a:srgbClr val="D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id-ID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3" name="Right Triangle 32">
                  <a:extLst>
                    <a:ext uri="{FF2B5EF4-FFF2-40B4-BE49-F238E27FC236}">
                      <a16:creationId xmlns:a16="http://schemas.microsoft.com/office/drawing/2014/main" id="{9E3E4CFB-FDA6-4EFA-B09E-DE3E4170C177}"/>
                    </a:ext>
                  </a:extLst>
                </p:cNvPr>
                <p:cNvSpPr/>
                <p:nvPr userDrawn="1"/>
              </p:nvSpPr>
              <p:spPr>
                <a:xfrm rot="10800000">
                  <a:off x="1350285" y="-13126"/>
                  <a:ext cx="80338" cy="1206046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pic>
            <p:nvPicPr>
              <p:cNvPr id="5" name="Picture 2" descr="https://gawianku.files.wordpress.com/2014/08/0e9a4-garudapancasila-svg.png">
                <a:extLst>
                  <a:ext uri="{FF2B5EF4-FFF2-40B4-BE49-F238E27FC236}">
                    <a16:creationId xmlns:a16="http://schemas.microsoft.com/office/drawing/2014/main" id="{8663E78A-F474-4F8C-896C-E006F8DB96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535" y="62712"/>
                <a:ext cx="823015" cy="8565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5064E815-0602-43C4-85AE-827DDFDA65E5}"/>
                  </a:ext>
                </a:extLst>
              </p:cNvPr>
              <p:cNvGrpSpPr/>
              <p:nvPr/>
            </p:nvGrpSpPr>
            <p:grpSpPr>
              <a:xfrm flipH="1">
                <a:off x="7322858" y="-14514"/>
                <a:ext cx="4864625" cy="592620"/>
                <a:chOff x="0" y="3151"/>
                <a:chExt cx="1962525" cy="370011"/>
              </a:xfrm>
            </p:grpSpPr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F9560A86-BD73-402D-B704-3B996C65662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27" name="Picture 26">
                  <a:extLst>
                    <a:ext uri="{FF2B5EF4-FFF2-40B4-BE49-F238E27FC236}">
                      <a16:creationId xmlns:a16="http://schemas.microsoft.com/office/drawing/2014/main" id="{9190EE09-0388-4A8E-8E5A-9A44091B4B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5058" y="8370"/>
                  <a:ext cx="1146844" cy="259567"/>
                </a:xfrm>
                <a:prstGeom prst="rect">
                  <a:avLst/>
                </a:prstGeom>
              </p:spPr>
            </p:pic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085B9306-7D6C-4F88-83DE-0E3E3FBDDF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8370"/>
                  <a:ext cx="1563549" cy="364792"/>
                </a:xfrm>
                <a:prstGeom prst="rect">
                  <a:avLst/>
                </a:prstGeom>
              </p:spPr>
            </p:pic>
            <p:pic>
              <p:nvPicPr>
                <p:cNvPr id="29" name="Picture 28">
                  <a:extLst>
                    <a:ext uri="{FF2B5EF4-FFF2-40B4-BE49-F238E27FC236}">
                      <a16:creationId xmlns:a16="http://schemas.microsoft.com/office/drawing/2014/main" id="{AC3E997B-CC77-4FBD-8ED4-2D05EABE44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08662449-9E07-4EE8-8B60-0D812710097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76510" y="6884"/>
                  <a:ext cx="186238" cy="259567"/>
                </a:xfrm>
                <a:prstGeom prst="rect">
                  <a:avLst/>
                </a:prstGeom>
              </p:spPr>
            </p:pic>
            <p:pic>
              <p:nvPicPr>
                <p:cNvPr id="31" name="Picture 30">
                  <a:extLst>
                    <a:ext uri="{FF2B5EF4-FFF2-40B4-BE49-F238E27FC236}">
                      <a16:creationId xmlns:a16="http://schemas.microsoft.com/office/drawing/2014/main" id="{0126F8F7-E8D1-44CF-8BB9-AB58C481DB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44853" y="8370"/>
                  <a:ext cx="137255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4B1B18FD-9158-4A18-8B33-17A8F583B5D7}"/>
                  </a:ext>
                </a:extLst>
              </p:cNvPr>
              <p:cNvGrpSpPr/>
              <p:nvPr/>
            </p:nvGrpSpPr>
            <p:grpSpPr>
              <a:xfrm>
                <a:off x="7908863" y="-14514"/>
                <a:ext cx="4505831" cy="1023685"/>
                <a:chOff x="7770749" y="1109112"/>
                <a:chExt cx="4505831" cy="1023685"/>
              </a:xfrm>
            </p:grpSpPr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6414A6BB-DB0C-4EFF-AF18-F65C56C05BF4}"/>
                    </a:ext>
                  </a:extLst>
                </p:cNvPr>
                <p:cNvSpPr txBox="1"/>
                <p:nvPr/>
              </p:nvSpPr>
              <p:spPr>
                <a:xfrm>
                  <a:off x="7770749" y="1109112"/>
                  <a:ext cx="351448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r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Adobe Gothic Std B" panose="020B0800000000000000" pitchFamily="34" charset="-128"/>
                      <a:cs typeface="Times New Roman" panose="02020603050405020304" pitchFamily="18" charset="0"/>
                    </a:rPr>
                    <a:t>KEMENTERIAN DALAM NEGERI </a:t>
                  </a:r>
                </a:p>
              </p:txBody>
            </p:sp>
            <p:pic>
              <p:nvPicPr>
                <p:cNvPr id="24" name="Picture 23">
                  <a:extLst>
                    <a:ext uri="{FF2B5EF4-FFF2-40B4-BE49-F238E27FC236}">
                      <a16:creationId xmlns:a16="http://schemas.microsoft.com/office/drawing/2014/main" id="{26E3C2DE-C3BE-4C51-8593-F2AE67E96E1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10404" y="1130050"/>
                  <a:ext cx="1366176" cy="1002747"/>
                </a:xfrm>
                <a:prstGeom prst="rect">
                  <a:avLst/>
                </a:prstGeom>
              </p:spPr>
            </p:pic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CEF5FF81-0715-43BD-B74A-58858F4D2991}"/>
                    </a:ext>
                  </a:extLst>
                </p:cNvPr>
                <p:cNvSpPr/>
                <p:nvPr/>
              </p:nvSpPr>
              <p:spPr>
                <a:xfrm>
                  <a:off x="9202950" y="1329966"/>
                  <a:ext cx="2013693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r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Adobe Gothic Std B" panose="020B0800000000000000" pitchFamily="34" charset="-128"/>
                      <a:cs typeface="Times New Roman" panose="02020603050405020304" pitchFamily="18" charset="0"/>
                    </a:rPr>
                    <a:t>REPUBLIK INDONESIA</a:t>
                  </a:r>
                  <a:endParaRPr kumimoji="0" lang="en-AU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Adobe Gothic Std B" panose="020B0800000000000000" pitchFamily="34" charset="-128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530A10F9-18A0-4F2B-AEE2-A38B8BA57C4D}"/>
                  </a:ext>
                </a:extLst>
              </p:cNvPr>
              <p:cNvGrpSpPr/>
              <p:nvPr/>
            </p:nvGrpSpPr>
            <p:grpSpPr>
              <a:xfrm rot="10800000" flipH="1">
                <a:off x="0" y="6445041"/>
                <a:ext cx="5568287" cy="432000"/>
                <a:chOff x="0" y="3151"/>
                <a:chExt cx="1962525" cy="321485"/>
              </a:xfrm>
            </p:grpSpPr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1B396F22-D0CD-469D-A65A-A94960B63F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18" name="Picture 17">
                  <a:extLst>
                    <a:ext uri="{FF2B5EF4-FFF2-40B4-BE49-F238E27FC236}">
                      <a16:creationId xmlns:a16="http://schemas.microsoft.com/office/drawing/2014/main" id="{5866EF6C-BC8B-434B-9454-388BD59E17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5058" y="8370"/>
                  <a:ext cx="1164519" cy="235172"/>
                </a:xfrm>
                <a:prstGeom prst="rect">
                  <a:avLst/>
                </a:prstGeom>
              </p:spPr>
            </p:pic>
            <p:pic>
              <p:nvPicPr>
                <p:cNvPr id="19" name="Picture 18">
                  <a:extLst>
                    <a:ext uri="{FF2B5EF4-FFF2-40B4-BE49-F238E27FC236}">
                      <a16:creationId xmlns:a16="http://schemas.microsoft.com/office/drawing/2014/main" id="{F6BF2F4F-F0DE-4A3E-9AD8-85B352D7F6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20" name="Picture 19">
                  <a:extLst>
                    <a:ext uri="{FF2B5EF4-FFF2-40B4-BE49-F238E27FC236}">
                      <a16:creationId xmlns:a16="http://schemas.microsoft.com/office/drawing/2014/main" id="{379E1CC8-BD7F-4D4F-AD9C-01C0BA00705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21" name="Picture 20">
                  <a:extLst>
                    <a:ext uri="{FF2B5EF4-FFF2-40B4-BE49-F238E27FC236}">
                      <a16:creationId xmlns:a16="http://schemas.microsoft.com/office/drawing/2014/main" id="{AF08D713-7402-44EA-9B24-38A05E52424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  <p:pic>
              <p:nvPicPr>
                <p:cNvPr id="22" name="Picture 21">
                  <a:extLst>
                    <a:ext uri="{FF2B5EF4-FFF2-40B4-BE49-F238E27FC236}">
                      <a16:creationId xmlns:a16="http://schemas.microsoft.com/office/drawing/2014/main" id="{B5E2C757-CD8E-4800-93CF-7BF331978F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44853" y="8370"/>
                  <a:ext cx="154726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C4C24322-CA1F-4AB9-807F-A31B31940E52}"/>
                  </a:ext>
                </a:extLst>
              </p:cNvPr>
              <p:cNvGrpSpPr/>
              <p:nvPr/>
            </p:nvGrpSpPr>
            <p:grpSpPr>
              <a:xfrm>
                <a:off x="64021" y="6492031"/>
                <a:ext cx="4677169" cy="270558"/>
                <a:chOff x="-17527" y="6462485"/>
                <a:chExt cx="5261293" cy="314413"/>
              </a:xfrm>
            </p:grpSpPr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56B530AC-EB7E-453A-AE63-754B7BC7C69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7527" y="6560490"/>
                  <a:ext cx="191966" cy="202833"/>
                </a:xfrm>
                <a:prstGeom prst="rect">
                  <a:avLst/>
                </a:prstGeom>
              </p:spPr>
            </p:pic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973E7806-366B-4D25-BF71-B9B1A0732416}"/>
                    </a:ext>
                  </a:extLst>
                </p:cNvPr>
                <p:cNvSpPr txBox="1"/>
                <p:nvPr/>
              </p:nvSpPr>
              <p:spPr>
                <a:xfrm>
                  <a:off x="120906" y="6464693"/>
                  <a:ext cx="134697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EB16B493-FF65-487F-8CC7-3E9FC9196152}"/>
                    </a:ext>
                  </a:extLst>
                </p:cNvPr>
                <p:cNvSpPr txBox="1"/>
                <p:nvPr/>
              </p:nvSpPr>
              <p:spPr>
                <a:xfrm>
                  <a:off x="1647991" y="6462485"/>
                  <a:ext cx="134697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B5BB674C-03C2-48FA-9D4B-E3A5F18B866C}"/>
                    </a:ext>
                  </a:extLst>
                </p:cNvPr>
                <p:cNvSpPr txBox="1"/>
                <p:nvPr/>
              </p:nvSpPr>
              <p:spPr>
                <a:xfrm>
                  <a:off x="3277021" y="6469121"/>
                  <a:ext cx="1553759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kemendagri_ri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pic>
              <p:nvPicPr>
                <p:cNvPr id="14" name="Picture 13">
                  <a:extLst>
                    <a:ext uri="{FF2B5EF4-FFF2-40B4-BE49-F238E27FC236}">
                      <a16:creationId xmlns:a16="http://schemas.microsoft.com/office/drawing/2014/main" id="{CA86CE76-0A71-4C63-871E-19A3D79DCFF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3088" y="6547883"/>
                  <a:ext cx="182949" cy="188522"/>
                </a:xfrm>
                <a:prstGeom prst="rect">
                  <a:avLst/>
                </a:prstGeom>
              </p:spPr>
            </p:pic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25980D32-55BE-4BF2-84FA-272888FBE59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biLevel thresh="75000"/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34450" y="6552311"/>
                  <a:ext cx="208469" cy="205789"/>
                </a:xfrm>
                <a:prstGeom prst="rect">
                  <a:avLst/>
                </a:prstGeom>
              </p:spPr>
            </p:pic>
            <p:pic>
              <p:nvPicPr>
                <p:cNvPr id="16" name="Picture 15">
                  <a:extLst>
                    <a:ext uri="{FF2B5EF4-FFF2-40B4-BE49-F238E27FC236}">
                      <a16:creationId xmlns:a16="http://schemas.microsoft.com/office/drawing/2014/main" id="{8BEFCF9F-5C62-44F1-935B-5FFCE8090E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001009" y="6560490"/>
                  <a:ext cx="242757" cy="187993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EA8DD4A-0F91-493B-8030-7EDB22AC5E9F}"/>
                </a:ext>
              </a:extLst>
            </p:cNvPr>
            <p:cNvGrpSpPr/>
            <p:nvPr/>
          </p:nvGrpSpPr>
          <p:grpSpPr>
            <a:xfrm>
              <a:off x="2547257" y="2446407"/>
              <a:ext cx="7304167" cy="1558657"/>
              <a:chOff x="2871021" y="2090232"/>
              <a:chExt cx="8064601" cy="1720929"/>
            </a:xfrm>
          </p:grpSpPr>
          <p:sp>
            <p:nvSpPr>
              <p:cNvPr id="47" name="Rectangle: Rounded Corners 3">
                <a:extLst>
                  <a:ext uri="{FF2B5EF4-FFF2-40B4-BE49-F238E27FC236}">
                    <a16:creationId xmlns:a16="http://schemas.microsoft.com/office/drawing/2014/main" id="{C2CAB677-EF98-42DE-AA7C-4BF1CB5D2B1C}"/>
                  </a:ext>
                </a:extLst>
              </p:cNvPr>
              <p:cNvSpPr/>
              <p:nvPr/>
            </p:nvSpPr>
            <p:spPr>
              <a:xfrm>
                <a:off x="2871021" y="2771056"/>
                <a:ext cx="8064601" cy="1040105"/>
              </a:xfrm>
              <a:prstGeom prst="roundRect">
                <a:avLst>
                  <a:gd name="adj" fmla="val 50000"/>
                </a:avLst>
              </a:prstGeom>
              <a:solidFill>
                <a:schemeClr val="accent2">
                  <a:lumMod val="60000"/>
                  <a:lumOff val="40000"/>
                  <a:alpha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Gambaran Umum Kondisi Makro Ekonomi dan Keuangan Daerah Provinsi Regional Sulawesi</a:t>
                </a: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6E1B8528-EE00-461E-A4EA-4D6E04D3593D}"/>
                  </a:ext>
                </a:extLst>
              </p:cNvPr>
              <p:cNvSpPr/>
              <p:nvPr/>
            </p:nvSpPr>
            <p:spPr>
              <a:xfrm>
                <a:off x="6308007" y="2090232"/>
                <a:ext cx="866275" cy="83419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rPr>
                  <a:t>1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61385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9997" y="3645024"/>
            <a:ext cx="6105997" cy="2646588"/>
            <a:chOff x="59214" y="911415"/>
            <a:chExt cx="6087855" cy="2646588"/>
          </a:xfrm>
        </p:grpSpPr>
        <p:sp>
          <p:nvSpPr>
            <p:cNvPr id="2" name="TextBox 1"/>
            <p:cNvSpPr txBox="1"/>
            <p:nvPr/>
          </p:nvSpPr>
          <p:spPr>
            <a:xfrm>
              <a:off x="788288" y="911415"/>
              <a:ext cx="472821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Tingkat Kemiskinan Provinsi Seluruh Indonesia Tahun 2018 (Persen)</a:t>
              </a:r>
            </a:p>
          </p:txBody>
        </p:sp>
        <p:graphicFrame>
          <p:nvGraphicFramePr>
            <p:cNvPr id="3" name="Chart 2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983487759"/>
                </p:ext>
              </p:extLst>
            </p:nvPr>
          </p:nvGraphicFramePr>
          <p:xfrm>
            <a:off x="59214" y="1225740"/>
            <a:ext cx="6087855" cy="233226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</p:grpSp>
      <p:grpSp>
        <p:nvGrpSpPr>
          <p:cNvPr id="7" name="Group 6"/>
          <p:cNvGrpSpPr/>
          <p:nvPr/>
        </p:nvGrpSpPr>
        <p:grpSpPr>
          <a:xfrm>
            <a:off x="85856" y="941627"/>
            <a:ext cx="5794120" cy="2654275"/>
            <a:chOff x="85856" y="941627"/>
            <a:chExt cx="6052637" cy="2654275"/>
          </a:xfrm>
        </p:grpSpPr>
        <p:sp>
          <p:nvSpPr>
            <p:cNvPr id="5" name="TextBox 4"/>
            <p:cNvSpPr txBox="1"/>
            <p:nvPr/>
          </p:nvSpPr>
          <p:spPr>
            <a:xfrm>
              <a:off x="469061" y="941627"/>
              <a:ext cx="4988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Pertumbuhan Ekonomi Provinsi Seluruh Indonesia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Tahun 2018 (Persen)</a:t>
              </a:r>
            </a:p>
          </p:txBody>
        </p:sp>
        <p:graphicFrame>
          <p:nvGraphicFramePr>
            <p:cNvPr id="6" name="Chart 5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087901216"/>
                </p:ext>
              </p:extLst>
            </p:nvPr>
          </p:nvGraphicFramePr>
          <p:xfrm>
            <a:off x="85856" y="1264847"/>
            <a:ext cx="6052637" cy="23310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  <p:grpSp>
        <p:nvGrpSpPr>
          <p:cNvPr id="10" name="Group 9"/>
          <p:cNvGrpSpPr/>
          <p:nvPr/>
        </p:nvGrpSpPr>
        <p:grpSpPr>
          <a:xfrm>
            <a:off x="5879976" y="1073851"/>
            <a:ext cx="6276520" cy="2450615"/>
            <a:chOff x="-132061" y="937265"/>
            <a:chExt cx="6276520" cy="2450615"/>
          </a:xfrm>
        </p:grpSpPr>
        <p:sp>
          <p:nvSpPr>
            <p:cNvPr id="8" name="TextBox 7"/>
            <p:cNvSpPr txBox="1"/>
            <p:nvPr/>
          </p:nvSpPr>
          <p:spPr>
            <a:xfrm>
              <a:off x="1617293" y="937265"/>
              <a:ext cx="277781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Indeks Pembangunan Manusia (IPM)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Provinsi Seluruh Indonesia Tahun 2017</a:t>
              </a:r>
            </a:p>
          </p:txBody>
        </p:sp>
        <p:graphicFrame>
          <p:nvGraphicFramePr>
            <p:cNvPr id="9" name="Chart 8">
              <a:extLst>
                <a:ext uri="{FF2B5EF4-FFF2-40B4-BE49-F238E27FC236}">
                  <a16:creationId xmlns:a16="http://schemas.microsoft.com/office/drawing/2014/main" id="{435003A3-DC18-4F9E-A3C7-85674302CA9A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245985628"/>
                </p:ext>
              </p:extLst>
            </p:nvPr>
          </p:nvGraphicFramePr>
          <p:xfrm>
            <a:off x="-132061" y="1418905"/>
            <a:ext cx="6276520" cy="196897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grpSp>
        <p:nvGrpSpPr>
          <p:cNvPr id="17" name="Group 16"/>
          <p:cNvGrpSpPr/>
          <p:nvPr/>
        </p:nvGrpSpPr>
        <p:grpSpPr>
          <a:xfrm>
            <a:off x="6256612" y="3701280"/>
            <a:ext cx="5961171" cy="2512904"/>
            <a:chOff x="161001" y="1052736"/>
            <a:chExt cx="5961171" cy="2512904"/>
          </a:xfrm>
        </p:grpSpPr>
        <p:graphicFrame>
          <p:nvGraphicFramePr>
            <p:cNvPr id="14" name="Chart 13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862237759"/>
                </p:ext>
              </p:extLst>
            </p:nvPr>
          </p:nvGraphicFramePr>
          <p:xfrm>
            <a:off x="161001" y="1556655"/>
            <a:ext cx="5961171" cy="200898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5" name="TextBox 14"/>
            <p:cNvSpPr txBox="1"/>
            <p:nvPr/>
          </p:nvSpPr>
          <p:spPr>
            <a:xfrm>
              <a:off x="948241" y="1052736"/>
              <a:ext cx="450251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Tingkat Pengangguran Terbuka (TPT) Provinsi Seluruh Indonesia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Tahun 2018  (Persen)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4A1A8F0-F718-4758-AF05-0946BB9468DC}"/>
              </a:ext>
            </a:extLst>
          </p:cNvPr>
          <p:cNvGrpSpPr/>
          <p:nvPr/>
        </p:nvGrpSpPr>
        <p:grpSpPr>
          <a:xfrm>
            <a:off x="2207567" y="87936"/>
            <a:ext cx="5270437" cy="726837"/>
            <a:chOff x="1389826" y="138011"/>
            <a:chExt cx="6303641" cy="843966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93F1423E-7D0E-4003-BAD3-F3AA477821BA}"/>
                </a:ext>
              </a:extLst>
            </p:cNvPr>
            <p:cNvGrpSpPr/>
            <p:nvPr/>
          </p:nvGrpSpPr>
          <p:grpSpPr>
            <a:xfrm>
              <a:off x="1389826" y="138011"/>
              <a:ext cx="6303641" cy="843966"/>
              <a:chOff x="1087956" y="136882"/>
              <a:chExt cx="5644939" cy="843966"/>
            </a:xfrm>
          </p:grpSpPr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1A1C1213-81D1-48E1-A622-926909DA36FE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9" cy="832508"/>
                <a:chOff x="0" y="3151"/>
                <a:chExt cx="1563549" cy="321485"/>
              </a:xfrm>
            </p:grpSpPr>
            <p:pic>
              <p:nvPicPr>
                <p:cNvPr id="23" name="Picture 22">
                  <a:extLst>
                    <a:ext uri="{FF2B5EF4-FFF2-40B4-BE49-F238E27FC236}">
                      <a16:creationId xmlns:a16="http://schemas.microsoft.com/office/drawing/2014/main" id="{A5B8C1A2-DC40-4869-BD73-FC6AAC7D9D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24" name="Picture 23">
                  <a:extLst>
                    <a:ext uri="{FF2B5EF4-FFF2-40B4-BE49-F238E27FC236}">
                      <a16:creationId xmlns:a16="http://schemas.microsoft.com/office/drawing/2014/main" id="{77444ED5-0BEE-4423-8773-2E14DEFBC12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25" name="Picture 24">
                  <a:extLst>
                    <a:ext uri="{FF2B5EF4-FFF2-40B4-BE49-F238E27FC236}">
                      <a16:creationId xmlns:a16="http://schemas.microsoft.com/office/drawing/2014/main" id="{2D949EE8-2759-4974-85F9-1833770D1B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30543CC9-4E26-4828-B369-DE11535F5BC4}"/>
                  </a:ext>
                </a:extLst>
              </p:cNvPr>
              <p:cNvSpPr/>
              <p:nvPr/>
            </p:nvSpPr>
            <p:spPr>
              <a:xfrm>
                <a:off x="1119953" y="136882"/>
                <a:ext cx="4845457" cy="5003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200" b="1" i="0" u="none" strike="noStrike" kern="0" cap="none" spc="-15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+mn-cs"/>
                  </a:rPr>
                  <a:t>GAMBARAN UMUM MAKRO EKONOMI</a:t>
                </a:r>
              </a:p>
            </p:txBody>
          </p:sp>
        </p:grp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093DA86-904A-411F-9BF4-F3CDE5BAEF09}"/>
                </a:ext>
              </a:extLst>
            </p:cNvPr>
            <p:cNvSpPr/>
            <p:nvPr/>
          </p:nvSpPr>
          <p:spPr>
            <a:xfrm>
              <a:off x="1402636" y="464362"/>
              <a:ext cx="5355268" cy="5003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200" b="1" i="0" u="none" strike="noStrike" kern="0" cap="none" spc="-15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+mn-cs"/>
                </a:rPr>
                <a:t>Provinsi Regional</a:t>
              </a:r>
              <a:r>
                <a:rPr kumimoji="0" lang="id-ID" sz="2200" b="1" i="0" u="none" strike="noStrike" kern="0" cap="none" spc="-150" normalizeH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+mn-cs"/>
                </a:rPr>
                <a:t> Sulawesi 2017-2018</a:t>
              </a:r>
              <a:endParaRPr kumimoji="0" lang="id-ID" sz="2200" b="1" i="0" u="none" strike="noStrike" kern="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S PGothic" pitchFamily="34" charset="-128"/>
                <a:cs typeface="+mn-cs"/>
              </a:endParaRPr>
            </a:p>
          </p:txBody>
        </p:sp>
      </p:grpSp>
      <p:graphicFrame>
        <p:nvGraphicFramePr>
          <p:cNvPr id="26" name="Chart 25">
            <a:extLst>
              <a:ext uri="{FF2B5EF4-FFF2-40B4-BE49-F238E27FC236}">
                <a16:creationId xmlns:a16="http://schemas.microsoft.com/office/drawing/2014/main" id="{BDCD92F1-2BC8-4FB7-A41B-58FC5A26E9C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7145728"/>
              </p:ext>
            </p:extLst>
          </p:nvPr>
        </p:nvGraphicFramePr>
        <p:xfrm>
          <a:off x="-5043318" y="368995"/>
          <a:ext cx="5037835" cy="57264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3392128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9845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D4427642-5E5C-4344-B236-0CB57DDD5422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19201456" y="-4241916"/>
          <a:ext cx="6408712" cy="10009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7608168" y="6567949"/>
            <a:ext cx="468052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d-ID" altLang="id-ID" sz="900" b="0" i="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Sumber Data : Perda APBD, Ditjen </a:t>
            </a:r>
            <a:r>
              <a:rPr lang="en-US" altLang="id-ID" sz="900" b="0" i="0" dirty="0" err="1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Bina</a:t>
            </a:r>
            <a:r>
              <a:rPr lang="en-US" altLang="id-ID" sz="900" b="0" i="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id-ID" altLang="id-ID" sz="900" b="0" i="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Keuangan Daerah Kementerian Dalam Negeri, 2019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4A1A8F0-F718-4758-AF05-0946BB9468DC}"/>
              </a:ext>
            </a:extLst>
          </p:cNvPr>
          <p:cNvGrpSpPr/>
          <p:nvPr/>
        </p:nvGrpSpPr>
        <p:grpSpPr>
          <a:xfrm>
            <a:off x="2711624" y="188640"/>
            <a:ext cx="5319908" cy="726837"/>
            <a:chOff x="1389826" y="138011"/>
            <a:chExt cx="6303640" cy="843966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93F1423E-7D0E-4003-BAD3-F3AA477821BA}"/>
                </a:ext>
              </a:extLst>
            </p:cNvPr>
            <p:cNvGrpSpPr/>
            <p:nvPr/>
          </p:nvGrpSpPr>
          <p:grpSpPr>
            <a:xfrm>
              <a:off x="1389826" y="138011"/>
              <a:ext cx="6303640" cy="843966"/>
              <a:chOff x="1087956" y="136882"/>
              <a:chExt cx="5644938" cy="843966"/>
            </a:xfrm>
          </p:grpSpPr>
          <p:grpSp>
            <p:nvGrpSpPr>
              <p:cNvPr id="21" name="Group 20">
                <a:extLst>
                  <a:ext uri="{FF2B5EF4-FFF2-40B4-BE49-F238E27FC236}">
                    <a16:creationId xmlns:a16="http://schemas.microsoft.com/office/drawing/2014/main" id="{1A1C1213-81D1-48E1-A622-926909DA36FE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8" cy="832508"/>
                <a:chOff x="0" y="3151"/>
                <a:chExt cx="1563549" cy="321485"/>
              </a:xfrm>
            </p:grpSpPr>
            <p:pic>
              <p:nvPicPr>
                <p:cNvPr id="23" name="Picture 22">
                  <a:extLst>
                    <a:ext uri="{FF2B5EF4-FFF2-40B4-BE49-F238E27FC236}">
                      <a16:creationId xmlns:a16="http://schemas.microsoft.com/office/drawing/2014/main" id="{A5B8C1A2-DC40-4869-BD73-FC6AAC7D9D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24" name="Picture 23">
                  <a:extLst>
                    <a:ext uri="{FF2B5EF4-FFF2-40B4-BE49-F238E27FC236}">
                      <a16:creationId xmlns:a16="http://schemas.microsoft.com/office/drawing/2014/main" id="{77444ED5-0BEE-4423-8773-2E14DEFBC12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25" name="Picture 24">
                  <a:extLst>
                    <a:ext uri="{FF2B5EF4-FFF2-40B4-BE49-F238E27FC236}">
                      <a16:creationId xmlns:a16="http://schemas.microsoft.com/office/drawing/2014/main" id="{2D949EE8-2759-4974-85F9-1833770D1B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30543CC9-4E26-4828-B369-DE11535F5BC4}"/>
                  </a:ext>
                </a:extLst>
              </p:cNvPr>
              <p:cNvSpPr/>
              <p:nvPr/>
            </p:nvSpPr>
            <p:spPr>
              <a:xfrm>
                <a:off x="1119953" y="136882"/>
                <a:ext cx="4966918" cy="5003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200" b="1" i="0" u="none" strike="noStrike" kern="0" cap="none" spc="-15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rPr>
                  <a:t>PROPORSI KOMPONEN BELANJA DAERAH</a:t>
                </a:r>
              </a:p>
            </p:txBody>
          </p:sp>
        </p:grp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093DA86-904A-411F-9BF4-F3CDE5BAEF09}"/>
                </a:ext>
              </a:extLst>
            </p:cNvPr>
            <p:cNvSpPr/>
            <p:nvPr/>
          </p:nvSpPr>
          <p:spPr>
            <a:xfrm>
              <a:off x="1402636" y="464362"/>
              <a:ext cx="4213122" cy="5003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2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Agregat APBD Provinsi TA 2019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2711061" y="-419652"/>
            <a:ext cx="6256209" cy="7789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750614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44411" y="1171777"/>
            <a:ext cx="6337374" cy="5176230"/>
            <a:chOff x="663045" y="1500935"/>
            <a:chExt cx="5418278" cy="4425532"/>
          </a:xfrm>
        </p:grpSpPr>
        <p:sp>
          <p:nvSpPr>
            <p:cNvPr id="13" name="object 13"/>
            <p:cNvSpPr/>
            <p:nvPr/>
          </p:nvSpPr>
          <p:spPr>
            <a:xfrm>
              <a:off x="2202142" y="2073175"/>
              <a:ext cx="2326644" cy="289812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14" name="object 14"/>
            <p:cNvSpPr/>
            <p:nvPr/>
          </p:nvSpPr>
          <p:spPr>
            <a:xfrm>
              <a:off x="3079738" y="3373797"/>
              <a:ext cx="206920" cy="20692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15" name="object 15"/>
            <p:cNvSpPr/>
            <p:nvPr/>
          </p:nvSpPr>
          <p:spPr>
            <a:xfrm>
              <a:off x="3817687" y="4534899"/>
              <a:ext cx="202606" cy="20248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16" name="object 16"/>
            <p:cNvSpPr txBox="1"/>
            <p:nvPr/>
          </p:nvSpPr>
          <p:spPr>
            <a:xfrm>
              <a:off x="2706629" y="4588151"/>
              <a:ext cx="758757" cy="438043"/>
            </a:xfrm>
            <a:prstGeom prst="rect">
              <a:avLst/>
            </a:prstGeom>
          </p:spPr>
          <p:txBody>
            <a:bodyPr vert="horz" wrap="square" lIns="0" tIns="39334" rIns="0" bIns="0" rtlCol="0">
              <a:spAutoFit/>
            </a:bodyPr>
            <a:lstStyle/>
            <a:p>
              <a:pPr marL="12689" marR="5075">
                <a:lnSpc>
                  <a:spcPct val="82700"/>
                </a:lnSpc>
                <a:spcBef>
                  <a:spcPts val="310"/>
                </a:spcBef>
              </a:pPr>
              <a:r>
                <a:rPr sz="1000" i="0" spc="15" dirty="0">
                  <a:latin typeface="Cambria"/>
                  <a:cs typeface="Cambria"/>
                </a:rPr>
                <a:t>KI </a:t>
              </a:r>
              <a:r>
                <a:rPr sz="1000" i="0" spc="10" dirty="0">
                  <a:latin typeface="Cambria"/>
                  <a:cs typeface="Cambria"/>
                </a:rPr>
                <a:t>Bantaeng  </a:t>
              </a:r>
              <a:r>
                <a:rPr sz="900" i="0" dirty="0">
                  <a:latin typeface="Cambria"/>
                  <a:cs typeface="Cambria"/>
                </a:rPr>
                <a:t>Kab.Bantaeng,  Sulawesi</a:t>
              </a:r>
              <a:r>
                <a:rPr sz="900" i="0" spc="-10" dirty="0">
                  <a:latin typeface="Cambria"/>
                  <a:cs typeface="Cambria"/>
                </a:rPr>
                <a:t> </a:t>
              </a:r>
              <a:r>
                <a:rPr sz="900" i="0" spc="-5" dirty="0">
                  <a:latin typeface="Cambria"/>
                  <a:cs typeface="Cambria"/>
                </a:rPr>
                <a:t>Selatan</a:t>
              </a:r>
              <a:endParaRPr sz="900" i="0">
                <a:latin typeface="Cambria"/>
                <a:cs typeface="Cambria"/>
              </a:endParaRPr>
            </a:p>
          </p:txBody>
        </p:sp>
        <p:sp>
          <p:nvSpPr>
            <p:cNvPr id="17" name="object 17"/>
            <p:cNvSpPr txBox="1"/>
            <p:nvPr/>
          </p:nvSpPr>
          <p:spPr>
            <a:xfrm>
              <a:off x="4140146" y="4476838"/>
              <a:ext cx="1060738" cy="245036"/>
            </a:xfrm>
            <a:prstGeom prst="rect">
              <a:avLst/>
            </a:prstGeom>
          </p:spPr>
          <p:txBody>
            <a:bodyPr vert="horz" wrap="square" lIns="0" tIns="17129" rIns="0" bIns="0" rtlCol="0">
              <a:spAutoFit/>
            </a:bodyPr>
            <a:lstStyle/>
            <a:p>
              <a:pPr marL="12689">
                <a:lnSpc>
                  <a:spcPts val="1209"/>
                </a:lnSpc>
                <a:spcBef>
                  <a:spcPts val="135"/>
                </a:spcBef>
              </a:pPr>
              <a:r>
                <a:rPr sz="1200" i="0" spc="20" dirty="0">
                  <a:latin typeface="Cambria"/>
                  <a:cs typeface="Cambria"/>
                </a:rPr>
                <a:t>KSPN</a:t>
              </a:r>
              <a:r>
                <a:rPr sz="1200" i="0" spc="-35" dirty="0">
                  <a:latin typeface="Cambria"/>
                  <a:cs typeface="Cambria"/>
                </a:rPr>
                <a:t> </a:t>
              </a:r>
              <a:r>
                <a:rPr sz="1200" i="0" spc="15" dirty="0">
                  <a:latin typeface="Cambria"/>
                  <a:cs typeface="Cambria"/>
                </a:rPr>
                <a:t>Wakatobi</a:t>
              </a:r>
              <a:endParaRPr sz="1200" i="0">
                <a:latin typeface="Cambria"/>
                <a:cs typeface="Cambria"/>
              </a:endParaRPr>
            </a:p>
            <a:p>
              <a:pPr marL="12689">
                <a:lnSpc>
                  <a:spcPts val="909"/>
                </a:lnSpc>
              </a:pPr>
              <a:r>
                <a:rPr sz="1000" i="0" dirty="0">
                  <a:latin typeface="Cambria"/>
                  <a:cs typeface="Cambria"/>
                </a:rPr>
                <a:t>Sulawesi</a:t>
              </a:r>
              <a:r>
                <a:rPr sz="1000" i="0" spc="-45" dirty="0">
                  <a:latin typeface="Cambria"/>
                  <a:cs typeface="Cambria"/>
                </a:rPr>
                <a:t> </a:t>
              </a:r>
              <a:r>
                <a:rPr sz="1000" i="0" spc="-5" dirty="0">
                  <a:latin typeface="Cambria"/>
                  <a:cs typeface="Cambria"/>
                </a:rPr>
                <a:t>Tenggara</a:t>
              </a:r>
              <a:endParaRPr sz="1000" i="0">
                <a:latin typeface="Cambria"/>
                <a:cs typeface="Cambria"/>
              </a:endParaRPr>
            </a:p>
          </p:txBody>
        </p:sp>
        <p:sp>
          <p:nvSpPr>
            <p:cNvPr id="18" name="object 18"/>
            <p:cNvSpPr txBox="1"/>
            <p:nvPr/>
          </p:nvSpPr>
          <p:spPr>
            <a:xfrm>
              <a:off x="1487706" y="3215587"/>
              <a:ext cx="800629" cy="464319"/>
            </a:xfrm>
            <a:prstGeom prst="rect">
              <a:avLst/>
            </a:prstGeom>
          </p:spPr>
          <p:txBody>
            <a:bodyPr vert="horz" wrap="square" lIns="0" tIns="17129" rIns="0" bIns="0" rtlCol="0">
              <a:spAutoFit/>
            </a:bodyPr>
            <a:lstStyle/>
            <a:p>
              <a:pPr marL="12689">
                <a:lnSpc>
                  <a:spcPts val="1194"/>
                </a:lnSpc>
                <a:spcBef>
                  <a:spcPts val="135"/>
                </a:spcBef>
              </a:pPr>
              <a:r>
                <a:rPr sz="1200" i="0" spc="20" dirty="0">
                  <a:latin typeface="Cambria"/>
                  <a:cs typeface="Cambria"/>
                </a:rPr>
                <a:t>KSPN</a:t>
              </a:r>
              <a:r>
                <a:rPr sz="1200" i="0" spc="-20" dirty="0">
                  <a:latin typeface="Cambria"/>
                  <a:cs typeface="Cambria"/>
                </a:rPr>
                <a:t> </a:t>
              </a:r>
              <a:r>
                <a:rPr sz="1200" i="0" spc="10" dirty="0">
                  <a:latin typeface="Cambria"/>
                  <a:cs typeface="Cambria"/>
                </a:rPr>
                <a:t>Tana</a:t>
              </a:r>
              <a:endParaRPr sz="1200" i="0">
                <a:latin typeface="Cambria"/>
                <a:cs typeface="Cambria"/>
              </a:endParaRPr>
            </a:p>
            <a:p>
              <a:pPr marL="12689">
                <a:lnSpc>
                  <a:spcPts val="1099"/>
                </a:lnSpc>
              </a:pPr>
              <a:r>
                <a:rPr sz="1200" i="0" spc="10" dirty="0">
                  <a:latin typeface="Cambria"/>
                  <a:cs typeface="Cambria"/>
                </a:rPr>
                <a:t>Toraja</a:t>
              </a:r>
              <a:endParaRPr sz="1200" i="0">
                <a:latin typeface="Cambria"/>
                <a:cs typeface="Cambria"/>
              </a:endParaRPr>
            </a:p>
            <a:p>
              <a:pPr marL="12689">
                <a:lnSpc>
                  <a:spcPts val="929"/>
                </a:lnSpc>
              </a:pPr>
              <a:r>
                <a:rPr sz="1000" i="0" dirty="0">
                  <a:latin typeface="Cambria"/>
                  <a:cs typeface="Cambria"/>
                </a:rPr>
                <a:t>Sulawesi</a:t>
              </a:r>
              <a:r>
                <a:rPr sz="1000" i="0" spc="-65" dirty="0">
                  <a:latin typeface="Cambria"/>
                  <a:cs typeface="Cambria"/>
                </a:rPr>
                <a:t> </a:t>
              </a:r>
              <a:r>
                <a:rPr sz="1000" i="0" dirty="0">
                  <a:latin typeface="Cambria"/>
                  <a:cs typeface="Cambria"/>
                </a:rPr>
                <a:t>Selatan</a:t>
              </a:r>
              <a:endParaRPr sz="1000" i="0">
                <a:latin typeface="Cambria"/>
                <a:cs typeface="Cambria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3390220" y="4080279"/>
              <a:ext cx="207047" cy="207047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20" name="object 20"/>
            <p:cNvSpPr/>
            <p:nvPr/>
          </p:nvSpPr>
          <p:spPr>
            <a:xfrm>
              <a:off x="4213738" y="1893129"/>
              <a:ext cx="392067" cy="378110"/>
            </a:xfrm>
            <a:custGeom>
              <a:avLst/>
              <a:gdLst/>
              <a:ahLst/>
              <a:cxnLst/>
              <a:rect l="l" t="t" r="r" b="b"/>
              <a:pathLst>
                <a:path w="392429" h="378460">
                  <a:moveTo>
                    <a:pt x="195961" y="0"/>
                  </a:moveTo>
                  <a:lnTo>
                    <a:pt x="151035" y="4997"/>
                  </a:lnTo>
                  <a:lnTo>
                    <a:pt x="109792" y="19231"/>
                  </a:lnTo>
                  <a:lnTo>
                    <a:pt x="73406" y="41567"/>
                  </a:lnTo>
                  <a:lnTo>
                    <a:pt x="43057" y="70871"/>
                  </a:lnTo>
                  <a:lnTo>
                    <a:pt x="19921" y="106006"/>
                  </a:lnTo>
                  <a:lnTo>
                    <a:pt x="5176" y="145837"/>
                  </a:lnTo>
                  <a:lnTo>
                    <a:pt x="0" y="189230"/>
                  </a:lnTo>
                  <a:lnTo>
                    <a:pt x="5176" y="232622"/>
                  </a:lnTo>
                  <a:lnTo>
                    <a:pt x="19921" y="272453"/>
                  </a:lnTo>
                  <a:lnTo>
                    <a:pt x="43057" y="307588"/>
                  </a:lnTo>
                  <a:lnTo>
                    <a:pt x="73406" y="336892"/>
                  </a:lnTo>
                  <a:lnTo>
                    <a:pt x="109792" y="359228"/>
                  </a:lnTo>
                  <a:lnTo>
                    <a:pt x="151035" y="373462"/>
                  </a:lnTo>
                  <a:lnTo>
                    <a:pt x="195961" y="378460"/>
                  </a:lnTo>
                  <a:lnTo>
                    <a:pt x="240886" y="373462"/>
                  </a:lnTo>
                  <a:lnTo>
                    <a:pt x="282129" y="359228"/>
                  </a:lnTo>
                  <a:lnTo>
                    <a:pt x="318515" y="336892"/>
                  </a:lnTo>
                  <a:lnTo>
                    <a:pt x="348864" y="307588"/>
                  </a:lnTo>
                  <a:lnTo>
                    <a:pt x="372000" y="272453"/>
                  </a:lnTo>
                  <a:lnTo>
                    <a:pt x="386745" y="232622"/>
                  </a:lnTo>
                  <a:lnTo>
                    <a:pt x="391922" y="189230"/>
                  </a:lnTo>
                  <a:lnTo>
                    <a:pt x="386745" y="145837"/>
                  </a:lnTo>
                  <a:lnTo>
                    <a:pt x="372000" y="106006"/>
                  </a:lnTo>
                  <a:lnTo>
                    <a:pt x="348864" y="70871"/>
                  </a:lnTo>
                  <a:lnTo>
                    <a:pt x="318515" y="41567"/>
                  </a:lnTo>
                  <a:lnTo>
                    <a:pt x="282129" y="19231"/>
                  </a:lnTo>
                  <a:lnTo>
                    <a:pt x="240886" y="4997"/>
                  </a:lnTo>
                  <a:lnTo>
                    <a:pt x="195961" y="0"/>
                  </a:lnTo>
                  <a:close/>
                </a:path>
              </a:pathLst>
            </a:custGeom>
            <a:solidFill>
              <a:srgbClr val="FFD966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21" name="object 21"/>
            <p:cNvSpPr/>
            <p:nvPr/>
          </p:nvSpPr>
          <p:spPr>
            <a:xfrm>
              <a:off x="4213738" y="1893129"/>
              <a:ext cx="392067" cy="378110"/>
            </a:xfrm>
            <a:custGeom>
              <a:avLst/>
              <a:gdLst/>
              <a:ahLst/>
              <a:cxnLst/>
              <a:rect l="l" t="t" r="r" b="b"/>
              <a:pathLst>
                <a:path w="392429" h="378460">
                  <a:moveTo>
                    <a:pt x="0" y="189230"/>
                  </a:moveTo>
                  <a:lnTo>
                    <a:pt x="5176" y="145837"/>
                  </a:lnTo>
                  <a:lnTo>
                    <a:pt x="19921" y="106006"/>
                  </a:lnTo>
                  <a:lnTo>
                    <a:pt x="43057" y="70871"/>
                  </a:lnTo>
                  <a:lnTo>
                    <a:pt x="73406" y="41567"/>
                  </a:lnTo>
                  <a:lnTo>
                    <a:pt x="109792" y="19231"/>
                  </a:lnTo>
                  <a:lnTo>
                    <a:pt x="151035" y="4997"/>
                  </a:lnTo>
                  <a:lnTo>
                    <a:pt x="195961" y="0"/>
                  </a:lnTo>
                  <a:lnTo>
                    <a:pt x="240886" y="4997"/>
                  </a:lnTo>
                  <a:lnTo>
                    <a:pt x="282129" y="19231"/>
                  </a:lnTo>
                  <a:lnTo>
                    <a:pt x="318515" y="41567"/>
                  </a:lnTo>
                  <a:lnTo>
                    <a:pt x="348864" y="70871"/>
                  </a:lnTo>
                  <a:lnTo>
                    <a:pt x="372000" y="106006"/>
                  </a:lnTo>
                  <a:lnTo>
                    <a:pt x="386745" y="145837"/>
                  </a:lnTo>
                  <a:lnTo>
                    <a:pt x="391922" y="189230"/>
                  </a:lnTo>
                  <a:lnTo>
                    <a:pt x="386745" y="232622"/>
                  </a:lnTo>
                  <a:lnTo>
                    <a:pt x="372000" y="272453"/>
                  </a:lnTo>
                  <a:lnTo>
                    <a:pt x="348864" y="307588"/>
                  </a:lnTo>
                  <a:lnTo>
                    <a:pt x="318515" y="336892"/>
                  </a:lnTo>
                  <a:lnTo>
                    <a:pt x="282129" y="359228"/>
                  </a:lnTo>
                  <a:lnTo>
                    <a:pt x="240886" y="373462"/>
                  </a:lnTo>
                  <a:lnTo>
                    <a:pt x="195961" y="378460"/>
                  </a:lnTo>
                  <a:lnTo>
                    <a:pt x="151035" y="373462"/>
                  </a:lnTo>
                  <a:lnTo>
                    <a:pt x="109792" y="359228"/>
                  </a:lnTo>
                  <a:lnTo>
                    <a:pt x="73406" y="336892"/>
                  </a:lnTo>
                  <a:lnTo>
                    <a:pt x="43057" y="307588"/>
                  </a:lnTo>
                  <a:lnTo>
                    <a:pt x="19921" y="272453"/>
                  </a:lnTo>
                  <a:lnTo>
                    <a:pt x="5176" y="232622"/>
                  </a:lnTo>
                  <a:lnTo>
                    <a:pt x="0" y="189230"/>
                  </a:lnTo>
                  <a:close/>
                </a:path>
              </a:pathLst>
            </a:custGeom>
            <a:ln w="27026">
              <a:solidFill>
                <a:srgbClr val="C55A11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22" name="object 22"/>
            <p:cNvSpPr txBox="1"/>
            <p:nvPr/>
          </p:nvSpPr>
          <p:spPr>
            <a:xfrm>
              <a:off x="4248758" y="2040456"/>
              <a:ext cx="1094996" cy="524603"/>
            </a:xfrm>
            <a:prstGeom prst="rect">
              <a:avLst/>
            </a:prstGeom>
          </p:spPr>
          <p:txBody>
            <a:bodyPr vert="horz" wrap="square" lIns="0" tIns="41237" rIns="0" bIns="0" rtlCol="0">
              <a:spAutoFit/>
            </a:bodyPr>
            <a:lstStyle/>
            <a:p>
              <a:pPr marL="451713">
                <a:spcBef>
                  <a:spcPts val="325"/>
                </a:spcBef>
              </a:pPr>
              <a:r>
                <a:rPr sz="1050" i="0" spc="-5" dirty="0">
                  <a:latin typeface="Cambria"/>
                  <a:cs typeface="Cambria"/>
                </a:rPr>
                <a:t>Bimindo</a:t>
              </a:r>
              <a:endParaRPr sz="1050" i="0">
                <a:latin typeface="Cambria"/>
                <a:cs typeface="Cambria"/>
              </a:endParaRPr>
            </a:p>
            <a:p>
              <a:pPr marL="12689">
                <a:lnSpc>
                  <a:spcPts val="1209"/>
                </a:lnSpc>
                <a:spcBef>
                  <a:spcPts val="290"/>
                </a:spcBef>
              </a:pPr>
              <a:r>
                <a:rPr sz="1200" i="0" spc="20" dirty="0">
                  <a:latin typeface="Cambria"/>
                  <a:cs typeface="Cambria"/>
                </a:rPr>
                <a:t>KI </a:t>
              </a:r>
              <a:r>
                <a:rPr sz="1200" i="0" spc="25" dirty="0">
                  <a:latin typeface="Cambria"/>
                  <a:cs typeface="Cambria"/>
                </a:rPr>
                <a:t>&amp; </a:t>
              </a:r>
              <a:r>
                <a:rPr sz="1200" i="0" spc="15" dirty="0">
                  <a:latin typeface="Cambria"/>
                  <a:cs typeface="Cambria"/>
                </a:rPr>
                <a:t>KEK</a:t>
              </a:r>
              <a:r>
                <a:rPr sz="1200" i="0" spc="-75" dirty="0">
                  <a:latin typeface="Cambria"/>
                  <a:cs typeface="Cambria"/>
                </a:rPr>
                <a:t> </a:t>
              </a:r>
              <a:r>
                <a:rPr sz="1200" i="0" spc="10" dirty="0">
                  <a:latin typeface="Cambria"/>
                  <a:cs typeface="Cambria"/>
                </a:rPr>
                <a:t>Bitung</a:t>
              </a:r>
              <a:endParaRPr sz="1200" i="0">
                <a:latin typeface="Cambria"/>
                <a:cs typeface="Cambria"/>
              </a:endParaRPr>
            </a:p>
            <a:p>
              <a:pPr marL="12689">
                <a:lnSpc>
                  <a:spcPts val="824"/>
                </a:lnSpc>
              </a:pPr>
              <a:r>
                <a:rPr sz="1000" i="0" spc="-5" dirty="0">
                  <a:latin typeface="Cambria"/>
                  <a:cs typeface="Cambria"/>
                </a:rPr>
                <a:t>Kab.</a:t>
              </a:r>
              <a:r>
                <a:rPr sz="1000" i="0" spc="-15" dirty="0">
                  <a:latin typeface="Cambria"/>
                  <a:cs typeface="Cambria"/>
                </a:rPr>
                <a:t> </a:t>
              </a:r>
              <a:r>
                <a:rPr sz="1000" i="0" dirty="0">
                  <a:latin typeface="Cambria"/>
                  <a:cs typeface="Cambria"/>
                </a:rPr>
                <a:t>Bitung,</a:t>
              </a:r>
              <a:endParaRPr sz="1000" i="0">
                <a:latin typeface="Cambria"/>
                <a:cs typeface="Cambria"/>
              </a:endParaRPr>
            </a:p>
            <a:p>
              <a:pPr marL="12689">
                <a:lnSpc>
                  <a:spcPts val="934"/>
                </a:lnSpc>
              </a:pPr>
              <a:r>
                <a:rPr sz="1000" i="0" dirty="0">
                  <a:latin typeface="Cambria"/>
                  <a:cs typeface="Cambria"/>
                </a:rPr>
                <a:t>Sulawesi</a:t>
              </a:r>
              <a:r>
                <a:rPr sz="1000" i="0" spc="-40" dirty="0">
                  <a:latin typeface="Cambria"/>
                  <a:cs typeface="Cambria"/>
                </a:rPr>
                <a:t> </a:t>
              </a:r>
              <a:r>
                <a:rPr sz="1000" i="0" dirty="0">
                  <a:latin typeface="Cambria"/>
                  <a:cs typeface="Cambria"/>
                </a:rPr>
                <a:t>Utara</a:t>
              </a:r>
              <a:endParaRPr sz="1000" i="0">
                <a:latin typeface="Cambria"/>
                <a:cs typeface="Cambria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2391199" y="4080330"/>
              <a:ext cx="396508" cy="373669"/>
            </a:xfrm>
            <a:custGeom>
              <a:avLst/>
              <a:gdLst/>
              <a:ahLst/>
              <a:cxnLst/>
              <a:rect l="l" t="t" r="r" b="b"/>
              <a:pathLst>
                <a:path w="396875" h="374014">
                  <a:moveTo>
                    <a:pt x="198119" y="0"/>
                  </a:moveTo>
                  <a:lnTo>
                    <a:pt x="152675" y="4937"/>
                  </a:lnTo>
                  <a:lnTo>
                    <a:pt x="110967" y="19000"/>
                  </a:lnTo>
                  <a:lnTo>
                    <a:pt x="74182" y="41068"/>
                  </a:lnTo>
                  <a:lnTo>
                    <a:pt x="43507" y="70018"/>
                  </a:lnTo>
                  <a:lnTo>
                    <a:pt x="20127" y="104728"/>
                  </a:lnTo>
                  <a:lnTo>
                    <a:pt x="5229" y="144077"/>
                  </a:lnTo>
                  <a:lnTo>
                    <a:pt x="0" y="186944"/>
                  </a:lnTo>
                  <a:lnTo>
                    <a:pt x="5229" y="229810"/>
                  </a:lnTo>
                  <a:lnTo>
                    <a:pt x="20127" y="269159"/>
                  </a:lnTo>
                  <a:lnTo>
                    <a:pt x="43507" y="303869"/>
                  </a:lnTo>
                  <a:lnTo>
                    <a:pt x="74182" y="332819"/>
                  </a:lnTo>
                  <a:lnTo>
                    <a:pt x="110967" y="354887"/>
                  </a:lnTo>
                  <a:lnTo>
                    <a:pt x="152675" y="368950"/>
                  </a:lnTo>
                  <a:lnTo>
                    <a:pt x="198119" y="373888"/>
                  </a:lnTo>
                  <a:lnTo>
                    <a:pt x="243571" y="368950"/>
                  </a:lnTo>
                  <a:lnTo>
                    <a:pt x="285297" y="354887"/>
                  </a:lnTo>
                  <a:lnTo>
                    <a:pt x="322107" y="332819"/>
                  </a:lnTo>
                  <a:lnTo>
                    <a:pt x="352809" y="303869"/>
                  </a:lnTo>
                  <a:lnTo>
                    <a:pt x="376214" y="269159"/>
                  </a:lnTo>
                  <a:lnTo>
                    <a:pt x="391130" y="229810"/>
                  </a:lnTo>
                  <a:lnTo>
                    <a:pt x="396367" y="186944"/>
                  </a:lnTo>
                  <a:lnTo>
                    <a:pt x="391130" y="144077"/>
                  </a:lnTo>
                  <a:lnTo>
                    <a:pt x="376214" y="104728"/>
                  </a:lnTo>
                  <a:lnTo>
                    <a:pt x="352809" y="70018"/>
                  </a:lnTo>
                  <a:lnTo>
                    <a:pt x="322107" y="41068"/>
                  </a:lnTo>
                  <a:lnTo>
                    <a:pt x="285297" y="19000"/>
                  </a:lnTo>
                  <a:lnTo>
                    <a:pt x="243571" y="4937"/>
                  </a:lnTo>
                  <a:lnTo>
                    <a:pt x="198119" y="0"/>
                  </a:lnTo>
                  <a:close/>
                </a:path>
              </a:pathLst>
            </a:custGeom>
            <a:solidFill>
              <a:srgbClr val="FFD966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24" name="object 24"/>
            <p:cNvSpPr/>
            <p:nvPr/>
          </p:nvSpPr>
          <p:spPr>
            <a:xfrm>
              <a:off x="2391199" y="4080330"/>
              <a:ext cx="396508" cy="373669"/>
            </a:xfrm>
            <a:custGeom>
              <a:avLst/>
              <a:gdLst/>
              <a:ahLst/>
              <a:cxnLst/>
              <a:rect l="l" t="t" r="r" b="b"/>
              <a:pathLst>
                <a:path w="396875" h="374014">
                  <a:moveTo>
                    <a:pt x="0" y="186944"/>
                  </a:moveTo>
                  <a:lnTo>
                    <a:pt x="5229" y="144077"/>
                  </a:lnTo>
                  <a:lnTo>
                    <a:pt x="20127" y="104728"/>
                  </a:lnTo>
                  <a:lnTo>
                    <a:pt x="43507" y="70018"/>
                  </a:lnTo>
                  <a:lnTo>
                    <a:pt x="74182" y="41068"/>
                  </a:lnTo>
                  <a:lnTo>
                    <a:pt x="110967" y="19000"/>
                  </a:lnTo>
                  <a:lnTo>
                    <a:pt x="152675" y="4937"/>
                  </a:lnTo>
                  <a:lnTo>
                    <a:pt x="198119" y="0"/>
                  </a:lnTo>
                  <a:lnTo>
                    <a:pt x="243571" y="4937"/>
                  </a:lnTo>
                  <a:lnTo>
                    <a:pt x="285297" y="19000"/>
                  </a:lnTo>
                  <a:lnTo>
                    <a:pt x="322107" y="41068"/>
                  </a:lnTo>
                  <a:lnTo>
                    <a:pt x="352809" y="70018"/>
                  </a:lnTo>
                  <a:lnTo>
                    <a:pt x="376214" y="104728"/>
                  </a:lnTo>
                  <a:lnTo>
                    <a:pt x="391130" y="144077"/>
                  </a:lnTo>
                  <a:lnTo>
                    <a:pt x="396367" y="186944"/>
                  </a:lnTo>
                  <a:lnTo>
                    <a:pt x="391130" y="229810"/>
                  </a:lnTo>
                  <a:lnTo>
                    <a:pt x="376214" y="269159"/>
                  </a:lnTo>
                  <a:lnTo>
                    <a:pt x="352809" y="303869"/>
                  </a:lnTo>
                  <a:lnTo>
                    <a:pt x="322107" y="332819"/>
                  </a:lnTo>
                  <a:lnTo>
                    <a:pt x="285297" y="354887"/>
                  </a:lnTo>
                  <a:lnTo>
                    <a:pt x="243571" y="368950"/>
                  </a:lnTo>
                  <a:lnTo>
                    <a:pt x="198119" y="373888"/>
                  </a:lnTo>
                  <a:lnTo>
                    <a:pt x="152675" y="368950"/>
                  </a:lnTo>
                  <a:lnTo>
                    <a:pt x="110967" y="354887"/>
                  </a:lnTo>
                  <a:lnTo>
                    <a:pt x="74182" y="332819"/>
                  </a:lnTo>
                  <a:lnTo>
                    <a:pt x="43507" y="303869"/>
                  </a:lnTo>
                  <a:lnTo>
                    <a:pt x="20127" y="269159"/>
                  </a:lnTo>
                  <a:lnTo>
                    <a:pt x="5229" y="229810"/>
                  </a:lnTo>
                  <a:lnTo>
                    <a:pt x="0" y="186944"/>
                  </a:lnTo>
                  <a:close/>
                </a:path>
              </a:pathLst>
            </a:custGeom>
            <a:ln w="27026">
              <a:solidFill>
                <a:srgbClr val="C55A11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25" name="object 25"/>
            <p:cNvSpPr/>
            <p:nvPr/>
          </p:nvSpPr>
          <p:spPr>
            <a:xfrm>
              <a:off x="2485675" y="4557357"/>
              <a:ext cx="207047" cy="20248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26" name="object 26"/>
            <p:cNvSpPr/>
            <p:nvPr/>
          </p:nvSpPr>
          <p:spPr>
            <a:xfrm>
              <a:off x="2562109" y="3922742"/>
              <a:ext cx="180173" cy="175732"/>
            </a:xfrm>
            <a:custGeom>
              <a:avLst/>
              <a:gdLst/>
              <a:ahLst/>
              <a:cxnLst/>
              <a:rect l="l" t="t" r="r" b="b"/>
              <a:pathLst>
                <a:path w="180339" h="175895">
                  <a:moveTo>
                    <a:pt x="90169" y="0"/>
                  </a:moveTo>
                  <a:lnTo>
                    <a:pt x="55078" y="6909"/>
                  </a:lnTo>
                  <a:lnTo>
                    <a:pt x="26415" y="25749"/>
                  </a:lnTo>
                  <a:lnTo>
                    <a:pt x="7088" y="53685"/>
                  </a:lnTo>
                  <a:lnTo>
                    <a:pt x="0" y="87883"/>
                  </a:lnTo>
                  <a:lnTo>
                    <a:pt x="7088" y="122082"/>
                  </a:lnTo>
                  <a:lnTo>
                    <a:pt x="26416" y="150018"/>
                  </a:lnTo>
                  <a:lnTo>
                    <a:pt x="55078" y="168858"/>
                  </a:lnTo>
                  <a:lnTo>
                    <a:pt x="90169" y="175767"/>
                  </a:lnTo>
                  <a:lnTo>
                    <a:pt x="125241" y="168858"/>
                  </a:lnTo>
                  <a:lnTo>
                    <a:pt x="153860" y="150018"/>
                  </a:lnTo>
                  <a:lnTo>
                    <a:pt x="173144" y="122082"/>
                  </a:lnTo>
                  <a:lnTo>
                    <a:pt x="180212" y="87883"/>
                  </a:lnTo>
                  <a:lnTo>
                    <a:pt x="173144" y="53685"/>
                  </a:lnTo>
                  <a:lnTo>
                    <a:pt x="153860" y="25749"/>
                  </a:lnTo>
                  <a:lnTo>
                    <a:pt x="125241" y="6909"/>
                  </a:lnTo>
                  <a:lnTo>
                    <a:pt x="90169" y="0"/>
                  </a:lnTo>
                  <a:close/>
                </a:path>
              </a:pathLst>
            </a:custGeom>
            <a:solidFill>
              <a:srgbClr val="92D050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27" name="object 27"/>
            <p:cNvSpPr/>
            <p:nvPr/>
          </p:nvSpPr>
          <p:spPr>
            <a:xfrm>
              <a:off x="2562109" y="3922742"/>
              <a:ext cx="180173" cy="175732"/>
            </a:xfrm>
            <a:custGeom>
              <a:avLst/>
              <a:gdLst/>
              <a:ahLst/>
              <a:cxnLst/>
              <a:rect l="l" t="t" r="r" b="b"/>
              <a:pathLst>
                <a:path w="180339" h="175895">
                  <a:moveTo>
                    <a:pt x="0" y="87883"/>
                  </a:moveTo>
                  <a:lnTo>
                    <a:pt x="7088" y="53685"/>
                  </a:lnTo>
                  <a:lnTo>
                    <a:pt x="26415" y="25749"/>
                  </a:lnTo>
                  <a:lnTo>
                    <a:pt x="55078" y="6909"/>
                  </a:lnTo>
                  <a:lnTo>
                    <a:pt x="90169" y="0"/>
                  </a:lnTo>
                  <a:lnTo>
                    <a:pt x="125241" y="6909"/>
                  </a:lnTo>
                  <a:lnTo>
                    <a:pt x="153860" y="25749"/>
                  </a:lnTo>
                  <a:lnTo>
                    <a:pt x="173144" y="53685"/>
                  </a:lnTo>
                  <a:lnTo>
                    <a:pt x="180212" y="87883"/>
                  </a:lnTo>
                  <a:lnTo>
                    <a:pt x="173144" y="122082"/>
                  </a:lnTo>
                  <a:lnTo>
                    <a:pt x="153860" y="150018"/>
                  </a:lnTo>
                  <a:lnTo>
                    <a:pt x="125241" y="168858"/>
                  </a:lnTo>
                  <a:lnTo>
                    <a:pt x="90169" y="175767"/>
                  </a:lnTo>
                  <a:lnTo>
                    <a:pt x="55078" y="168858"/>
                  </a:lnTo>
                  <a:lnTo>
                    <a:pt x="26415" y="150018"/>
                  </a:lnTo>
                  <a:lnTo>
                    <a:pt x="7088" y="122082"/>
                  </a:lnTo>
                  <a:lnTo>
                    <a:pt x="0" y="87883"/>
                  </a:lnTo>
                  <a:close/>
                </a:path>
              </a:pathLst>
            </a:custGeom>
            <a:ln w="27026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28" name="object 28"/>
            <p:cNvSpPr/>
            <p:nvPr/>
          </p:nvSpPr>
          <p:spPr>
            <a:xfrm>
              <a:off x="4252057" y="2084418"/>
              <a:ext cx="162410" cy="157969"/>
            </a:xfrm>
            <a:custGeom>
              <a:avLst/>
              <a:gdLst/>
              <a:ahLst/>
              <a:cxnLst/>
              <a:rect l="l" t="t" r="r" b="b"/>
              <a:pathLst>
                <a:path w="162560" h="158114">
                  <a:moveTo>
                    <a:pt x="0" y="157657"/>
                  </a:moveTo>
                  <a:lnTo>
                    <a:pt x="162153" y="157657"/>
                  </a:lnTo>
                  <a:lnTo>
                    <a:pt x="162153" y="0"/>
                  </a:lnTo>
                  <a:lnTo>
                    <a:pt x="0" y="0"/>
                  </a:lnTo>
                  <a:lnTo>
                    <a:pt x="0" y="15765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29" name="object 29"/>
            <p:cNvSpPr/>
            <p:nvPr/>
          </p:nvSpPr>
          <p:spPr>
            <a:xfrm>
              <a:off x="4252057" y="2084418"/>
              <a:ext cx="162410" cy="157969"/>
            </a:xfrm>
            <a:custGeom>
              <a:avLst/>
              <a:gdLst/>
              <a:ahLst/>
              <a:cxnLst/>
              <a:rect l="l" t="t" r="r" b="b"/>
              <a:pathLst>
                <a:path w="162560" h="158114">
                  <a:moveTo>
                    <a:pt x="0" y="157657"/>
                  </a:moveTo>
                  <a:lnTo>
                    <a:pt x="162153" y="157657"/>
                  </a:lnTo>
                  <a:lnTo>
                    <a:pt x="162153" y="0"/>
                  </a:lnTo>
                  <a:lnTo>
                    <a:pt x="0" y="0"/>
                  </a:lnTo>
                  <a:lnTo>
                    <a:pt x="0" y="157657"/>
                  </a:lnTo>
                  <a:close/>
                </a:path>
              </a:pathLst>
            </a:custGeom>
            <a:ln w="1351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30" name="object 30"/>
            <p:cNvSpPr/>
            <p:nvPr/>
          </p:nvSpPr>
          <p:spPr>
            <a:xfrm>
              <a:off x="4321716" y="2041709"/>
              <a:ext cx="175732" cy="175732"/>
            </a:xfrm>
            <a:custGeom>
              <a:avLst/>
              <a:gdLst/>
              <a:ahLst/>
              <a:cxnLst/>
              <a:rect l="l" t="t" r="r" b="b"/>
              <a:pathLst>
                <a:path w="175895" h="175894">
                  <a:moveTo>
                    <a:pt x="87884" y="0"/>
                  </a:moveTo>
                  <a:lnTo>
                    <a:pt x="53685" y="6889"/>
                  </a:lnTo>
                  <a:lnTo>
                    <a:pt x="25749" y="25685"/>
                  </a:lnTo>
                  <a:lnTo>
                    <a:pt x="6909" y="53578"/>
                  </a:lnTo>
                  <a:lnTo>
                    <a:pt x="0" y="87756"/>
                  </a:lnTo>
                  <a:lnTo>
                    <a:pt x="6909" y="121955"/>
                  </a:lnTo>
                  <a:lnTo>
                    <a:pt x="25749" y="149891"/>
                  </a:lnTo>
                  <a:lnTo>
                    <a:pt x="53685" y="168731"/>
                  </a:lnTo>
                  <a:lnTo>
                    <a:pt x="87884" y="175640"/>
                  </a:lnTo>
                  <a:lnTo>
                    <a:pt x="122082" y="168731"/>
                  </a:lnTo>
                  <a:lnTo>
                    <a:pt x="150018" y="149891"/>
                  </a:lnTo>
                  <a:lnTo>
                    <a:pt x="168858" y="121955"/>
                  </a:lnTo>
                  <a:lnTo>
                    <a:pt x="175768" y="87756"/>
                  </a:lnTo>
                  <a:lnTo>
                    <a:pt x="168858" y="53578"/>
                  </a:lnTo>
                  <a:lnTo>
                    <a:pt x="150018" y="25685"/>
                  </a:lnTo>
                  <a:lnTo>
                    <a:pt x="122082" y="6889"/>
                  </a:lnTo>
                  <a:lnTo>
                    <a:pt x="87884" y="0"/>
                  </a:lnTo>
                  <a:close/>
                </a:path>
              </a:pathLst>
            </a:custGeom>
            <a:solidFill>
              <a:srgbClr val="C55A11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31" name="object 31"/>
            <p:cNvSpPr/>
            <p:nvPr/>
          </p:nvSpPr>
          <p:spPr>
            <a:xfrm>
              <a:off x="4321716" y="2041709"/>
              <a:ext cx="175732" cy="175732"/>
            </a:xfrm>
            <a:custGeom>
              <a:avLst/>
              <a:gdLst/>
              <a:ahLst/>
              <a:cxnLst/>
              <a:rect l="l" t="t" r="r" b="b"/>
              <a:pathLst>
                <a:path w="175895" h="175894">
                  <a:moveTo>
                    <a:pt x="0" y="87756"/>
                  </a:moveTo>
                  <a:lnTo>
                    <a:pt x="6909" y="53578"/>
                  </a:lnTo>
                  <a:lnTo>
                    <a:pt x="25749" y="25685"/>
                  </a:lnTo>
                  <a:lnTo>
                    <a:pt x="53685" y="6889"/>
                  </a:lnTo>
                  <a:lnTo>
                    <a:pt x="87884" y="0"/>
                  </a:lnTo>
                  <a:lnTo>
                    <a:pt x="122082" y="6889"/>
                  </a:lnTo>
                  <a:lnTo>
                    <a:pt x="150018" y="25685"/>
                  </a:lnTo>
                  <a:lnTo>
                    <a:pt x="168858" y="53578"/>
                  </a:lnTo>
                  <a:lnTo>
                    <a:pt x="175768" y="87756"/>
                  </a:lnTo>
                  <a:lnTo>
                    <a:pt x="168858" y="121955"/>
                  </a:lnTo>
                  <a:lnTo>
                    <a:pt x="150018" y="149891"/>
                  </a:lnTo>
                  <a:lnTo>
                    <a:pt x="122082" y="168731"/>
                  </a:lnTo>
                  <a:lnTo>
                    <a:pt x="87884" y="175640"/>
                  </a:lnTo>
                  <a:lnTo>
                    <a:pt x="53685" y="168731"/>
                  </a:lnTo>
                  <a:lnTo>
                    <a:pt x="25749" y="149891"/>
                  </a:lnTo>
                  <a:lnTo>
                    <a:pt x="6909" y="121955"/>
                  </a:lnTo>
                  <a:lnTo>
                    <a:pt x="0" y="87756"/>
                  </a:lnTo>
                  <a:close/>
                </a:path>
              </a:pathLst>
            </a:custGeom>
            <a:ln w="27026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32" name="object 32"/>
            <p:cNvSpPr/>
            <p:nvPr/>
          </p:nvSpPr>
          <p:spPr>
            <a:xfrm>
              <a:off x="2429389" y="4199548"/>
              <a:ext cx="162410" cy="157969"/>
            </a:xfrm>
            <a:custGeom>
              <a:avLst/>
              <a:gdLst/>
              <a:ahLst/>
              <a:cxnLst/>
              <a:rect l="l" t="t" r="r" b="b"/>
              <a:pathLst>
                <a:path w="162560" h="158114">
                  <a:moveTo>
                    <a:pt x="0" y="157657"/>
                  </a:moveTo>
                  <a:lnTo>
                    <a:pt x="162166" y="157657"/>
                  </a:lnTo>
                  <a:lnTo>
                    <a:pt x="162166" y="0"/>
                  </a:lnTo>
                  <a:lnTo>
                    <a:pt x="0" y="0"/>
                  </a:lnTo>
                  <a:lnTo>
                    <a:pt x="0" y="15765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33" name="object 33"/>
            <p:cNvSpPr/>
            <p:nvPr/>
          </p:nvSpPr>
          <p:spPr>
            <a:xfrm>
              <a:off x="2429389" y="4199548"/>
              <a:ext cx="162410" cy="157969"/>
            </a:xfrm>
            <a:custGeom>
              <a:avLst/>
              <a:gdLst/>
              <a:ahLst/>
              <a:cxnLst/>
              <a:rect l="l" t="t" r="r" b="b"/>
              <a:pathLst>
                <a:path w="162560" h="158114">
                  <a:moveTo>
                    <a:pt x="0" y="157657"/>
                  </a:moveTo>
                  <a:lnTo>
                    <a:pt x="162166" y="157657"/>
                  </a:lnTo>
                  <a:lnTo>
                    <a:pt x="162166" y="0"/>
                  </a:lnTo>
                  <a:lnTo>
                    <a:pt x="0" y="0"/>
                  </a:lnTo>
                  <a:lnTo>
                    <a:pt x="0" y="157657"/>
                  </a:lnTo>
                  <a:close/>
                </a:path>
              </a:pathLst>
            </a:custGeom>
            <a:ln w="1351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34" name="object 34"/>
            <p:cNvSpPr/>
            <p:nvPr/>
          </p:nvSpPr>
          <p:spPr>
            <a:xfrm>
              <a:off x="2503692" y="2896719"/>
              <a:ext cx="202480" cy="20248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35" name="object 35"/>
            <p:cNvSpPr txBox="1"/>
            <p:nvPr/>
          </p:nvSpPr>
          <p:spPr>
            <a:xfrm>
              <a:off x="1603208" y="2665082"/>
              <a:ext cx="953522" cy="420462"/>
            </a:xfrm>
            <a:prstGeom prst="rect">
              <a:avLst/>
            </a:prstGeom>
          </p:spPr>
          <p:txBody>
            <a:bodyPr vert="horz" wrap="square" lIns="0" tIns="17129" rIns="0" bIns="0" rtlCol="0">
              <a:spAutoFit/>
            </a:bodyPr>
            <a:lstStyle/>
            <a:p>
              <a:pPr marL="12689">
                <a:lnSpc>
                  <a:spcPts val="1209"/>
                </a:lnSpc>
                <a:spcBef>
                  <a:spcPts val="135"/>
                </a:spcBef>
              </a:pPr>
              <a:r>
                <a:rPr sz="1200" i="0" spc="20" dirty="0">
                  <a:latin typeface="Cambria"/>
                  <a:cs typeface="Cambria"/>
                </a:rPr>
                <a:t>KI </a:t>
              </a:r>
              <a:r>
                <a:rPr sz="1200" i="0" spc="25" dirty="0">
                  <a:latin typeface="Cambria"/>
                  <a:cs typeface="Cambria"/>
                </a:rPr>
                <a:t>&amp; </a:t>
              </a:r>
              <a:r>
                <a:rPr sz="1200" i="0" spc="15" dirty="0">
                  <a:latin typeface="Cambria"/>
                  <a:cs typeface="Cambria"/>
                </a:rPr>
                <a:t>KEK</a:t>
              </a:r>
              <a:r>
                <a:rPr sz="1200" i="0" spc="-85" dirty="0">
                  <a:latin typeface="Cambria"/>
                  <a:cs typeface="Cambria"/>
                </a:rPr>
                <a:t> </a:t>
              </a:r>
              <a:r>
                <a:rPr sz="1200" i="0" spc="15" dirty="0">
                  <a:latin typeface="Cambria"/>
                  <a:cs typeface="Cambria"/>
                </a:rPr>
                <a:t>Palu</a:t>
              </a:r>
              <a:endParaRPr sz="1200" i="0">
                <a:latin typeface="Cambria"/>
                <a:cs typeface="Cambria"/>
              </a:endParaRPr>
            </a:p>
            <a:p>
              <a:pPr marL="12689" marR="157973">
                <a:lnSpc>
                  <a:spcPts val="849"/>
                </a:lnSpc>
                <a:spcBef>
                  <a:spcPts val="60"/>
                </a:spcBef>
              </a:pPr>
              <a:r>
                <a:rPr sz="1000" i="0" spc="-5" dirty="0">
                  <a:latin typeface="Cambria"/>
                  <a:cs typeface="Cambria"/>
                </a:rPr>
                <a:t>Kota </a:t>
              </a:r>
              <a:r>
                <a:rPr sz="1000" i="0" spc="5" dirty="0">
                  <a:latin typeface="Cambria"/>
                  <a:cs typeface="Cambria"/>
                </a:rPr>
                <a:t>Palu,  </a:t>
              </a:r>
              <a:r>
                <a:rPr sz="1000" i="0" dirty="0">
                  <a:latin typeface="Cambria"/>
                  <a:cs typeface="Cambria"/>
                </a:rPr>
                <a:t>Sulawesi</a:t>
              </a:r>
              <a:r>
                <a:rPr sz="1000" i="0" spc="-85" dirty="0">
                  <a:latin typeface="Cambria"/>
                  <a:cs typeface="Cambria"/>
                </a:rPr>
                <a:t> </a:t>
              </a:r>
              <a:r>
                <a:rPr sz="1000" i="0" spc="-5" dirty="0">
                  <a:latin typeface="Cambria"/>
                  <a:cs typeface="Cambria"/>
                </a:rPr>
                <a:t>Tengah</a:t>
              </a:r>
              <a:endParaRPr sz="1000" i="0">
                <a:latin typeface="Cambria"/>
                <a:cs typeface="Cambria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3277675" y="3882342"/>
              <a:ext cx="202480" cy="20692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37" name="object 37"/>
            <p:cNvSpPr/>
            <p:nvPr/>
          </p:nvSpPr>
          <p:spPr>
            <a:xfrm>
              <a:off x="2359604" y="3495275"/>
              <a:ext cx="180173" cy="175732"/>
            </a:xfrm>
            <a:custGeom>
              <a:avLst/>
              <a:gdLst/>
              <a:ahLst/>
              <a:cxnLst/>
              <a:rect l="l" t="t" r="r" b="b"/>
              <a:pathLst>
                <a:path w="180339" h="175895">
                  <a:moveTo>
                    <a:pt x="90170" y="0"/>
                  </a:moveTo>
                  <a:lnTo>
                    <a:pt x="55078" y="6909"/>
                  </a:lnTo>
                  <a:lnTo>
                    <a:pt x="26415" y="25749"/>
                  </a:lnTo>
                  <a:lnTo>
                    <a:pt x="7088" y="53685"/>
                  </a:lnTo>
                  <a:lnTo>
                    <a:pt x="0" y="87884"/>
                  </a:lnTo>
                  <a:lnTo>
                    <a:pt x="7088" y="122062"/>
                  </a:lnTo>
                  <a:lnTo>
                    <a:pt x="26416" y="149955"/>
                  </a:lnTo>
                  <a:lnTo>
                    <a:pt x="55078" y="168751"/>
                  </a:lnTo>
                  <a:lnTo>
                    <a:pt x="90170" y="175641"/>
                  </a:lnTo>
                  <a:lnTo>
                    <a:pt x="125188" y="168751"/>
                  </a:lnTo>
                  <a:lnTo>
                    <a:pt x="153812" y="149955"/>
                  </a:lnTo>
                  <a:lnTo>
                    <a:pt x="173126" y="122062"/>
                  </a:lnTo>
                  <a:lnTo>
                    <a:pt x="180212" y="87884"/>
                  </a:lnTo>
                  <a:lnTo>
                    <a:pt x="173126" y="53685"/>
                  </a:lnTo>
                  <a:lnTo>
                    <a:pt x="153812" y="25749"/>
                  </a:lnTo>
                  <a:lnTo>
                    <a:pt x="125188" y="6909"/>
                  </a:lnTo>
                  <a:lnTo>
                    <a:pt x="90170" y="0"/>
                  </a:lnTo>
                  <a:close/>
                </a:path>
              </a:pathLst>
            </a:custGeom>
            <a:solidFill>
              <a:srgbClr val="92D050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38" name="object 38"/>
            <p:cNvSpPr/>
            <p:nvPr/>
          </p:nvSpPr>
          <p:spPr>
            <a:xfrm>
              <a:off x="2359604" y="3495275"/>
              <a:ext cx="180173" cy="175732"/>
            </a:xfrm>
            <a:custGeom>
              <a:avLst/>
              <a:gdLst/>
              <a:ahLst/>
              <a:cxnLst/>
              <a:rect l="l" t="t" r="r" b="b"/>
              <a:pathLst>
                <a:path w="180339" h="175895">
                  <a:moveTo>
                    <a:pt x="0" y="87884"/>
                  </a:moveTo>
                  <a:lnTo>
                    <a:pt x="7088" y="53685"/>
                  </a:lnTo>
                  <a:lnTo>
                    <a:pt x="26415" y="25749"/>
                  </a:lnTo>
                  <a:lnTo>
                    <a:pt x="55078" y="6909"/>
                  </a:lnTo>
                  <a:lnTo>
                    <a:pt x="90170" y="0"/>
                  </a:lnTo>
                  <a:lnTo>
                    <a:pt x="125188" y="6909"/>
                  </a:lnTo>
                  <a:lnTo>
                    <a:pt x="153812" y="25749"/>
                  </a:lnTo>
                  <a:lnTo>
                    <a:pt x="173126" y="53685"/>
                  </a:lnTo>
                  <a:lnTo>
                    <a:pt x="180212" y="87884"/>
                  </a:lnTo>
                  <a:lnTo>
                    <a:pt x="173126" y="122062"/>
                  </a:lnTo>
                  <a:lnTo>
                    <a:pt x="153812" y="149955"/>
                  </a:lnTo>
                  <a:lnTo>
                    <a:pt x="125188" y="168751"/>
                  </a:lnTo>
                  <a:lnTo>
                    <a:pt x="90170" y="175641"/>
                  </a:lnTo>
                  <a:lnTo>
                    <a:pt x="55078" y="168751"/>
                  </a:lnTo>
                  <a:lnTo>
                    <a:pt x="26416" y="149955"/>
                  </a:lnTo>
                  <a:lnTo>
                    <a:pt x="7088" y="122062"/>
                  </a:lnTo>
                  <a:lnTo>
                    <a:pt x="0" y="87884"/>
                  </a:lnTo>
                  <a:close/>
                </a:path>
              </a:pathLst>
            </a:custGeom>
            <a:ln w="27026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39" name="object 39"/>
            <p:cNvSpPr/>
            <p:nvPr/>
          </p:nvSpPr>
          <p:spPr>
            <a:xfrm>
              <a:off x="667545" y="5236865"/>
              <a:ext cx="194130" cy="194130"/>
            </a:xfrm>
            <a:custGeom>
              <a:avLst/>
              <a:gdLst/>
              <a:ahLst/>
              <a:cxnLst/>
              <a:rect l="l" t="t" r="r" b="b"/>
              <a:pathLst>
                <a:path w="194310" h="194310">
                  <a:moveTo>
                    <a:pt x="96842" y="0"/>
                  </a:moveTo>
                  <a:lnTo>
                    <a:pt x="59149" y="7621"/>
                  </a:lnTo>
                  <a:lnTo>
                    <a:pt x="28366" y="28400"/>
                  </a:lnTo>
                  <a:lnTo>
                    <a:pt x="7611" y="59203"/>
                  </a:lnTo>
                  <a:lnTo>
                    <a:pt x="0" y="96900"/>
                  </a:lnTo>
                  <a:lnTo>
                    <a:pt x="7611" y="134582"/>
                  </a:lnTo>
                  <a:lnTo>
                    <a:pt x="28366" y="165350"/>
                  </a:lnTo>
                  <a:lnTo>
                    <a:pt x="59149" y="186094"/>
                  </a:lnTo>
                  <a:lnTo>
                    <a:pt x="96842" y="193700"/>
                  </a:lnTo>
                  <a:lnTo>
                    <a:pt x="134542" y="186094"/>
                  </a:lnTo>
                  <a:lnTo>
                    <a:pt x="165327" y="165350"/>
                  </a:lnTo>
                  <a:lnTo>
                    <a:pt x="186082" y="134582"/>
                  </a:lnTo>
                  <a:lnTo>
                    <a:pt x="193692" y="96900"/>
                  </a:lnTo>
                  <a:lnTo>
                    <a:pt x="186082" y="59203"/>
                  </a:lnTo>
                  <a:lnTo>
                    <a:pt x="165327" y="28400"/>
                  </a:lnTo>
                  <a:lnTo>
                    <a:pt x="134542" y="7621"/>
                  </a:lnTo>
                  <a:lnTo>
                    <a:pt x="96842" y="0"/>
                  </a:lnTo>
                  <a:close/>
                </a:path>
              </a:pathLst>
            </a:custGeom>
            <a:solidFill>
              <a:srgbClr val="3366FF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40" name="object 40"/>
            <p:cNvSpPr/>
            <p:nvPr/>
          </p:nvSpPr>
          <p:spPr>
            <a:xfrm>
              <a:off x="667545" y="5236865"/>
              <a:ext cx="194130" cy="194130"/>
            </a:xfrm>
            <a:custGeom>
              <a:avLst/>
              <a:gdLst/>
              <a:ahLst/>
              <a:cxnLst/>
              <a:rect l="l" t="t" r="r" b="b"/>
              <a:pathLst>
                <a:path w="194310" h="194310">
                  <a:moveTo>
                    <a:pt x="0" y="96900"/>
                  </a:moveTo>
                  <a:lnTo>
                    <a:pt x="7611" y="59203"/>
                  </a:lnTo>
                  <a:lnTo>
                    <a:pt x="28366" y="28400"/>
                  </a:lnTo>
                  <a:lnTo>
                    <a:pt x="59149" y="7621"/>
                  </a:lnTo>
                  <a:lnTo>
                    <a:pt x="96842" y="0"/>
                  </a:lnTo>
                  <a:lnTo>
                    <a:pt x="134542" y="7621"/>
                  </a:lnTo>
                  <a:lnTo>
                    <a:pt x="165327" y="28400"/>
                  </a:lnTo>
                  <a:lnTo>
                    <a:pt x="186082" y="59203"/>
                  </a:lnTo>
                  <a:lnTo>
                    <a:pt x="193692" y="96900"/>
                  </a:lnTo>
                  <a:lnTo>
                    <a:pt x="186082" y="134582"/>
                  </a:lnTo>
                  <a:lnTo>
                    <a:pt x="165327" y="165350"/>
                  </a:lnTo>
                  <a:lnTo>
                    <a:pt x="134542" y="186094"/>
                  </a:lnTo>
                  <a:lnTo>
                    <a:pt x="96842" y="193700"/>
                  </a:lnTo>
                  <a:lnTo>
                    <a:pt x="59149" y="186094"/>
                  </a:lnTo>
                  <a:lnTo>
                    <a:pt x="28366" y="165350"/>
                  </a:lnTo>
                  <a:lnTo>
                    <a:pt x="7611" y="134582"/>
                  </a:lnTo>
                  <a:lnTo>
                    <a:pt x="0" y="96900"/>
                  </a:lnTo>
                  <a:close/>
                </a:path>
              </a:pathLst>
            </a:custGeom>
            <a:ln w="27026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41" name="object 41"/>
            <p:cNvSpPr/>
            <p:nvPr/>
          </p:nvSpPr>
          <p:spPr>
            <a:xfrm>
              <a:off x="663045" y="4980383"/>
              <a:ext cx="225015" cy="220497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42" name="object 42"/>
            <p:cNvSpPr txBox="1"/>
            <p:nvPr/>
          </p:nvSpPr>
          <p:spPr>
            <a:xfrm>
              <a:off x="968071" y="5008775"/>
              <a:ext cx="2301649" cy="149651"/>
            </a:xfrm>
            <a:prstGeom prst="rect">
              <a:avLst/>
            </a:prstGeom>
          </p:spPr>
          <p:txBody>
            <a:bodyPr vert="horz" wrap="square" lIns="0" tIns="13323" rIns="0" bIns="0" rtlCol="0">
              <a:spAutoFit/>
            </a:bodyPr>
            <a:lstStyle/>
            <a:p>
              <a:pPr marL="12689">
                <a:spcBef>
                  <a:spcPts val="105"/>
                </a:spcBef>
              </a:pPr>
              <a:r>
                <a:rPr sz="1050" i="0" dirty="0">
                  <a:latin typeface="Cambria"/>
                  <a:cs typeface="Cambria"/>
                </a:rPr>
                <a:t>Rencana Pengembangan Kawasan</a:t>
              </a:r>
              <a:r>
                <a:rPr sz="1050" i="0" spc="25" dirty="0">
                  <a:latin typeface="Cambria"/>
                  <a:cs typeface="Cambria"/>
                </a:rPr>
                <a:t> </a:t>
              </a:r>
              <a:r>
                <a:rPr sz="1050" i="0" spc="-5" dirty="0">
                  <a:latin typeface="Cambria"/>
                  <a:cs typeface="Cambria"/>
                </a:rPr>
                <a:t>Strategis</a:t>
              </a:r>
              <a:endParaRPr sz="1050" i="0">
                <a:latin typeface="Cambria"/>
                <a:cs typeface="Cambria"/>
              </a:endParaRPr>
            </a:p>
          </p:txBody>
        </p:sp>
        <p:sp>
          <p:nvSpPr>
            <p:cNvPr id="43" name="object 43"/>
            <p:cNvSpPr/>
            <p:nvPr/>
          </p:nvSpPr>
          <p:spPr>
            <a:xfrm>
              <a:off x="667545" y="5452894"/>
              <a:ext cx="194130" cy="189055"/>
            </a:xfrm>
            <a:custGeom>
              <a:avLst/>
              <a:gdLst/>
              <a:ahLst/>
              <a:cxnLst/>
              <a:rect l="l" t="t" r="r" b="b"/>
              <a:pathLst>
                <a:path w="194310" h="189229">
                  <a:moveTo>
                    <a:pt x="96842" y="0"/>
                  </a:moveTo>
                  <a:lnTo>
                    <a:pt x="59149" y="7432"/>
                  </a:lnTo>
                  <a:lnTo>
                    <a:pt x="28366" y="27701"/>
                  </a:lnTo>
                  <a:lnTo>
                    <a:pt x="7611" y="57767"/>
                  </a:lnTo>
                  <a:lnTo>
                    <a:pt x="0" y="94589"/>
                  </a:lnTo>
                  <a:lnTo>
                    <a:pt x="7611" y="131411"/>
                  </a:lnTo>
                  <a:lnTo>
                    <a:pt x="28366" y="161477"/>
                  </a:lnTo>
                  <a:lnTo>
                    <a:pt x="59149" y="181746"/>
                  </a:lnTo>
                  <a:lnTo>
                    <a:pt x="96842" y="189179"/>
                  </a:lnTo>
                  <a:lnTo>
                    <a:pt x="134542" y="181746"/>
                  </a:lnTo>
                  <a:lnTo>
                    <a:pt x="165327" y="161477"/>
                  </a:lnTo>
                  <a:lnTo>
                    <a:pt x="186082" y="131411"/>
                  </a:lnTo>
                  <a:lnTo>
                    <a:pt x="193692" y="94589"/>
                  </a:lnTo>
                  <a:lnTo>
                    <a:pt x="186082" y="57767"/>
                  </a:lnTo>
                  <a:lnTo>
                    <a:pt x="165327" y="27701"/>
                  </a:lnTo>
                  <a:lnTo>
                    <a:pt x="134542" y="7432"/>
                  </a:lnTo>
                  <a:lnTo>
                    <a:pt x="96842" y="0"/>
                  </a:lnTo>
                  <a:close/>
                </a:path>
              </a:pathLst>
            </a:custGeom>
            <a:solidFill>
              <a:srgbClr val="FFD966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44" name="object 44"/>
            <p:cNvSpPr/>
            <p:nvPr/>
          </p:nvSpPr>
          <p:spPr>
            <a:xfrm>
              <a:off x="667545" y="5452894"/>
              <a:ext cx="194130" cy="189055"/>
            </a:xfrm>
            <a:custGeom>
              <a:avLst/>
              <a:gdLst/>
              <a:ahLst/>
              <a:cxnLst/>
              <a:rect l="l" t="t" r="r" b="b"/>
              <a:pathLst>
                <a:path w="194310" h="189229">
                  <a:moveTo>
                    <a:pt x="0" y="94589"/>
                  </a:moveTo>
                  <a:lnTo>
                    <a:pt x="7611" y="57767"/>
                  </a:lnTo>
                  <a:lnTo>
                    <a:pt x="28366" y="27701"/>
                  </a:lnTo>
                  <a:lnTo>
                    <a:pt x="59149" y="7432"/>
                  </a:lnTo>
                  <a:lnTo>
                    <a:pt x="96842" y="0"/>
                  </a:lnTo>
                  <a:lnTo>
                    <a:pt x="134542" y="7432"/>
                  </a:lnTo>
                  <a:lnTo>
                    <a:pt x="165327" y="27701"/>
                  </a:lnTo>
                  <a:lnTo>
                    <a:pt x="186082" y="57767"/>
                  </a:lnTo>
                  <a:lnTo>
                    <a:pt x="193692" y="94589"/>
                  </a:lnTo>
                  <a:lnTo>
                    <a:pt x="186082" y="131411"/>
                  </a:lnTo>
                  <a:lnTo>
                    <a:pt x="165327" y="161477"/>
                  </a:lnTo>
                  <a:lnTo>
                    <a:pt x="134542" y="181746"/>
                  </a:lnTo>
                  <a:lnTo>
                    <a:pt x="96842" y="189179"/>
                  </a:lnTo>
                  <a:lnTo>
                    <a:pt x="59149" y="181746"/>
                  </a:lnTo>
                  <a:lnTo>
                    <a:pt x="28366" y="161477"/>
                  </a:lnTo>
                  <a:lnTo>
                    <a:pt x="7611" y="131411"/>
                  </a:lnTo>
                  <a:lnTo>
                    <a:pt x="0" y="94589"/>
                  </a:lnTo>
                  <a:close/>
                </a:path>
              </a:pathLst>
            </a:custGeom>
            <a:ln w="27026">
              <a:solidFill>
                <a:srgbClr val="C55A11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45" name="object 45"/>
            <p:cNvSpPr/>
            <p:nvPr/>
          </p:nvSpPr>
          <p:spPr>
            <a:xfrm>
              <a:off x="669795" y="5671157"/>
              <a:ext cx="175732" cy="180173"/>
            </a:xfrm>
            <a:custGeom>
              <a:avLst/>
              <a:gdLst/>
              <a:ahLst/>
              <a:cxnLst/>
              <a:rect l="l" t="t" r="r" b="b"/>
              <a:pathLst>
                <a:path w="175895" h="180339">
                  <a:moveTo>
                    <a:pt x="0" y="180174"/>
                  </a:moveTo>
                  <a:lnTo>
                    <a:pt x="175679" y="180174"/>
                  </a:lnTo>
                  <a:lnTo>
                    <a:pt x="175679" y="0"/>
                  </a:lnTo>
                  <a:lnTo>
                    <a:pt x="0" y="0"/>
                  </a:lnTo>
                  <a:lnTo>
                    <a:pt x="0" y="18017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46" name="object 46"/>
            <p:cNvSpPr/>
            <p:nvPr/>
          </p:nvSpPr>
          <p:spPr>
            <a:xfrm>
              <a:off x="669795" y="5671157"/>
              <a:ext cx="175732" cy="180173"/>
            </a:xfrm>
            <a:custGeom>
              <a:avLst/>
              <a:gdLst/>
              <a:ahLst/>
              <a:cxnLst/>
              <a:rect l="l" t="t" r="r" b="b"/>
              <a:pathLst>
                <a:path w="175895" h="180339">
                  <a:moveTo>
                    <a:pt x="0" y="180174"/>
                  </a:moveTo>
                  <a:lnTo>
                    <a:pt x="175679" y="180174"/>
                  </a:lnTo>
                  <a:lnTo>
                    <a:pt x="175679" y="0"/>
                  </a:lnTo>
                  <a:lnTo>
                    <a:pt x="0" y="0"/>
                  </a:lnTo>
                  <a:lnTo>
                    <a:pt x="0" y="180174"/>
                  </a:lnTo>
                  <a:close/>
                </a:path>
              </a:pathLst>
            </a:custGeom>
            <a:ln w="13512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47" name="object 47"/>
            <p:cNvSpPr txBox="1"/>
            <p:nvPr/>
          </p:nvSpPr>
          <p:spPr>
            <a:xfrm>
              <a:off x="959672" y="5203181"/>
              <a:ext cx="2142411" cy="606639"/>
            </a:xfrm>
            <a:prstGeom prst="rect">
              <a:avLst/>
            </a:prstGeom>
          </p:spPr>
          <p:txBody>
            <a:bodyPr vert="horz" wrap="square" lIns="0" tIns="12054" rIns="0" bIns="0" rtlCol="0">
              <a:spAutoFit/>
            </a:bodyPr>
            <a:lstStyle/>
            <a:p>
              <a:pPr marL="35528" marR="5075" indent="-3807">
                <a:lnSpc>
                  <a:spcPct val="142300"/>
                </a:lnSpc>
                <a:spcBef>
                  <a:spcPts val="95"/>
                </a:spcBef>
              </a:pPr>
              <a:r>
                <a:rPr sz="1050" i="0" dirty="0">
                  <a:latin typeface="Cambria"/>
                  <a:cs typeface="Cambria"/>
                </a:rPr>
                <a:t>Rencana </a:t>
              </a:r>
              <a:r>
                <a:rPr sz="1050" i="0" spc="-5" dirty="0">
                  <a:latin typeface="Cambria"/>
                  <a:cs typeface="Cambria"/>
                </a:rPr>
                <a:t>Pengembangan </a:t>
              </a:r>
              <a:r>
                <a:rPr sz="1050" i="0" dirty="0">
                  <a:latin typeface="Cambria"/>
                  <a:cs typeface="Cambria"/>
                </a:rPr>
                <a:t>Pusat Kegiatan  Kawasan</a:t>
              </a:r>
              <a:r>
                <a:rPr sz="1050" i="0" spc="70" dirty="0">
                  <a:latin typeface="Cambria"/>
                  <a:cs typeface="Cambria"/>
                </a:rPr>
                <a:t> </a:t>
              </a:r>
              <a:r>
                <a:rPr sz="1050" i="0" spc="-5" dirty="0">
                  <a:latin typeface="Cambria"/>
                  <a:cs typeface="Cambria"/>
                </a:rPr>
                <a:t>Metropolitan</a:t>
              </a:r>
              <a:endParaRPr sz="1050" i="0">
                <a:latin typeface="Cambria"/>
                <a:cs typeface="Cambria"/>
              </a:endParaRPr>
            </a:p>
            <a:p>
              <a:pPr marL="12689">
                <a:spcBef>
                  <a:spcPts val="619"/>
                </a:spcBef>
              </a:pPr>
              <a:r>
                <a:rPr sz="1050" i="0" spc="-5" dirty="0">
                  <a:latin typeface="Cambria"/>
                  <a:cs typeface="Cambria"/>
                </a:rPr>
                <a:t>Kota</a:t>
              </a:r>
              <a:r>
                <a:rPr sz="1050" i="0" spc="25" dirty="0">
                  <a:latin typeface="Cambria"/>
                  <a:cs typeface="Cambria"/>
                </a:rPr>
                <a:t> </a:t>
              </a:r>
              <a:r>
                <a:rPr sz="1050" i="0" dirty="0">
                  <a:latin typeface="Cambria"/>
                  <a:cs typeface="Cambria"/>
                </a:rPr>
                <a:t>Baru</a:t>
              </a:r>
              <a:endParaRPr sz="1050" i="0">
                <a:latin typeface="Cambria"/>
                <a:cs typeface="Cambria"/>
              </a:endParaRPr>
            </a:p>
          </p:txBody>
        </p:sp>
        <p:sp>
          <p:nvSpPr>
            <p:cNvPr id="48" name="object 48"/>
            <p:cNvSpPr/>
            <p:nvPr/>
          </p:nvSpPr>
          <p:spPr>
            <a:xfrm>
              <a:off x="3684432" y="5658522"/>
              <a:ext cx="130262" cy="13237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49" name="object 49"/>
            <p:cNvSpPr/>
            <p:nvPr/>
          </p:nvSpPr>
          <p:spPr>
            <a:xfrm>
              <a:off x="3676010" y="5545150"/>
              <a:ext cx="168754" cy="0"/>
            </a:xfrm>
            <a:custGeom>
              <a:avLst/>
              <a:gdLst/>
              <a:ahLst/>
              <a:cxnLst/>
              <a:rect l="l" t="t" r="r" b="b"/>
              <a:pathLst>
                <a:path w="168910">
                  <a:moveTo>
                    <a:pt x="0" y="0"/>
                  </a:moveTo>
                  <a:lnTo>
                    <a:pt x="168910" y="0"/>
                  </a:lnTo>
                </a:path>
              </a:pathLst>
            </a:custGeom>
            <a:ln w="1351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50" name="object 50"/>
            <p:cNvSpPr txBox="1"/>
            <p:nvPr/>
          </p:nvSpPr>
          <p:spPr>
            <a:xfrm>
              <a:off x="1221595" y="3843478"/>
              <a:ext cx="1203481" cy="753760"/>
            </a:xfrm>
            <a:prstGeom prst="rect">
              <a:avLst/>
            </a:prstGeom>
          </p:spPr>
          <p:txBody>
            <a:bodyPr vert="horz" wrap="square" lIns="0" tIns="34893" rIns="0" bIns="0" rtlCol="0">
              <a:spAutoFit/>
            </a:bodyPr>
            <a:lstStyle/>
            <a:p>
              <a:pPr marL="319752" marR="9516" indent="-85648">
                <a:lnSpc>
                  <a:spcPts val="889"/>
                </a:lnSpc>
                <a:spcBef>
                  <a:spcPts val="275"/>
                </a:spcBef>
              </a:pPr>
              <a:r>
                <a:rPr sz="1000" i="0" spc="10" dirty="0">
                  <a:latin typeface="Cambria"/>
                  <a:cs typeface="Cambria"/>
                </a:rPr>
                <a:t>Kawasan Strategis  Sulawesi</a:t>
              </a:r>
              <a:r>
                <a:rPr sz="1000" i="0" spc="15" dirty="0">
                  <a:latin typeface="Cambria"/>
                  <a:cs typeface="Cambria"/>
                </a:rPr>
                <a:t> </a:t>
              </a:r>
              <a:r>
                <a:rPr sz="1000" i="0" spc="10" dirty="0">
                  <a:latin typeface="Cambria"/>
                  <a:cs typeface="Cambria"/>
                </a:rPr>
                <a:t>Selatan</a:t>
              </a:r>
              <a:endParaRPr sz="1000" i="0">
                <a:latin typeface="Cambria"/>
                <a:cs typeface="Cambria"/>
              </a:endParaRPr>
            </a:p>
            <a:p>
              <a:pPr marL="474553">
                <a:lnSpc>
                  <a:spcPts val="1194"/>
                </a:lnSpc>
                <a:spcBef>
                  <a:spcPts val="175"/>
                </a:spcBef>
              </a:pPr>
              <a:r>
                <a:rPr sz="1200" i="0" spc="15" dirty="0">
                  <a:latin typeface="Cambria"/>
                  <a:cs typeface="Cambria"/>
                </a:rPr>
                <a:t>Kota</a:t>
              </a:r>
              <a:r>
                <a:rPr sz="1200" i="0" spc="-25" dirty="0">
                  <a:latin typeface="Cambria"/>
                  <a:cs typeface="Cambria"/>
                </a:rPr>
                <a:t> </a:t>
              </a:r>
              <a:r>
                <a:rPr sz="1200" i="0" spc="20" dirty="0">
                  <a:latin typeface="Cambria"/>
                  <a:cs typeface="Cambria"/>
                </a:rPr>
                <a:t>Baru</a:t>
              </a:r>
              <a:endParaRPr sz="1200" i="0">
                <a:latin typeface="Cambria"/>
                <a:cs typeface="Cambria"/>
              </a:endParaRPr>
            </a:p>
            <a:p>
              <a:pPr marL="474553">
                <a:lnSpc>
                  <a:spcPts val="1194"/>
                </a:lnSpc>
              </a:pPr>
              <a:r>
                <a:rPr sz="1200" i="0" spc="15" dirty="0">
                  <a:latin typeface="Cambria"/>
                  <a:cs typeface="Cambria"/>
                </a:rPr>
                <a:t>Makassar</a:t>
              </a:r>
              <a:endParaRPr sz="1200" i="0">
                <a:latin typeface="Cambria"/>
                <a:cs typeface="Cambria"/>
              </a:endParaRPr>
            </a:p>
            <a:p>
              <a:pPr marL="12689">
                <a:lnSpc>
                  <a:spcPts val="954"/>
                </a:lnSpc>
                <a:spcBef>
                  <a:spcPts val="180"/>
                </a:spcBef>
              </a:pPr>
              <a:r>
                <a:rPr sz="1000" i="0" spc="10" dirty="0">
                  <a:latin typeface="Cambria"/>
                  <a:cs typeface="Cambria"/>
                </a:rPr>
                <a:t>Kawasan</a:t>
              </a:r>
              <a:r>
                <a:rPr sz="1000" i="0" spc="55" dirty="0">
                  <a:latin typeface="Cambria"/>
                  <a:cs typeface="Cambria"/>
                </a:rPr>
                <a:t> </a:t>
              </a:r>
              <a:r>
                <a:rPr sz="1000" i="0" spc="10" dirty="0">
                  <a:latin typeface="Cambria"/>
                  <a:cs typeface="Cambria"/>
                </a:rPr>
                <a:t>Metropolitan</a:t>
              </a:r>
              <a:endParaRPr sz="1000" i="0">
                <a:latin typeface="Cambria"/>
                <a:cs typeface="Cambria"/>
              </a:endParaRPr>
            </a:p>
            <a:p>
              <a:pPr marL="466938">
                <a:lnSpc>
                  <a:spcPts val="954"/>
                </a:lnSpc>
              </a:pPr>
              <a:r>
                <a:rPr sz="1000" i="0" spc="10" dirty="0">
                  <a:latin typeface="Cambria"/>
                  <a:cs typeface="Cambria"/>
                </a:rPr>
                <a:t>Mamminasata</a:t>
              </a:r>
              <a:endParaRPr sz="1000" i="0">
                <a:latin typeface="Cambria"/>
                <a:cs typeface="Cambria"/>
              </a:endParaRPr>
            </a:p>
          </p:txBody>
        </p:sp>
        <p:sp>
          <p:nvSpPr>
            <p:cNvPr id="51" name="object 51"/>
            <p:cNvSpPr txBox="1"/>
            <p:nvPr/>
          </p:nvSpPr>
          <p:spPr>
            <a:xfrm>
              <a:off x="3024341" y="1500935"/>
              <a:ext cx="2958900" cy="497212"/>
            </a:xfrm>
            <a:prstGeom prst="rect">
              <a:avLst/>
            </a:prstGeom>
          </p:spPr>
          <p:txBody>
            <a:bodyPr vert="horz" wrap="square" lIns="0" tIns="17129" rIns="0" bIns="0" rtlCol="0">
              <a:spAutoFit/>
            </a:bodyPr>
            <a:lstStyle/>
            <a:p>
              <a:pPr marL="1128014">
                <a:lnSpc>
                  <a:spcPts val="1209"/>
                </a:lnSpc>
                <a:spcBef>
                  <a:spcPts val="135"/>
                </a:spcBef>
              </a:pPr>
              <a:r>
                <a:rPr sz="1200" i="0" spc="20" dirty="0">
                  <a:latin typeface="Cambria"/>
                  <a:cs typeface="Cambria"/>
                </a:rPr>
                <a:t>KSPN</a:t>
              </a:r>
              <a:r>
                <a:rPr sz="1200" i="0" spc="10" dirty="0">
                  <a:latin typeface="Cambria"/>
                  <a:cs typeface="Cambria"/>
                </a:rPr>
                <a:t> </a:t>
              </a:r>
              <a:r>
                <a:rPr sz="1200" i="0" spc="15" dirty="0">
                  <a:latin typeface="Cambria"/>
                  <a:cs typeface="Cambria"/>
                </a:rPr>
                <a:t>Bunaken</a:t>
              </a:r>
              <a:endParaRPr sz="1200" i="0">
                <a:latin typeface="Cambria"/>
                <a:cs typeface="Cambria"/>
              </a:endParaRPr>
            </a:p>
            <a:p>
              <a:pPr marR="2538" algn="ctr">
                <a:lnSpc>
                  <a:spcPts val="889"/>
                </a:lnSpc>
              </a:pPr>
              <a:r>
                <a:rPr sz="1000" i="0" dirty="0">
                  <a:latin typeface="Cambria"/>
                  <a:cs typeface="Cambria"/>
                </a:rPr>
                <a:t>Sulawesi</a:t>
              </a:r>
              <a:r>
                <a:rPr sz="1000" i="0" spc="-40" dirty="0">
                  <a:latin typeface="Cambria"/>
                  <a:cs typeface="Cambria"/>
                </a:rPr>
                <a:t> </a:t>
              </a:r>
              <a:r>
                <a:rPr sz="1000" i="0" dirty="0">
                  <a:latin typeface="Cambria"/>
                  <a:cs typeface="Cambria"/>
                </a:rPr>
                <a:t>Utara</a:t>
              </a:r>
              <a:endParaRPr sz="1000" i="0">
                <a:latin typeface="Cambria"/>
                <a:cs typeface="Cambria"/>
              </a:endParaRPr>
            </a:p>
            <a:p>
              <a:pPr marL="12689">
                <a:lnSpc>
                  <a:spcPts val="1234"/>
                </a:lnSpc>
              </a:pPr>
              <a:r>
                <a:rPr sz="1200" i="0" spc="15" dirty="0">
                  <a:latin typeface="Cambria"/>
                  <a:cs typeface="Cambria"/>
                </a:rPr>
                <a:t>Kota Baru</a:t>
              </a:r>
              <a:r>
                <a:rPr sz="1200" i="0" spc="-15" dirty="0">
                  <a:latin typeface="Cambria"/>
                  <a:cs typeface="Cambria"/>
                </a:rPr>
                <a:t> </a:t>
              </a:r>
              <a:r>
                <a:rPr sz="1200" i="0" spc="15" dirty="0">
                  <a:latin typeface="Cambria"/>
                  <a:cs typeface="Cambria"/>
                </a:rPr>
                <a:t>Manado</a:t>
              </a:r>
              <a:endParaRPr sz="1200" i="0">
                <a:latin typeface="Cambria"/>
                <a:cs typeface="Cambria"/>
              </a:endParaRPr>
            </a:p>
            <a:p>
              <a:pPr marL="1676160">
                <a:lnSpc>
                  <a:spcPts val="1074"/>
                </a:lnSpc>
              </a:pPr>
              <a:r>
                <a:rPr sz="1050" i="0" spc="-10" dirty="0">
                  <a:latin typeface="Cambria"/>
                  <a:cs typeface="Cambria"/>
                </a:rPr>
                <a:t>Kawasan</a:t>
              </a:r>
              <a:r>
                <a:rPr sz="1050" i="0" spc="90" dirty="0">
                  <a:latin typeface="Cambria"/>
                  <a:cs typeface="Cambria"/>
                </a:rPr>
                <a:t> </a:t>
              </a:r>
              <a:r>
                <a:rPr sz="1050" i="0" spc="-5" dirty="0">
                  <a:latin typeface="Cambria"/>
                  <a:cs typeface="Cambria"/>
                </a:rPr>
                <a:t>Metropolitan</a:t>
              </a:r>
              <a:endParaRPr sz="1050" i="0">
                <a:latin typeface="Cambria"/>
                <a:cs typeface="Cambria"/>
              </a:endParaRPr>
            </a:p>
          </p:txBody>
        </p:sp>
        <p:sp>
          <p:nvSpPr>
            <p:cNvPr id="52" name="object 52"/>
            <p:cNvSpPr txBox="1"/>
            <p:nvPr/>
          </p:nvSpPr>
          <p:spPr>
            <a:xfrm>
              <a:off x="3947793" y="5281812"/>
              <a:ext cx="2133530" cy="644655"/>
            </a:xfrm>
            <a:prstGeom prst="rect">
              <a:avLst/>
            </a:prstGeom>
          </p:spPr>
          <p:txBody>
            <a:bodyPr vert="horz" wrap="square" lIns="0" tIns="48215" rIns="0" bIns="0" rtlCol="0">
              <a:spAutoFit/>
            </a:bodyPr>
            <a:lstStyle/>
            <a:p>
              <a:pPr marL="12689">
                <a:spcBef>
                  <a:spcPts val="380"/>
                </a:spcBef>
              </a:pPr>
              <a:r>
                <a:rPr sz="1000" i="0" spc="15" dirty="0">
                  <a:latin typeface="Arial"/>
                  <a:cs typeface="Arial"/>
                </a:rPr>
                <a:t>Daerah</a:t>
              </a:r>
              <a:r>
                <a:rPr sz="1000" i="0" spc="40" dirty="0">
                  <a:latin typeface="Arial"/>
                  <a:cs typeface="Arial"/>
                </a:rPr>
                <a:t> </a:t>
              </a:r>
              <a:r>
                <a:rPr sz="1000" i="0" spc="10" dirty="0">
                  <a:latin typeface="Arial"/>
                  <a:cs typeface="Arial"/>
                </a:rPr>
                <a:t>Tertinggal</a:t>
              </a:r>
              <a:endParaRPr sz="1000" i="0" dirty="0">
                <a:latin typeface="Arial"/>
                <a:cs typeface="Arial"/>
              </a:endParaRPr>
            </a:p>
            <a:p>
              <a:pPr marL="25377">
                <a:spcBef>
                  <a:spcPts val="285"/>
                </a:spcBef>
              </a:pPr>
              <a:r>
                <a:rPr sz="1000" i="0" spc="15" dirty="0">
                  <a:latin typeface="Cambria"/>
                  <a:cs typeface="Cambria"/>
                </a:rPr>
                <a:t>Jalur Penghubung </a:t>
              </a:r>
              <a:r>
                <a:rPr sz="1000" i="0" spc="10" dirty="0">
                  <a:latin typeface="Cambria"/>
                  <a:cs typeface="Cambria"/>
                </a:rPr>
                <a:t>Koridor</a:t>
              </a:r>
              <a:r>
                <a:rPr sz="1000" i="0" spc="100" dirty="0">
                  <a:latin typeface="Cambria"/>
                  <a:cs typeface="Cambria"/>
                </a:rPr>
                <a:t> </a:t>
              </a:r>
              <a:r>
                <a:rPr sz="1000" i="0" spc="10" dirty="0">
                  <a:latin typeface="Cambria"/>
                  <a:cs typeface="Cambria"/>
                </a:rPr>
                <a:t>Ekonomi/MP3EI</a:t>
              </a:r>
              <a:endParaRPr sz="1000" i="0" dirty="0">
                <a:latin typeface="Cambria"/>
                <a:cs typeface="Cambria"/>
              </a:endParaRPr>
            </a:p>
            <a:p>
              <a:pPr marL="25377">
                <a:spcBef>
                  <a:spcPts val="440"/>
                </a:spcBef>
              </a:pPr>
              <a:r>
                <a:rPr sz="1000" i="0" spc="15" dirty="0">
                  <a:latin typeface="Cambria"/>
                  <a:cs typeface="Cambria"/>
                </a:rPr>
                <a:t>Ibu </a:t>
              </a:r>
              <a:r>
                <a:rPr sz="1000" i="0" spc="10" dirty="0">
                  <a:latin typeface="Cambria"/>
                  <a:cs typeface="Cambria"/>
                </a:rPr>
                <a:t>Kota Prov/Pusat</a:t>
              </a:r>
              <a:r>
                <a:rPr sz="1000" i="0" spc="85" dirty="0">
                  <a:latin typeface="Cambria"/>
                  <a:cs typeface="Cambria"/>
                </a:rPr>
                <a:t> </a:t>
              </a:r>
              <a:r>
                <a:rPr sz="1000" i="0" spc="10" dirty="0">
                  <a:latin typeface="Cambria"/>
                  <a:cs typeface="Cambria"/>
                </a:rPr>
                <a:t>Ekonomi</a:t>
              </a:r>
              <a:endParaRPr sz="1000" i="0" dirty="0">
                <a:latin typeface="Cambria"/>
                <a:cs typeface="Cambria"/>
              </a:endParaRPr>
            </a:p>
          </p:txBody>
        </p:sp>
        <p:sp>
          <p:nvSpPr>
            <p:cNvPr id="53" name="object 53"/>
            <p:cNvSpPr/>
            <p:nvPr/>
          </p:nvSpPr>
          <p:spPr>
            <a:xfrm>
              <a:off x="3682735" y="5340379"/>
              <a:ext cx="184614" cy="90087"/>
            </a:xfrm>
            <a:custGeom>
              <a:avLst/>
              <a:gdLst/>
              <a:ahLst/>
              <a:cxnLst/>
              <a:rect l="l" t="t" r="r" b="b"/>
              <a:pathLst>
                <a:path w="184785" h="90170">
                  <a:moveTo>
                    <a:pt x="0" y="90088"/>
                  </a:moveTo>
                  <a:lnTo>
                    <a:pt x="184683" y="90088"/>
                  </a:lnTo>
                  <a:lnTo>
                    <a:pt x="184683" y="0"/>
                  </a:lnTo>
                  <a:lnTo>
                    <a:pt x="0" y="0"/>
                  </a:lnTo>
                  <a:lnTo>
                    <a:pt x="0" y="90088"/>
                  </a:lnTo>
                  <a:close/>
                </a:path>
              </a:pathLst>
            </a:custGeom>
            <a:solidFill>
              <a:srgbClr val="9A5FAC"/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54" name="object 54"/>
            <p:cNvSpPr/>
            <p:nvPr/>
          </p:nvSpPr>
          <p:spPr>
            <a:xfrm>
              <a:off x="2566677" y="4219775"/>
              <a:ext cx="180173" cy="175732"/>
            </a:xfrm>
            <a:custGeom>
              <a:avLst/>
              <a:gdLst/>
              <a:ahLst/>
              <a:cxnLst/>
              <a:rect l="l" t="t" r="r" b="b"/>
              <a:pathLst>
                <a:path w="180339" h="175895">
                  <a:moveTo>
                    <a:pt x="90043" y="0"/>
                  </a:moveTo>
                  <a:lnTo>
                    <a:pt x="54971" y="6909"/>
                  </a:lnTo>
                  <a:lnTo>
                    <a:pt x="26352" y="25749"/>
                  </a:lnTo>
                  <a:lnTo>
                    <a:pt x="7068" y="53685"/>
                  </a:lnTo>
                  <a:lnTo>
                    <a:pt x="0" y="87884"/>
                  </a:lnTo>
                  <a:lnTo>
                    <a:pt x="7068" y="122082"/>
                  </a:lnTo>
                  <a:lnTo>
                    <a:pt x="26352" y="150018"/>
                  </a:lnTo>
                  <a:lnTo>
                    <a:pt x="54971" y="168858"/>
                  </a:lnTo>
                  <a:lnTo>
                    <a:pt x="90043" y="175768"/>
                  </a:lnTo>
                  <a:lnTo>
                    <a:pt x="125134" y="168858"/>
                  </a:lnTo>
                  <a:lnTo>
                    <a:pt x="153797" y="150018"/>
                  </a:lnTo>
                  <a:lnTo>
                    <a:pt x="173124" y="122082"/>
                  </a:lnTo>
                  <a:lnTo>
                    <a:pt x="180212" y="87884"/>
                  </a:lnTo>
                  <a:lnTo>
                    <a:pt x="173124" y="53685"/>
                  </a:lnTo>
                  <a:lnTo>
                    <a:pt x="153797" y="25749"/>
                  </a:lnTo>
                  <a:lnTo>
                    <a:pt x="125134" y="6909"/>
                  </a:lnTo>
                  <a:lnTo>
                    <a:pt x="90043" y="0"/>
                  </a:lnTo>
                  <a:close/>
                </a:path>
              </a:pathLst>
            </a:custGeom>
            <a:solidFill>
              <a:srgbClr val="C55A11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55" name="object 55"/>
            <p:cNvSpPr/>
            <p:nvPr/>
          </p:nvSpPr>
          <p:spPr>
            <a:xfrm>
              <a:off x="2566677" y="4219775"/>
              <a:ext cx="180173" cy="175732"/>
            </a:xfrm>
            <a:custGeom>
              <a:avLst/>
              <a:gdLst/>
              <a:ahLst/>
              <a:cxnLst/>
              <a:rect l="l" t="t" r="r" b="b"/>
              <a:pathLst>
                <a:path w="180339" h="175895">
                  <a:moveTo>
                    <a:pt x="0" y="87884"/>
                  </a:moveTo>
                  <a:lnTo>
                    <a:pt x="7068" y="53685"/>
                  </a:lnTo>
                  <a:lnTo>
                    <a:pt x="26352" y="25749"/>
                  </a:lnTo>
                  <a:lnTo>
                    <a:pt x="54971" y="6909"/>
                  </a:lnTo>
                  <a:lnTo>
                    <a:pt x="90043" y="0"/>
                  </a:lnTo>
                  <a:lnTo>
                    <a:pt x="125134" y="6909"/>
                  </a:lnTo>
                  <a:lnTo>
                    <a:pt x="153797" y="25749"/>
                  </a:lnTo>
                  <a:lnTo>
                    <a:pt x="173124" y="53685"/>
                  </a:lnTo>
                  <a:lnTo>
                    <a:pt x="180212" y="87884"/>
                  </a:lnTo>
                  <a:lnTo>
                    <a:pt x="173124" y="122082"/>
                  </a:lnTo>
                  <a:lnTo>
                    <a:pt x="153797" y="150018"/>
                  </a:lnTo>
                  <a:lnTo>
                    <a:pt x="125134" y="168858"/>
                  </a:lnTo>
                  <a:lnTo>
                    <a:pt x="90043" y="175768"/>
                  </a:lnTo>
                  <a:lnTo>
                    <a:pt x="54971" y="168858"/>
                  </a:lnTo>
                  <a:lnTo>
                    <a:pt x="26352" y="150018"/>
                  </a:lnTo>
                  <a:lnTo>
                    <a:pt x="7068" y="122082"/>
                  </a:lnTo>
                  <a:lnTo>
                    <a:pt x="0" y="87884"/>
                  </a:lnTo>
                  <a:close/>
                </a:path>
              </a:pathLst>
            </a:custGeom>
            <a:ln w="27026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56" name="object 56"/>
            <p:cNvSpPr txBox="1"/>
            <p:nvPr/>
          </p:nvSpPr>
          <p:spPr>
            <a:xfrm>
              <a:off x="2809911" y="3200526"/>
              <a:ext cx="1636784" cy="1201113"/>
            </a:xfrm>
            <a:prstGeom prst="rect">
              <a:avLst/>
            </a:prstGeom>
          </p:spPr>
          <p:txBody>
            <a:bodyPr vert="horz" wrap="square" lIns="0" tIns="17129" rIns="0" bIns="0" rtlCol="0">
              <a:spAutoFit/>
            </a:bodyPr>
            <a:lstStyle/>
            <a:p>
              <a:pPr marL="554491">
                <a:lnSpc>
                  <a:spcPts val="1209"/>
                </a:lnSpc>
                <a:spcBef>
                  <a:spcPts val="135"/>
                </a:spcBef>
              </a:pPr>
              <a:r>
                <a:rPr sz="1200" i="0" spc="20" dirty="0">
                  <a:latin typeface="Cambria"/>
                  <a:cs typeface="Cambria"/>
                </a:rPr>
                <a:t>KI</a:t>
              </a:r>
              <a:r>
                <a:rPr sz="1200" i="0" spc="-10" dirty="0">
                  <a:latin typeface="Cambria"/>
                  <a:cs typeface="Cambria"/>
                </a:rPr>
                <a:t> </a:t>
              </a:r>
              <a:r>
                <a:rPr sz="1200" i="0" spc="15" dirty="0">
                  <a:latin typeface="Cambria"/>
                  <a:cs typeface="Cambria"/>
                </a:rPr>
                <a:t>Morowali</a:t>
              </a:r>
              <a:endParaRPr sz="1200" i="0" dirty="0">
                <a:latin typeface="Cambria"/>
                <a:cs typeface="Cambria"/>
              </a:endParaRPr>
            </a:p>
            <a:p>
              <a:pPr marL="554491">
                <a:lnSpc>
                  <a:spcPts val="829"/>
                </a:lnSpc>
              </a:pPr>
              <a:r>
                <a:rPr sz="1000" i="0" spc="5" dirty="0">
                  <a:latin typeface="Cambria"/>
                  <a:cs typeface="Cambria"/>
                </a:rPr>
                <a:t>Kab.Morowali,</a:t>
              </a:r>
              <a:endParaRPr sz="1000" i="0" dirty="0">
                <a:latin typeface="Cambria"/>
                <a:cs typeface="Cambria"/>
              </a:endParaRPr>
            </a:p>
            <a:p>
              <a:pPr marL="554491">
                <a:lnSpc>
                  <a:spcPts val="934"/>
                </a:lnSpc>
              </a:pPr>
              <a:r>
                <a:rPr sz="1000" i="0" dirty="0">
                  <a:latin typeface="Cambria"/>
                  <a:cs typeface="Cambria"/>
                </a:rPr>
                <a:t>Sulawesi</a:t>
              </a:r>
              <a:r>
                <a:rPr sz="1000" i="0" spc="-40" dirty="0">
                  <a:latin typeface="Cambria"/>
                  <a:cs typeface="Cambria"/>
                </a:rPr>
                <a:t> </a:t>
              </a:r>
              <a:r>
                <a:rPr sz="1000" i="0" dirty="0">
                  <a:latin typeface="Cambria"/>
                  <a:cs typeface="Cambria"/>
                </a:rPr>
                <a:t>Tengah</a:t>
              </a:r>
            </a:p>
            <a:p>
              <a:pPr marL="756873">
                <a:lnSpc>
                  <a:spcPts val="1209"/>
                </a:lnSpc>
                <a:spcBef>
                  <a:spcPts val="450"/>
                </a:spcBef>
              </a:pPr>
              <a:r>
                <a:rPr sz="1200" i="0" spc="20" dirty="0">
                  <a:latin typeface="Cambria"/>
                  <a:cs typeface="Cambria"/>
                </a:rPr>
                <a:t>KI</a:t>
              </a:r>
              <a:r>
                <a:rPr sz="1200" i="0" spc="-20" dirty="0">
                  <a:latin typeface="Cambria"/>
                  <a:cs typeface="Cambria"/>
                </a:rPr>
                <a:t> </a:t>
              </a:r>
              <a:r>
                <a:rPr sz="1200" i="0" spc="20" dirty="0">
                  <a:latin typeface="Cambria"/>
                  <a:cs typeface="Cambria"/>
                </a:rPr>
                <a:t>Konawe</a:t>
              </a:r>
              <a:endParaRPr sz="1200" i="0" dirty="0">
                <a:latin typeface="Cambria"/>
                <a:cs typeface="Cambria"/>
              </a:endParaRPr>
            </a:p>
            <a:p>
              <a:pPr marL="756873">
                <a:lnSpc>
                  <a:spcPts val="824"/>
                </a:lnSpc>
              </a:pPr>
              <a:r>
                <a:rPr sz="1000" i="0" spc="-5" dirty="0">
                  <a:latin typeface="Cambria"/>
                  <a:cs typeface="Cambria"/>
                </a:rPr>
                <a:t>Kab.</a:t>
              </a:r>
              <a:r>
                <a:rPr sz="1000" i="0" spc="-20" dirty="0">
                  <a:latin typeface="Cambria"/>
                  <a:cs typeface="Cambria"/>
                </a:rPr>
                <a:t> </a:t>
              </a:r>
              <a:r>
                <a:rPr sz="1000" i="0" dirty="0">
                  <a:latin typeface="Cambria"/>
                  <a:cs typeface="Cambria"/>
                </a:rPr>
                <a:t>Konawe,</a:t>
              </a:r>
            </a:p>
            <a:p>
              <a:pPr marL="756873">
                <a:lnSpc>
                  <a:spcPts val="934"/>
                </a:lnSpc>
              </a:pPr>
              <a:r>
                <a:rPr sz="1000" i="0" dirty="0">
                  <a:latin typeface="Cambria"/>
                  <a:cs typeface="Cambria"/>
                </a:rPr>
                <a:t>Sulawesi</a:t>
              </a:r>
              <a:r>
                <a:rPr sz="1000" i="0" spc="-90" dirty="0">
                  <a:latin typeface="Cambria"/>
                  <a:cs typeface="Cambria"/>
                </a:rPr>
                <a:t> </a:t>
              </a:r>
              <a:r>
                <a:rPr sz="1000" i="0" spc="-5" dirty="0">
                  <a:latin typeface="Cambria"/>
                  <a:cs typeface="Cambria"/>
                </a:rPr>
                <a:t>Tenggara</a:t>
              </a:r>
              <a:endParaRPr sz="1000" i="0" dirty="0">
                <a:latin typeface="Cambria"/>
                <a:cs typeface="Cambria"/>
              </a:endParaRPr>
            </a:p>
            <a:p>
              <a:pPr marL="820950" algn="ctr">
                <a:spcBef>
                  <a:spcPts val="150"/>
                </a:spcBef>
              </a:pPr>
              <a:r>
                <a:rPr sz="1050" i="0" spc="-5" dirty="0">
                  <a:latin typeface="Cambria"/>
                  <a:cs typeface="Cambria"/>
                </a:rPr>
                <a:t>Kota</a:t>
              </a:r>
              <a:r>
                <a:rPr sz="1050" i="0" spc="-35" dirty="0">
                  <a:latin typeface="Cambria"/>
                  <a:cs typeface="Cambria"/>
                </a:rPr>
                <a:t> </a:t>
              </a:r>
              <a:r>
                <a:rPr sz="1050" i="0" spc="-10" dirty="0">
                  <a:latin typeface="Cambria"/>
                  <a:cs typeface="Cambria"/>
                </a:rPr>
                <a:t>Kendari</a:t>
              </a:r>
              <a:endParaRPr sz="1050" i="0" dirty="0">
                <a:latin typeface="Cambria"/>
                <a:cs typeface="Cambria"/>
              </a:endParaRPr>
            </a:p>
            <a:p>
              <a:pPr>
                <a:spcBef>
                  <a:spcPts val="15"/>
                </a:spcBef>
              </a:pPr>
              <a:endParaRPr sz="1050" i="0" dirty="0">
                <a:latin typeface="Times New Roman"/>
                <a:cs typeface="Times New Roman"/>
              </a:endParaRPr>
            </a:p>
            <a:p>
              <a:pPr marL="12689" marR="713732">
                <a:lnSpc>
                  <a:spcPts val="889"/>
                </a:lnSpc>
              </a:pPr>
              <a:r>
                <a:rPr sz="1000" i="0" spc="20" dirty="0">
                  <a:latin typeface="Cambria"/>
                  <a:cs typeface="Cambria"/>
                </a:rPr>
                <a:t>TN</a:t>
              </a:r>
              <a:r>
                <a:rPr sz="1000" i="0" spc="-40" dirty="0">
                  <a:latin typeface="Cambria"/>
                  <a:cs typeface="Cambria"/>
                </a:rPr>
                <a:t> </a:t>
              </a:r>
              <a:r>
                <a:rPr sz="1000" i="0" spc="15" dirty="0">
                  <a:latin typeface="Cambria"/>
                  <a:cs typeface="Cambria"/>
                </a:rPr>
                <a:t>Bantimurung-  Bulusarung</a:t>
              </a:r>
              <a:endParaRPr sz="1000" i="0" dirty="0">
                <a:latin typeface="Cambria"/>
                <a:cs typeface="Cambria"/>
              </a:endParaRPr>
            </a:p>
          </p:txBody>
        </p:sp>
        <p:sp>
          <p:nvSpPr>
            <p:cNvPr id="57" name="object 57"/>
            <p:cNvSpPr/>
            <p:nvPr/>
          </p:nvSpPr>
          <p:spPr>
            <a:xfrm>
              <a:off x="4263224" y="2073175"/>
              <a:ext cx="175732" cy="180173"/>
            </a:xfrm>
            <a:custGeom>
              <a:avLst/>
              <a:gdLst/>
              <a:ahLst/>
              <a:cxnLst/>
              <a:rect l="l" t="t" r="r" b="b"/>
              <a:pathLst>
                <a:path w="175895" h="180339">
                  <a:moveTo>
                    <a:pt x="87883" y="0"/>
                  </a:moveTo>
                  <a:lnTo>
                    <a:pt x="53685" y="7086"/>
                  </a:lnTo>
                  <a:lnTo>
                    <a:pt x="25749" y="26400"/>
                  </a:lnTo>
                  <a:lnTo>
                    <a:pt x="6909" y="55024"/>
                  </a:lnTo>
                  <a:lnTo>
                    <a:pt x="0" y="90043"/>
                  </a:lnTo>
                  <a:lnTo>
                    <a:pt x="6909" y="125134"/>
                  </a:lnTo>
                  <a:lnTo>
                    <a:pt x="25749" y="153797"/>
                  </a:lnTo>
                  <a:lnTo>
                    <a:pt x="53685" y="173124"/>
                  </a:lnTo>
                  <a:lnTo>
                    <a:pt x="87883" y="180212"/>
                  </a:lnTo>
                  <a:lnTo>
                    <a:pt x="122082" y="173124"/>
                  </a:lnTo>
                  <a:lnTo>
                    <a:pt x="150018" y="153797"/>
                  </a:lnTo>
                  <a:lnTo>
                    <a:pt x="168858" y="125134"/>
                  </a:lnTo>
                  <a:lnTo>
                    <a:pt x="175767" y="90043"/>
                  </a:lnTo>
                  <a:lnTo>
                    <a:pt x="168858" y="55024"/>
                  </a:lnTo>
                  <a:lnTo>
                    <a:pt x="150018" y="26400"/>
                  </a:lnTo>
                  <a:lnTo>
                    <a:pt x="122082" y="7086"/>
                  </a:lnTo>
                  <a:lnTo>
                    <a:pt x="87883" y="0"/>
                  </a:lnTo>
                  <a:close/>
                </a:path>
              </a:pathLst>
            </a:custGeom>
            <a:solidFill>
              <a:srgbClr val="C55A11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58" name="object 58"/>
            <p:cNvSpPr/>
            <p:nvPr/>
          </p:nvSpPr>
          <p:spPr>
            <a:xfrm>
              <a:off x="4263224" y="2073175"/>
              <a:ext cx="175732" cy="180173"/>
            </a:xfrm>
            <a:custGeom>
              <a:avLst/>
              <a:gdLst/>
              <a:ahLst/>
              <a:cxnLst/>
              <a:rect l="l" t="t" r="r" b="b"/>
              <a:pathLst>
                <a:path w="175895" h="180339">
                  <a:moveTo>
                    <a:pt x="0" y="90043"/>
                  </a:moveTo>
                  <a:lnTo>
                    <a:pt x="6909" y="55024"/>
                  </a:lnTo>
                  <a:lnTo>
                    <a:pt x="25749" y="26400"/>
                  </a:lnTo>
                  <a:lnTo>
                    <a:pt x="53685" y="7086"/>
                  </a:lnTo>
                  <a:lnTo>
                    <a:pt x="87883" y="0"/>
                  </a:lnTo>
                  <a:lnTo>
                    <a:pt x="122082" y="7086"/>
                  </a:lnTo>
                  <a:lnTo>
                    <a:pt x="150018" y="26400"/>
                  </a:lnTo>
                  <a:lnTo>
                    <a:pt x="168858" y="55024"/>
                  </a:lnTo>
                  <a:lnTo>
                    <a:pt x="175767" y="90043"/>
                  </a:lnTo>
                  <a:lnTo>
                    <a:pt x="168858" y="125134"/>
                  </a:lnTo>
                  <a:lnTo>
                    <a:pt x="150018" y="153797"/>
                  </a:lnTo>
                  <a:lnTo>
                    <a:pt x="122082" y="173124"/>
                  </a:lnTo>
                  <a:lnTo>
                    <a:pt x="87883" y="180212"/>
                  </a:lnTo>
                  <a:lnTo>
                    <a:pt x="53685" y="173124"/>
                  </a:lnTo>
                  <a:lnTo>
                    <a:pt x="25749" y="153796"/>
                  </a:lnTo>
                  <a:lnTo>
                    <a:pt x="6909" y="125134"/>
                  </a:lnTo>
                  <a:lnTo>
                    <a:pt x="0" y="90043"/>
                  </a:lnTo>
                  <a:close/>
                </a:path>
              </a:pathLst>
            </a:custGeom>
            <a:ln w="27026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59" name="object 59"/>
            <p:cNvSpPr txBox="1"/>
            <p:nvPr/>
          </p:nvSpPr>
          <p:spPr>
            <a:xfrm>
              <a:off x="2897839" y="1988545"/>
              <a:ext cx="1272632" cy="253262"/>
            </a:xfrm>
            <a:prstGeom prst="rect">
              <a:avLst/>
            </a:prstGeom>
          </p:spPr>
          <p:txBody>
            <a:bodyPr vert="horz" wrap="square" lIns="0" tIns="13957" rIns="0" bIns="0" rtlCol="0">
              <a:spAutoFit/>
            </a:bodyPr>
            <a:lstStyle/>
            <a:p>
              <a:pPr marL="12689">
                <a:lnSpc>
                  <a:spcPts val="1124"/>
                </a:lnSpc>
                <a:spcBef>
                  <a:spcPts val="110"/>
                </a:spcBef>
              </a:pPr>
              <a:r>
                <a:rPr sz="1100" i="0" dirty="0">
                  <a:latin typeface="Cambria"/>
                  <a:cs typeface="Cambria"/>
                </a:rPr>
                <a:t>Kawasan</a:t>
              </a:r>
              <a:r>
                <a:rPr sz="1100" i="0" spc="-45" dirty="0">
                  <a:latin typeface="Cambria"/>
                  <a:cs typeface="Cambria"/>
                </a:rPr>
                <a:t> </a:t>
              </a:r>
              <a:r>
                <a:rPr sz="1100" i="0" spc="-5" dirty="0">
                  <a:latin typeface="Cambria"/>
                  <a:cs typeface="Cambria"/>
                </a:rPr>
                <a:t>Pariwisata</a:t>
              </a:r>
              <a:endParaRPr sz="1100" i="0">
                <a:latin typeface="Cambria"/>
                <a:cs typeface="Cambria"/>
              </a:endParaRPr>
            </a:p>
            <a:p>
              <a:pPr marL="12689">
                <a:lnSpc>
                  <a:spcPts val="1124"/>
                </a:lnSpc>
              </a:pPr>
              <a:r>
                <a:rPr sz="1100" i="0" dirty="0">
                  <a:latin typeface="Cambria"/>
                  <a:cs typeface="Cambria"/>
                </a:rPr>
                <a:t>Manado-Bitung</a:t>
              </a:r>
              <a:endParaRPr sz="1100" i="0">
                <a:latin typeface="Cambria"/>
                <a:cs typeface="Cambria"/>
              </a:endParaRPr>
            </a:p>
          </p:txBody>
        </p:sp>
        <p:sp>
          <p:nvSpPr>
            <p:cNvPr id="60" name="object 60"/>
            <p:cNvSpPr/>
            <p:nvPr/>
          </p:nvSpPr>
          <p:spPr>
            <a:xfrm>
              <a:off x="2359604" y="3508724"/>
              <a:ext cx="180173" cy="175732"/>
            </a:xfrm>
            <a:custGeom>
              <a:avLst/>
              <a:gdLst/>
              <a:ahLst/>
              <a:cxnLst/>
              <a:rect l="l" t="t" r="r" b="b"/>
              <a:pathLst>
                <a:path w="180339" h="175895">
                  <a:moveTo>
                    <a:pt x="90170" y="0"/>
                  </a:moveTo>
                  <a:lnTo>
                    <a:pt x="55078" y="6909"/>
                  </a:lnTo>
                  <a:lnTo>
                    <a:pt x="26415" y="25749"/>
                  </a:lnTo>
                  <a:lnTo>
                    <a:pt x="7088" y="53685"/>
                  </a:lnTo>
                  <a:lnTo>
                    <a:pt x="0" y="87883"/>
                  </a:lnTo>
                  <a:lnTo>
                    <a:pt x="7088" y="122082"/>
                  </a:lnTo>
                  <a:lnTo>
                    <a:pt x="26416" y="150018"/>
                  </a:lnTo>
                  <a:lnTo>
                    <a:pt x="55078" y="168858"/>
                  </a:lnTo>
                  <a:lnTo>
                    <a:pt x="90170" y="175767"/>
                  </a:lnTo>
                  <a:lnTo>
                    <a:pt x="125188" y="168858"/>
                  </a:lnTo>
                  <a:lnTo>
                    <a:pt x="153812" y="150018"/>
                  </a:lnTo>
                  <a:lnTo>
                    <a:pt x="173126" y="122082"/>
                  </a:lnTo>
                  <a:lnTo>
                    <a:pt x="180212" y="87883"/>
                  </a:lnTo>
                  <a:lnTo>
                    <a:pt x="173126" y="53685"/>
                  </a:lnTo>
                  <a:lnTo>
                    <a:pt x="153812" y="25749"/>
                  </a:lnTo>
                  <a:lnTo>
                    <a:pt x="125188" y="6909"/>
                  </a:lnTo>
                  <a:lnTo>
                    <a:pt x="90170" y="0"/>
                  </a:lnTo>
                  <a:close/>
                </a:path>
              </a:pathLst>
            </a:custGeom>
            <a:solidFill>
              <a:srgbClr val="C55A11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61" name="object 61"/>
            <p:cNvSpPr/>
            <p:nvPr/>
          </p:nvSpPr>
          <p:spPr>
            <a:xfrm>
              <a:off x="2359604" y="3508724"/>
              <a:ext cx="180173" cy="175732"/>
            </a:xfrm>
            <a:custGeom>
              <a:avLst/>
              <a:gdLst/>
              <a:ahLst/>
              <a:cxnLst/>
              <a:rect l="l" t="t" r="r" b="b"/>
              <a:pathLst>
                <a:path w="180339" h="175895">
                  <a:moveTo>
                    <a:pt x="0" y="87883"/>
                  </a:moveTo>
                  <a:lnTo>
                    <a:pt x="7088" y="53685"/>
                  </a:lnTo>
                  <a:lnTo>
                    <a:pt x="26415" y="25749"/>
                  </a:lnTo>
                  <a:lnTo>
                    <a:pt x="55078" y="6909"/>
                  </a:lnTo>
                  <a:lnTo>
                    <a:pt x="90170" y="0"/>
                  </a:lnTo>
                  <a:lnTo>
                    <a:pt x="125188" y="6909"/>
                  </a:lnTo>
                  <a:lnTo>
                    <a:pt x="153812" y="25749"/>
                  </a:lnTo>
                  <a:lnTo>
                    <a:pt x="173126" y="53685"/>
                  </a:lnTo>
                  <a:lnTo>
                    <a:pt x="180212" y="87883"/>
                  </a:lnTo>
                  <a:lnTo>
                    <a:pt x="173126" y="122082"/>
                  </a:lnTo>
                  <a:lnTo>
                    <a:pt x="153812" y="150018"/>
                  </a:lnTo>
                  <a:lnTo>
                    <a:pt x="125188" y="168858"/>
                  </a:lnTo>
                  <a:lnTo>
                    <a:pt x="90170" y="175767"/>
                  </a:lnTo>
                  <a:lnTo>
                    <a:pt x="55078" y="168858"/>
                  </a:lnTo>
                  <a:lnTo>
                    <a:pt x="26416" y="150018"/>
                  </a:lnTo>
                  <a:lnTo>
                    <a:pt x="7088" y="122082"/>
                  </a:lnTo>
                  <a:lnTo>
                    <a:pt x="0" y="87883"/>
                  </a:lnTo>
                  <a:close/>
                </a:path>
              </a:pathLst>
            </a:custGeom>
            <a:ln w="27026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62" name="object 62"/>
            <p:cNvSpPr/>
            <p:nvPr/>
          </p:nvSpPr>
          <p:spPr>
            <a:xfrm>
              <a:off x="2575685" y="3909293"/>
              <a:ext cx="180173" cy="175732"/>
            </a:xfrm>
            <a:custGeom>
              <a:avLst/>
              <a:gdLst/>
              <a:ahLst/>
              <a:cxnLst/>
              <a:rect l="l" t="t" r="r" b="b"/>
              <a:pathLst>
                <a:path w="180339" h="175895">
                  <a:moveTo>
                    <a:pt x="90043" y="0"/>
                  </a:moveTo>
                  <a:lnTo>
                    <a:pt x="54971" y="6909"/>
                  </a:lnTo>
                  <a:lnTo>
                    <a:pt x="26352" y="25749"/>
                  </a:lnTo>
                  <a:lnTo>
                    <a:pt x="7068" y="53685"/>
                  </a:lnTo>
                  <a:lnTo>
                    <a:pt x="0" y="87884"/>
                  </a:lnTo>
                  <a:lnTo>
                    <a:pt x="7068" y="122062"/>
                  </a:lnTo>
                  <a:lnTo>
                    <a:pt x="26352" y="149955"/>
                  </a:lnTo>
                  <a:lnTo>
                    <a:pt x="54971" y="168751"/>
                  </a:lnTo>
                  <a:lnTo>
                    <a:pt x="90043" y="175641"/>
                  </a:lnTo>
                  <a:lnTo>
                    <a:pt x="125134" y="168751"/>
                  </a:lnTo>
                  <a:lnTo>
                    <a:pt x="153796" y="149955"/>
                  </a:lnTo>
                  <a:lnTo>
                    <a:pt x="173124" y="122062"/>
                  </a:lnTo>
                  <a:lnTo>
                    <a:pt x="180212" y="87884"/>
                  </a:lnTo>
                  <a:lnTo>
                    <a:pt x="173124" y="53685"/>
                  </a:lnTo>
                  <a:lnTo>
                    <a:pt x="153797" y="25749"/>
                  </a:lnTo>
                  <a:lnTo>
                    <a:pt x="125134" y="6909"/>
                  </a:lnTo>
                  <a:lnTo>
                    <a:pt x="90043" y="0"/>
                  </a:lnTo>
                  <a:close/>
                </a:path>
              </a:pathLst>
            </a:custGeom>
            <a:solidFill>
              <a:srgbClr val="C55A11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  <p:sp>
          <p:nvSpPr>
            <p:cNvPr id="63" name="object 63"/>
            <p:cNvSpPr/>
            <p:nvPr/>
          </p:nvSpPr>
          <p:spPr>
            <a:xfrm>
              <a:off x="2575685" y="3909293"/>
              <a:ext cx="180173" cy="175732"/>
            </a:xfrm>
            <a:custGeom>
              <a:avLst/>
              <a:gdLst/>
              <a:ahLst/>
              <a:cxnLst/>
              <a:rect l="l" t="t" r="r" b="b"/>
              <a:pathLst>
                <a:path w="180339" h="175895">
                  <a:moveTo>
                    <a:pt x="0" y="87884"/>
                  </a:moveTo>
                  <a:lnTo>
                    <a:pt x="7068" y="53685"/>
                  </a:lnTo>
                  <a:lnTo>
                    <a:pt x="26352" y="25749"/>
                  </a:lnTo>
                  <a:lnTo>
                    <a:pt x="54971" y="6909"/>
                  </a:lnTo>
                  <a:lnTo>
                    <a:pt x="90043" y="0"/>
                  </a:lnTo>
                  <a:lnTo>
                    <a:pt x="125134" y="6909"/>
                  </a:lnTo>
                  <a:lnTo>
                    <a:pt x="153797" y="25749"/>
                  </a:lnTo>
                  <a:lnTo>
                    <a:pt x="173124" y="53685"/>
                  </a:lnTo>
                  <a:lnTo>
                    <a:pt x="180212" y="87884"/>
                  </a:lnTo>
                  <a:lnTo>
                    <a:pt x="173124" y="122062"/>
                  </a:lnTo>
                  <a:lnTo>
                    <a:pt x="153797" y="149955"/>
                  </a:lnTo>
                  <a:lnTo>
                    <a:pt x="125134" y="168751"/>
                  </a:lnTo>
                  <a:lnTo>
                    <a:pt x="90043" y="175641"/>
                  </a:lnTo>
                  <a:lnTo>
                    <a:pt x="54971" y="168751"/>
                  </a:lnTo>
                  <a:lnTo>
                    <a:pt x="26352" y="149955"/>
                  </a:lnTo>
                  <a:lnTo>
                    <a:pt x="7068" y="122062"/>
                  </a:lnTo>
                  <a:lnTo>
                    <a:pt x="0" y="87884"/>
                  </a:lnTo>
                  <a:close/>
                </a:path>
              </a:pathLst>
            </a:custGeom>
            <a:ln w="27026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 sz="3600" i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98715" y="1084692"/>
            <a:ext cx="5399732" cy="5466566"/>
            <a:chOff x="6817960" y="1188056"/>
            <a:chExt cx="3911155" cy="5466566"/>
          </a:xfrm>
        </p:grpSpPr>
        <p:sp>
          <p:nvSpPr>
            <p:cNvPr id="65" name="object 65"/>
            <p:cNvSpPr txBox="1"/>
            <p:nvPr/>
          </p:nvSpPr>
          <p:spPr>
            <a:xfrm>
              <a:off x="6817961" y="3738622"/>
              <a:ext cx="3911154" cy="2916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vert="horz" wrap="square" lIns="0" tIns="13957" rIns="0" bIns="0" rtlCol="0">
              <a:spAutoFit/>
            </a:bodyPr>
            <a:lstStyle/>
            <a:p>
              <a:pPr marL="234104" indent="-135133">
                <a:spcBef>
                  <a:spcPts val="110"/>
                </a:spcBef>
                <a:buFont typeface="Wingdings"/>
                <a:buChar char=""/>
                <a:tabLst>
                  <a:tab pos="234739" algn="l"/>
                </a:tabLst>
              </a:pP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Tema Pembangunan </a:t>
              </a:r>
              <a:r>
                <a:rPr sz="1200" i="0" spc="1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Wilayah</a:t>
              </a:r>
              <a:r>
                <a:rPr sz="1200" i="0" spc="-10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Sulawesi:</a:t>
              </a:r>
            </a:p>
            <a:p>
              <a:pPr marL="459326" marR="143381" lvl="1" indent="-216340">
                <a:lnSpc>
                  <a:spcPct val="102699"/>
                </a:lnSpc>
                <a:buFont typeface="Wingdings"/>
                <a:buChar char=""/>
                <a:tabLst>
                  <a:tab pos="459326" algn="l"/>
                </a:tabLst>
              </a:pP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Pusat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Lumbung pangan (padi, jagung)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nasional, perkebunan  kakao, serta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pengembangan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industri</a:t>
              </a:r>
              <a:r>
                <a:rPr sz="1200" i="0" spc="-14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pengolahan.</a:t>
              </a:r>
              <a:endParaRPr sz="1200" i="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endParaRPr>
            </a:p>
            <a:p>
              <a:pPr marL="328634" indent="-234739">
                <a:spcBef>
                  <a:spcPts val="30"/>
                </a:spcBef>
                <a:buChar char="•"/>
                <a:tabLst>
                  <a:tab pos="328634" algn="l"/>
                  <a:tab pos="329268" algn="l"/>
                </a:tabLst>
              </a:pP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Pusat-pusat pertumbuhan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yang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utama,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diarahkan</a:t>
              </a:r>
              <a:r>
                <a:rPr sz="1200" i="0" spc="-2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untuk:</a:t>
              </a:r>
              <a:endParaRPr sz="1200" i="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endParaRPr>
            </a:p>
            <a:p>
              <a:pPr marL="459326" marR="273439" lvl="1" indent="-216340">
                <a:lnSpc>
                  <a:spcPct val="102600"/>
                </a:lnSpc>
                <a:spcBef>
                  <a:spcPts val="5"/>
                </a:spcBef>
                <a:buFont typeface="Wingdings"/>
                <a:buChar char=""/>
                <a:tabLst>
                  <a:tab pos="459326" algn="l"/>
                </a:tabLst>
              </a:pP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Pengembangan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Kawasan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metropolitan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Mamminasata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dan 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rencana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pengembangan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kawasan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metropolitan</a:t>
              </a:r>
              <a:r>
                <a:rPr sz="1200" i="0" spc="-4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Bimindo.</a:t>
              </a:r>
            </a:p>
            <a:p>
              <a:pPr marL="459326" marR="226491" lvl="1" indent="-216340">
                <a:lnSpc>
                  <a:spcPts val="1169"/>
                </a:lnSpc>
                <a:spcBef>
                  <a:spcPts val="45"/>
                </a:spcBef>
                <a:buFont typeface="Wingdings"/>
                <a:buChar char=""/>
                <a:tabLst>
                  <a:tab pos="459326" algn="l"/>
                </a:tabLst>
              </a:pP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Operasionalisasi KI/KEK Bitung,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KI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Bantaeng,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KI Morowali,  dan KI</a:t>
              </a:r>
              <a:r>
                <a:rPr sz="1200" i="0" spc="4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Konawe.</a:t>
              </a:r>
            </a:p>
            <a:p>
              <a:pPr marL="459326" lvl="1" indent="-216340">
                <a:lnSpc>
                  <a:spcPts val="1129"/>
                </a:lnSpc>
                <a:buFont typeface="Wingdings"/>
                <a:buChar char=""/>
                <a:tabLst>
                  <a:tab pos="459326" algn="l"/>
                </a:tabLst>
              </a:pPr>
              <a:r>
                <a:rPr sz="1200" i="0" spc="1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Rekonstruksi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di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KI/KEK </a:t>
              </a:r>
              <a:r>
                <a:rPr sz="1200" i="0" spc="-1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Palu</a:t>
              </a:r>
              <a:endParaRPr sz="1200" i="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endParaRPr>
            </a:p>
            <a:p>
              <a:pPr marL="459326" marR="591287" lvl="1" indent="-216340">
                <a:lnSpc>
                  <a:spcPct val="102800"/>
                </a:lnSpc>
                <a:buFont typeface="Wingdings"/>
                <a:buChar char=""/>
                <a:tabLst>
                  <a:tab pos="459326" algn="l"/>
                </a:tabLst>
              </a:pP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Pembangunan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Sarana Prasarana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serta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Peningkatan 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Investasi </a:t>
              </a: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KSPN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Bunaken, W akatobi serta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Kawasan  Pariwisata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Makassar-Selayar-KSPN </a:t>
              </a: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Tana</a:t>
              </a:r>
              <a:r>
                <a:rPr sz="1200" i="0" spc="-5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Toraja</a:t>
              </a:r>
            </a:p>
            <a:p>
              <a:pPr marL="459326" lvl="1" indent="-216340">
                <a:spcBef>
                  <a:spcPts val="25"/>
                </a:spcBef>
                <a:buFont typeface="Wingdings"/>
                <a:buChar char=""/>
                <a:tabLst>
                  <a:tab pos="459326" algn="l"/>
                </a:tabLst>
              </a:pP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Pengelolaan </a:t>
              </a: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TN</a:t>
              </a:r>
              <a:r>
                <a:rPr sz="1200" i="0" spc="-11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Bantimurung-Bulusaraung</a:t>
              </a:r>
            </a:p>
            <a:p>
              <a:pPr marL="234104" marR="152897" indent="-140209">
                <a:lnSpc>
                  <a:spcPct val="102800"/>
                </a:lnSpc>
                <a:buFont typeface="Wingdings"/>
                <a:buChar char=""/>
                <a:tabLst>
                  <a:tab pos="234739" algn="l"/>
                </a:tabLst>
              </a:pP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Pembangunan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daerah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tertinggal, kawasan perbatasan, kawasan 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perdesaan,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desa, kawasan transmigrasi,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dan </a:t>
              </a: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pulau-pulau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kecil 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terluar.</a:t>
              </a:r>
            </a:p>
          </p:txBody>
        </p:sp>
        <p:sp>
          <p:nvSpPr>
            <p:cNvPr id="66" name="object 66"/>
            <p:cNvSpPr txBox="1"/>
            <p:nvPr/>
          </p:nvSpPr>
          <p:spPr>
            <a:xfrm>
              <a:off x="6817960" y="1188056"/>
              <a:ext cx="3911154" cy="2468197"/>
            </a:xfrm>
            <a:prstGeom prst="rect">
              <a:avLst/>
            </a:prstGeom>
            <a:solidFill>
              <a:srgbClr val="FAE4D5"/>
            </a:solidFill>
          </p:spPr>
          <p:txBody>
            <a:bodyPr vert="horz" wrap="square" lIns="0" tIns="45043" rIns="0" bIns="0" rtlCol="0">
              <a:spAutoFit/>
            </a:bodyPr>
            <a:lstStyle/>
            <a:p>
              <a:pPr marL="234104" marR="125617" indent="-135133">
                <a:lnSpc>
                  <a:spcPct val="102699"/>
                </a:lnSpc>
                <a:spcBef>
                  <a:spcPts val="355"/>
                </a:spcBef>
                <a:buFont typeface="Wingdings"/>
                <a:buChar char=""/>
                <a:tabLst>
                  <a:tab pos="234739" algn="l"/>
                </a:tabLst>
              </a:pP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Sektor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utama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pendukung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pembangunan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W ilayah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Sulawesi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2020- 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2024</a:t>
              </a:r>
              <a:r>
                <a:rPr sz="1200" i="0" spc="1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yaitu:</a:t>
              </a:r>
              <a:endParaRPr sz="1200" i="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endParaRPr>
            </a:p>
            <a:p>
              <a:pPr marL="459326" lvl="1" indent="-216340">
                <a:spcBef>
                  <a:spcPts val="30"/>
                </a:spcBef>
                <a:buFont typeface="Wingdings"/>
                <a:buChar char=""/>
                <a:tabLst>
                  <a:tab pos="459326" algn="l"/>
                </a:tabLst>
              </a:pP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Pertanian, Kehutanan,</a:t>
              </a:r>
              <a:r>
                <a:rPr sz="1200" i="0" spc="-13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Perikanan</a:t>
              </a:r>
            </a:p>
            <a:p>
              <a:pPr marL="827929" lvl="2" indent="-215706">
                <a:spcBef>
                  <a:spcPts val="35"/>
                </a:spcBef>
                <a:buFont typeface="Wingdings"/>
                <a:buChar char=""/>
                <a:tabLst>
                  <a:tab pos="828564" algn="l"/>
                </a:tabLst>
              </a:pP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Pertanian, Peternakan, Perburuan, dan Jasa</a:t>
              </a:r>
              <a:r>
                <a:rPr sz="1200" i="0" spc="-16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Pertanian</a:t>
              </a:r>
            </a:p>
            <a:p>
              <a:pPr marL="1201608" lvl="3" indent="-215706">
                <a:spcBef>
                  <a:spcPts val="30"/>
                </a:spcBef>
                <a:buFont typeface="Wingdings"/>
                <a:buChar char=""/>
                <a:tabLst>
                  <a:tab pos="1201608" algn="l"/>
                  <a:tab pos="1202242" algn="l"/>
                </a:tabLst>
              </a:pP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Tanaman Pangan, Tanaman</a:t>
              </a:r>
              <a:r>
                <a:rPr sz="1200" i="0" spc="1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Perkebunan</a:t>
              </a:r>
            </a:p>
            <a:p>
              <a:pPr marL="827929" lvl="2" indent="-215706">
                <a:spcBef>
                  <a:spcPts val="30"/>
                </a:spcBef>
                <a:buFont typeface="Wingdings"/>
                <a:buChar char=""/>
                <a:tabLst>
                  <a:tab pos="828564" algn="l"/>
                </a:tabLst>
              </a:pP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Perikanan</a:t>
              </a:r>
            </a:p>
            <a:p>
              <a:pPr marL="459326" lvl="1" indent="-216340">
                <a:spcBef>
                  <a:spcPts val="35"/>
                </a:spcBef>
                <a:buFont typeface="Wingdings"/>
                <a:buChar char=""/>
                <a:tabLst>
                  <a:tab pos="459326" algn="l"/>
                </a:tabLst>
              </a:pP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Industri</a:t>
              </a:r>
              <a:r>
                <a:rPr sz="1200" i="0" spc="1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Pengolahan</a:t>
              </a:r>
              <a:endParaRPr sz="1200" i="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endParaRPr>
            </a:p>
            <a:p>
              <a:pPr marL="832369" lvl="2" indent="-220147">
                <a:spcBef>
                  <a:spcPts val="30"/>
                </a:spcBef>
                <a:buFont typeface="Wingdings"/>
                <a:buChar char=""/>
                <a:tabLst>
                  <a:tab pos="833005" algn="l"/>
                </a:tabLst>
              </a:pP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Industri Makanan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dan Minuman,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Indsutri</a:t>
              </a:r>
              <a:r>
                <a:rPr sz="1200" i="0" spc="-9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Barang</a:t>
              </a:r>
            </a:p>
            <a:p>
              <a:pPr marL="832369">
                <a:spcBef>
                  <a:spcPts val="30"/>
                </a:spcBef>
              </a:pP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Galian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Bukan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Logam, </a:t>
              </a:r>
              <a:r>
                <a:rPr sz="1200" i="0" spc="1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Industri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Logam Dasar,</a:t>
              </a:r>
              <a:r>
                <a:rPr sz="1200" i="0" spc="19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spc="1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Industri</a:t>
              </a:r>
              <a:endParaRPr sz="1200" i="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endParaRPr>
            </a:p>
            <a:p>
              <a:pPr marL="832369" marR="334344">
                <a:lnSpc>
                  <a:spcPct val="102699"/>
                </a:lnSpc>
              </a:pP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Barang dari Logam; Komputer, Barang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Elektronik,  Optik;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dan Peralatan</a:t>
              </a:r>
              <a:r>
                <a:rPr sz="1200" i="0" spc="14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Listrik</a:t>
              </a:r>
              <a:endParaRPr sz="1200" i="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endParaRPr>
            </a:p>
            <a:p>
              <a:pPr marL="459326" lvl="1" indent="-216340">
                <a:spcBef>
                  <a:spcPts val="30"/>
                </a:spcBef>
                <a:buFont typeface="Wingdings"/>
                <a:buChar char=""/>
                <a:tabLst>
                  <a:tab pos="459326" algn="l"/>
                </a:tabLst>
              </a:pPr>
              <a:r>
                <a:rPr sz="1200" i="0" spc="-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Perdagangan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Besar </a:t>
              </a:r>
              <a:r>
                <a:rPr sz="1200" i="0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dan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Eceran; Reparasi</a:t>
              </a:r>
              <a:r>
                <a:rPr sz="1200" i="0" spc="-6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 </a:t>
              </a: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Mobil/Sepeda</a:t>
              </a:r>
              <a:endParaRPr sz="1200" i="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endParaRPr>
            </a:p>
            <a:p>
              <a:pPr marL="459326">
                <a:spcBef>
                  <a:spcPts val="35"/>
                </a:spcBef>
              </a:pPr>
              <a:r>
                <a:rPr sz="1200" i="0" spc="5" dirty="0">
                  <a:latin typeface="Cambria" panose="02040503050406030204" pitchFamily="18" charset="0"/>
                  <a:ea typeface="Cambria" panose="02040503050406030204" pitchFamily="18" charset="0"/>
                  <a:cs typeface="Arial"/>
                </a:rPr>
                <a:t>Motor</a:t>
              </a:r>
              <a:endParaRPr sz="1200" i="0" dirty="0">
                <a:latin typeface="Cambria" panose="02040503050406030204" pitchFamily="18" charset="0"/>
                <a:ea typeface="Cambria" panose="02040503050406030204" pitchFamily="18" charset="0"/>
                <a:cs typeface="Arial"/>
              </a:endParaRPr>
            </a:p>
          </p:txBody>
        </p:sp>
      </p:grpSp>
      <p:graphicFrame>
        <p:nvGraphicFramePr>
          <p:cNvPr id="67" name="object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9420100"/>
              </p:ext>
            </p:extLst>
          </p:nvPr>
        </p:nvGraphicFramePr>
        <p:xfrm>
          <a:off x="150973" y="1295176"/>
          <a:ext cx="2561670" cy="9648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47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7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47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47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747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78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1321">
                <a:tc gridSpan="5">
                  <a:txBody>
                    <a:bodyPr/>
                    <a:lstStyle/>
                    <a:p>
                      <a:pPr marL="53594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050" b="1" spc="15" dirty="0">
                          <a:latin typeface="Calibri"/>
                          <a:cs typeface="Calibri"/>
                        </a:rPr>
                        <a:t>Wilayah</a:t>
                      </a:r>
                      <a:r>
                        <a:rPr sz="105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10" dirty="0">
                          <a:latin typeface="Calibri"/>
                          <a:cs typeface="Calibri"/>
                        </a:rPr>
                        <a:t>Sulawesi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42506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4">
                  <a:txBody>
                    <a:bodyPr/>
                    <a:lstStyle/>
                    <a:p>
                      <a:pPr marL="237490">
                        <a:lnSpc>
                          <a:spcPts val="1060"/>
                        </a:lnSpc>
                        <a:spcBef>
                          <a:spcPts val="45"/>
                        </a:spcBef>
                      </a:pPr>
                      <a:r>
                        <a:rPr sz="1050" b="1" spc="15" dirty="0">
                          <a:latin typeface="Calibri"/>
                          <a:cs typeface="Calibri"/>
                        </a:rPr>
                        <a:t>Moderate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5710" marB="0" vert="vert27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0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050" b="1" dirty="0">
                          <a:latin typeface="Calibri"/>
                          <a:cs typeface="Calibri"/>
                        </a:rPr>
                        <a:t>2020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50119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050" b="1" dirty="0">
                          <a:latin typeface="Calibri"/>
                          <a:cs typeface="Calibri"/>
                        </a:rPr>
                        <a:t>2021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50119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8580" algn="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050" b="1" spc="-10" dirty="0">
                          <a:latin typeface="Calibri"/>
                          <a:cs typeface="Calibri"/>
                        </a:rPr>
                        <a:t>2022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50119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050" b="1" dirty="0">
                          <a:latin typeface="Calibri"/>
                          <a:cs typeface="Calibri"/>
                        </a:rPr>
                        <a:t>2023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50119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050" b="1" dirty="0">
                          <a:latin typeface="Calibri"/>
                          <a:cs typeface="Calibri"/>
                        </a:rPr>
                        <a:t>2024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50119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 vert="vert27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34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050" b="1" dirty="0">
                          <a:latin typeface="Calibri"/>
                          <a:cs typeface="Calibri"/>
                        </a:rPr>
                        <a:t>6,8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50119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050" b="1" dirty="0">
                          <a:latin typeface="Calibri"/>
                          <a:cs typeface="Calibri"/>
                        </a:rPr>
                        <a:t>6,9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50119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1760" algn="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050" b="1" spc="-10" dirty="0">
                          <a:latin typeface="Calibri"/>
                          <a:cs typeface="Calibri"/>
                        </a:rPr>
                        <a:t>6,</a:t>
                      </a:r>
                      <a:r>
                        <a:rPr sz="1050" b="1" dirty="0">
                          <a:latin typeface="Calibri"/>
                          <a:cs typeface="Calibri"/>
                        </a:rPr>
                        <a:t>9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50119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050" b="1" dirty="0">
                          <a:latin typeface="Calibri"/>
                          <a:cs typeface="Calibri"/>
                        </a:rPr>
                        <a:t>6,9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50119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1050" b="1" dirty="0">
                          <a:latin typeface="Calibri"/>
                          <a:cs typeface="Calibri"/>
                        </a:rPr>
                        <a:t>7,0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50119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 vert="vert27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100">
                <a:tc gridSpan="5"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050" b="1" dirty="0">
                          <a:latin typeface="Calibri"/>
                          <a:cs typeface="Calibri"/>
                        </a:rPr>
                        <a:t>6,9</a:t>
                      </a:r>
                      <a:endParaRPr sz="1050" dirty="0">
                        <a:latin typeface="Calibri"/>
                        <a:cs typeface="Calibri"/>
                      </a:endParaRPr>
                    </a:p>
                  </a:txBody>
                  <a:tcPr marL="0" marR="0" marT="42506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 vert="vert27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68" name="Group 67">
            <a:extLst>
              <a:ext uri="{FF2B5EF4-FFF2-40B4-BE49-F238E27FC236}">
                <a16:creationId xmlns:a16="http://schemas.microsoft.com/office/drawing/2014/main" id="{64A1A8F0-F718-4758-AF05-0946BB9468DC}"/>
              </a:ext>
            </a:extLst>
          </p:cNvPr>
          <p:cNvGrpSpPr/>
          <p:nvPr/>
        </p:nvGrpSpPr>
        <p:grpSpPr>
          <a:xfrm>
            <a:off x="3312324" y="188640"/>
            <a:ext cx="4719208" cy="726837"/>
            <a:chOff x="1389826" y="138011"/>
            <a:chExt cx="6303640" cy="843966"/>
          </a:xfrm>
        </p:grpSpPr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93F1423E-7D0E-4003-BAD3-F3AA477821BA}"/>
                </a:ext>
              </a:extLst>
            </p:cNvPr>
            <p:cNvGrpSpPr/>
            <p:nvPr/>
          </p:nvGrpSpPr>
          <p:grpSpPr>
            <a:xfrm>
              <a:off x="1389826" y="138011"/>
              <a:ext cx="6303640" cy="843966"/>
              <a:chOff x="1087956" y="136882"/>
              <a:chExt cx="5644938" cy="843966"/>
            </a:xfrm>
          </p:grpSpPr>
          <p:grpSp>
            <p:nvGrpSpPr>
              <p:cNvPr id="71" name="Group 70">
                <a:extLst>
                  <a:ext uri="{FF2B5EF4-FFF2-40B4-BE49-F238E27FC236}">
                    <a16:creationId xmlns:a16="http://schemas.microsoft.com/office/drawing/2014/main" id="{1A1C1213-81D1-48E1-A622-926909DA36FE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8" cy="832508"/>
                <a:chOff x="0" y="3151"/>
                <a:chExt cx="1563549" cy="321485"/>
              </a:xfrm>
            </p:grpSpPr>
            <p:pic>
              <p:nvPicPr>
                <p:cNvPr id="73" name="Picture 72">
                  <a:extLst>
                    <a:ext uri="{FF2B5EF4-FFF2-40B4-BE49-F238E27FC236}">
                      <a16:creationId xmlns:a16="http://schemas.microsoft.com/office/drawing/2014/main" id="{A5B8C1A2-DC40-4869-BD73-FC6AAC7D9D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74" name="Picture 73">
                  <a:extLst>
                    <a:ext uri="{FF2B5EF4-FFF2-40B4-BE49-F238E27FC236}">
                      <a16:creationId xmlns:a16="http://schemas.microsoft.com/office/drawing/2014/main" id="{77444ED5-0BEE-4423-8773-2E14DEFBC12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75" name="Picture 74">
                  <a:extLst>
                    <a:ext uri="{FF2B5EF4-FFF2-40B4-BE49-F238E27FC236}">
                      <a16:creationId xmlns:a16="http://schemas.microsoft.com/office/drawing/2014/main" id="{2D949EE8-2759-4974-85F9-1833770D1B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30543CC9-4E26-4828-B369-DE11535F5BC4}"/>
                  </a:ext>
                </a:extLst>
              </p:cNvPr>
              <p:cNvSpPr/>
              <p:nvPr/>
            </p:nvSpPr>
            <p:spPr>
              <a:xfrm>
                <a:off x="1119953" y="136882"/>
                <a:ext cx="4671126" cy="5003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200" b="1" i="0" u="none" strike="noStrike" kern="0" cap="none" spc="-15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rPr>
                  <a:t>RENCANA PEMBANGUNAN WILAYAH</a:t>
                </a:r>
              </a:p>
            </p:txBody>
          </p:sp>
        </p:grp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C093DA86-904A-411F-9BF4-F3CDE5BAEF09}"/>
                </a:ext>
              </a:extLst>
            </p:cNvPr>
            <p:cNvSpPr/>
            <p:nvPr/>
          </p:nvSpPr>
          <p:spPr>
            <a:xfrm>
              <a:off x="1425557" y="420340"/>
              <a:ext cx="5075638" cy="5003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2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Regional Sulawesi Tahun 2020-2024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6920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64A1A8F0-F718-4758-AF05-0946BB9468DC}"/>
              </a:ext>
            </a:extLst>
          </p:cNvPr>
          <p:cNvGrpSpPr/>
          <p:nvPr/>
        </p:nvGrpSpPr>
        <p:grpSpPr>
          <a:xfrm>
            <a:off x="2639616" y="164136"/>
            <a:ext cx="5254324" cy="726837"/>
            <a:chOff x="1389826" y="138011"/>
            <a:chExt cx="6303640" cy="843966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3F1423E-7D0E-4003-BAD3-F3AA477821BA}"/>
                </a:ext>
              </a:extLst>
            </p:cNvPr>
            <p:cNvGrpSpPr/>
            <p:nvPr/>
          </p:nvGrpSpPr>
          <p:grpSpPr>
            <a:xfrm>
              <a:off x="1389826" y="138011"/>
              <a:ext cx="6303640" cy="843966"/>
              <a:chOff x="1087956" y="136882"/>
              <a:chExt cx="5644938" cy="843966"/>
            </a:xfrm>
          </p:grpSpPr>
          <p:grpSp>
            <p:nvGrpSpPr>
              <p:cNvPr id="17" name="Group 16">
                <a:extLst>
                  <a:ext uri="{FF2B5EF4-FFF2-40B4-BE49-F238E27FC236}">
                    <a16:creationId xmlns:a16="http://schemas.microsoft.com/office/drawing/2014/main" id="{1A1C1213-81D1-48E1-A622-926909DA36FE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8" cy="832508"/>
                <a:chOff x="0" y="3151"/>
                <a:chExt cx="1563549" cy="321485"/>
              </a:xfrm>
            </p:grpSpPr>
            <p:pic>
              <p:nvPicPr>
                <p:cNvPr id="19" name="Picture 18">
                  <a:extLst>
                    <a:ext uri="{FF2B5EF4-FFF2-40B4-BE49-F238E27FC236}">
                      <a16:creationId xmlns:a16="http://schemas.microsoft.com/office/drawing/2014/main" id="{A5B8C1A2-DC40-4869-BD73-FC6AAC7D9D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20" name="Picture 19">
                  <a:extLst>
                    <a:ext uri="{FF2B5EF4-FFF2-40B4-BE49-F238E27FC236}">
                      <a16:creationId xmlns:a16="http://schemas.microsoft.com/office/drawing/2014/main" id="{77444ED5-0BEE-4423-8773-2E14DEFBC12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21" name="Picture 20">
                  <a:extLst>
                    <a:ext uri="{FF2B5EF4-FFF2-40B4-BE49-F238E27FC236}">
                      <a16:creationId xmlns:a16="http://schemas.microsoft.com/office/drawing/2014/main" id="{2D949EE8-2759-4974-85F9-1833770D1B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0543CC9-4E26-4828-B369-DE11535F5BC4}"/>
                  </a:ext>
                </a:extLst>
              </p:cNvPr>
              <p:cNvSpPr/>
              <p:nvPr/>
            </p:nvSpPr>
            <p:spPr>
              <a:xfrm>
                <a:off x="1119953" y="136882"/>
                <a:ext cx="4802333" cy="5003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200" b="1" i="0" u="none" strike="noStrike" kern="0" cap="none" spc="-15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rPr>
                  <a:t>LANGKAH-LANGKAH</a:t>
                </a:r>
                <a:r>
                  <a:rPr kumimoji="0" lang="id-ID" sz="2200" b="1" i="0" u="none" strike="noStrike" kern="0" cap="none" spc="-150" normalizeH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rPr>
                  <a:t> UNTUK MENGEJAR</a:t>
                </a:r>
                <a:endParaRPr kumimoji="0" lang="id-ID" sz="2200" b="1" i="0" u="none" strike="noStrike" kern="0" cap="none" spc="-15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endParaRPr>
              </a:p>
            </p:txBody>
          </p:sp>
        </p:grp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093DA86-904A-411F-9BF4-F3CDE5BAEF09}"/>
                </a:ext>
              </a:extLst>
            </p:cNvPr>
            <p:cNvSpPr/>
            <p:nvPr/>
          </p:nvSpPr>
          <p:spPr>
            <a:xfrm>
              <a:off x="1402636" y="464362"/>
              <a:ext cx="5451003" cy="5003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200" b="1" i="0" u="none" strike="noStrike" kern="0" cap="none" spc="-15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rPr>
                <a:t>Capaian </a:t>
              </a:r>
              <a:r>
                <a:rPr kumimoji="0" lang="id-ID" sz="2200" b="1" i="0" u="none" strike="noStrike" kern="0" cap="none" spc="-150" normalizeH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+mn-ea"/>
                  <a:cs typeface="+mn-cs"/>
                </a:rPr>
                <a:t>Pembangunan Regional Sulawesi</a:t>
              </a:r>
              <a:endParaRPr kumimoji="0" lang="id-ID" sz="2200" b="1" i="0" u="none" strike="noStrike" kern="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48545" y="1412776"/>
            <a:ext cx="11094910" cy="4464497"/>
            <a:chOff x="401690" y="1704833"/>
            <a:chExt cx="11382942" cy="4767462"/>
          </a:xfrm>
        </p:grpSpPr>
        <p:grpSp>
          <p:nvGrpSpPr>
            <p:cNvPr id="8" name="Group 7"/>
            <p:cNvGrpSpPr/>
            <p:nvPr/>
          </p:nvGrpSpPr>
          <p:grpSpPr>
            <a:xfrm>
              <a:off x="401690" y="1704833"/>
              <a:ext cx="5211028" cy="4767462"/>
              <a:chOff x="2872390" y="1054115"/>
              <a:chExt cx="6447220" cy="3541782"/>
            </a:xfrm>
          </p:grpSpPr>
          <p:grpSp>
            <p:nvGrpSpPr>
              <p:cNvPr id="30" name="Group 29"/>
              <p:cNvGrpSpPr/>
              <p:nvPr/>
            </p:nvGrpSpPr>
            <p:grpSpPr>
              <a:xfrm>
                <a:off x="2872390" y="1054115"/>
                <a:ext cx="6447220" cy="677486"/>
                <a:chOff x="3925455" y="1191491"/>
                <a:chExt cx="8992960" cy="969818"/>
              </a:xfrm>
            </p:grpSpPr>
            <p:sp>
              <p:nvSpPr>
                <p:cNvPr id="51" name="Rectangle 50"/>
                <p:cNvSpPr/>
                <p:nvPr/>
              </p:nvSpPr>
              <p:spPr>
                <a:xfrm>
                  <a:off x="4859841" y="1191491"/>
                  <a:ext cx="8058574" cy="969818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261938" marR="0" lvl="0" indent="0" algn="just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Percepatan pembangunan infrastruktur;</a:t>
                  </a:r>
                </a:p>
              </p:txBody>
            </p:sp>
            <p:grpSp>
              <p:nvGrpSpPr>
                <p:cNvPr id="52" name="Group 51"/>
                <p:cNvGrpSpPr/>
                <p:nvPr/>
              </p:nvGrpSpPr>
              <p:grpSpPr>
                <a:xfrm>
                  <a:off x="3925455" y="1191491"/>
                  <a:ext cx="1178646" cy="969818"/>
                  <a:chOff x="3925455" y="1191491"/>
                  <a:chExt cx="1178646" cy="969818"/>
                </a:xfrm>
              </p:grpSpPr>
              <p:sp>
                <p:nvSpPr>
                  <p:cNvPr id="53" name="Rectangle 52"/>
                  <p:cNvSpPr/>
                  <p:nvPr/>
                </p:nvSpPr>
                <p:spPr>
                  <a:xfrm>
                    <a:off x="3925455" y="1191491"/>
                    <a:ext cx="969818" cy="969818"/>
                  </a:xfrm>
                  <a:prstGeom prst="rect">
                    <a:avLst/>
                  </a:prstGeom>
                  <a:solidFill>
                    <a:srgbClr val="00B09B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20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" panose="02040503050406030204" pitchFamily="18" charset="0"/>
                        <a:ea typeface="Cambria" panose="02040503050406030204" pitchFamily="18" charset="0"/>
                        <a:cs typeface="+mn-cs"/>
                      </a:rPr>
                      <a:t>01</a:t>
                    </a:r>
                  </a:p>
                </p:txBody>
              </p:sp>
              <p:sp>
                <p:nvSpPr>
                  <p:cNvPr id="54" name="Isosceles Triangle 53"/>
                  <p:cNvSpPr/>
                  <p:nvPr/>
                </p:nvSpPr>
                <p:spPr>
                  <a:xfrm rot="5400000">
                    <a:off x="4803124" y="1537059"/>
                    <a:ext cx="323272" cy="278683"/>
                  </a:xfrm>
                  <a:prstGeom prst="triangle">
                    <a:avLst/>
                  </a:prstGeom>
                  <a:solidFill>
                    <a:srgbClr val="00B09B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6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31" name="Group 30"/>
              <p:cNvGrpSpPr/>
              <p:nvPr/>
            </p:nvGrpSpPr>
            <p:grpSpPr>
              <a:xfrm>
                <a:off x="2872390" y="1915026"/>
                <a:ext cx="6447220" cy="677486"/>
                <a:chOff x="3925455" y="1191491"/>
                <a:chExt cx="8992960" cy="969818"/>
              </a:xfrm>
            </p:grpSpPr>
            <p:sp>
              <p:nvSpPr>
                <p:cNvPr id="47" name="Rectangle 46"/>
                <p:cNvSpPr/>
                <p:nvPr/>
              </p:nvSpPr>
              <p:spPr>
                <a:xfrm>
                  <a:off x="4859841" y="1191491"/>
                  <a:ext cx="8058574" cy="969818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261938"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Penyiapan kapasitas produktif dan Sumber Daya Manusia;</a:t>
                  </a:r>
                </a:p>
              </p:txBody>
            </p:sp>
            <p:grpSp>
              <p:nvGrpSpPr>
                <p:cNvPr id="48" name="Group 47"/>
                <p:cNvGrpSpPr/>
                <p:nvPr/>
              </p:nvGrpSpPr>
              <p:grpSpPr>
                <a:xfrm>
                  <a:off x="3925455" y="1191491"/>
                  <a:ext cx="1178646" cy="969818"/>
                  <a:chOff x="3925455" y="1191491"/>
                  <a:chExt cx="1178646" cy="969818"/>
                </a:xfrm>
              </p:grpSpPr>
              <p:sp>
                <p:nvSpPr>
                  <p:cNvPr id="49" name="Rectangle 48"/>
                  <p:cNvSpPr/>
                  <p:nvPr/>
                </p:nvSpPr>
                <p:spPr>
                  <a:xfrm>
                    <a:off x="3925455" y="1191491"/>
                    <a:ext cx="969818" cy="969818"/>
                  </a:xfrm>
                  <a:prstGeom prst="rect">
                    <a:avLst/>
                  </a:prstGeom>
                  <a:solidFill>
                    <a:srgbClr val="0D95BC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2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" panose="02040503050406030204" pitchFamily="18" charset="0"/>
                        <a:ea typeface="Cambria" panose="02040503050406030204" pitchFamily="18" charset="0"/>
                        <a:cs typeface="+mn-cs"/>
                      </a:rPr>
                      <a:t>02</a:t>
                    </a:r>
                  </a:p>
                </p:txBody>
              </p:sp>
              <p:sp>
                <p:nvSpPr>
                  <p:cNvPr id="50" name="Isosceles Triangle 49"/>
                  <p:cNvSpPr/>
                  <p:nvPr/>
                </p:nvSpPr>
                <p:spPr>
                  <a:xfrm rot="5400000">
                    <a:off x="4803124" y="1537059"/>
                    <a:ext cx="323272" cy="278683"/>
                  </a:xfrm>
                  <a:prstGeom prst="triangle">
                    <a:avLst/>
                  </a:prstGeom>
                  <a:solidFill>
                    <a:srgbClr val="0D95BC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6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32" name="Group 31"/>
              <p:cNvGrpSpPr/>
              <p:nvPr/>
            </p:nvGrpSpPr>
            <p:grpSpPr>
              <a:xfrm>
                <a:off x="2872390" y="2775939"/>
                <a:ext cx="6447220" cy="677486"/>
                <a:chOff x="3925455" y="1191491"/>
                <a:chExt cx="8992960" cy="969818"/>
              </a:xfrm>
            </p:grpSpPr>
            <p:sp>
              <p:nvSpPr>
                <p:cNvPr id="43" name="Rectangle 42"/>
                <p:cNvSpPr/>
                <p:nvPr/>
              </p:nvSpPr>
              <p:spPr>
                <a:xfrm>
                  <a:off x="4859841" y="1191491"/>
                  <a:ext cx="8058574" cy="969818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261938" lvl="0"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Deregulasi dan debirokratisasi;</a:t>
                  </a:r>
                </a:p>
              </p:txBody>
            </p:sp>
            <p:grpSp>
              <p:nvGrpSpPr>
                <p:cNvPr id="44" name="Group 43"/>
                <p:cNvGrpSpPr/>
                <p:nvPr/>
              </p:nvGrpSpPr>
              <p:grpSpPr>
                <a:xfrm>
                  <a:off x="3925455" y="1191491"/>
                  <a:ext cx="1178646" cy="969818"/>
                  <a:chOff x="3925455" y="1191491"/>
                  <a:chExt cx="1178646" cy="969818"/>
                </a:xfrm>
              </p:grpSpPr>
              <p:sp>
                <p:nvSpPr>
                  <p:cNvPr id="45" name="Rectangle 44"/>
                  <p:cNvSpPr/>
                  <p:nvPr/>
                </p:nvSpPr>
                <p:spPr>
                  <a:xfrm>
                    <a:off x="3925455" y="1191491"/>
                    <a:ext cx="969818" cy="969818"/>
                  </a:xfrm>
                  <a:prstGeom prst="rect">
                    <a:avLst/>
                  </a:prstGeom>
                  <a:solidFill>
                    <a:srgbClr val="EBCB38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2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" panose="02040503050406030204" pitchFamily="18" charset="0"/>
                        <a:ea typeface="Cambria" panose="02040503050406030204" pitchFamily="18" charset="0"/>
                        <a:cs typeface="+mn-cs"/>
                      </a:rPr>
                      <a:t>03</a:t>
                    </a:r>
                  </a:p>
                </p:txBody>
              </p:sp>
              <p:sp>
                <p:nvSpPr>
                  <p:cNvPr id="46" name="Isosceles Triangle 45"/>
                  <p:cNvSpPr/>
                  <p:nvPr/>
                </p:nvSpPr>
                <p:spPr>
                  <a:xfrm rot="5400000">
                    <a:off x="4803124" y="1537059"/>
                    <a:ext cx="323272" cy="278683"/>
                  </a:xfrm>
                  <a:prstGeom prst="triangle">
                    <a:avLst/>
                  </a:prstGeom>
                  <a:solidFill>
                    <a:srgbClr val="EBCB38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6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33" name="Group 32"/>
              <p:cNvGrpSpPr/>
              <p:nvPr/>
            </p:nvGrpSpPr>
            <p:grpSpPr>
              <a:xfrm>
                <a:off x="2872390" y="3636850"/>
                <a:ext cx="6447220" cy="959047"/>
                <a:chOff x="3925455" y="1191490"/>
                <a:chExt cx="8992960" cy="1372871"/>
              </a:xfrm>
            </p:grpSpPr>
            <p:sp>
              <p:nvSpPr>
                <p:cNvPr id="39" name="Rectangle 38"/>
                <p:cNvSpPr/>
                <p:nvPr/>
              </p:nvSpPr>
              <p:spPr>
                <a:xfrm>
                  <a:off x="4859842" y="1191491"/>
                  <a:ext cx="8058573" cy="1372870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261938" lvl="0"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sv-SE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Menjaga stabilitas harga </a:t>
                  </a: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kebutuhan dan bahan</a:t>
                  </a:r>
                  <a:r>
                    <a:rPr lang="sv-SE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 pokok</a:t>
                  </a: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 dan mensukseskan program bantuan sosial yang digagas pemerintah dengan baik;</a:t>
                  </a:r>
                </a:p>
              </p:txBody>
            </p:sp>
            <p:grpSp>
              <p:nvGrpSpPr>
                <p:cNvPr id="40" name="Group 39"/>
                <p:cNvGrpSpPr/>
                <p:nvPr/>
              </p:nvGrpSpPr>
              <p:grpSpPr>
                <a:xfrm>
                  <a:off x="3925455" y="1191490"/>
                  <a:ext cx="1178646" cy="1372871"/>
                  <a:chOff x="3925455" y="1191490"/>
                  <a:chExt cx="1178646" cy="1372871"/>
                </a:xfrm>
              </p:grpSpPr>
              <p:sp>
                <p:nvSpPr>
                  <p:cNvPr id="41" name="Rectangle 40"/>
                  <p:cNvSpPr/>
                  <p:nvPr/>
                </p:nvSpPr>
                <p:spPr>
                  <a:xfrm>
                    <a:off x="3925455" y="1191490"/>
                    <a:ext cx="969818" cy="1372871"/>
                  </a:xfrm>
                  <a:prstGeom prst="rect">
                    <a:avLst/>
                  </a:prstGeom>
                  <a:solidFill>
                    <a:srgbClr val="C13018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20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" panose="02040503050406030204" pitchFamily="18" charset="0"/>
                        <a:ea typeface="Cambria" panose="02040503050406030204" pitchFamily="18" charset="0"/>
                        <a:cs typeface="+mn-cs"/>
                      </a:rPr>
                      <a:t>04</a:t>
                    </a:r>
                  </a:p>
                </p:txBody>
              </p:sp>
              <p:sp>
                <p:nvSpPr>
                  <p:cNvPr id="42" name="Isosceles Triangle 41"/>
                  <p:cNvSpPr/>
                  <p:nvPr/>
                </p:nvSpPr>
                <p:spPr>
                  <a:xfrm rot="5400000">
                    <a:off x="4803124" y="1537059"/>
                    <a:ext cx="323272" cy="278683"/>
                  </a:xfrm>
                  <a:prstGeom prst="triangle">
                    <a:avLst/>
                  </a:prstGeom>
                  <a:solidFill>
                    <a:srgbClr val="C13018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6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endParaRPr>
                  </a:p>
                </p:txBody>
              </p:sp>
            </p:grpSp>
          </p:grpSp>
        </p:grpSp>
        <p:grpSp>
          <p:nvGrpSpPr>
            <p:cNvPr id="9" name="Group 8"/>
            <p:cNvGrpSpPr/>
            <p:nvPr/>
          </p:nvGrpSpPr>
          <p:grpSpPr>
            <a:xfrm>
              <a:off x="6096000" y="1704833"/>
              <a:ext cx="5688632" cy="4532479"/>
              <a:chOff x="2872390" y="4446536"/>
              <a:chExt cx="6459424" cy="3977915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2872390" y="4446536"/>
                <a:ext cx="6447220" cy="677486"/>
                <a:chOff x="3925455" y="1191491"/>
                <a:chExt cx="8992960" cy="969818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4859841" y="1191491"/>
                  <a:ext cx="8058574" cy="969818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261938"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Meningkatkan daya tarik investasi dalam maupun luar negeri;</a:t>
                  </a:r>
                </a:p>
              </p:txBody>
            </p:sp>
            <p:grpSp>
              <p:nvGrpSpPr>
                <p:cNvPr id="36" name="Group 35"/>
                <p:cNvGrpSpPr/>
                <p:nvPr/>
              </p:nvGrpSpPr>
              <p:grpSpPr>
                <a:xfrm>
                  <a:off x="3925455" y="1191491"/>
                  <a:ext cx="1178646" cy="969818"/>
                  <a:chOff x="3925455" y="1191491"/>
                  <a:chExt cx="1178646" cy="969818"/>
                </a:xfrm>
              </p:grpSpPr>
              <p:sp>
                <p:nvSpPr>
                  <p:cNvPr id="37" name="Rectangle 36"/>
                  <p:cNvSpPr/>
                  <p:nvPr/>
                </p:nvSpPr>
                <p:spPr>
                  <a:xfrm>
                    <a:off x="3925455" y="1191491"/>
                    <a:ext cx="969818" cy="969818"/>
                  </a:xfrm>
                  <a:prstGeom prst="rect">
                    <a:avLst/>
                  </a:prstGeom>
                  <a:solidFill>
                    <a:srgbClr val="00B09B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id-ID" sz="20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" panose="02040503050406030204" pitchFamily="18" charset="0"/>
                        <a:ea typeface="Cambria" panose="02040503050406030204" pitchFamily="18" charset="0"/>
                        <a:cs typeface="+mn-cs"/>
                      </a:rPr>
                      <a:t>05</a:t>
                    </a:r>
                    <a:endParaRPr kumimoji="0" lang="en-US" sz="2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endParaRPr>
                  </a:p>
                </p:txBody>
              </p:sp>
              <p:sp>
                <p:nvSpPr>
                  <p:cNvPr id="38" name="Isosceles Triangle 37"/>
                  <p:cNvSpPr/>
                  <p:nvPr/>
                </p:nvSpPr>
                <p:spPr>
                  <a:xfrm rot="5400000">
                    <a:off x="4803124" y="1537059"/>
                    <a:ext cx="323272" cy="278683"/>
                  </a:xfrm>
                  <a:prstGeom prst="triangle">
                    <a:avLst/>
                  </a:prstGeom>
                  <a:solidFill>
                    <a:srgbClr val="00B09B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6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endParaRPr>
                  </a:p>
                </p:txBody>
              </p:sp>
            </p:grpSp>
          </p:grpSp>
          <p:sp>
            <p:nvSpPr>
              <p:cNvPr id="62" name="Rectangle 61"/>
              <p:cNvSpPr/>
              <p:nvPr/>
            </p:nvSpPr>
            <p:spPr>
              <a:xfrm>
                <a:off x="3542269" y="5255952"/>
                <a:ext cx="5777341" cy="963003"/>
              </a:xfrm>
              <a:prstGeom prst="rect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chemeClr val="bg1">
                    <a:lumMod val="75000"/>
                  </a:scheme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261938" algn="just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b="0" i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rPr>
                  <a:t>Pengendalian keseimbangan dalam keterbukaan perdagangan dan jasa;</a:t>
                </a:r>
              </a:p>
            </p:txBody>
          </p:sp>
          <p:sp>
            <p:nvSpPr>
              <p:cNvPr id="63" name="Rectangle 62"/>
              <p:cNvSpPr/>
              <p:nvPr/>
            </p:nvSpPr>
            <p:spPr>
              <a:xfrm>
                <a:off x="2872390" y="5255952"/>
                <a:ext cx="695280" cy="963003"/>
              </a:xfrm>
              <a:prstGeom prst="rect">
                <a:avLst/>
              </a:prstGeom>
              <a:solidFill>
                <a:srgbClr val="0D95B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rPr>
                  <a:t>06</a:t>
                </a: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endParaRPr>
              </a:p>
            </p:txBody>
          </p:sp>
          <p:sp>
            <p:nvSpPr>
              <p:cNvPr id="64" name="Isosceles Triangle 63"/>
              <p:cNvSpPr/>
              <p:nvPr/>
            </p:nvSpPr>
            <p:spPr>
              <a:xfrm rot="5400000">
                <a:off x="3456986" y="5542387"/>
                <a:ext cx="321002" cy="199793"/>
              </a:xfrm>
              <a:prstGeom prst="triangle">
                <a:avLst/>
              </a:prstGeom>
              <a:solidFill>
                <a:srgbClr val="0D95BC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endParaRPr>
              </a:p>
            </p:txBody>
          </p:sp>
          <p:grpSp>
            <p:nvGrpSpPr>
              <p:cNvPr id="7" name="Group 6"/>
              <p:cNvGrpSpPr/>
              <p:nvPr/>
            </p:nvGrpSpPr>
            <p:grpSpPr>
              <a:xfrm>
                <a:off x="2872912" y="6350885"/>
                <a:ext cx="6447220" cy="963003"/>
                <a:chOff x="3024790" y="5408352"/>
                <a:chExt cx="6447220" cy="963003"/>
              </a:xfrm>
            </p:grpSpPr>
            <p:sp>
              <p:nvSpPr>
                <p:cNvPr id="56" name="Rectangle 55"/>
                <p:cNvSpPr/>
                <p:nvPr/>
              </p:nvSpPr>
              <p:spPr>
                <a:xfrm>
                  <a:off x="3694669" y="5408352"/>
                  <a:ext cx="5777341" cy="963003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261938" lvl="0"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Penerapan Sistem Pemerintahan Berbasis Elektronik (SPBE) Dalam Perencanaan Pembangunan Daerah. (SIPD)</a:t>
                  </a:r>
                </a:p>
              </p:txBody>
            </p:sp>
            <p:sp>
              <p:nvSpPr>
                <p:cNvPr id="57" name="Rectangle 56"/>
                <p:cNvSpPr/>
                <p:nvPr/>
              </p:nvSpPr>
              <p:spPr>
                <a:xfrm>
                  <a:off x="3024790" y="5408352"/>
                  <a:ext cx="695280" cy="963003"/>
                </a:xfrm>
                <a:prstGeom prst="rect">
                  <a:avLst/>
                </a:prstGeom>
                <a:solidFill>
                  <a:srgbClr val="EBCB38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id-ID" sz="2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rPr>
                    <a:t>07</a:t>
                  </a:r>
                  <a:endPara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  <p:sp>
              <p:nvSpPr>
                <p:cNvPr id="58" name="Isosceles Triangle 57"/>
                <p:cNvSpPr/>
                <p:nvPr/>
              </p:nvSpPr>
              <p:spPr>
                <a:xfrm rot="5400000">
                  <a:off x="3609386" y="5694787"/>
                  <a:ext cx="321002" cy="199793"/>
                </a:xfrm>
                <a:prstGeom prst="triangle">
                  <a:avLst/>
                </a:prstGeom>
                <a:solidFill>
                  <a:srgbClr val="EBCB38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</p:grpSp>
          <p:grpSp>
            <p:nvGrpSpPr>
              <p:cNvPr id="60" name="Group 59"/>
              <p:cNvGrpSpPr/>
              <p:nvPr/>
            </p:nvGrpSpPr>
            <p:grpSpPr>
              <a:xfrm>
                <a:off x="2884594" y="7461448"/>
                <a:ext cx="6447220" cy="963003"/>
                <a:chOff x="3024790" y="5408352"/>
                <a:chExt cx="6447220" cy="963003"/>
              </a:xfrm>
            </p:grpSpPr>
            <p:sp>
              <p:nvSpPr>
                <p:cNvPr id="61" name="Rectangle 60"/>
                <p:cNvSpPr/>
                <p:nvPr/>
              </p:nvSpPr>
              <p:spPr>
                <a:xfrm>
                  <a:off x="3694669" y="5408352"/>
                  <a:ext cx="5777341" cy="963003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261938"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Menjalin Kerjasama Daerah Dalam Pelaksanaan Pembangunan Daerah</a:t>
                  </a:r>
                </a:p>
              </p:txBody>
            </p:sp>
            <p:sp>
              <p:nvSpPr>
                <p:cNvPr id="65" name="Rectangle 64"/>
                <p:cNvSpPr/>
                <p:nvPr/>
              </p:nvSpPr>
              <p:spPr>
                <a:xfrm>
                  <a:off x="3024790" y="5408352"/>
                  <a:ext cx="695280" cy="963003"/>
                </a:xfrm>
                <a:prstGeom prst="rect">
                  <a:avLst/>
                </a:prstGeom>
                <a:solidFill>
                  <a:srgbClr val="C13018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id-ID" sz="2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rPr>
                    <a:t>08</a:t>
                  </a:r>
                  <a:endPara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  <p:sp>
              <p:nvSpPr>
                <p:cNvPr id="73" name="Isosceles Triangle 72"/>
                <p:cNvSpPr/>
                <p:nvPr/>
              </p:nvSpPr>
              <p:spPr>
                <a:xfrm rot="5400000">
                  <a:off x="3609386" y="5694787"/>
                  <a:ext cx="321002" cy="199793"/>
                </a:xfrm>
                <a:prstGeom prst="triangle">
                  <a:avLst/>
                </a:prstGeom>
                <a:solidFill>
                  <a:srgbClr val="C13018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6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714770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-14514"/>
            <a:ext cx="12414694" cy="6891555"/>
            <a:chOff x="0" y="-14514"/>
            <a:chExt cx="12414694" cy="6891555"/>
          </a:xfrm>
        </p:grpSpPr>
        <p:grpSp>
          <p:nvGrpSpPr>
            <p:cNvPr id="3" name="Group 2"/>
            <p:cNvGrpSpPr/>
            <p:nvPr/>
          </p:nvGrpSpPr>
          <p:grpSpPr>
            <a:xfrm>
              <a:off x="0" y="-14514"/>
              <a:ext cx="12414694" cy="6891555"/>
              <a:chOff x="0" y="-14514"/>
              <a:chExt cx="12414694" cy="6891555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169094" y="-3083"/>
                <a:ext cx="622415" cy="1222322"/>
                <a:chOff x="808208" y="-13126"/>
                <a:chExt cx="622415" cy="1222322"/>
              </a:xfrm>
            </p:grpSpPr>
            <p:grpSp>
              <p:nvGrpSpPr>
                <p:cNvPr id="32" name="Group 31"/>
                <p:cNvGrpSpPr/>
                <p:nvPr userDrawn="1"/>
              </p:nvGrpSpPr>
              <p:grpSpPr>
                <a:xfrm>
                  <a:off x="808208" y="-7001"/>
                  <a:ext cx="614645" cy="1216197"/>
                  <a:chOff x="808208" y="-7001"/>
                  <a:chExt cx="614645" cy="1216197"/>
                </a:xfrm>
              </p:grpSpPr>
              <p:grpSp>
                <p:nvGrpSpPr>
                  <p:cNvPr id="34" name="Group 33"/>
                  <p:cNvGrpSpPr/>
                  <p:nvPr userDrawn="1"/>
                </p:nvGrpSpPr>
                <p:grpSpPr>
                  <a:xfrm>
                    <a:off x="808208" y="809146"/>
                    <a:ext cx="614645" cy="400050"/>
                    <a:chOff x="169718" y="794085"/>
                    <a:chExt cx="614645" cy="400050"/>
                  </a:xfrm>
                </p:grpSpPr>
                <p:sp>
                  <p:nvSpPr>
                    <p:cNvPr id="36" name="Right Triangle 35"/>
                    <p:cNvSpPr/>
                    <p:nvPr userDrawn="1"/>
                  </p:nvSpPr>
                  <p:spPr>
                    <a:xfrm flipV="1">
                      <a:off x="169718" y="794085"/>
                      <a:ext cx="573231" cy="400050"/>
                    </a:xfrm>
                    <a:prstGeom prst="rtTriangle">
                      <a:avLst/>
                    </a:prstGeom>
                    <a:solidFill>
                      <a:srgbClr val="D00000"/>
                    </a:solidFill>
                    <a:ln>
                      <a:solidFill>
                        <a:srgbClr val="D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d-ID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7" name="Right Triangle 36"/>
                    <p:cNvSpPr/>
                    <p:nvPr userDrawn="1"/>
                  </p:nvSpPr>
                  <p:spPr>
                    <a:xfrm flipH="1" flipV="1">
                      <a:off x="187084" y="794085"/>
                      <a:ext cx="597279" cy="400050"/>
                    </a:xfrm>
                    <a:prstGeom prst="rtTriangle">
                      <a:avLst/>
                    </a:prstGeom>
                    <a:solidFill>
                      <a:srgbClr val="D00000"/>
                    </a:solidFill>
                    <a:ln>
                      <a:solidFill>
                        <a:srgbClr val="D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d-ID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35" name="Rectangle 34"/>
                  <p:cNvSpPr/>
                  <p:nvPr userDrawn="1"/>
                </p:nvSpPr>
                <p:spPr>
                  <a:xfrm>
                    <a:off x="808208" y="-7001"/>
                    <a:ext cx="614645" cy="926300"/>
                  </a:xfrm>
                  <a:prstGeom prst="rect">
                    <a:avLst/>
                  </a:prstGeom>
                  <a:solidFill>
                    <a:srgbClr val="D00000"/>
                  </a:solidFill>
                  <a:ln>
                    <a:solidFill>
                      <a:srgbClr val="D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id-ID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3" name="Right Triangle 32">
                  <a:extLst>
                    <a:ext uri="{FF2B5EF4-FFF2-40B4-BE49-F238E27FC236}">
                      <a16:creationId xmlns:a16="http://schemas.microsoft.com/office/drawing/2014/main" id="{9E3E4CFB-FDA6-4EFA-B09E-DE3E4170C177}"/>
                    </a:ext>
                  </a:extLst>
                </p:cNvPr>
                <p:cNvSpPr/>
                <p:nvPr userDrawn="1"/>
              </p:nvSpPr>
              <p:spPr>
                <a:xfrm rot="10800000">
                  <a:off x="1350285" y="-13126"/>
                  <a:ext cx="80338" cy="1206046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pic>
            <p:nvPicPr>
              <p:cNvPr id="5" name="Picture 2" descr="https://gawianku.files.wordpress.com/2014/08/0e9a4-garudapancasila-svg.png">
                <a:extLst>
                  <a:ext uri="{FF2B5EF4-FFF2-40B4-BE49-F238E27FC236}">
                    <a16:creationId xmlns:a16="http://schemas.microsoft.com/office/drawing/2014/main" id="{8663E78A-F474-4F8C-896C-E006F8DB96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535" y="62712"/>
                <a:ext cx="823015" cy="8565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5064E815-0602-43C4-85AE-827DDFDA65E5}"/>
                  </a:ext>
                </a:extLst>
              </p:cNvPr>
              <p:cNvGrpSpPr/>
              <p:nvPr/>
            </p:nvGrpSpPr>
            <p:grpSpPr>
              <a:xfrm flipH="1">
                <a:off x="7322858" y="-14514"/>
                <a:ext cx="4864625" cy="592620"/>
                <a:chOff x="0" y="3151"/>
                <a:chExt cx="1962525" cy="370011"/>
              </a:xfrm>
            </p:grpSpPr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F9560A86-BD73-402D-B704-3B996C65662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27" name="Picture 26">
                  <a:extLst>
                    <a:ext uri="{FF2B5EF4-FFF2-40B4-BE49-F238E27FC236}">
                      <a16:creationId xmlns:a16="http://schemas.microsoft.com/office/drawing/2014/main" id="{9190EE09-0388-4A8E-8E5A-9A44091B4B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5058" y="8370"/>
                  <a:ext cx="1146844" cy="259567"/>
                </a:xfrm>
                <a:prstGeom prst="rect">
                  <a:avLst/>
                </a:prstGeom>
              </p:spPr>
            </p:pic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085B9306-7D6C-4F88-83DE-0E3E3FBDDF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8370"/>
                  <a:ext cx="1563549" cy="364792"/>
                </a:xfrm>
                <a:prstGeom prst="rect">
                  <a:avLst/>
                </a:prstGeom>
              </p:spPr>
            </p:pic>
            <p:pic>
              <p:nvPicPr>
                <p:cNvPr id="29" name="Picture 28">
                  <a:extLst>
                    <a:ext uri="{FF2B5EF4-FFF2-40B4-BE49-F238E27FC236}">
                      <a16:creationId xmlns:a16="http://schemas.microsoft.com/office/drawing/2014/main" id="{AC3E997B-CC77-4FBD-8ED4-2D05EABE44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08662449-9E07-4EE8-8B60-0D812710097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76510" y="6884"/>
                  <a:ext cx="186238" cy="259567"/>
                </a:xfrm>
                <a:prstGeom prst="rect">
                  <a:avLst/>
                </a:prstGeom>
              </p:spPr>
            </p:pic>
            <p:pic>
              <p:nvPicPr>
                <p:cNvPr id="31" name="Picture 30">
                  <a:extLst>
                    <a:ext uri="{FF2B5EF4-FFF2-40B4-BE49-F238E27FC236}">
                      <a16:creationId xmlns:a16="http://schemas.microsoft.com/office/drawing/2014/main" id="{0126F8F7-E8D1-44CF-8BB9-AB58C481DB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44853" y="8370"/>
                  <a:ext cx="137255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4B1B18FD-9158-4A18-8B33-17A8F583B5D7}"/>
                  </a:ext>
                </a:extLst>
              </p:cNvPr>
              <p:cNvGrpSpPr/>
              <p:nvPr/>
            </p:nvGrpSpPr>
            <p:grpSpPr>
              <a:xfrm>
                <a:off x="7908863" y="-14514"/>
                <a:ext cx="4505831" cy="1023685"/>
                <a:chOff x="7770749" y="1109112"/>
                <a:chExt cx="4505831" cy="1023685"/>
              </a:xfrm>
            </p:grpSpPr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6414A6BB-DB0C-4EFF-AF18-F65C56C05BF4}"/>
                    </a:ext>
                  </a:extLst>
                </p:cNvPr>
                <p:cNvSpPr txBox="1"/>
                <p:nvPr/>
              </p:nvSpPr>
              <p:spPr>
                <a:xfrm>
                  <a:off x="7770749" y="1109112"/>
                  <a:ext cx="351448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r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Adobe Gothic Std B" panose="020B0800000000000000" pitchFamily="34" charset="-128"/>
                      <a:cs typeface="Times New Roman" panose="02020603050405020304" pitchFamily="18" charset="0"/>
                    </a:rPr>
                    <a:t>KEMENTERIAN DALAM NEGERI </a:t>
                  </a:r>
                </a:p>
              </p:txBody>
            </p:sp>
            <p:pic>
              <p:nvPicPr>
                <p:cNvPr id="24" name="Picture 23">
                  <a:extLst>
                    <a:ext uri="{FF2B5EF4-FFF2-40B4-BE49-F238E27FC236}">
                      <a16:creationId xmlns:a16="http://schemas.microsoft.com/office/drawing/2014/main" id="{26E3C2DE-C3BE-4C51-8593-F2AE67E96E1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10404" y="1130050"/>
                  <a:ext cx="1366176" cy="1002747"/>
                </a:xfrm>
                <a:prstGeom prst="rect">
                  <a:avLst/>
                </a:prstGeom>
              </p:spPr>
            </p:pic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CEF5FF81-0715-43BD-B74A-58858F4D2991}"/>
                    </a:ext>
                  </a:extLst>
                </p:cNvPr>
                <p:cNvSpPr/>
                <p:nvPr/>
              </p:nvSpPr>
              <p:spPr>
                <a:xfrm>
                  <a:off x="9202950" y="1329966"/>
                  <a:ext cx="2013693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r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Adobe Gothic Std B" panose="020B0800000000000000" pitchFamily="34" charset="-128"/>
                      <a:cs typeface="Times New Roman" panose="02020603050405020304" pitchFamily="18" charset="0"/>
                    </a:rPr>
                    <a:t>REPUBLIK INDONESIA</a:t>
                  </a:r>
                  <a:endParaRPr kumimoji="0" lang="en-AU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Adobe Gothic Std B" panose="020B0800000000000000" pitchFamily="34" charset="-128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530A10F9-18A0-4F2B-AEE2-A38B8BA57C4D}"/>
                  </a:ext>
                </a:extLst>
              </p:cNvPr>
              <p:cNvGrpSpPr/>
              <p:nvPr/>
            </p:nvGrpSpPr>
            <p:grpSpPr>
              <a:xfrm rot="10800000" flipH="1">
                <a:off x="0" y="6445041"/>
                <a:ext cx="5568287" cy="432000"/>
                <a:chOff x="0" y="3151"/>
                <a:chExt cx="1962525" cy="321485"/>
              </a:xfrm>
            </p:grpSpPr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1B396F22-D0CD-469D-A65A-A94960B63F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18" name="Picture 17">
                  <a:extLst>
                    <a:ext uri="{FF2B5EF4-FFF2-40B4-BE49-F238E27FC236}">
                      <a16:creationId xmlns:a16="http://schemas.microsoft.com/office/drawing/2014/main" id="{5866EF6C-BC8B-434B-9454-388BD59E17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5058" y="8370"/>
                  <a:ext cx="1164519" cy="235172"/>
                </a:xfrm>
                <a:prstGeom prst="rect">
                  <a:avLst/>
                </a:prstGeom>
              </p:spPr>
            </p:pic>
            <p:pic>
              <p:nvPicPr>
                <p:cNvPr id="19" name="Picture 18">
                  <a:extLst>
                    <a:ext uri="{FF2B5EF4-FFF2-40B4-BE49-F238E27FC236}">
                      <a16:creationId xmlns:a16="http://schemas.microsoft.com/office/drawing/2014/main" id="{F6BF2F4F-F0DE-4A3E-9AD8-85B352D7F6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20" name="Picture 19">
                  <a:extLst>
                    <a:ext uri="{FF2B5EF4-FFF2-40B4-BE49-F238E27FC236}">
                      <a16:creationId xmlns:a16="http://schemas.microsoft.com/office/drawing/2014/main" id="{379E1CC8-BD7F-4D4F-AD9C-01C0BA00705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21" name="Picture 20">
                  <a:extLst>
                    <a:ext uri="{FF2B5EF4-FFF2-40B4-BE49-F238E27FC236}">
                      <a16:creationId xmlns:a16="http://schemas.microsoft.com/office/drawing/2014/main" id="{AF08D713-7402-44EA-9B24-38A05E52424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  <p:pic>
              <p:nvPicPr>
                <p:cNvPr id="22" name="Picture 21">
                  <a:extLst>
                    <a:ext uri="{FF2B5EF4-FFF2-40B4-BE49-F238E27FC236}">
                      <a16:creationId xmlns:a16="http://schemas.microsoft.com/office/drawing/2014/main" id="{B5E2C757-CD8E-4800-93CF-7BF331978F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44853" y="8370"/>
                  <a:ext cx="154726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C4C24322-CA1F-4AB9-807F-A31B31940E52}"/>
                  </a:ext>
                </a:extLst>
              </p:cNvPr>
              <p:cNvGrpSpPr/>
              <p:nvPr/>
            </p:nvGrpSpPr>
            <p:grpSpPr>
              <a:xfrm>
                <a:off x="64021" y="6492031"/>
                <a:ext cx="4677169" cy="270558"/>
                <a:chOff x="-17527" y="6462485"/>
                <a:chExt cx="5261293" cy="314413"/>
              </a:xfrm>
            </p:grpSpPr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56B530AC-EB7E-453A-AE63-754B7BC7C69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7527" y="6560490"/>
                  <a:ext cx="191966" cy="202833"/>
                </a:xfrm>
                <a:prstGeom prst="rect">
                  <a:avLst/>
                </a:prstGeom>
              </p:spPr>
            </p:pic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973E7806-366B-4D25-BF71-B9B1A0732416}"/>
                    </a:ext>
                  </a:extLst>
                </p:cNvPr>
                <p:cNvSpPr txBox="1"/>
                <p:nvPr/>
              </p:nvSpPr>
              <p:spPr>
                <a:xfrm>
                  <a:off x="120906" y="6464693"/>
                  <a:ext cx="134697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EB16B493-FF65-487F-8CC7-3E9FC9196152}"/>
                    </a:ext>
                  </a:extLst>
                </p:cNvPr>
                <p:cNvSpPr txBox="1"/>
                <p:nvPr/>
              </p:nvSpPr>
              <p:spPr>
                <a:xfrm>
                  <a:off x="1647991" y="6462485"/>
                  <a:ext cx="134697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B5BB674C-03C2-48FA-9D4B-E3A5F18B866C}"/>
                    </a:ext>
                  </a:extLst>
                </p:cNvPr>
                <p:cNvSpPr txBox="1"/>
                <p:nvPr/>
              </p:nvSpPr>
              <p:spPr>
                <a:xfrm>
                  <a:off x="3277021" y="6469121"/>
                  <a:ext cx="1553759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kemendagri_ri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pic>
              <p:nvPicPr>
                <p:cNvPr id="14" name="Picture 13">
                  <a:extLst>
                    <a:ext uri="{FF2B5EF4-FFF2-40B4-BE49-F238E27FC236}">
                      <a16:creationId xmlns:a16="http://schemas.microsoft.com/office/drawing/2014/main" id="{CA86CE76-0A71-4C63-871E-19A3D79DCFF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3088" y="6547883"/>
                  <a:ext cx="182949" cy="188522"/>
                </a:xfrm>
                <a:prstGeom prst="rect">
                  <a:avLst/>
                </a:prstGeom>
              </p:spPr>
            </p:pic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25980D32-55BE-4BF2-84FA-272888FBE59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biLevel thresh="75000"/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34450" y="6552311"/>
                  <a:ext cx="208469" cy="205789"/>
                </a:xfrm>
                <a:prstGeom prst="rect">
                  <a:avLst/>
                </a:prstGeom>
              </p:spPr>
            </p:pic>
            <p:pic>
              <p:nvPicPr>
                <p:cNvPr id="16" name="Picture 15">
                  <a:extLst>
                    <a:ext uri="{FF2B5EF4-FFF2-40B4-BE49-F238E27FC236}">
                      <a16:creationId xmlns:a16="http://schemas.microsoft.com/office/drawing/2014/main" id="{8BEFCF9F-5C62-44F1-935B-5FFCE8090E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001009" y="6560490"/>
                  <a:ext cx="242757" cy="187993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EA8DD4A-0F91-493B-8030-7EDB22AC5E9F}"/>
                </a:ext>
              </a:extLst>
            </p:cNvPr>
            <p:cNvGrpSpPr/>
            <p:nvPr/>
          </p:nvGrpSpPr>
          <p:grpSpPr>
            <a:xfrm>
              <a:off x="2547257" y="2446407"/>
              <a:ext cx="7304167" cy="1846689"/>
              <a:chOff x="2871021" y="2090232"/>
              <a:chExt cx="8064601" cy="2038948"/>
            </a:xfrm>
          </p:grpSpPr>
          <p:sp>
            <p:nvSpPr>
              <p:cNvPr id="47" name="Rectangle: Rounded Corners 3">
                <a:extLst>
                  <a:ext uri="{FF2B5EF4-FFF2-40B4-BE49-F238E27FC236}">
                    <a16:creationId xmlns:a16="http://schemas.microsoft.com/office/drawing/2014/main" id="{C2CAB677-EF98-42DE-AA7C-4BF1CB5D2B1C}"/>
                  </a:ext>
                </a:extLst>
              </p:cNvPr>
              <p:cNvSpPr/>
              <p:nvPr/>
            </p:nvSpPr>
            <p:spPr>
              <a:xfrm>
                <a:off x="2871021" y="2771056"/>
                <a:ext cx="8064601" cy="1358124"/>
              </a:xfrm>
              <a:prstGeom prst="roundRect">
                <a:avLst>
                  <a:gd name="adj" fmla="val 50000"/>
                </a:avLst>
              </a:prstGeom>
              <a:solidFill>
                <a:schemeClr val="accent2">
                  <a:lumMod val="60000"/>
                  <a:lumOff val="40000"/>
                  <a:alpha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Percepatan Pelaksanaan Penerapan</a:t>
                </a:r>
              </a:p>
              <a:p>
                <a:pPr lvl="0"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Sistem Pemerintahan Berbasis Elektronik (SPBE) </a:t>
                </a:r>
              </a:p>
              <a:p>
                <a:pPr lvl="0"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Dalam Perencanaan Pembangunan Daerah</a:t>
                </a: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6E1B8528-EE00-461E-A4EA-4D6E04D3593D}"/>
                  </a:ext>
                </a:extLst>
              </p:cNvPr>
              <p:cNvSpPr/>
              <p:nvPr/>
            </p:nvSpPr>
            <p:spPr>
              <a:xfrm>
                <a:off x="6308007" y="2090232"/>
                <a:ext cx="866275" cy="83419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rPr>
                  <a:t>2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858635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C9E29D8B-96E9-4B73-B83A-2303808D8AC7}"/>
              </a:ext>
            </a:extLst>
          </p:cNvPr>
          <p:cNvGrpSpPr/>
          <p:nvPr/>
        </p:nvGrpSpPr>
        <p:grpSpPr>
          <a:xfrm>
            <a:off x="2855640" y="149469"/>
            <a:ext cx="4960942" cy="832508"/>
            <a:chOff x="1389826" y="149469"/>
            <a:chExt cx="6303640" cy="832508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D4F39DEC-7399-46AC-9EE2-C9558B15F1A3}"/>
                </a:ext>
              </a:extLst>
            </p:cNvPr>
            <p:cNvGrpSpPr/>
            <p:nvPr/>
          </p:nvGrpSpPr>
          <p:grpSpPr>
            <a:xfrm>
              <a:off x="1389826" y="149469"/>
              <a:ext cx="6303640" cy="832508"/>
              <a:chOff x="1087956" y="148340"/>
              <a:chExt cx="5644938" cy="832508"/>
            </a:xfrm>
          </p:grpSpPr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00B244A6-682C-4816-9BFC-0356EEB39BD5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8" cy="832508"/>
                <a:chOff x="0" y="3151"/>
                <a:chExt cx="1563549" cy="321485"/>
              </a:xfrm>
            </p:grpSpPr>
            <p:pic>
              <p:nvPicPr>
                <p:cNvPr id="32" name="Picture 31">
                  <a:extLst>
                    <a:ext uri="{FF2B5EF4-FFF2-40B4-BE49-F238E27FC236}">
                      <a16:creationId xmlns:a16="http://schemas.microsoft.com/office/drawing/2014/main" id="{DE1A7F3A-70F5-4785-A781-347EEDC145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33" name="Picture 32">
                  <a:extLst>
                    <a:ext uri="{FF2B5EF4-FFF2-40B4-BE49-F238E27FC236}">
                      <a16:creationId xmlns:a16="http://schemas.microsoft.com/office/drawing/2014/main" id="{18DE1306-6FE7-4EDF-9775-0175D013693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34" name="Picture 33">
                  <a:extLst>
                    <a:ext uri="{FF2B5EF4-FFF2-40B4-BE49-F238E27FC236}">
                      <a16:creationId xmlns:a16="http://schemas.microsoft.com/office/drawing/2014/main" id="{62B0AA1C-D891-4D16-8458-18037D4F5C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EA067F3D-9D55-45D9-86CB-274F11011B40}"/>
                  </a:ext>
                </a:extLst>
              </p:cNvPr>
              <p:cNvSpPr/>
              <p:nvPr/>
            </p:nvSpPr>
            <p:spPr>
              <a:xfrm>
                <a:off x="1119953" y="192182"/>
                <a:ext cx="462790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d-ID" sz="2400" i="0" kern="0" spc="-15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</a:rPr>
                  <a:t>KONDISI PEMBANGUNAN SPBE</a:t>
                </a:r>
              </a:p>
            </p:txBody>
          </p: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2AFCB6B5-3BA4-40CF-A68B-9BE7A6D40E59}"/>
                </a:ext>
              </a:extLst>
            </p:cNvPr>
            <p:cNvSpPr/>
            <p:nvPr/>
          </p:nvSpPr>
          <p:spPr>
            <a:xfrm>
              <a:off x="1425557" y="456959"/>
              <a:ext cx="426967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sz="24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Pusat Dan Daerah Saat Ini</a:t>
              </a:r>
            </a:p>
          </p:txBody>
        </p:sp>
      </p:grpSp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6" cstate="print"/>
          <a:srcRect l="1665" t="12749" r="63365" b="838"/>
          <a:stretch/>
        </p:blipFill>
        <p:spPr bwMode="auto">
          <a:xfrm>
            <a:off x="39869" y="1182272"/>
            <a:ext cx="4110378" cy="4839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2" name="Picture 2"/>
          <p:cNvPicPr>
            <a:picLocks noChangeAspect="1" noChangeArrowheads="1"/>
          </p:cNvPicPr>
          <p:nvPr/>
        </p:nvPicPr>
        <p:blipFill rotWithShape="1">
          <a:blip r:embed="rId6" cstate="print"/>
          <a:srcRect l="36243" t="13837" r="31330" b="960"/>
          <a:stretch/>
        </p:blipFill>
        <p:spPr bwMode="auto">
          <a:xfrm>
            <a:off x="4295800" y="1012304"/>
            <a:ext cx="3867129" cy="2704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60958" y="1628800"/>
            <a:ext cx="3565396" cy="465872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 rotWithShape="1">
          <a:blip r:embed="rId8"/>
          <a:srcRect r="58244"/>
          <a:stretch/>
        </p:blipFill>
        <p:spPr>
          <a:xfrm>
            <a:off x="4697173" y="3329608"/>
            <a:ext cx="3216859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023811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9E29D8B-96E9-4B73-B83A-2303808D8AC7}"/>
              </a:ext>
            </a:extLst>
          </p:cNvPr>
          <p:cNvGrpSpPr/>
          <p:nvPr/>
        </p:nvGrpSpPr>
        <p:grpSpPr>
          <a:xfrm>
            <a:off x="2855640" y="149469"/>
            <a:ext cx="4960942" cy="832508"/>
            <a:chOff x="1389826" y="149469"/>
            <a:chExt cx="6303640" cy="832508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D4F39DEC-7399-46AC-9EE2-C9558B15F1A3}"/>
                </a:ext>
              </a:extLst>
            </p:cNvPr>
            <p:cNvGrpSpPr/>
            <p:nvPr/>
          </p:nvGrpSpPr>
          <p:grpSpPr>
            <a:xfrm>
              <a:off x="1389826" y="149469"/>
              <a:ext cx="6303640" cy="832508"/>
              <a:chOff x="1087956" y="148340"/>
              <a:chExt cx="5644938" cy="832508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00B244A6-682C-4816-9BFC-0356EEB39BD5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8" cy="832508"/>
                <a:chOff x="0" y="3151"/>
                <a:chExt cx="1563549" cy="321485"/>
              </a:xfrm>
            </p:grpSpPr>
            <p:pic>
              <p:nvPicPr>
                <p:cNvPr id="7" name="Picture 6">
                  <a:extLst>
                    <a:ext uri="{FF2B5EF4-FFF2-40B4-BE49-F238E27FC236}">
                      <a16:creationId xmlns:a16="http://schemas.microsoft.com/office/drawing/2014/main" id="{DE1A7F3A-70F5-4785-A781-347EEDC145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18DE1306-6FE7-4EDF-9775-0175D013693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9" name="Picture 8">
                  <a:extLst>
                    <a:ext uri="{FF2B5EF4-FFF2-40B4-BE49-F238E27FC236}">
                      <a16:creationId xmlns:a16="http://schemas.microsoft.com/office/drawing/2014/main" id="{62B0AA1C-D891-4D16-8458-18037D4F5C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EA067F3D-9D55-45D9-86CB-274F11011B40}"/>
                  </a:ext>
                </a:extLst>
              </p:cNvPr>
              <p:cNvSpPr/>
              <p:nvPr/>
            </p:nvSpPr>
            <p:spPr>
              <a:xfrm>
                <a:off x="1119953" y="192182"/>
                <a:ext cx="450386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d-ID" sz="2400" i="0" kern="0" spc="-15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</a:rPr>
                  <a:t>KEBIJAKAN PENERAPAN SPBE</a:t>
                </a:r>
              </a:p>
            </p:txBody>
          </p:sp>
        </p:grp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AFCB6B5-3BA4-40CF-A68B-9BE7A6D40E59}"/>
                </a:ext>
              </a:extLst>
            </p:cNvPr>
            <p:cNvSpPr/>
            <p:nvPr/>
          </p:nvSpPr>
          <p:spPr>
            <a:xfrm>
              <a:off x="1425557" y="456959"/>
              <a:ext cx="598267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sz="24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Pengertian dan Ruang Lingkup SPBE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55260" y="1412776"/>
            <a:ext cx="3780500" cy="4863865"/>
            <a:chOff x="155260" y="1731753"/>
            <a:chExt cx="4431894" cy="454488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5260" y="1731753"/>
              <a:ext cx="4431894" cy="1444759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8496" y="4006976"/>
              <a:ext cx="3742002" cy="2269665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442674" y="2800666"/>
            <a:ext cx="827424" cy="1178133"/>
            <a:chOff x="2406431" y="4217983"/>
            <a:chExt cx="827424" cy="1178133"/>
          </a:xfrm>
        </p:grpSpPr>
        <p:sp>
          <p:nvSpPr>
            <p:cNvPr id="12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5400000">
              <a:off x="2141489" y="4648019"/>
              <a:ext cx="1123833" cy="2637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8100000">
              <a:off x="2504383" y="48959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2700000" flipV="1">
              <a:off x="2177090" y="48959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/>
          <a:srcRect t="15664" r="62019"/>
          <a:stretch/>
        </p:blipFill>
        <p:spPr>
          <a:xfrm>
            <a:off x="4907342" y="1136119"/>
            <a:ext cx="2586262" cy="2831590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 rot="16200000">
            <a:off x="4039107" y="1453446"/>
            <a:ext cx="827424" cy="1178133"/>
            <a:chOff x="2406431" y="4217983"/>
            <a:chExt cx="827424" cy="1178133"/>
          </a:xfrm>
        </p:grpSpPr>
        <p:sp>
          <p:nvSpPr>
            <p:cNvPr id="20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5400000">
              <a:off x="2141489" y="4648019"/>
              <a:ext cx="1123833" cy="2637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8100000">
              <a:off x="2504383" y="48959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2700000" flipV="1">
              <a:off x="2177090" y="48959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7"/>
          <a:srcRect l="36725" t="27733" r="1941" b="18649"/>
          <a:stretch/>
        </p:blipFill>
        <p:spPr>
          <a:xfrm>
            <a:off x="3863753" y="4162061"/>
            <a:ext cx="4176464" cy="2114580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5786761" y="3847683"/>
            <a:ext cx="827424" cy="1178133"/>
            <a:chOff x="2406431" y="4217983"/>
            <a:chExt cx="827424" cy="1178133"/>
          </a:xfrm>
        </p:grpSpPr>
        <p:sp>
          <p:nvSpPr>
            <p:cNvPr id="25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5400000">
              <a:off x="2141489" y="4648019"/>
              <a:ext cx="1123833" cy="2637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8100000">
              <a:off x="2504383" y="48959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2700000" flipV="1">
              <a:off x="2177090" y="48959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 rot="16200000">
            <a:off x="7733337" y="1403430"/>
            <a:ext cx="827424" cy="1178133"/>
            <a:chOff x="2406431" y="4217983"/>
            <a:chExt cx="827424" cy="1178133"/>
          </a:xfrm>
        </p:grpSpPr>
        <p:sp>
          <p:nvSpPr>
            <p:cNvPr id="31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5400000">
              <a:off x="2141489" y="4648019"/>
              <a:ext cx="1123833" cy="2637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8100000">
              <a:off x="2504383" y="48959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2700000" flipV="1">
              <a:off x="2177090" y="48959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6971572" y="1012849"/>
            <a:ext cx="6279424" cy="5133156"/>
            <a:chOff x="6971572" y="1012849"/>
            <a:chExt cx="6279424" cy="5133156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971572" y="1482161"/>
              <a:ext cx="6279424" cy="4663844"/>
            </a:xfrm>
            <a:prstGeom prst="rect">
              <a:avLst/>
            </a:prstGeom>
          </p:spPr>
        </p:pic>
        <p:sp>
          <p:nvSpPr>
            <p:cNvPr id="46" name="Rectangle 45"/>
            <p:cNvSpPr/>
            <p:nvPr/>
          </p:nvSpPr>
          <p:spPr>
            <a:xfrm>
              <a:off x="9120336" y="1012849"/>
              <a:ext cx="1800200" cy="35013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Layanan</a:t>
              </a:r>
              <a:r>
                <a:rPr lang="en-US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SPBE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20209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9E29D8B-96E9-4B73-B83A-2303808D8AC7}"/>
              </a:ext>
            </a:extLst>
          </p:cNvPr>
          <p:cNvGrpSpPr/>
          <p:nvPr/>
        </p:nvGrpSpPr>
        <p:grpSpPr>
          <a:xfrm>
            <a:off x="2855640" y="149469"/>
            <a:ext cx="4960942" cy="832508"/>
            <a:chOff x="1389826" y="149469"/>
            <a:chExt cx="6303640" cy="832508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D4F39DEC-7399-46AC-9EE2-C9558B15F1A3}"/>
                </a:ext>
              </a:extLst>
            </p:cNvPr>
            <p:cNvGrpSpPr/>
            <p:nvPr/>
          </p:nvGrpSpPr>
          <p:grpSpPr>
            <a:xfrm>
              <a:off x="1389826" y="149469"/>
              <a:ext cx="6303640" cy="832508"/>
              <a:chOff x="1087956" y="148340"/>
              <a:chExt cx="5644938" cy="832508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00B244A6-682C-4816-9BFC-0356EEB39BD5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8" cy="832508"/>
                <a:chOff x="0" y="3151"/>
                <a:chExt cx="1563549" cy="321485"/>
              </a:xfrm>
            </p:grpSpPr>
            <p:pic>
              <p:nvPicPr>
                <p:cNvPr id="7" name="Picture 6">
                  <a:extLst>
                    <a:ext uri="{FF2B5EF4-FFF2-40B4-BE49-F238E27FC236}">
                      <a16:creationId xmlns:a16="http://schemas.microsoft.com/office/drawing/2014/main" id="{DE1A7F3A-70F5-4785-A781-347EEDC145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18DE1306-6FE7-4EDF-9775-0175D013693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9" name="Picture 8">
                  <a:extLst>
                    <a:ext uri="{FF2B5EF4-FFF2-40B4-BE49-F238E27FC236}">
                      <a16:creationId xmlns:a16="http://schemas.microsoft.com/office/drawing/2014/main" id="{62B0AA1C-D891-4D16-8458-18037D4F5C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EA067F3D-9D55-45D9-86CB-274F11011B40}"/>
                  </a:ext>
                </a:extLst>
              </p:cNvPr>
              <p:cNvSpPr/>
              <p:nvPr/>
            </p:nvSpPr>
            <p:spPr>
              <a:xfrm>
                <a:off x="1119953" y="192182"/>
                <a:ext cx="473551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d-ID" sz="2400" i="0" kern="0" spc="-15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</a:rPr>
                  <a:t>KOORDINASI PENERAPAN SPBE</a:t>
                </a:r>
              </a:p>
            </p:txBody>
          </p:sp>
        </p:grp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AFCB6B5-3BA4-40CF-A68B-9BE7A6D40E59}"/>
                </a:ext>
              </a:extLst>
            </p:cNvPr>
            <p:cNvSpPr/>
            <p:nvPr/>
          </p:nvSpPr>
          <p:spPr>
            <a:xfrm>
              <a:off x="1425557" y="456959"/>
              <a:ext cx="354454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sz="24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Nasional Dan Daerah</a:t>
              </a: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352" y="918624"/>
            <a:ext cx="3435770" cy="3742347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6" cstate="print"/>
          <a:srcRect l="25651" t="11439" r="55078" b="62932"/>
          <a:stretch/>
        </p:blipFill>
        <p:spPr bwMode="auto">
          <a:xfrm>
            <a:off x="479376" y="4797152"/>
            <a:ext cx="3076545" cy="1409891"/>
          </a:xfrm>
          <a:prstGeom prst="rect">
            <a:avLst/>
          </a:prstGeom>
          <a:noFill/>
          <a:ln w="44450">
            <a:solidFill>
              <a:srgbClr val="F79646"/>
            </a:solidFill>
            <a:miter lim="800000"/>
            <a:headEnd/>
            <a:tailEnd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6A2BB63-1724-4DB2-ADF1-795EAD4D34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0167" y="1232110"/>
            <a:ext cx="7694465" cy="497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2757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Picture 159">
            <a:extLst>
              <a:ext uri="{FF2B5EF4-FFF2-40B4-BE49-F238E27FC236}">
                <a16:creationId xmlns:a16="http://schemas.microsoft.com/office/drawing/2014/main" id="{04A503F1-79EA-4BA2-98C9-657A102CA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2864" y="1189021"/>
            <a:ext cx="2550398" cy="1912799"/>
          </a:xfrm>
          <a:prstGeom prst="rect">
            <a:avLst/>
          </a:prstGeom>
        </p:spPr>
      </p:pic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E463C941-242A-464A-B6C4-43BB72E83809}"/>
              </a:ext>
            </a:extLst>
          </p:cNvPr>
          <p:cNvCxnSpPr/>
          <p:nvPr/>
        </p:nvCxnSpPr>
        <p:spPr>
          <a:xfrm>
            <a:off x="6960096" y="1281141"/>
            <a:ext cx="11779" cy="54119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91"/>
          <p:cNvGrpSpPr/>
          <p:nvPr/>
        </p:nvGrpSpPr>
        <p:grpSpPr>
          <a:xfrm>
            <a:off x="175210" y="1283606"/>
            <a:ext cx="6587614" cy="3338661"/>
            <a:chOff x="263352" y="1574787"/>
            <a:chExt cx="6587614" cy="3338661"/>
          </a:xfrm>
        </p:grpSpPr>
        <p:sp>
          <p:nvSpPr>
            <p:cNvPr id="24" name="Rectangle 23"/>
            <p:cNvSpPr/>
            <p:nvPr/>
          </p:nvSpPr>
          <p:spPr>
            <a:xfrm>
              <a:off x="3543658" y="1574787"/>
              <a:ext cx="3307308" cy="78056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Perpres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id-ID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No. 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95</a:t>
              </a:r>
              <a:r>
                <a:rPr lang="id-ID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Tahun 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2018 </a:t>
              </a:r>
              <a:endParaRPr lang="id-ID" sz="1400" i="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tentang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Sistem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Pemerintahan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Berbasis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Elektronik</a:t>
              </a:r>
              <a:endParaRPr lang="en-US" sz="1400" i="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63352" y="1575174"/>
              <a:ext cx="3073458" cy="78177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Perpres</a:t>
              </a:r>
              <a:r>
                <a:rPr lang="id-ID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No. 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54</a:t>
              </a:r>
              <a:r>
                <a:rPr lang="id-ID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Tahun 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2018 </a:t>
              </a:r>
              <a:r>
                <a:rPr lang="id-ID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tentang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Strategi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Nasional </a:t>
              </a: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Pencegahan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Korupsi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(</a:t>
              </a: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Stranas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PK)</a:t>
              </a: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508293" y="3222100"/>
              <a:ext cx="3933360" cy="793576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i="0" dirty="0" err="1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Permendagri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endParaRPr lang="id-ID" sz="1400" i="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No. 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98</a:t>
              </a:r>
              <a:r>
                <a:rPr lang="id-ID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Tahun </a:t>
              </a:r>
              <a:r>
                <a:rPr lang="en-US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2018 </a:t>
              </a:r>
              <a:r>
                <a:rPr lang="id-ID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Tentang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4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Sistem Informasi Pembangunan Daerah</a:t>
              </a:r>
              <a:endParaRPr lang="en-US" sz="1400" i="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0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>
              <a:off x="1625283" y="2792285"/>
              <a:ext cx="3672000" cy="11291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16200000">
              <a:off x="1369069" y="2548935"/>
              <a:ext cx="612000" cy="10999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64" name="Group 63"/>
            <p:cNvGrpSpPr/>
            <p:nvPr/>
          </p:nvGrpSpPr>
          <p:grpSpPr>
            <a:xfrm rot="5400000">
              <a:off x="3149185" y="2916301"/>
              <a:ext cx="585595" cy="361418"/>
              <a:chOff x="7304662" y="3980282"/>
              <a:chExt cx="585595" cy="352072"/>
            </a:xfrm>
          </p:grpSpPr>
          <p:sp>
            <p:nvSpPr>
              <p:cNvPr id="65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>
                <a:off x="7304662" y="4146496"/>
                <a:ext cx="575918" cy="10999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6" name="Rounded Rectangle 4">
                <a:extLst>
                  <a:ext uri="{FF2B5EF4-FFF2-40B4-BE49-F238E27FC236}">
                    <a16:creationId xmlns:a16="http://schemas.microsoft.com/office/drawing/2014/main" id="{7B4BFDFF-2CE9-4D25-8B24-DD254D44E591}"/>
                  </a:ext>
                </a:extLst>
              </p:cNvPr>
              <p:cNvSpPr/>
              <p:nvPr/>
            </p:nvSpPr>
            <p:spPr>
              <a:xfrm rot="2700000">
                <a:off x="7586050" y="4068905"/>
                <a:ext cx="304207" cy="12696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" name="Rounded Rectangle 5">
                <a:extLst>
                  <a:ext uri="{FF2B5EF4-FFF2-40B4-BE49-F238E27FC236}">
                    <a16:creationId xmlns:a16="http://schemas.microsoft.com/office/drawing/2014/main" id="{20BAC899-2E11-43AC-B7FF-2E2F4D214FE5}"/>
                  </a:ext>
                </a:extLst>
              </p:cNvPr>
              <p:cNvSpPr/>
              <p:nvPr/>
            </p:nvSpPr>
            <p:spPr>
              <a:xfrm rot="18900000" flipV="1">
                <a:off x="7586050" y="4205392"/>
                <a:ext cx="304207" cy="12696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71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16200000">
              <a:off x="4919664" y="2545955"/>
              <a:ext cx="612000" cy="10999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1199456" y="3818594"/>
              <a:ext cx="4536503" cy="1094854"/>
              <a:chOff x="1358467" y="2447353"/>
              <a:chExt cx="4536503" cy="1094854"/>
            </a:xfrm>
          </p:grpSpPr>
          <p:sp>
            <p:nvSpPr>
              <p:cNvPr id="80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>
                <a:off x="1358467" y="2944685"/>
                <a:ext cx="4536000" cy="11291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1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 rot="16200000">
                <a:off x="1107465" y="2701335"/>
                <a:ext cx="612000" cy="10999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82" name="Group 81"/>
              <p:cNvGrpSpPr/>
              <p:nvPr/>
            </p:nvGrpSpPr>
            <p:grpSpPr>
              <a:xfrm rot="5400000">
                <a:off x="3301585" y="3068701"/>
                <a:ext cx="585595" cy="361418"/>
                <a:chOff x="7304662" y="3980282"/>
                <a:chExt cx="585595" cy="352072"/>
              </a:xfrm>
            </p:grpSpPr>
            <p:sp>
              <p:nvSpPr>
                <p:cNvPr id="83" name="Rounded Rectangle 3">
                  <a:extLst>
                    <a:ext uri="{FF2B5EF4-FFF2-40B4-BE49-F238E27FC236}">
                      <a16:creationId xmlns:a16="http://schemas.microsoft.com/office/drawing/2014/main" id="{5F5E6BC5-E4E0-4638-A0D2-445BE6AF6501}"/>
                    </a:ext>
                  </a:extLst>
                </p:cNvPr>
                <p:cNvSpPr/>
                <p:nvPr/>
              </p:nvSpPr>
              <p:spPr>
                <a:xfrm>
                  <a:off x="7304662" y="4146496"/>
                  <a:ext cx="575918" cy="10999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4" name="Rounded Rectangle 4">
                  <a:extLst>
                    <a:ext uri="{FF2B5EF4-FFF2-40B4-BE49-F238E27FC236}">
                      <a16:creationId xmlns:a16="http://schemas.microsoft.com/office/drawing/2014/main" id="{7B4BFDFF-2CE9-4D25-8B24-DD254D44E591}"/>
                    </a:ext>
                  </a:extLst>
                </p:cNvPr>
                <p:cNvSpPr/>
                <p:nvPr/>
              </p:nvSpPr>
              <p:spPr>
                <a:xfrm rot="2700000">
                  <a:off x="7586050" y="4068905"/>
                  <a:ext cx="304207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5" name="Rounded Rectangle 5">
                  <a:extLst>
                    <a:ext uri="{FF2B5EF4-FFF2-40B4-BE49-F238E27FC236}">
                      <a16:creationId xmlns:a16="http://schemas.microsoft.com/office/drawing/2014/main" id="{20BAC899-2E11-43AC-B7FF-2E2F4D214FE5}"/>
                    </a:ext>
                  </a:extLst>
                </p:cNvPr>
                <p:cNvSpPr/>
                <p:nvPr/>
              </p:nvSpPr>
              <p:spPr>
                <a:xfrm rot="18900000" flipV="1">
                  <a:off x="7586050" y="4205392"/>
                  <a:ext cx="304207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86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 rot="16200000">
                <a:off x="5533973" y="2698355"/>
                <a:ext cx="612000" cy="10999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88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>
              <a:off x="1184066" y="3841588"/>
              <a:ext cx="396000" cy="11291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>
              <a:off x="5346550" y="3818593"/>
              <a:ext cx="396000" cy="11291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2735476" y="2529990"/>
              <a:ext cx="134684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400" i="0" dirty="0">
                  <a:latin typeface="Cambria" panose="02040503050406030204" pitchFamily="18" charset="0"/>
                  <a:ea typeface="Cambria" panose="02040503050406030204" pitchFamily="18" charset="0"/>
                </a:rPr>
                <a:t>Tindak Lanjut</a:t>
              </a:r>
              <a:endParaRPr lang="en-US" sz="1400" i="0" dirty="0"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2763724" y="3989895"/>
              <a:ext cx="129035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400" i="0" dirty="0">
                  <a:latin typeface="Cambria" panose="02040503050406030204" pitchFamily="18" charset="0"/>
                  <a:ea typeface="Cambria" panose="02040503050406030204" pitchFamily="18" charset="0"/>
                </a:rPr>
                <a:t>Materi Pokok</a:t>
              </a:r>
              <a:endParaRPr lang="en-US" sz="1400" i="0" dirty="0"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93" name="Rectangle 92"/>
          <p:cNvSpPr/>
          <p:nvPr/>
        </p:nvSpPr>
        <p:spPr>
          <a:xfrm>
            <a:off x="7143739" y="762708"/>
            <a:ext cx="35797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i="0" dirty="0">
                <a:latin typeface="Cambria" panose="02040503050406030204" pitchFamily="18" charset="0"/>
                <a:ea typeface="Cambria" panose="02040503050406030204" pitchFamily="18" charset="0"/>
              </a:rPr>
              <a:t>Daerah Menggunakan E-Planning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(11 Oktober 2018)</a:t>
            </a:r>
            <a:endParaRPr lang="en-US" sz="1400" b="0" i="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96" name="Table 95"/>
          <p:cNvGraphicFramePr>
            <a:graphicFrameLocks noGrp="1"/>
          </p:cNvGraphicFramePr>
          <p:nvPr>
            <p:extLst/>
          </p:nvPr>
        </p:nvGraphicFramePr>
        <p:xfrm>
          <a:off x="7195282" y="1362472"/>
          <a:ext cx="2872637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5699">
                  <a:extLst>
                    <a:ext uri="{9D8B030D-6E8A-4147-A177-3AD203B41FA5}">
                      <a16:colId xmlns:a16="http://schemas.microsoft.com/office/drawing/2014/main" val="2417239173"/>
                    </a:ext>
                  </a:extLst>
                </a:gridCol>
                <a:gridCol w="295053">
                  <a:extLst>
                    <a:ext uri="{9D8B030D-6E8A-4147-A177-3AD203B41FA5}">
                      <a16:colId xmlns:a16="http://schemas.microsoft.com/office/drawing/2014/main" val="2076880882"/>
                    </a:ext>
                  </a:extLst>
                </a:gridCol>
                <a:gridCol w="1231885">
                  <a:extLst>
                    <a:ext uri="{9D8B030D-6E8A-4147-A177-3AD203B41FA5}">
                      <a16:colId xmlns:a16="http://schemas.microsoft.com/office/drawing/2014/main" val="475505482"/>
                    </a:ext>
                  </a:extLst>
                </a:gridCol>
              </a:tblGrid>
              <a:tr h="239843"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Provinsi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: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30 Provinsi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652661"/>
                  </a:ext>
                </a:extLst>
              </a:tr>
              <a:tr h="239843"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Kabupaten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: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204 Kab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61506"/>
                  </a:ext>
                </a:extLst>
              </a:tr>
              <a:tr h="239843"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Kota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: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64 Kota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513592"/>
                  </a:ext>
                </a:extLst>
              </a:tr>
            </a:tbl>
          </a:graphicData>
        </a:graphic>
      </p:graphicFrame>
      <p:sp>
        <p:nvSpPr>
          <p:cNvPr id="130" name="Rectangle: Rounded Corners 15">
            <a:extLst>
              <a:ext uri="{FF2B5EF4-FFF2-40B4-BE49-F238E27FC236}">
                <a16:creationId xmlns:a16="http://schemas.microsoft.com/office/drawing/2014/main" id="{5B0AE913-3519-4656-8F88-E9268436C9E8}"/>
              </a:ext>
            </a:extLst>
          </p:cNvPr>
          <p:cNvSpPr/>
          <p:nvPr/>
        </p:nvSpPr>
        <p:spPr>
          <a:xfrm>
            <a:off x="7166541" y="2996952"/>
            <a:ext cx="4800825" cy="1603455"/>
          </a:xfrm>
          <a:prstGeom prst="roundRect">
            <a:avLst>
              <a:gd name="adj" fmla="val 0"/>
            </a:avLst>
          </a:prstGeom>
          <a:noFill/>
          <a:ln w="28575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ID" sz="1400" i="0" dirty="0" err="1">
                <a:latin typeface="Cambria" panose="02040503050406030204" pitchFamily="18" charset="0"/>
                <a:ea typeface="Cambria" panose="02040503050406030204" pitchFamily="18" charset="0"/>
              </a:rPr>
              <a:t>Berdasarkan</a:t>
            </a:r>
            <a:r>
              <a:rPr lang="en-ID" sz="1400" i="0" dirty="0">
                <a:latin typeface="Cambria" panose="02040503050406030204" pitchFamily="18" charset="0"/>
                <a:ea typeface="Cambria" panose="02040503050406030204" pitchFamily="18" charset="0"/>
              </a:rPr>
              <a:t> SE </a:t>
            </a:r>
            <a:r>
              <a:rPr lang="en-ID" sz="1400" i="0" dirty="0" err="1">
                <a:latin typeface="Cambria" panose="02040503050406030204" pitchFamily="18" charset="0"/>
                <a:ea typeface="Cambria" panose="02040503050406030204" pitchFamily="18" charset="0"/>
              </a:rPr>
              <a:t>Mendagri</a:t>
            </a:r>
            <a:r>
              <a:rPr lang="en-ID" sz="1400" i="0" dirty="0">
                <a:latin typeface="Cambria" panose="02040503050406030204" pitchFamily="18" charset="0"/>
                <a:ea typeface="Cambria" panose="02040503050406030204" pitchFamily="18" charset="0"/>
              </a:rPr>
              <a:t> No. 050/1330/SJ dan 050/1330/SJ </a:t>
            </a:r>
            <a:r>
              <a:rPr lang="en-ID" sz="1400" i="0" dirty="0" err="1">
                <a:latin typeface="Cambria" panose="02040503050406030204" pitchFamily="18" charset="0"/>
                <a:ea typeface="Cambria" panose="02040503050406030204" pitchFamily="18" charset="0"/>
              </a:rPr>
              <a:t>tgl</a:t>
            </a:r>
            <a:r>
              <a:rPr lang="en-ID" sz="1400" i="0" dirty="0">
                <a:latin typeface="Cambria" panose="02040503050406030204" pitchFamily="18" charset="0"/>
                <a:ea typeface="Cambria" panose="02040503050406030204" pitchFamily="18" charset="0"/>
              </a:rPr>
              <a:t> 13 </a:t>
            </a:r>
            <a:r>
              <a:rPr lang="en-ID" sz="1400" i="0" dirty="0" err="1">
                <a:latin typeface="Cambria" panose="02040503050406030204" pitchFamily="18" charset="0"/>
                <a:ea typeface="Cambria" panose="02040503050406030204" pitchFamily="18" charset="0"/>
              </a:rPr>
              <a:t>Februari</a:t>
            </a:r>
            <a:r>
              <a:rPr lang="en-ID" sz="1400" i="0" dirty="0">
                <a:latin typeface="Cambria" panose="02040503050406030204" pitchFamily="18" charset="0"/>
                <a:ea typeface="Cambria" panose="02040503050406030204" pitchFamily="18" charset="0"/>
              </a:rPr>
              <a:t> 2019 </a:t>
            </a:r>
            <a:r>
              <a:rPr lang="id-ID" sz="1400" i="0" dirty="0">
                <a:latin typeface="Cambria" panose="02040503050406030204" pitchFamily="18" charset="0"/>
                <a:ea typeface="Cambria" panose="02040503050406030204" pitchFamily="18" charset="0"/>
              </a:rPr>
              <a:t>Tentang</a:t>
            </a:r>
            <a:r>
              <a:rPr lang="en-ID" sz="140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i="0" dirty="0" err="1">
                <a:latin typeface="Cambria" panose="02040503050406030204" pitchFamily="18" charset="0"/>
                <a:ea typeface="Cambria" panose="02040503050406030204" pitchFamily="18" charset="0"/>
              </a:rPr>
              <a:t>Penerapan</a:t>
            </a:r>
            <a:r>
              <a:rPr lang="en-ID" sz="1400" i="0" dirty="0">
                <a:latin typeface="Cambria" panose="02040503050406030204" pitchFamily="18" charset="0"/>
                <a:ea typeface="Cambria" panose="02040503050406030204" pitchFamily="18" charset="0"/>
              </a:rPr>
              <a:t> e-Planning SIPD </a:t>
            </a:r>
            <a:endParaRPr lang="id-ID" sz="1400" i="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mengatur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bahwa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daerah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id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yang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telah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menggunakan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e-Planning </a:t>
            </a:r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maka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dilakukan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assessment </a:t>
            </a:r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terlebih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dahulu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id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untuk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kemudian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latin typeface="Cambria" panose="02040503050406030204" pitchFamily="18" charset="0"/>
                <a:ea typeface="Cambria" panose="02040503050406030204" pitchFamily="18" charset="0"/>
              </a:rPr>
              <a:t>integrasi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id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dengan</a:t>
            </a:r>
            <a:r>
              <a:rPr lang="en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  e-Planning SIPD</a:t>
            </a:r>
            <a:r>
              <a:rPr lang="id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ID" sz="1400" b="0" i="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7216072" y="4922584"/>
            <a:ext cx="33092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i="0" dirty="0">
                <a:latin typeface="Cambria" panose="02040503050406030204" pitchFamily="18" charset="0"/>
                <a:ea typeface="Cambria" panose="02040503050406030204" pitchFamily="18" charset="0"/>
              </a:rPr>
              <a:t>Jumlah Daerah Yang Sudah Mengajukan Permohonan Assessment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0" i="0" dirty="0">
                <a:latin typeface="Cambria" panose="02040503050406030204" pitchFamily="18" charset="0"/>
                <a:ea typeface="Cambria" panose="02040503050406030204" pitchFamily="18" charset="0"/>
              </a:rPr>
              <a:t>(21 Maret 2019) Sebagai berikut:</a:t>
            </a:r>
            <a:endParaRPr lang="en-US" sz="1400" b="0" i="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aphicFrame>
        <p:nvGraphicFramePr>
          <p:cNvPr id="132" name="Table 131"/>
          <p:cNvGraphicFramePr>
            <a:graphicFrameLocks noGrp="1"/>
          </p:cNvGraphicFramePr>
          <p:nvPr>
            <p:extLst/>
          </p:nvPr>
        </p:nvGraphicFramePr>
        <p:xfrm>
          <a:off x="7284796" y="5778661"/>
          <a:ext cx="2872637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5699">
                  <a:extLst>
                    <a:ext uri="{9D8B030D-6E8A-4147-A177-3AD203B41FA5}">
                      <a16:colId xmlns:a16="http://schemas.microsoft.com/office/drawing/2014/main" val="2417239173"/>
                    </a:ext>
                  </a:extLst>
                </a:gridCol>
                <a:gridCol w="295053">
                  <a:extLst>
                    <a:ext uri="{9D8B030D-6E8A-4147-A177-3AD203B41FA5}">
                      <a16:colId xmlns:a16="http://schemas.microsoft.com/office/drawing/2014/main" val="2076880882"/>
                    </a:ext>
                  </a:extLst>
                </a:gridCol>
                <a:gridCol w="1231885">
                  <a:extLst>
                    <a:ext uri="{9D8B030D-6E8A-4147-A177-3AD203B41FA5}">
                      <a16:colId xmlns:a16="http://schemas.microsoft.com/office/drawing/2014/main" val="475505482"/>
                    </a:ext>
                  </a:extLst>
                </a:gridCol>
              </a:tblGrid>
              <a:tr h="239843"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Provinsi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FEA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: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FEA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 Provinsi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FE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652661"/>
                  </a:ext>
                </a:extLst>
              </a:tr>
              <a:tr h="239843"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Kabupaten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FF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: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FFE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54 Kab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1FF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61506"/>
                  </a:ext>
                </a:extLst>
              </a:tr>
              <a:tr h="239843"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Kota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FEA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: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FEA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400" b="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12 Kota</a:t>
                      </a: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9FEA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513592"/>
                  </a:ext>
                </a:extLst>
              </a:tr>
            </a:tbl>
          </a:graphicData>
        </a:graphic>
      </p:graphicFrame>
      <p:grpSp>
        <p:nvGrpSpPr>
          <p:cNvPr id="142" name="Group 141">
            <a:extLst>
              <a:ext uri="{FF2B5EF4-FFF2-40B4-BE49-F238E27FC236}">
                <a16:creationId xmlns:a16="http://schemas.microsoft.com/office/drawing/2014/main" id="{64A1A8F0-F718-4758-AF05-0946BB9468DC}"/>
              </a:ext>
            </a:extLst>
          </p:cNvPr>
          <p:cNvGrpSpPr/>
          <p:nvPr/>
        </p:nvGrpSpPr>
        <p:grpSpPr>
          <a:xfrm>
            <a:off x="2423592" y="87936"/>
            <a:ext cx="5054412" cy="726837"/>
            <a:chOff x="1389826" y="138011"/>
            <a:chExt cx="6303641" cy="843966"/>
          </a:xfrm>
        </p:grpSpPr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93F1423E-7D0E-4003-BAD3-F3AA477821BA}"/>
                </a:ext>
              </a:extLst>
            </p:cNvPr>
            <p:cNvGrpSpPr/>
            <p:nvPr/>
          </p:nvGrpSpPr>
          <p:grpSpPr>
            <a:xfrm>
              <a:off x="1389826" y="138011"/>
              <a:ext cx="6303641" cy="843966"/>
              <a:chOff x="1087956" y="136882"/>
              <a:chExt cx="5644939" cy="843966"/>
            </a:xfrm>
          </p:grpSpPr>
          <p:grpSp>
            <p:nvGrpSpPr>
              <p:cNvPr id="145" name="Group 144">
                <a:extLst>
                  <a:ext uri="{FF2B5EF4-FFF2-40B4-BE49-F238E27FC236}">
                    <a16:creationId xmlns:a16="http://schemas.microsoft.com/office/drawing/2014/main" id="{1A1C1213-81D1-48E1-A622-926909DA36FE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9" cy="832508"/>
                <a:chOff x="0" y="3151"/>
                <a:chExt cx="1563549" cy="321485"/>
              </a:xfrm>
            </p:grpSpPr>
            <p:pic>
              <p:nvPicPr>
                <p:cNvPr id="147" name="Picture 146">
                  <a:extLst>
                    <a:ext uri="{FF2B5EF4-FFF2-40B4-BE49-F238E27FC236}">
                      <a16:creationId xmlns:a16="http://schemas.microsoft.com/office/drawing/2014/main" id="{A5B8C1A2-DC40-4869-BD73-FC6AAC7D9D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148" name="Picture 147">
                  <a:extLst>
                    <a:ext uri="{FF2B5EF4-FFF2-40B4-BE49-F238E27FC236}">
                      <a16:creationId xmlns:a16="http://schemas.microsoft.com/office/drawing/2014/main" id="{77444ED5-0BEE-4423-8773-2E14DEFBC12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149" name="Picture 148">
                  <a:extLst>
                    <a:ext uri="{FF2B5EF4-FFF2-40B4-BE49-F238E27FC236}">
                      <a16:creationId xmlns:a16="http://schemas.microsoft.com/office/drawing/2014/main" id="{2D949EE8-2759-4974-85F9-1833770D1B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146" name="Rectangle 145">
                <a:extLst>
                  <a:ext uri="{FF2B5EF4-FFF2-40B4-BE49-F238E27FC236}">
                    <a16:creationId xmlns:a16="http://schemas.microsoft.com/office/drawing/2014/main" id="{30543CC9-4E26-4828-B369-DE11535F5BC4}"/>
                  </a:ext>
                </a:extLst>
              </p:cNvPr>
              <p:cNvSpPr/>
              <p:nvPr/>
            </p:nvSpPr>
            <p:spPr>
              <a:xfrm>
                <a:off x="1119953" y="136882"/>
                <a:ext cx="3818747" cy="5003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200" b="1" i="0" u="none" strike="noStrike" kern="0" cap="none" spc="-15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+mn-cs"/>
                  </a:rPr>
                  <a:t>KEBIJAKAN PENERAPAN SIPD</a:t>
                </a:r>
              </a:p>
            </p:txBody>
          </p:sp>
        </p:grp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C093DA86-904A-411F-9BF4-F3CDE5BAEF09}"/>
                </a:ext>
              </a:extLst>
            </p:cNvPr>
            <p:cNvSpPr/>
            <p:nvPr/>
          </p:nvSpPr>
          <p:spPr>
            <a:xfrm>
              <a:off x="1402636" y="464362"/>
              <a:ext cx="5792401" cy="5003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200" b="1" i="0" u="none" strike="noStrike" kern="0" cap="none" spc="-15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+mn-cs"/>
                </a:rPr>
                <a:t>(Sistem Informasi</a:t>
              </a:r>
              <a:r>
                <a:rPr kumimoji="0" lang="id-ID" sz="2200" b="1" i="0" u="none" strike="noStrike" kern="0" cap="none" spc="-150" normalizeH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+mn-cs"/>
                </a:rPr>
                <a:t> Pembangunan Daerah)</a:t>
              </a:r>
              <a:endParaRPr kumimoji="0" lang="id-ID" sz="2200" b="1" i="0" u="none" strike="noStrike" kern="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S PGothic" pitchFamily="34" charset="-128"/>
                <a:cs typeface="+mn-cs"/>
              </a:endParaRPr>
            </a:p>
          </p:txBody>
        </p:sp>
      </p:grpSp>
      <p:sp>
        <p:nvSpPr>
          <p:cNvPr id="150" name="Rectangle: Rounded Corners 4">
            <a:extLst>
              <a:ext uri="{FF2B5EF4-FFF2-40B4-BE49-F238E27FC236}">
                <a16:creationId xmlns:a16="http://schemas.microsoft.com/office/drawing/2014/main" id="{75D22CDB-35C4-4657-A141-DA23CF68E4A4}"/>
              </a:ext>
            </a:extLst>
          </p:cNvPr>
          <p:cNvSpPr/>
          <p:nvPr/>
        </p:nvSpPr>
        <p:spPr>
          <a:xfrm>
            <a:off x="10585447" y="4922584"/>
            <a:ext cx="1496586" cy="1770477"/>
          </a:xfrm>
          <a:prstGeom prst="roundRect">
            <a:avLst>
              <a:gd name="adj" fmla="val 3365"/>
            </a:avLst>
          </a:prstGeom>
          <a:solidFill>
            <a:schemeClr val="accent2">
              <a:lumMod val="20000"/>
              <a:lumOff val="8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1400" b="0" i="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Bagi</a:t>
            </a:r>
            <a:r>
              <a:rPr lang="en-ID" sz="1400" b="0" i="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daerah</a:t>
            </a:r>
            <a:r>
              <a:rPr lang="en-ID" sz="1400" b="0" i="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yg</a:t>
            </a:r>
            <a:r>
              <a:rPr lang="en-ID" sz="1400" b="0" i="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sdh</a:t>
            </a:r>
            <a:r>
              <a:rPr lang="en-ID" sz="1400" b="0" i="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menerapkan</a:t>
            </a:r>
            <a:r>
              <a:rPr lang="en-ID" sz="1400" b="0" i="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e-Planning agar </a:t>
            </a:r>
            <a:r>
              <a:rPr lang="en-ID" sz="1400" b="0" i="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sgr</a:t>
            </a:r>
            <a:r>
              <a:rPr lang="en-ID" sz="1400" b="0" i="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mengajukan</a:t>
            </a:r>
            <a:r>
              <a:rPr lang="en-ID" sz="1400" b="0" i="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ID" sz="1400" b="0" i="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prmohonan</a:t>
            </a:r>
            <a:r>
              <a:rPr lang="en-ID" sz="1400" b="0" i="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assessment &amp; </a:t>
            </a:r>
            <a:r>
              <a:rPr lang="en-ID" sz="1400" b="0" i="0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integrasi</a:t>
            </a:r>
            <a:endParaRPr lang="en-ID" sz="1400" b="0" i="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154" name="Group 153"/>
          <p:cNvGrpSpPr/>
          <p:nvPr/>
        </p:nvGrpSpPr>
        <p:grpSpPr>
          <a:xfrm>
            <a:off x="7892491" y="2132856"/>
            <a:ext cx="363749" cy="1108748"/>
            <a:chOff x="3320605" y="3682198"/>
            <a:chExt cx="359733" cy="1096507"/>
          </a:xfrm>
        </p:grpSpPr>
        <p:sp>
          <p:nvSpPr>
            <p:cNvPr id="151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5400000">
              <a:off x="2911857" y="4167136"/>
              <a:ext cx="1082792" cy="11291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2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8100000">
              <a:off x="3368056" y="4559083"/>
              <a:ext cx="312282" cy="1269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3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2700000" flipV="1">
              <a:off x="3227945" y="4559083"/>
              <a:ext cx="312282" cy="1269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55" name="Group 154"/>
          <p:cNvGrpSpPr/>
          <p:nvPr/>
        </p:nvGrpSpPr>
        <p:grpSpPr>
          <a:xfrm>
            <a:off x="7892491" y="4366024"/>
            <a:ext cx="363749" cy="719162"/>
            <a:chOff x="3320605" y="4067483"/>
            <a:chExt cx="359733" cy="711222"/>
          </a:xfrm>
        </p:grpSpPr>
        <p:sp>
          <p:nvSpPr>
            <p:cNvPr id="156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5400000">
              <a:off x="3104498" y="4359779"/>
              <a:ext cx="697508" cy="11291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7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8100000">
              <a:off x="3368056" y="4559083"/>
              <a:ext cx="312282" cy="1269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8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2700000" flipV="1">
              <a:off x="3227945" y="4559083"/>
              <a:ext cx="312282" cy="1269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62" name="Picture 16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4" b="89964" l="0" r="985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617" b="41388"/>
          <a:stretch/>
        </p:blipFill>
        <p:spPr>
          <a:xfrm>
            <a:off x="10388313" y="4331557"/>
            <a:ext cx="1934138" cy="754218"/>
          </a:xfrm>
          <a:prstGeom prst="rect">
            <a:avLst/>
          </a:prstGeom>
        </p:spPr>
      </p:pic>
      <p:grpSp>
        <p:nvGrpSpPr>
          <p:cNvPr id="170" name="Group 169"/>
          <p:cNvGrpSpPr/>
          <p:nvPr/>
        </p:nvGrpSpPr>
        <p:grpSpPr>
          <a:xfrm>
            <a:off x="809981" y="4600407"/>
            <a:ext cx="5069995" cy="1636914"/>
            <a:chOff x="519186" y="4600407"/>
            <a:chExt cx="5069995" cy="1636914"/>
          </a:xfrm>
        </p:grpSpPr>
        <p:sp>
          <p:nvSpPr>
            <p:cNvPr id="169" name="Rectangle 168"/>
            <p:cNvSpPr/>
            <p:nvPr/>
          </p:nvSpPr>
          <p:spPr>
            <a:xfrm>
              <a:off x="519186" y="4622445"/>
              <a:ext cx="5069995" cy="161487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711200" indent="-7112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SIPD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dikembangkan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menjadi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(e-Database, e-Planning, e-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Monev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dan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e-Reporting)</a:t>
              </a:r>
            </a:p>
            <a:p>
              <a:pPr marL="711200" indent="-7112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Aplikasi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e-Planning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harus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sesuai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dengan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persyaratan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minimal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dan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terintgrasi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dengan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e-Planning SIPD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atau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menggunakan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aplikasi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e-Planning SIPD</a:t>
              </a:r>
            </a:p>
            <a:p>
              <a:pPr marL="711200" indent="-7112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Aplikasi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e-Planning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harus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menjadi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instrumen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dalev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penyusunan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dokrenda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dan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terintegrasi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dirty="0" err="1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dengan</a:t>
              </a:r>
              <a:r>
                <a:rPr lang="en-US" sz="140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e-Budgeting</a:t>
              </a:r>
            </a:p>
          </p:txBody>
        </p:sp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04A503F1-79EA-4BA2-98C9-657A102CA7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1783" y="4600407"/>
              <a:ext cx="536952" cy="402714"/>
            </a:xfrm>
            <a:prstGeom prst="rect">
              <a:avLst/>
            </a:prstGeom>
          </p:spPr>
        </p:pic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4468450C-AC82-4242-8693-A62EB32DBD8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1172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64020" y="5683358"/>
              <a:ext cx="344661" cy="328413"/>
            </a:xfrm>
            <a:prstGeom prst="rect">
              <a:avLst/>
            </a:prstGeom>
          </p:spPr>
        </p:pic>
        <p:grpSp>
          <p:nvGrpSpPr>
            <p:cNvPr id="167" name="Group 166"/>
            <p:cNvGrpSpPr/>
            <p:nvPr/>
          </p:nvGrpSpPr>
          <p:grpSpPr>
            <a:xfrm>
              <a:off x="883394" y="5108028"/>
              <a:ext cx="313729" cy="349780"/>
              <a:chOff x="3752224" y="2849761"/>
              <a:chExt cx="510994" cy="569714"/>
            </a:xfrm>
          </p:grpSpPr>
          <p:pic>
            <p:nvPicPr>
              <p:cNvPr id="165" name="Picture 2" descr="Book Open Icon 256x256">
                <a:extLst>
                  <a:ext uri="{FF2B5EF4-FFF2-40B4-BE49-F238E27FC236}">
                    <a16:creationId xmlns:a16="http://schemas.microsoft.com/office/drawing/2014/main" id="{31F2CFFA-7B4C-49EC-8EBD-87149DFEBA1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52224" y="2849761"/>
                <a:ext cx="510994" cy="51099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6" name="Picture 2" descr="Document View Icon 256x256">
                <a:extLst>
                  <a:ext uri="{FF2B5EF4-FFF2-40B4-BE49-F238E27FC236}">
                    <a16:creationId xmlns:a16="http://schemas.microsoft.com/office/drawing/2014/main" id="{80ED3074-E0BF-4F13-9880-A5C47AA2BC3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ackgroundRemoval t="0" b="100000" l="391" r="100000">
                            <a14:foregroundMark x1="34766" y1="61328" x2="52734" y2="4179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59519" y="3100365"/>
                <a:ext cx="319110" cy="3191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5303044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-14514"/>
            <a:ext cx="12414694" cy="6891555"/>
            <a:chOff x="0" y="-14514"/>
            <a:chExt cx="12414694" cy="6891555"/>
          </a:xfrm>
        </p:grpSpPr>
        <p:grpSp>
          <p:nvGrpSpPr>
            <p:cNvPr id="3" name="Group 2"/>
            <p:cNvGrpSpPr/>
            <p:nvPr/>
          </p:nvGrpSpPr>
          <p:grpSpPr>
            <a:xfrm>
              <a:off x="0" y="-14514"/>
              <a:ext cx="12414694" cy="6891555"/>
              <a:chOff x="0" y="-14514"/>
              <a:chExt cx="12414694" cy="6891555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169094" y="-3083"/>
                <a:ext cx="622415" cy="1222322"/>
                <a:chOff x="808208" y="-13126"/>
                <a:chExt cx="622415" cy="1222322"/>
              </a:xfrm>
            </p:grpSpPr>
            <p:grpSp>
              <p:nvGrpSpPr>
                <p:cNvPr id="32" name="Group 31"/>
                <p:cNvGrpSpPr/>
                <p:nvPr userDrawn="1"/>
              </p:nvGrpSpPr>
              <p:grpSpPr>
                <a:xfrm>
                  <a:off x="808208" y="-7001"/>
                  <a:ext cx="614645" cy="1216197"/>
                  <a:chOff x="808208" y="-7001"/>
                  <a:chExt cx="614645" cy="1216197"/>
                </a:xfrm>
              </p:grpSpPr>
              <p:grpSp>
                <p:nvGrpSpPr>
                  <p:cNvPr id="34" name="Group 33"/>
                  <p:cNvGrpSpPr/>
                  <p:nvPr userDrawn="1"/>
                </p:nvGrpSpPr>
                <p:grpSpPr>
                  <a:xfrm>
                    <a:off x="808208" y="809146"/>
                    <a:ext cx="614645" cy="400050"/>
                    <a:chOff x="169718" y="794085"/>
                    <a:chExt cx="614645" cy="400050"/>
                  </a:xfrm>
                </p:grpSpPr>
                <p:sp>
                  <p:nvSpPr>
                    <p:cNvPr id="36" name="Right Triangle 35"/>
                    <p:cNvSpPr/>
                    <p:nvPr userDrawn="1"/>
                  </p:nvSpPr>
                  <p:spPr>
                    <a:xfrm flipV="1">
                      <a:off x="169718" y="794085"/>
                      <a:ext cx="573231" cy="400050"/>
                    </a:xfrm>
                    <a:prstGeom prst="rtTriangle">
                      <a:avLst/>
                    </a:prstGeom>
                    <a:solidFill>
                      <a:srgbClr val="D00000"/>
                    </a:solidFill>
                    <a:ln>
                      <a:solidFill>
                        <a:srgbClr val="D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d-ID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7" name="Right Triangle 36"/>
                    <p:cNvSpPr/>
                    <p:nvPr userDrawn="1"/>
                  </p:nvSpPr>
                  <p:spPr>
                    <a:xfrm flipH="1" flipV="1">
                      <a:off x="187084" y="794085"/>
                      <a:ext cx="597279" cy="400050"/>
                    </a:xfrm>
                    <a:prstGeom prst="rtTriangle">
                      <a:avLst/>
                    </a:prstGeom>
                    <a:solidFill>
                      <a:srgbClr val="D00000"/>
                    </a:solidFill>
                    <a:ln>
                      <a:solidFill>
                        <a:srgbClr val="D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d-ID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35" name="Rectangle 34"/>
                  <p:cNvSpPr/>
                  <p:nvPr userDrawn="1"/>
                </p:nvSpPr>
                <p:spPr>
                  <a:xfrm>
                    <a:off x="808208" y="-7001"/>
                    <a:ext cx="614645" cy="926300"/>
                  </a:xfrm>
                  <a:prstGeom prst="rect">
                    <a:avLst/>
                  </a:prstGeom>
                  <a:solidFill>
                    <a:srgbClr val="D00000"/>
                  </a:solidFill>
                  <a:ln>
                    <a:solidFill>
                      <a:srgbClr val="D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id-ID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3" name="Right Triangle 32">
                  <a:extLst>
                    <a:ext uri="{FF2B5EF4-FFF2-40B4-BE49-F238E27FC236}">
                      <a16:creationId xmlns:a16="http://schemas.microsoft.com/office/drawing/2014/main" id="{9E3E4CFB-FDA6-4EFA-B09E-DE3E4170C177}"/>
                    </a:ext>
                  </a:extLst>
                </p:cNvPr>
                <p:cNvSpPr/>
                <p:nvPr userDrawn="1"/>
              </p:nvSpPr>
              <p:spPr>
                <a:xfrm rot="10800000">
                  <a:off x="1350285" y="-13126"/>
                  <a:ext cx="80338" cy="1206046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pic>
            <p:nvPicPr>
              <p:cNvPr id="5" name="Picture 2" descr="https://gawianku.files.wordpress.com/2014/08/0e9a4-garudapancasila-svg.png">
                <a:extLst>
                  <a:ext uri="{FF2B5EF4-FFF2-40B4-BE49-F238E27FC236}">
                    <a16:creationId xmlns:a16="http://schemas.microsoft.com/office/drawing/2014/main" id="{8663E78A-F474-4F8C-896C-E006F8DB96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535" y="62712"/>
                <a:ext cx="823015" cy="8565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5064E815-0602-43C4-85AE-827DDFDA65E5}"/>
                  </a:ext>
                </a:extLst>
              </p:cNvPr>
              <p:cNvGrpSpPr/>
              <p:nvPr/>
            </p:nvGrpSpPr>
            <p:grpSpPr>
              <a:xfrm flipH="1">
                <a:off x="7322858" y="-14514"/>
                <a:ext cx="4864625" cy="592620"/>
                <a:chOff x="0" y="3151"/>
                <a:chExt cx="1962525" cy="370011"/>
              </a:xfrm>
            </p:grpSpPr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F9560A86-BD73-402D-B704-3B996C65662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27" name="Picture 26">
                  <a:extLst>
                    <a:ext uri="{FF2B5EF4-FFF2-40B4-BE49-F238E27FC236}">
                      <a16:creationId xmlns:a16="http://schemas.microsoft.com/office/drawing/2014/main" id="{9190EE09-0388-4A8E-8E5A-9A44091B4B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5058" y="8370"/>
                  <a:ext cx="1146844" cy="259567"/>
                </a:xfrm>
                <a:prstGeom prst="rect">
                  <a:avLst/>
                </a:prstGeom>
              </p:spPr>
            </p:pic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085B9306-7D6C-4F88-83DE-0E3E3FBDDF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8370"/>
                  <a:ext cx="1563549" cy="364792"/>
                </a:xfrm>
                <a:prstGeom prst="rect">
                  <a:avLst/>
                </a:prstGeom>
              </p:spPr>
            </p:pic>
            <p:pic>
              <p:nvPicPr>
                <p:cNvPr id="29" name="Picture 28">
                  <a:extLst>
                    <a:ext uri="{FF2B5EF4-FFF2-40B4-BE49-F238E27FC236}">
                      <a16:creationId xmlns:a16="http://schemas.microsoft.com/office/drawing/2014/main" id="{AC3E997B-CC77-4FBD-8ED4-2D05EABE44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08662449-9E07-4EE8-8B60-0D812710097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76510" y="6884"/>
                  <a:ext cx="186238" cy="259567"/>
                </a:xfrm>
                <a:prstGeom prst="rect">
                  <a:avLst/>
                </a:prstGeom>
              </p:spPr>
            </p:pic>
            <p:pic>
              <p:nvPicPr>
                <p:cNvPr id="31" name="Picture 30">
                  <a:extLst>
                    <a:ext uri="{FF2B5EF4-FFF2-40B4-BE49-F238E27FC236}">
                      <a16:creationId xmlns:a16="http://schemas.microsoft.com/office/drawing/2014/main" id="{0126F8F7-E8D1-44CF-8BB9-AB58C481DB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44853" y="8370"/>
                  <a:ext cx="137255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4B1B18FD-9158-4A18-8B33-17A8F583B5D7}"/>
                  </a:ext>
                </a:extLst>
              </p:cNvPr>
              <p:cNvGrpSpPr/>
              <p:nvPr/>
            </p:nvGrpSpPr>
            <p:grpSpPr>
              <a:xfrm>
                <a:off x="7908863" y="-14514"/>
                <a:ext cx="4505831" cy="1023685"/>
                <a:chOff x="7770749" y="1109112"/>
                <a:chExt cx="4505831" cy="1023685"/>
              </a:xfrm>
            </p:grpSpPr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6414A6BB-DB0C-4EFF-AF18-F65C56C05BF4}"/>
                    </a:ext>
                  </a:extLst>
                </p:cNvPr>
                <p:cNvSpPr txBox="1"/>
                <p:nvPr/>
              </p:nvSpPr>
              <p:spPr>
                <a:xfrm>
                  <a:off x="7770749" y="1109112"/>
                  <a:ext cx="351448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r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Adobe Gothic Std B" panose="020B0800000000000000" pitchFamily="34" charset="-128"/>
                      <a:cs typeface="Times New Roman" panose="02020603050405020304" pitchFamily="18" charset="0"/>
                    </a:rPr>
                    <a:t>KEMENTERIAN DALAM NEGERI </a:t>
                  </a:r>
                </a:p>
              </p:txBody>
            </p:sp>
            <p:pic>
              <p:nvPicPr>
                <p:cNvPr id="24" name="Picture 23">
                  <a:extLst>
                    <a:ext uri="{FF2B5EF4-FFF2-40B4-BE49-F238E27FC236}">
                      <a16:creationId xmlns:a16="http://schemas.microsoft.com/office/drawing/2014/main" id="{26E3C2DE-C3BE-4C51-8593-F2AE67E96E1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10404" y="1130050"/>
                  <a:ext cx="1366176" cy="1002747"/>
                </a:xfrm>
                <a:prstGeom prst="rect">
                  <a:avLst/>
                </a:prstGeom>
              </p:spPr>
            </p:pic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CEF5FF81-0715-43BD-B74A-58858F4D2991}"/>
                    </a:ext>
                  </a:extLst>
                </p:cNvPr>
                <p:cNvSpPr/>
                <p:nvPr/>
              </p:nvSpPr>
              <p:spPr>
                <a:xfrm>
                  <a:off x="9202950" y="1329966"/>
                  <a:ext cx="2013693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r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Adobe Gothic Std B" panose="020B0800000000000000" pitchFamily="34" charset="-128"/>
                      <a:cs typeface="Times New Roman" panose="02020603050405020304" pitchFamily="18" charset="0"/>
                    </a:rPr>
                    <a:t>REPUBLIK INDONESIA</a:t>
                  </a:r>
                  <a:endParaRPr kumimoji="0" lang="en-AU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Adobe Gothic Std B" panose="020B0800000000000000" pitchFamily="34" charset="-128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530A10F9-18A0-4F2B-AEE2-A38B8BA57C4D}"/>
                  </a:ext>
                </a:extLst>
              </p:cNvPr>
              <p:cNvGrpSpPr/>
              <p:nvPr/>
            </p:nvGrpSpPr>
            <p:grpSpPr>
              <a:xfrm rot="10800000" flipH="1">
                <a:off x="0" y="6445041"/>
                <a:ext cx="5568287" cy="432000"/>
                <a:chOff x="0" y="3151"/>
                <a:chExt cx="1962525" cy="321485"/>
              </a:xfrm>
            </p:grpSpPr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1B396F22-D0CD-469D-A65A-A94960B63F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18" name="Picture 17">
                  <a:extLst>
                    <a:ext uri="{FF2B5EF4-FFF2-40B4-BE49-F238E27FC236}">
                      <a16:creationId xmlns:a16="http://schemas.microsoft.com/office/drawing/2014/main" id="{5866EF6C-BC8B-434B-9454-388BD59E17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5058" y="8370"/>
                  <a:ext cx="1164519" cy="235172"/>
                </a:xfrm>
                <a:prstGeom prst="rect">
                  <a:avLst/>
                </a:prstGeom>
              </p:spPr>
            </p:pic>
            <p:pic>
              <p:nvPicPr>
                <p:cNvPr id="19" name="Picture 18">
                  <a:extLst>
                    <a:ext uri="{FF2B5EF4-FFF2-40B4-BE49-F238E27FC236}">
                      <a16:creationId xmlns:a16="http://schemas.microsoft.com/office/drawing/2014/main" id="{F6BF2F4F-F0DE-4A3E-9AD8-85B352D7F6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20" name="Picture 19">
                  <a:extLst>
                    <a:ext uri="{FF2B5EF4-FFF2-40B4-BE49-F238E27FC236}">
                      <a16:creationId xmlns:a16="http://schemas.microsoft.com/office/drawing/2014/main" id="{379E1CC8-BD7F-4D4F-AD9C-01C0BA00705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21" name="Picture 20">
                  <a:extLst>
                    <a:ext uri="{FF2B5EF4-FFF2-40B4-BE49-F238E27FC236}">
                      <a16:creationId xmlns:a16="http://schemas.microsoft.com/office/drawing/2014/main" id="{AF08D713-7402-44EA-9B24-38A05E52424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  <p:pic>
              <p:nvPicPr>
                <p:cNvPr id="22" name="Picture 21">
                  <a:extLst>
                    <a:ext uri="{FF2B5EF4-FFF2-40B4-BE49-F238E27FC236}">
                      <a16:creationId xmlns:a16="http://schemas.microsoft.com/office/drawing/2014/main" id="{B5E2C757-CD8E-4800-93CF-7BF331978F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44853" y="8370"/>
                  <a:ext cx="154726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C4C24322-CA1F-4AB9-807F-A31B31940E52}"/>
                  </a:ext>
                </a:extLst>
              </p:cNvPr>
              <p:cNvGrpSpPr/>
              <p:nvPr/>
            </p:nvGrpSpPr>
            <p:grpSpPr>
              <a:xfrm>
                <a:off x="64021" y="6492031"/>
                <a:ext cx="4677169" cy="270558"/>
                <a:chOff x="-17527" y="6462485"/>
                <a:chExt cx="5261293" cy="314413"/>
              </a:xfrm>
            </p:grpSpPr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56B530AC-EB7E-453A-AE63-754B7BC7C69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7527" y="6560490"/>
                  <a:ext cx="191966" cy="202833"/>
                </a:xfrm>
                <a:prstGeom prst="rect">
                  <a:avLst/>
                </a:prstGeom>
              </p:spPr>
            </p:pic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973E7806-366B-4D25-BF71-B9B1A0732416}"/>
                    </a:ext>
                  </a:extLst>
                </p:cNvPr>
                <p:cNvSpPr txBox="1"/>
                <p:nvPr/>
              </p:nvSpPr>
              <p:spPr>
                <a:xfrm>
                  <a:off x="120906" y="6464693"/>
                  <a:ext cx="134697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EB16B493-FF65-487F-8CC7-3E9FC9196152}"/>
                    </a:ext>
                  </a:extLst>
                </p:cNvPr>
                <p:cNvSpPr txBox="1"/>
                <p:nvPr/>
              </p:nvSpPr>
              <p:spPr>
                <a:xfrm>
                  <a:off x="1647991" y="6462485"/>
                  <a:ext cx="134697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B5BB674C-03C2-48FA-9D4B-E3A5F18B866C}"/>
                    </a:ext>
                  </a:extLst>
                </p:cNvPr>
                <p:cNvSpPr txBox="1"/>
                <p:nvPr/>
              </p:nvSpPr>
              <p:spPr>
                <a:xfrm>
                  <a:off x="3277021" y="6469121"/>
                  <a:ext cx="1553759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kemendagri_ri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pic>
              <p:nvPicPr>
                <p:cNvPr id="14" name="Picture 13">
                  <a:extLst>
                    <a:ext uri="{FF2B5EF4-FFF2-40B4-BE49-F238E27FC236}">
                      <a16:creationId xmlns:a16="http://schemas.microsoft.com/office/drawing/2014/main" id="{CA86CE76-0A71-4C63-871E-19A3D79DCFF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3088" y="6547883"/>
                  <a:ext cx="182949" cy="188522"/>
                </a:xfrm>
                <a:prstGeom prst="rect">
                  <a:avLst/>
                </a:prstGeom>
              </p:spPr>
            </p:pic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25980D32-55BE-4BF2-84FA-272888FBE59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biLevel thresh="75000"/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34450" y="6552311"/>
                  <a:ext cx="208469" cy="205789"/>
                </a:xfrm>
                <a:prstGeom prst="rect">
                  <a:avLst/>
                </a:prstGeom>
              </p:spPr>
            </p:pic>
            <p:pic>
              <p:nvPicPr>
                <p:cNvPr id="16" name="Picture 15">
                  <a:extLst>
                    <a:ext uri="{FF2B5EF4-FFF2-40B4-BE49-F238E27FC236}">
                      <a16:creationId xmlns:a16="http://schemas.microsoft.com/office/drawing/2014/main" id="{8BEFCF9F-5C62-44F1-935B-5FFCE8090E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001009" y="6560490"/>
                  <a:ext cx="242757" cy="187993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EA8DD4A-0F91-493B-8030-7EDB22AC5E9F}"/>
                </a:ext>
              </a:extLst>
            </p:cNvPr>
            <p:cNvGrpSpPr/>
            <p:nvPr/>
          </p:nvGrpSpPr>
          <p:grpSpPr>
            <a:xfrm>
              <a:off x="2547257" y="2446407"/>
              <a:ext cx="7304167" cy="1544524"/>
              <a:chOff x="2871021" y="2090232"/>
              <a:chExt cx="8064601" cy="1705324"/>
            </a:xfrm>
          </p:grpSpPr>
          <p:sp>
            <p:nvSpPr>
              <p:cNvPr id="47" name="Rectangle: Rounded Corners 3">
                <a:extLst>
                  <a:ext uri="{FF2B5EF4-FFF2-40B4-BE49-F238E27FC236}">
                    <a16:creationId xmlns:a16="http://schemas.microsoft.com/office/drawing/2014/main" id="{C2CAB677-EF98-42DE-AA7C-4BF1CB5D2B1C}"/>
                  </a:ext>
                </a:extLst>
              </p:cNvPr>
              <p:cNvSpPr/>
              <p:nvPr/>
            </p:nvSpPr>
            <p:spPr>
              <a:xfrm>
                <a:off x="2871021" y="2771056"/>
                <a:ext cx="8064601" cy="1024500"/>
              </a:xfrm>
              <a:prstGeom prst="roundRect">
                <a:avLst>
                  <a:gd name="adj" fmla="val 50000"/>
                </a:avLst>
              </a:prstGeom>
              <a:solidFill>
                <a:schemeClr val="accent2">
                  <a:lumMod val="60000"/>
                  <a:lumOff val="40000"/>
                  <a:alpha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Kebijakan Penerapan Kerjasama Daerah </a:t>
                </a:r>
              </a:p>
              <a:p>
                <a:pPr lvl="0"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Dalam Pelaksanaan Pembangunan Daerah</a:t>
                </a: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6E1B8528-EE00-461E-A4EA-4D6E04D3593D}"/>
                  </a:ext>
                </a:extLst>
              </p:cNvPr>
              <p:cNvSpPr/>
              <p:nvPr/>
            </p:nvSpPr>
            <p:spPr>
              <a:xfrm>
                <a:off x="6308007" y="2090232"/>
                <a:ext cx="866275" cy="83419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rPr>
                  <a:t>3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444561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35360" y="1412776"/>
            <a:ext cx="7272808" cy="4878838"/>
            <a:chOff x="2739442" y="988485"/>
            <a:chExt cx="6785558" cy="5652985"/>
          </a:xfrm>
        </p:grpSpPr>
        <p:sp>
          <p:nvSpPr>
            <p:cNvPr id="10" name="Oval 9"/>
            <p:cNvSpPr/>
            <p:nvPr/>
          </p:nvSpPr>
          <p:spPr>
            <a:xfrm>
              <a:off x="6186488" y="2694518"/>
              <a:ext cx="989012" cy="186266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5446715" y="2956985"/>
              <a:ext cx="1298575" cy="18605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5556250" y="2165352"/>
              <a:ext cx="1189038" cy="1862667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graphicFrame>
          <p:nvGraphicFramePr>
            <p:cNvPr id="2" name="Diagram 1"/>
            <p:cNvGraphicFramePr/>
            <p:nvPr>
              <p:extLst>
                <p:ext uri="{D42A27DB-BD31-4B8C-83A1-F6EECF244321}">
                  <p14:modId xmlns:p14="http://schemas.microsoft.com/office/powerpoint/2010/main" val="607568267"/>
                </p:ext>
              </p:extLst>
            </p:nvPr>
          </p:nvGraphicFramePr>
          <p:xfrm>
            <a:off x="2739442" y="1169057"/>
            <a:ext cx="2492462" cy="518457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3" name="Right Arrow 2"/>
            <p:cNvSpPr/>
            <p:nvPr/>
          </p:nvSpPr>
          <p:spPr>
            <a:xfrm>
              <a:off x="5232402" y="2764368"/>
              <a:ext cx="377825" cy="1729317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" name="Oval 3"/>
            <p:cNvSpPr/>
            <p:nvPr/>
          </p:nvSpPr>
          <p:spPr>
            <a:xfrm>
              <a:off x="5610227" y="2770718"/>
              <a:ext cx="1135063" cy="186266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d-ID" sz="1400" i="0" dirty="0">
                  <a:solidFill>
                    <a:srgbClr val="FFFFFF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Kebutuhan akan</a:t>
              </a:r>
            </a:p>
            <a:p>
              <a:pPr algn="ctr" eaLnBrk="1" hangingPunct="1">
                <a:defRPr/>
              </a:pPr>
              <a:r>
                <a:rPr lang="id-ID" sz="1400" i="0" dirty="0">
                  <a:solidFill>
                    <a:srgbClr val="FFFFFF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Kerjasama Antar daerah</a:t>
              </a:r>
            </a:p>
          </p:txBody>
        </p:sp>
        <p:graphicFrame>
          <p:nvGraphicFramePr>
            <p:cNvPr id="16" name="Diagram 15"/>
            <p:cNvGraphicFramePr/>
            <p:nvPr>
              <p:extLst>
                <p:ext uri="{D42A27DB-BD31-4B8C-83A1-F6EECF244321}">
                  <p14:modId xmlns:p14="http://schemas.microsoft.com/office/powerpoint/2010/main" val="2563930515"/>
                </p:ext>
              </p:extLst>
            </p:nvPr>
          </p:nvGraphicFramePr>
          <p:xfrm>
            <a:off x="7230126" y="1169057"/>
            <a:ext cx="2276438" cy="518457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8" r:lo="rId9" r:qs="rId10" r:cs="rId11"/>
            </a:graphicData>
          </a:graphic>
        </p:graphicFrame>
        <p:sp>
          <p:nvSpPr>
            <p:cNvPr id="17" name="Right Arrow 16"/>
            <p:cNvSpPr/>
            <p:nvPr/>
          </p:nvSpPr>
          <p:spPr>
            <a:xfrm rot="10800000">
              <a:off x="6851652" y="2764368"/>
              <a:ext cx="379413" cy="1729317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07533" name="TextBox 18"/>
            <p:cNvSpPr txBox="1">
              <a:spLocks noChangeArrowheads="1"/>
            </p:cNvSpPr>
            <p:nvPr/>
          </p:nvSpPr>
          <p:spPr bwMode="auto">
            <a:xfrm>
              <a:off x="5340350" y="1102785"/>
              <a:ext cx="2052536" cy="1043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marL="173038" indent="-1730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id-ID" sz="1050" i="0" dirty="0">
                  <a:solidFill>
                    <a:srgbClr val="FF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KONDISI</a:t>
              </a:r>
            </a:p>
            <a:p>
              <a:pPr eaLnBrk="1" hangingPunct="1">
                <a:buFontTx/>
                <a:buChar char="•"/>
                <a:defRPr/>
              </a:pP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Masih</a:t>
              </a:r>
              <a:r>
                <a:rPr lang="en-US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 </a:t>
              </a: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adanya</a:t>
              </a:r>
              <a:r>
                <a:rPr lang="en-US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 </a:t>
              </a: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egoisme</a:t>
              </a:r>
              <a:r>
                <a:rPr lang="en-US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 </a:t>
              </a: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daerah</a:t>
              </a:r>
              <a:endParaRPr lang="id-ID" sz="1050" b="0" i="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ahoma" panose="020B0604030504040204" pitchFamily="34" charset="0"/>
              </a:endParaRPr>
            </a:p>
            <a:p>
              <a:pPr eaLnBrk="1" hangingPunct="1">
                <a:buFontTx/>
                <a:buChar char="•"/>
                <a:defRPr/>
              </a:pP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Pemahaman</a:t>
              </a:r>
              <a:r>
                <a:rPr lang="en-US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 </a:t>
              </a: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otda</a:t>
              </a:r>
              <a:r>
                <a:rPr lang="en-US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 </a:t>
              </a: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berbeda</a:t>
              </a:r>
              <a:endParaRPr lang="id-ID" sz="1050" b="0" i="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Tahoma" panose="020B0604030504040204" pitchFamily="34" charset="0"/>
              </a:endParaRPr>
            </a:p>
            <a:p>
              <a:pPr eaLnBrk="1" hangingPunct="1">
                <a:buFontTx/>
                <a:buChar char="•"/>
                <a:defRPr/>
              </a:pP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Ketimpanga</a:t>
              </a:r>
              <a:r>
                <a:rPr lang="id-ID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n</a:t>
              </a:r>
              <a:r>
                <a:rPr lang="en-US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 </a:t>
              </a: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pertumbuhan</a:t>
              </a:r>
              <a:r>
                <a:rPr lang="en-US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 </a:t>
              </a: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pem</a:t>
              </a:r>
              <a:r>
                <a:rPr lang="id-ID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bangunan</a:t>
              </a:r>
              <a:r>
                <a:rPr lang="en-US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 </a:t>
              </a:r>
              <a:r>
                <a:rPr lang="en-US" sz="1050" b="0" i="0" dirty="0" err="1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daerah</a:t>
              </a:r>
              <a:r>
                <a:rPr lang="id-ID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 </a:t>
              </a:r>
            </a:p>
          </p:txBody>
        </p:sp>
        <p:sp>
          <p:nvSpPr>
            <p:cNvPr id="107534" name="TextBox 19"/>
            <p:cNvSpPr txBox="1">
              <a:spLocks noChangeArrowheads="1"/>
            </p:cNvSpPr>
            <p:nvPr/>
          </p:nvSpPr>
          <p:spPr bwMode="auto">
            <a:xfrm>
              <a:off x="5286375" y="5223934"/>
              <a:ext cx="1836738" cy="1417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173038" indent="-173038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id-ID" sz="1050" i="0" dirty="0">
                  <a:solidFill>
                    <a:srgbClr val="FF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KONDISI</a:t>
              </a:r>
            </a:p>
            <a:p>
              <a:pPr eaLnBrk="1" hangingPunct="1">
                <a:buFontTx/>
                <a:buChar char="•"/>
                <a:defRPr/>
              </a:pPr>
              <a:r>
                <a:rPr lang="id-ID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Pembangunan tidak merata </a:t>
              </a:r>
            </a:p>
            <a:p>
              <a:pPr eaLnBrk="1" hangingPunct="1">
                <a:buFontTx/>
                <a:buChar char="•"/>
                <a:defRPr/>
              </a:pPr>
              <a:r>
                <a:rPr lang="id-ID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Kemiskinan di daerah Perbatasan </a:t>
              </a:r>
            </a:p>
            <a:p>
              <a:pPr eaLnBrk="1" hangingPunct="1">
                <a:buFontTx/>
                <a:buChar char="•"/>
                <a:defRPr/>
              </a:pPr>
              <a:r>
                <a:rPr lang="id-ID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Tidak akan bisa hidup sendiri tanpa KSD</a:t>
              </a:r>
            </a:p>
            <a:p>
              <a:pPr eaLnBrk="1" hangingPunct="1">
                <a:buFontTx/>
                <a:buChar char="•"/>
                <a:defRPr/>
              </a:pPr>
              <a:r>
                <a:rPr lang="id-ID" sz="1050" b="0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ahoma" panose="020B0604030504040204" pitchFamily="34" charset="0"/>
                </a:rPr>
                <a:t>Perekat NKRI</a:t>
              </a:r>
            </a:p>
          </p:txBody>
        </p:sp>
        <p:sp>
          <p:nvSpPr>
            <p:cNvPr id="21" name="Right Arrow 20"/>
            <p:cNvSpPr/>
            <p:nvPr/>
          </p:nvSpPr>
          <p:spPr>
            <a:xfrm rot="5400000">
              <a:off x="5971912" y="1625864"/>
              <a:ext cx="465667" cy="1404938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2" name="Right Arrow 21"/>
            <p:cNvSpPr/>
            <p:nvPr/>
          </p:nvSpPr>
          <p:spPr>
            <a:xfrm rot="16200000">
              <a:off x="5916350" y="4288633"/>
              <a:ext cx="465667" cy="1404937"/>
            </a:xfrm>
            <a:prstGeom prst="right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id-ID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185" name="TextBox 22"/>
            <p:cNvSpPr txBox="1">
              <a:spLocks noChangeArrowheads="1"/>
            </p:cNvSpPr>
            <p:nvPr/>
          </p:nvSpPr>
          <p:spPr bwMode="auto">
            <a:xfrm>
              <a:off x="2746375" y="988485"/>
              <a:ext cx="973138" cy="24145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id-ID" sz="969" i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KEBUTUHAN</a:t>
              </a:r>
            </a:p>
          </p:txBody>
        </p:sp>
        <p:sp>
          <p:nvSpPr>
            <p:cNvPr id="7186" name="TextBox 23"/>
            <p:cNvSpPr txBox="1">
              <a:spLocks noChangeArrowheads="1"/>
            </p:cNvSpPr>
            <p:nvPr/>
          </p:nvSpPr>
          <p:spPr bwMode="auto">
            <a:xfrm>
              <a:off x="2746375" y="2309285"/>
              <a:ext cx="973138" cy="24145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id-ID" sz="969" i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KEBUTUHAN</a:t>
              </a:r>
            </a:p>
          </p:txBody>
        </p:sp>
        <p:sp>
          <p:nvSpPr>
            <p:cNvPr id="7187" name="TextBox 24"/>
            <p:cNvSpPr txBox="1">
              <a:spLocks noChangeArrowheads="1"/>
            </p:cNvSpPr>
            <p:nvPr/>
          </p:nvSpPr>
          <p:spPr bwMode="auto">
            <a:xfrm>
              <a:off x="2746375" y="3627968"/>
              <a:ext cx="973138" cy="24145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id-ID" sz="969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KEBUTUHAN</a:t>
              </a:r>
            </a:p>
          </p:txBody>
        </p:sp>
        <p:sp>
          <p:nvSpPr>
            <p:cNvPr id="7188" name="TextBox 25"/>
            <p:cNvSpPr txBox="1">
              <a:spLocks noChangeArrowheads="1"/>
            </p:cNvSpPr>
            <p:nvPr/>
          </p:nvSpPr>
          <p:spPr bwMode="auto">
            <a:xfrm>
              <a:off x="2746375" y="4940301"/>
              <a:ext cx="973138" cy="24145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id-ID" sz="969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KEBUTUHAN</a:t>
              </a:r>
            </a:p>
          </p:txBody>
        </p:sp>
        <p:sp>
          <p:nvSpPr>
            <p:cNvPr id="7189" name="TextBox 26"/>
            <p:cNvSpPr txBox="1">
              <a:spLocks noChangeArrowheads="1"/>
            </p:cNvSpPr>
            <p:nvPr/>
          </p:nvSpPr>
          <p:spPr bwMode="auto">
            <a:xfrm>
              <a:off x="8605838" y="1063145"/>
              <a:ext cx="919162" cy="24147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id-ID" sz="969" i="0" dirty="0">
                  <a:solidFill>
                    <a:srgbClr val="FFFFFF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id-ID" sz="969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KEBIJAKAN</a:t>
              </a:r>
            </a:p>
          </p:txBody>
        </p:sp>
        <p:sp>
          <p:nvSpPr>
            <p:cNvPr id="7190" name="TextBox 27"/>
            <p:cNvSpPr txBox="1">
              <a:spLocks noChangeArrowheads="1"/>
            </p:cNvSpPr>
            <p:nvPr/>
          </p:nvSpPr>
          <p:spPr bwMode="auto">
            <a:xfrm>
              <a:off x="8605838" y="2427349"/>
              <a:ext cx="919162" cy="24147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id-ID" sz="969" i="0" dirty="0">
                  <a:solidFill>
                    <a:srgbClr val="FFFFFF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id-ID" sz="969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KEBIJAKAN</a:t>
              </a:r>
            </a:p>
          </p:txBody>
        </p:sp>
        <p:sp>
          <p:nvSpPr>
            <p:cNvPr id="7191" name="TextBox 28"/>
            <p:cNvSpPr txBox="1">
              <a:spLocks noChangeArrowheads="1"/>
            </p:cNvSpPr>
            <p:nvPr/>
          </p:nvSpPr>
          <p:spPr bwMode="auto">
            <a:xfrm>
              <a:off x="8569327" y="3742267"/>
              <a:ext cx="917575" cy="24147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id-ID" sz="969" i="0">
                  <a:solidFill>
                    <a:srgbClr val="FFFFFF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id-ID" sz="969" i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KEBIJAKAN</a:t>
              </a:r>
            </a:p>
          </p:txBody>
        </p:sp>
        <p:sp>
          <p:nvSpPr>
            <p:cNvPr id="7192" name="TextBox 29"/>
            <p:cNvSpPr txBox="1">
              <a:spLocks noChangeArrowheads="1"/>
            </p:cNvSpPr>
            <p:nvPr/>
          </p:nvSpPr>
          <p:spPr bwMode="auto">
            <a:xfrm>
              <a:off x="8605838" y="4771700"/>
              <a:ext cx="919162" cy="24147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id-ID" sz="969" i="0" dirty="0">
                  <a:solidFill>
                    <a:srgbClr val="FFFFFF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id-ID" sz="969" i="0" dirty="0">
                  <a:solidFill>
                    <a:srgbClr val="00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KEBIJAKAN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9E29D8B-96E9-4B73-B83A-2303808D8AC7}"/>
              </a:ext>
            </a:extLst>
          </p:cNvPr>
          <p:cNvGrpSpPr/>
          <p:nvPr/>
        </p:nvGrpSpPr>
        <p:grpSpPr>
          <a:xfrm>
            <a:off x="2855640" y="149469"/>
            <a:ext cx="5415824" cy="832508"/>
            <a:chOff x="1389826" y="149469"/>
            <a:chExt cx="6881638" cy="832508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D4F39DEC-7399-46AC-9EE2-C9558B15F1A3}"/>
                </a:ext>
              </a:extLst>
            </p:cNvPr>
            <p:cNvGrpSpPr/>
            <p:nvPr/>
          </p:nvGrpSpPr>
          <p:grpSpPr>
            <a:xfrm>
              <a:off x="1389826" y="149469"/>
              <a:ext cx="6881638" cy="832508"/>
              <a:chOff x="1087956" y="148340"/>
              <a:chExt cx="6162538" cy="832508"/>
            </a:xfrm>
          </p:grpSpPr>
          <p:grpSp>
            <p:nvGrpSpPr>
              <p:cNvPr id="29" name="Group 28">
                <a:extLst>
                  <a:ext uri="{FF2B5EF4-FFF2-40B4-BE49-F238E27FC236}">
                    <a16:creationId xmlns:a16="http://schemas.microsoft.com/office/drawing/2014/main" id="{00B244A6-682C-4816-9BFC-0356EEB39BD5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6162538" cy="832508"/>
                <a:chOff x="0" y="3151"/>
                <a:chExt cx="1706915" cy="321485"/>
              </a:xfrm>
            </p:grpSpPr>
            <p:pic>
              <p:nvPicPr>
                <p:cNvPr id="31" name="Picture 30">
                  <a:extLst>
                    <a:ext uri="{FF2B5EF4-FFF2-40B4-BE49-F238E27FC236}">
                      <a16:creationId xmlns:a16="http://schemas.microsoft.com/office/drawing/2014/main" id="{07B8D0FB-CFB0-4611-B8C3-E47ED84F961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542396" y="8370"/>
                  <a:ext cx="1164519" cy="235172"/>
                </a:xfrm>
                <a:prstGeom prst="rect">
                  <a:avLst/>
                </a:prstGeom>
              </p:spPr>
            </p:pic>
            <p:pic>
              <p:nvPicPr>
                <p:cNvPr id="32" name="Picture 31">
                  <a:extLst>
                    <a:ext uri="{FF2B5EF4-FFF2-40B4-BE49-F238E27FC236}">
                      <a16:creationId xmlns:a16="http://schemas.microsoft.com/office/drawing/2014/main" id="{DE1A7F3A-70F5-4785-A781-347EEDC145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33" name="Picture 32">
                  <a:extLst>
                    <a:ext uri="{FF2B5EF4-FFF2-40B4-BE49-F238E27FC236}">
                      <a16:creationId xmlns:a16="http://schemas.microsoft.com/office/drawing/2014/main" id="{18DE1306-6FE7-4EDF-9775-0175D013693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34" name="Picture 33">
                  <a:extLst>
                    <a:ext uri="{FF2B5EF4-FFF2-40B4-BE49-F238E27FC236}">
                      <a16:creationId xmlns:a16="http://schemas.microsoft.com/office/drawing/2014/main" id="{62B0AA1C-D891-4D16-8458-18037D4F5C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EA067F3D-9D55-45D9-86CB-274F11011B40}"/>
                  </a:ext>
                </a:extLst>
              </p:cNvPr>
              <p:cNvSpPr/>
              <p:nvPr/>
            </p:nvSpPr>
            <p:spPr>
              <a:xfrm>
                <a:off x="1119953" y="192182"/>
                <a:ext cx="446204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d-ID" sz="2400" i="0" kern="0" spc="-15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</a:rPr>
                  <a:t>URGENSI DAN IMPLIKASI KEBIJAKAN</a:t>
                </a:r>
              </a:p>
            </p:txBody>
          </p:sp>
        </p:grp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2AFCB6B5-3BA4-40CF-A68B-9BE7A6D40E59}"/>
                </a:ext>
              </a:extLst>
            </p:cNvPr>
            <p:cNvSpPr/>
            <p:nvPr/>
          </p:nvSpPr>
          <p:spPr>
            <a:xfrm>
              <a:off x="1425557" y="456959"/>
              <a:ext cx="337785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sz="24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Kerjasama Antar Daerah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108058" y="1890123"/>
            <a:ext cx="3884747" cy="4401491"/>
            <a:chOff x="2202510" y="1089323"/>
            <a:chExt cx="3407945" cy="4012528"/>
          </a:xfrm>
        </p:grpSpPr>
        <p:sp>
          <p:nvSpPr>
            <p:cNvPr id="39" name="Rectangle 38"/>
            <p:cNvSpPr/>
            <p:nvPr/>
          </p:nvSpPr>
          <p:spPr>
            <a:xfrm>
              <a:off x="2368140" y="1089323"/>
              <a:ext cx="3242315" cy="399076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lvl="0"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1800" i="0" kern="0" dirty="0">
                  <a:solidFill>
                    <a:prstClr val="white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Kondisi Aktual Kerja Sama</a:t>
              </a: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202510" y="1608650"/>
              <a:ext cx="3407943" cy="3493201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612775" lvl="0" indent="-3429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id-ID" sz="1400" b="0" i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Lemahnya Komitmen Kepala Daerah Terhadap Pentingnya Kerja Sama  Kelembagaan, Perencanaan pembangunan daerah;</a:t>
              </a:r>
            </a:p>
            <a:p>
              <a:pPr marL="612775" lvl="0" indent="-3429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id-ID" sz="1400" b="0" i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Lemahnya Komitmen DPRD  dalam memberikan kebijakan dukungan Anggaran;</a:t>
              </a:r>
            </a:p>
            <a:p>
              <a:pPr marL="612775" lvl="0" indent="-3429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id-ID" sz="1400" b="0" i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Bentuk Kerja Sama Hanya Sampai Kesepakatan Kerja Sama/Mou (Zombie);</a:t>
              </a:r>
            </a:p>
            <a:p>
              <a:pPr marL="612775" lvl="0" indent="-3429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id-ID" sz="1400" b="0" i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Kepala Daerah Ganti, Kerja Sama Berhenti Dengan Sendirinya;</a:t>
              </a:r>
            </a:p>
            <a:p>
              <a:pPr marL="612775" lvl="0" indent="-3429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id-ID" sz="1400" b="0" i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Penyelesaian Perselisihan Tidak Diatur, Banyak Daerah Yang Terkatung-katung;</a:t>
              </a:r>
            </a:p>
            <a:p>
              <a:pPr marL="612775" lvl="0" indent="-3429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id-ID" sz="1400" b="0" i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Mitra Kerjasama Daerah Tidak Mau Memakai Regulasi Kerjasama;</a:t>
              </a:r>
            </a:p>
            <a:p>
              <a:pPr marL="612775" lvl="0" indent="-3429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id-ID" sz="1400" b="0" i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Lemahnya Manajemen Kerjasama; dan</a:t>
              </a:r>
            </a:p>
            <a:p>
              <a:pPr marL="612775" lvl="0" indent="-3429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id-ID" sz="1400" b="0" i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Lemahnya Pemahaman Tentang Regulasi Kerja Sama.</a:t>
              </a:r>
            </a:p>
          </p:txBody>
        </p:sp>
      </p:grp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463C941-242A-464A-B6C4-43BB72E83809}"/>
              </a:ext>
            </a:extLst>
          </p:cNvPr>
          <p:cNvCxnSpPr/>
          <p:nvPr/>
        </p:nvCxnSpPr>
        <p:spPr>
          <a:xfrm>
            <a:off x="7812413" y="1091181"/>
            <a:ext cx="11779" cy="5616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2627783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9E29D8B-96E9-4B73-B83A-2303808D8AC7}"/>
              </a:ext>
            </a:extLst>
          </p:cNvPr>
          <p:cNvGrpSpPr/>
          <p:nvPr/>
        </p:nvGrpSpPr>
        <p:grpSpPr>
          <a:xfrm>
            <a:off x="2063552" y="149469"/>
            <a:ext cx="6399882" cy="832508"/>
            <a:chOff x="1389826" y="149469"/>
            <a:chExt cx="7110361" cy="832508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D4F39DEC-7399-46AC-9EE2-C9558B15F1A3}"/>
                </a:ext>
              </a:extLst>
            </p:cNvPr>
            <p:cNvGrpSpPr/>
            <p:nvPr/>
          </p:nvGrpSpPr>
          <p:grpSpPr>
            <a:xfrm>
              <a:off x="1389826" y="149469"/>
              <a:ext cx="6881638" cy="832508"/>
              <a:chOff x="1087956" y="148340"/>
              <a:chExt cx="6162538" cy="832508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00B244A6-682C-4816-9BFC-0356EEB39BD5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6162538" cy="832508"/>
                <a:chOff x="0" y="3151"/>
                <a:chExt cx="1706915" cy="321485"/>
              </a:xfrm>
            </p:grpSpPr>
            <p:pic>
              <p:nvPicPr>
                <p:cNvPr id="7" name="Picture 6">
                  <a:extLst>
                    <a:ext uri="{FF2B5EF4-FFF2-40B4-BE49-F238E27FC236}">
                      <a16:creationId xmlns:a16="http://schemas.microsoft.com/office/drawing/2014/main" id="{07B8D0FB-CFB0-4611-B8C3-E47ED84F961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542396" y="8370"/>
                  <a:ext cx="1164519" cy="235172"/>
                </a:xfrm>
                <a:prstGeom prst="rect">
                  <a:avLst/>
                </a:prstGeom>
              </p:spPr>
            </p:pic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DE1A7F3A-70F5-4785-A781-347EEDC145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9" name="Picture 8">
                  <a:extLst>
                    <a:ext uri="{FF2B5EF4-FFF2-40B4-BE49-F238E27FC236}">
                      <a16:creationId xmlns:a16="http://schemas.microsoft.com/office/drawing/2014/main" id="{18DE1306-6FE7-4EDF-9775-0175D013693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62B0AA1C-D891-4D16-8458-18037D4F5C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EA067F3D-9D55-45D9-86CB-274F11011B40}"/>
                  </a:ext>
                </a:extLst>
              </p:cNvPr>
              <p:cNvSpPr/>
              <p:nvPr/>
            </p:nvSpPr>
            <p:spPr>
              <a:xfrm>
                <a:off x="1119953" y="192182"/>
                <a:ext cx="607252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d-ID" sz="2400" i="0" kern="0" spc="-15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</a:rPr>
                  <a:t>KEBIJAKAN KERJASAMA ANTAR DAERAH</a:t>
                </a:r>
              </a:p>
            </p:txBody>
          </p:sp>
        </p:grp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AFCB6B5-3BA4-40CF-A68B-9BE7A6D40E59}"/>
                </a:ext>
              </a:extLst>
            </p:cNvPr>
            <p:cNvSpPr/>
            <p:nvPr/>
          </p:nvSpPr>
          <p:spPr>
            <a:xfrm>
              <a:off x="1425558" y="456959"/>
              <a:ext cx="7074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sz="24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UU No. 23 Tahun 2014 &amp; PP No. 28 Tahun 2018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-71721" y="1412776"/>
            <a:ext cx="5375633" cy="4774141"/>
            <a:chOff x="-71721" y="1412776"/>
            <a:chExt cx="5375633" cy="4774141"/>
          </a:xfrm>
        </p:grpSpPr>
        <p:grpSp>
          <p:nvGrpSpPr>
            <p:cNvPr id="11" name="Group 10"/>
            <p:cNvGrpSpPr/>
            <p:nvPr/>
          </p:nvGrpSpPr>
          <p:grpSpPr>
            <a:xfrm>
              <a:off x="-71721" y="1412776"/>
              <a:ext cx="5231618" cy="2913195"/>
              <a:chOff x="1632658" y="2106085"/>
              <a:chExt cx="4807701" cy="3522134"/>
            </a:xfrm>
          </p:grpSpPr>
          <p:sp>
            <p:nvSpPr>
              <p:cNvPr id="12" name="Oval 81">
                <a:extLst/>
              </p:cNvPr>
              <p:cNvSpPr>
                <a:spLocks noChangeArrowheads="1"/>
              </p:cNvSpPr>
              <p:nvPr/>
            </p:nvSpPr>
            <p:spPr bwMode="auto">
              <a:xfrm>
                <a:off x="4470400" y="3268135"/>
                <a:ext cx="865188" cy="1149351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 algn="just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1350" b="0" i="0" kern="0" dirty="0">
                  <a:latin typeface="Cambria" panose="02040503050406030204" pitchFamily="18" charset="0"/>
                  <a:ea typeface="+mn-ea"/>
                </a:endParaRPr>
              </a:p>
            </p:txBody>
          </p:sp>
          <p:sp>
            <p:nvSpPr>
              <p:cNvPr id="13" name="Oval 83">
                <a:extLst/>
              </p:cNvPr>
              <p:cNvSpPr>
                <a:spLocks noChangeArrowheads="1"/>
              </p:cNvSpPr>
              <p:nvPr/>
            </p:nvSpPr>
            <p:spPr bwMode="auto">
              <a:xfrm>
                <a:off x="3860802" y="2112435"/>
                <a:ext cx="860425" cy="114723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/>
              <a:lstStyle/>
              <a:p>
                <a:pPr algn="just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1350" b="0" i="0" kern="0" dirty="0">
                  <a:latin typeface="Cambria" panose="02040503050406030204" pitchFamily="18" charset="0"/>
                  <a:ea typeface="+mn-ea"/>
                </a:endParaRPr>
              </a:p>
            </p:txBody>
          </p:sp>
          <p:sp>
            <p:nvSpPr>
              <p:cNvPr id="14" name="Oval 13">
                <a:extLst/>
              </p:cNvPr>
              <p:cNvSpPr/>
              <p:nvPr/>
            </p:nvSpPr>
            <p:spPr>
              <a:xfrm flipH="1">
                <a:off x="3016250" y="3221568"/>
                <a:ext cx="966788" cy="1289051"/>
              </a:xfrm>
              <a:prstGeom prst="ellipse">
                <a:avLst/>
              </a:prstGeom>
              <a:solidFill>
                <a:srgbClr val="FFFFFF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 b="0" i="0" dirty="0">
                  <a:solidFill>
                    <a:schemeClr val="tx1"/>
                  </a:solidFill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  <p:sp>
            <p:nvSpPr>
              <p:cNvPr id="15" name="Freeform 14">
                <a:extLst/>
              </p:cNvPr>
              <p:cNvSpPr>
                <a:spLocks/>
              </p:cNvSpPr>
              <p:nvPr/>
            </p:nvSpPr>
            <p:spPr bwMode="auto">
              <a:xfrm flipH="1">
                <a:off x="3844927" y="3742267"/>
                <a:ext cx="682625" cy="262467"/>
              </a:xfrm>
              <a:custGeom>
                <a:avLst/>
                <a:gdLst>
                  <a:gd name="T0" fmla="*/ 881 w 881"/>
                  <a:gd name="T1" fmla="*/ 129 h 257"/>
                  <a:gd name="T2" fmla="*/ 831 w 881"/>
                  <a:gd name="T3" fmla="*/ 79 h 257"/>
                  <a:gd name="T4" fmla="*/ 170 w 881"/>
                  <a:gd name="T5" fmla="*/ 79 h 257"/>
                  <a:gd name="T6" fmla="*/ 170 w 881"/>
                  <a:gd name="T7" fmla="*/ 0 h 257"/>
                  <a:gd name="T8" fmla="*/ 0 w 881"/>
                  <a:gd name="T9" fmla="*/ 129 h 257"/>
                  <a:gd name="T10" fmla="*/ 170 w 881"/>
                  <a:gd name="T11" fmla="*/ 257 h 257"/>
                  <a:gd name="T12" fmla="*/ 170 w 881"/>
                  <a:gd name="T13" fmla="*/ 178 h 257"/>
                  <a:gd name="T14" fmla="*/ 831 w 881"/>
                  <a:gd name="T15" fmla="*/ 178 h 257"/>
                  <a:gd name="T16" fmla="*/ 881 w 881"/>
                  <a:gd name="T17" fmla="*/ 129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1" h="257">
                    <a:moveTo>
                      <a:pt x="881" y="129"/>
                    </a:moveTo>
                    <a:cubicBezTo>
                      <a:pt x="881" y="100"/>
                      <a:pt x="860" y="79"/>
                      <a:pt x="831" y="79"/>
                    </a:cubicBezTo>
                    <a:cubicBezTo>
                      <a:pt x="170" y="79"/>
                      <a:pt x="170" y="79"/>
                      <a:pt x="170" y="79"/>
                    </a:cubicBezTo>
                    <a:cubicBezTo>
                      <a:pt x="170" y="0"/>
                      <a:pt x="170" y="0"/>
                      <a:pt x="170" y="0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170" y="257"/>
                      <a:pt x="170" y="257"/>
                      <a:pt x="170" y="257"/>
                    </a:cubicBezTo>
                    <a:cubicBezTo>
                      <a:pt x="170" y="178"/>
                      <a:pt x="170" y="178"/>
                      <a:pt x="170" y="178"/>
                    </a:cubicBezTo>
                    <a:cubicBezTo>
                      <a:pt x="831" y="178"/>
                      <a:pt x="831" y="178"/>
                      <a:pt x="831" y="178"/>
                    </a:cubicBezTo>
                    <a:cubicBezTo>
                      <a:pt x="861" y="178"/>
                      <a:pt x="881" y="153"/>
                      <a:pt x="881" y="12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254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 b="0" i="0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  <p:sp>
            <p:nvSpPr>
              <p:cNvPr id="16" name="Freeform 16">
                <a:extLst/>
              </p:cNvPr>
              <p:cNvSpPr>
                <a:spLocks/>
              </p:cNvSpPr>
              <p:nvPr/>
            </p:nvSpPr>
            <p:spPr bwMode="auto">
              <a:xfrm flipH="1">
                <a:off x="3756027" y="3100919"/>
                <a:ext cx="322263" cy="423333"/>
              </a:xfrm>
              <a:custGeom>
                <a:avLst/>
                <a:gdLst>
                  <a:gd name="T0" fmla="*/ 163156 w 417"/>
                  <a:gd name="T1" fmla="*/ 88462 h 411"/>
                  <a:gd name="T2" fmla="*/ 218919 w 417"/>
                  <a:gd name="T3" fmla="*/ 30859 h 411"/>
                  <a:gd name="T4" fmla="*/ 0 w 417"/>
                  <a:gd name="T5" fmla="*/ 0 h 411"/>
                  <a:gd name="T6" fmla="*/ 30979 w 417"/>
                  <a:gd name="T7" fmla="*/ 216013 h 411"/>
                  <a:gd name="T8" fmla="*/ 89839 w 417"/>
                  <a:gd name="T9" fmla="*/ 161495 h 411"/>
                  <a:gd name="T10" fmla="*/ 340770 w 417"/>
                  <a:gd name="T11" fmla="*/ 409396 h 411"/>
                  <a:gd name="T12" fmla="*/ 378977 w 417"/>
                  <a:gd name="T13" fmla="*/ 422768 h 411"/>
                  <a:gd name="T14" fmla="*/ 414087 w 417"/>
                  <a:gd name="T15" fmla="*/ 409396 h 411"/>
                  <a:gd name="T16" fmla="*/ 430609 w 417"/>
                  <a:gd name="T17" fmla="*/ 373394 h 411"/>
                  <a:gd name="T18" fmla="*/ 414087 w 417"/>
                  <a:gd name="T19" fmla="*/ 336363 h 411"/>
                  <a:gd name="T20" fmla="*/ 163156 w 417"/>
                  <a:gd name="T21" fmla="*/ 88462 h 41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17" h="411">
                    <a:moveTo>
                      <a:pt x="158" y="86"/>
                    </a:moveTo>
                    <a:cubicBezTo>
                      <a:pt x="212" y="30"/>
                      <a:pt x="212" y="30"/>
                      <a:pt x="212" y="3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0" y="210"/>
                      <a:pt x="30" y="210"/>
                      <a:pt x="30" y="210"/>
                    </a:cubicBezTo>
                    <a:cubicBezTo>
                      <a:pt x="87" y="157"/>
                      <a:pt x="87" y="157"/>
                      <a:pt x="87" y="157"/>
                    </a:cubicBezTo>
                    <a:cubicBezTo>
                      <a:pt x="330" y="398"/>
                      <a:pt x="330" y="398"/>
                      <a:pt x="330" y="398"/>
                    </a:cubicBezTo>
                    <a:cubicBezTo>
                      <a:pt x="339" y="407"/>
                      <a:pt x="351" y="411"/>
                      <a:pt x="367" y="411"/>
                    </a:cubicBezTo>
                    <a:cubicBezTo>
                      <a:pt x="380" y="411"/>
                      <a:pt x="393" y="406"/>
                      <a:pt x="401" y="398"/>
                    </a:cubicBezTo>
                    <a:cubicBezTo>
                      <a:pt x="411" y="388"/>
                      <a:pt x="417" y="376"/>
                      <a:pt x="417" y="363"/>
                    </a:cubicBezTo>
                    <a:cubicBezTo>
                      <a:pt x="417" y="350"/>
                      <a:pt x="411" y="337"/>
                      <a:pt x="401" y="327"/>
                    </a:cubicBezTo>
                    <a:lnTo>
                      <a:pt x="158" y="86"/>
                    </a:lnTo>
                    <a:close/>
                  </a:path>
                </a:pathLst>
              </a:custGeom>
              <a:solidFill>
                <a:schemeClr val="accent2"/>
              </a:solidFill>
              <a:ln w="254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 b="0" i="0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  <p:sp>
            <p:nvSpPr>
              <p:cNvPr id="17" name="TextBox 16">
                <a:extLst/>
              </p:cNvPr>
              <p:cNvSpPr txBox="1">
                <a:spLocks/>
              </p:cNvSpPr>
              <p:nvPr/>
            </p:nvSpPr>
            <p:spPr>
              <a:xfrm>
                <a:off x="1632658" y="3563727"/>
                <a:ext cx="1525645" cy="5581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algn="ctr">
                  <a:defRPr sz="2400" spc="-30">
                    <a:solidFill>
                      <a:schemeClr val="tx1">
                        <a:lumMod val="40000"/>
                        <a:lumOff val="60000"/>
                      </a:schemeClr>
                    </a:solidFill>
                    <a:latin typeface="Montserrat Semi Bold" panose="00000700000000000000" pitchFamily="50" charset="0"/>
                    <a:cs typeface="Montserrat" panose="02000000000000000000" pitchFamily="2" charset="0"/>
                  </a:defRPr>
                </a:lvl1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AU" sz="1200" b="0" i="0" spc="0" dirty="0" err="1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Pasal</a:t>
                </a:r>
                <a:r>
                  <a:rPr lang="en-AU" sz="1200" b="0" i="0" spc="0" dirty="0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 363 (2):</a:t>
                </a: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00" b="0" i="0" spc="0" dirty="0" err="1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Kerja</a:t>
                </a:r>
                <a:r>
                  <a:rPr lang="en-US" sz="1200" b="0" i="0" spc="0" dirty="0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:r>
                  <a:rPr lang="en-US" sz="1200" b="0" i="0" spc="0" dirty="0" err="1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Sama</a:t>
                </a:r>
                <a:r>
                  <a:rPr lang="id-ID" sz="1200" b="0" i="0" spc="0" dirty="0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:r>
                  <a:rPr lang="en-US" sz="1200" b="0" i="0" spc="0" dirty="0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Daerah</a:t>
                </a:r>
              </a:p>
            </p:txBody>
          </p:sp>
          <p:sp>
            <p:nvSpPr>
              <p:cNvPr id="18" name="TextBox 17">
                <a:extLst/>
              </p:cNvPr>
              <p:cNvSpPr txBox="1"/>
              <p:nvPr/>
            </p:nvSpPr>
            <p:spPr>
              <a:xfrm>
                <a:off x="4725989" y="2106085"/>
                <a:ext cx="1714370" cy="98609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AU" sz="140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Pihak</a:t>
                </a:r>
                <a:r>
                  <a:rPr lang="en-AU" sz="140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:r>
                  <a:rPr lang="en-AU" sz="140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Ketiga</a:t>
                </a:r>
                <a:endParaRPr lang="en-AU" sz="1400" i="0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  <a:p>
                <a:pPr algn="just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AU" sz="1100" b="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(</a:t>
                </a:r>
                <a:r>
                  <a:rPr lang="en-AU" sz="1100" b="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Swasta</a:t>
                </a:r>
                <a:r>
                  <a:rPr lang="en-AU" sz="1100" b="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, </a:t>
                </a:r>
                <a:r>
                  <a:rPr lang="en-AU" sz="1100" b="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Ormas</a:t>
                </a:r>
                <a:r>
                  <a:rPr lang="en-AU" sz="1100" b="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, </a:t>
                </a:r>
              </a:p>
              <a:p>
                <a:pPr algn="just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AU" sz="1100" b="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Lembaga</a:t>
                </a:r>
                <a:r>
                  <a:rPr lang="en-AU" sz="1100" b="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Non </a:t>
                </a:r>
              </a:p>
              <a:p>
                <a:pPr algn="just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AU" sz="1100" b="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Pemerintah</a:t>
                </a:r>
                <a:r>
                  <a:rPr lang="en-AU" sz="1100" b="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:r>
                  <a:rPr lang="en-AU" sz="1100" b="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Lainnya</a:t>
                </a:r>
                <a:r>
                  <a:rPr lang="en-AU" sz="1100" b="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)</a:t>
                </a:r>
              </a:p>
            </p:txBody>
          </p:sp>
          <p:sp>
            <p:nvSpPr>
              <p:cNvPr id="19" name="TextBox 18">
                <a:extLst/>
              </p:cNvPr>
              <p:cNvSpPr txBox="1"/>
              <p:nvPr/>
            </p:nvSpPr>
            <p:spPr>
              <a:xfrm>
                <a:off x="4721225" y="4667252"/>
                <a:ext cx="1652961" cy="8558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AU" sz="140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Lembaga</a:t>
                </a:r>
                <a:r>
                  <a:rPr lang="en-AU" sz="140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/</a:t>
                </a:r>
                <a:r>
                  <a:rPr lang="en-AU" sz="140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Pemda</a:t>
                </a:r>
                <a:r>
                  <a:rPr lang="en-AU" sz="140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Di </a:t>
                </a:r>
                <a:r>
                  <a:rPr lang="en-AU" sz="140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Luar</a:t>
                </a:r>
                <a:r>
                  <a:rPr lang="en-AU" sz="140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:r>
                  <a:rPr lang="en-AU" sz="140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Negeri</a:t>
                </a:r>
                <a:r>
                  <a:rPr lang="en-AU" sz="140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:endParaRPr lang="id-ID" sz="1400" i="0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  <a:p>
                <a:pPr algn="just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AU" sz="1200" b="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Sesuai</a:t>
                </a:r>
                <a:r>
                  <a:rPr lang="en-AU" sz="1200" b="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:r>
                  <a:rPr lang="en-AU" sz="1200" b="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Ketentuan</a:t>
                </a:r>
                <a:r>
                  <a:rPr lang="en-AU" sz="1200" b="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:r>
                  <a:rPr lang="en-AU" sz="1200" b="0" i="0" dirty="0" err="1">
                    <a:latin typeface="Cambria" panose="02040503050406030204" pitchFamily="18" charset="0"/>
                    <a:ea typeface="Cambria" panose="02040503050406030204" pitchFamily="18" charset="0"/>
                  </a:rPr>
                  <a:t>Puuan</a:t>
                </a:r>
                <a:endParaRPr lang="en-AU" sz="1200" b="0" i="0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  <p:grpSp>
            <p:nvGrpSpPr>
              <p:cNvPr id="20" name="Group 173">
                <a:extLst/>
              </p:cNvPr>
              <p:cNvGrpSpPr>
                <a:grpSpLocks noChangeAspect="1"/>
              </p:cNvGrpSpPr>
              <p:nvPr/>
            </p:nvGrpSpPr>
            <p:grpSpPr bwMode="auto">
              <a:xfrm>
                <a:off x="4136458" y="2512850"/>
                <a:ext cx="309431" cy="416827"/>
                <a:chOff x="4910" y="1317"/>
                <a:chExt cx="4270" cy="4314"/>
              </a:xfrm>
              <a:solidFill>
                <a:schemeClr val="bg1"/>
              </a:solidFill>
            </p:grpSpPr>
            <p:sp>
              <p:nvSpPr>
                <p:cNvPr id="29" name="Freeform 175">
                  <a:extLst/>
                </p:cNvPr>
                <p:cNvSpPr>
                  <a:spLocks/>
                </p:cNvSpPr>
                <p:nvPr/>
              </p:nvSpPr>
              <p:spPr bwMode="auto">
                <a:xfrm>
                  <a:off x="4910" y="2197"/>
                  <a:ext cx="1219" cy="952"/>
                </a:xfrm>
                <a:custGeom>
                  <a:avLst/>
                  <a:gdLst>
                    <a:gd name="T0" fmla="*/ 124 w 1219"/>
                    <a:gd name="T1" fmla="*/ 0 h 952"/>
                    <a:gd name="T2" fmla="*/ 269 w 1219"/>
                    <a:gd name="T3" fmla="*/ 0 h 952"/>
                    <a:gd name="T4" fmla="*/ 288 w 1219"/>
                    <a:gd name="T5" fmla="*/ 3 h 952"/>
                    <a:gd name="T6" fmla="*/ 305 w 1219"/>
                    <a:gd name="T7" fmla="*/ 9 h 952"/>
                    <a:gd name="T8" fmla="*/ 319 w 1219"/>
                    <a:gd name="T9" fmla="*/ 20 h 952"/>
                    <a:gd name="T10" fmla="*/ 331 w 1219"/>
                    <a:gd name="T11" fmla="*/ 33 h 952"/>
                    <a:gd name="T12" fmla="*/ 530 w 1219"/>
                    <a:gd name="T13" fmla="*/ 319 h 952"/>
                    <a:gd name="T14" fmla="*/ 578 w 1219"/>
                    <a:gd name="T15" fmla="*/ 216 h 952"/>
                    <a:gd name="T16" fmla="*/ 500 w 1219"/>
                    <a:gd name="T17" fmla="*/ 50 h 952"/>
                    <a:gd name="T18" fmla="*/ 496 w 1219"/>
                    <a:gd name="T19" fmla="*/ 35 h 952"/>
                    <a:gd name="T20" fmla="*/ 499 w 1219"/>
                    <a:gd name="T21" fmla="*/ 22 h 952"/>
                    <a:gd name="T22" fmla="*/ 506 w 1219"/>
                    <a:gd name="T23" fmla="*/ 12 h 952"/>
                    <a:gd name="T24" fmla="*/ 517 w 1219"/>
                    <a:gd name="T25" fmla="*/ 4 h 952"/>
                    <a:gd name="T26" fmla="*/ 531 w 1219"/>
                    <a:gd name="T27" fmla="*/ 0 h 952"/>
                    <a:gd name="T28" fmla="*/ 690 w 1219"/>
                    <a:gd name="T29" fmla="*/ 0 h 952"/>
                    <a:gd name="T30" fmla="*/ 703 w 1219"/>
                    <a:gd name="T31" fmla="*/ 4 h 952"/>
                    <a:gd name="T32" fmla="*/ 713 w 1219"/>
                    <a:gd name="T33" fmla="*/ 12 h 952"/>
                    <a:gd name="T34" fmla="*/ 721 w 1219"/>
                    <a:gd name="T35" fmla="*/ 22 h 952"/>
                    <a:gd name="T36" fmla="*/ 724 w 1219"/>
                    <a:gd name="T37" fmla="*/ 35 h 952"/>
                    <a:gd name="T38" fmla="*/ 720 w 1219"/>
                    <a:gd name="T39" fmla="*/ 50 h 952"/>
                    <a:gd name="T40" fmla="*/ 641 w 1219"/>
                    <a:gd name="T41" fmla="*/ 216 h 952"/>
                    <a:gd name="T42" fmla="*/ 691 w 1219"/>
                    <a:gd name="T43" fmla="*/ 321 h 952"/>
                    <a:gd name="T44" fmla="*/ 894 w 1219"/>
                    <a:gd name="T45" fmla="*/ 33 h 952"/>
                    <a:gd name="T46" fmla="*/ 906 w 1219"/>
                    <a:gd name="T47" fmla="*/ 18 h 952"/>
                    <a:gd name="T48" fmla="*/ 922 w 1219"/>
                    <a:gd name="T49" fmla="*/ 9 h 952"/>
                    <a:gd name="T50" fmla="*/ 937 w 1219"/>
                    <a:gd name="T51" fmla="*/ 3 h 952"/>
                    <a:gd name="T52" fmla="*/ 956 w 1219"/>
                    <a:gd name="T53" fmla="*/ 0 h 952"/>
                    <a:gd name="T54" fmla="*/ 1094 w 1219"/>
                    <a:gd name="T55" fmla="*/ 0 h 952"/>
                    <a:gd name="T56" fmla="*/ 1122 w 1219"/>
                    <a:gd name="T57" fmla="*/ 4 h 952"/>
                    <a:gd name="T58" fmla="*/ 1148 w 1219"/>
                    <a:gd name="T59" fmla="*/ 13 h 952"/>
                    <a:gd name="T60" fmla="*/ 1172 w 1219"/>
                    <a:gd name="T61" fmla="*/ 28 h 952"/>
                    <a:gd name="T62" fmla="*/ 1191 w 1219"/>
                    <a:gd name="T63" fmla="*/ 47 h 952"/>
                    <a:gd name="T64" fmla="*/ 1206 w 1219"/>
                    <a:gd name="T65" fmla="*/ 71 h 952"/>
                    <a:gd name="T66" fmla="*/ 1215 w 1219"/>
                    <a:gd name="T67" fmla="*/ 97 h 952"/>
                    <a:gd name="T68" fmla="*/ 1219 w 1219"/>
                    <a:gd name="T69" fmla="*/ 124 h 952"/>
                    <a:gd name="T70" fmla="*/ 1219 w 1219"/>
                    <a:gd name="T71" fmla="*/ 154 h 952"/>
                    <a:gd name="T72" fmla="*/ 1124 w 1219"/>
                    <a:gd name="T73" fmla="*/ 213 h 952"/>
                    <a:gd name="T74" fmla="*/ 1035 w 1219"/>
                    <a:gd name="T75" fmla="*/ 279 h 952"/>
                    <a:gd name="T76" fmla="*/ 949 w 1219"/>
                    <a:gd name="T77" fmla="*/ 350 h 952"/>
                    <a:gd name="T78" fmla="*/ 868 w 1219"/>
                    <a:gd name="T79" fmla="*/ 427 h 952"/>
                    <a:gd name="T80" fmla="*/ 825 w 1219"/>
                    <a:gd name="T81" fmla="*/ 471 h 952"/>
                    <a:gd name="T82" fmla="*/ 783 w 1219"/>
                    <a:gd name="T83" fmla="*/ 517 h 952"/>
                    <a:gd name="T84" fmla="*/ 753 w 1219"/>
                    <a:gd name="T85" fmla="*/ 554 h 952"/>
                    <a:gd name="T86" fmla="*/ 722 w 1219"/>
                    <a:gd name="T87" fmla="*/ 590 h 952"/>
                    <a:gd name="T88" fmla="*/ 660 w 1219"/>
                    <a:gd name="T89" fmla="*/ 676 h 952"/>
                    <a:gd name="T90" fmla="*/ 602 w 1219"/>
                    <a:gd name="T91" fmla="*/ 765 h 952"/>
                    <a:gd name="T92" fmla="*/ 551 w 1219"/>
                    <a:gd name="T93" fmla="*/ 856 h 952"/>
                    <a:gd name="T94" fmla="*/ 504 w 1219"/>
                    <a:gd name="T95" fmla="*/ 952 h 952"/>
                    <a:gd name="T96" fmla="*/ 0 w 1219"/>
                    <a:gd name="T97" fmla="*/ 952 h 952"/>
                    <a:gd name="T98" fmla="*/ 0 w 1219"/>
                    <a:gd name="T99" fmla="*/ 124 h 952"/>
                    <a:gd name="T100" fmla="*/ 4 w 1219"/>
                    <a:gd name="T101" fmla="*/ 97 h 952"/>
                    <a:gd name="T102" fmla="*/ 13 w 1219"/>
                    <a:gd name="T103" fmla="*/ 71 h 952"/>
                    <a:gd name="T104" fmla="*/ 27 w 1219"/>
                    <a:gd name="T105" fmla="*/ 47 h 952"/>
                    <a:gd name="T106" fmla="*/ 47 w 1219"/>
                    <a:gd name="T107" fmla="*/ 28 h 952"/>
                    <a:gd name="T108" fmla="*/ 69 w 1219"/>
                    <a:gd name="T109" fmla="*/ 13 h 952"/>
                    <a:gd name="T110" fmla="*/ 95 w 1219"/>
                    <a:gd name="T111" fmla="*/ 4 h 952"/>
                    <a:gd name="T112" fmla="*/ 124 w 1219"/>
                    <a:gd name="T113" fmla="*/ 0 h 9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219" h="952">
                      <a:moveTo>
                        <a:pt x="124" y="0"/>
                      </a:moveTo>
                      <a:lnTo>
                        <a:pt x="269" y="0"/>
                      </a:lnTo>
                      <a:lnTo>
                        <a:pt x="288" y="3"/>
                      </a:lnTo>
                      <a:lnTo>
                        <a:pt x="305" y="9"/>
                      </a:lnTo>
                      <a:lnTo>
                        <a:pt x="319" y="20"/>
                      </a:lnTo>
                      <a:lnTo>
                        <a:pt x="331" y="33"/>
                      </a:lnTo>
                      <a:lnTo>
                        <a:pt x="530" y="319"/>
                      </a:lnTo>
                      <a:lnTo>
                        <a:pt x="578" y="216"/>
                      </a:lnTo>
                      <a:lnTo>
                        <a:pt x="500" y="50"/>
                      </a:lnTo>
                      <a:lnTo>
                        <a:pt x="496" y="35"/>
                      </a:lnTo>
                      <a:lnTo>
                        <a:pt x="499" y="22"/>
                      </a:lnTo>
                      <a:lnTo>
                        <a:pt x="506" y="12"/>
                      </a:lnTo>
                      <a:lnTo>
                        <a:pt x="517" y="4"/>
                      </a:lnTo>
                      <a:lnTo>
                        <a:pt x="531" y="0"/>
                      </a:lnTo>
                      <a:lnTo>
                        <a:pt x="690" y="0"/>
                      </a:lnTo>
                      <a:lnTo>
                        <a:pt x="703" y="4"/>
                      </a:lnTo>
                      <a:lnTo>
                        <a:pt x="713" y="12"/>
                      </a:lnTo>
                      <a:lnTo>
                        <a:pt x="721" y="22"/>
                      </a:lnTo>
                      <a:lnTo>
                        <a:pt x="724" y="35"/>
                      </a:lnTo>
                      <a:lnTo>
                        <a:pt x="720" y="50"/>
                      </a:lnTo>
                      <a:lnTo>
                        <a:pt x="641" y="216"/>
                      </a:lnTo>
                      <a:lnTo>
                        <a:pt x="691" y="321"/>
                      </a:lnTo>
                      <a:lnTo>
                        <a:pt x="894" y="33"/>
                      </a:lnTo>
                      <a:lnTo>
                        <a:pt x="906" y="18"/>
                      </a:lnTo>
                      <a:lnTo>
                        <a:pt x="922" y="9"/>
                      </a:lnTo>
                      <a:lnTo>
                        <a:pt x="937" y="3"/>
                      </a:lnTo>
                      <a:lnTo>
                        <a:pt x="956" y="0"/>
                      </a:lnTo>
                      <a:lnTo>
                        <a:pt x="1094" y="0"/>
                      </a:lnTo>
                      <a:lnTo>
                        <a:pt x="1122" y="4"/>
                      </a:lnTo>
                      <a:lnTo>
                        <a:pt x="1148" y="13"/>
                      </a:lnTo>
                      <a:lnTo>
                        <a:pt x="1172" y="28"/>
                      </a:lnTo>
                      <a:lnTo>
                        <a:pt x="1191" y="47"/>
                      </a:lnTo>
                      <a:lnTo>
                        <a:pt x="1206" y="71"/>
                      </a:lnTo>
                      <a:lnTo>
                        <a:pt x="1215" y="97"/>
                      </a:lnTo>
                      <a:lnTo>
                        <a:pt x="1219" y="124"/>
                      </a:lnTo>
                      <a:lnTo>
                        <a:pt x="1219" y="154"/>
                      </a:lnTo>
                      <a:lnTo>
                        <a:pt x="1124" y="213"/>
                      </a:lnTo>
                      <a:lnTo>
                        <a:pt x="1035" y="279"/>
                      </a:lnTo>
                      <a:lnTo>
                        <a:pt x="949" y="350"/>
                      </a:lnTo>
                      <a:lnTo>
                        <a:pt x="868" y="427"/>
                      </a:lnTo>
                      <a:lnTo>
                        <a:pt x="825" y="471"/>
                      </a:lnTo>
                      <a:lnTo>
                        <a:pt x="783" y="517"/>
                      </a:lnTo>
                      <a:lnTo>
                        <a:pt x="753" y="554"/>
                      </a:lnTo>
                      <a:lnTo>
                        <a:pt x="722" y="590"/>
                      </a:lnTo>
                      <a:lnTo>
                        <a:pt x="660" y="676"/>
                      </a:lnTo>
                      <a:lnTo>
                        <a:pt x="602" y="765"/>
                      </a:lnTo>
                      <a:lnTo>
                        <a:pt x="551" y="856"/>
                      </a:lnTo>
                      <a:lnTo>
                        <a:pt x="504" y="952"/>
                      </a:lnTo>
                      <a:lnTo>
                        <a:pt x="0" y="952"/>
                      </a:lnTo>
                      <a:lnTo>
                        <a:pt x="0" y="124"/>
                      </a:lnTo>
                      <a:lnTo>
                        <a:pt x="4" y="97"/>
                      </a:lnTo>
                      <a:lnTo>
                        <a:pt x="13" y="71"/>
                      </a:lnTo>
                      <a:lnTo>
                        <a:pt x="27" y="47"/>
                      </a:lnTo>
                      <a:lnTo>
                        <a:pt x="47" y="28"/>
                      </a:lnTo>
                      <a:lnTo>
                        <a:pt x="69" y="13"/>
                      </a:lnTo>
                      <a:lnTo>
                        <a:pt x="95" y="4"/>
                      </a:lnTo>
                      <a:lnTo>
                        <a:pt x="124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 b="0" i="0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0" name="Freeform 176">
                  <a:extLst/>
                </p:cNvPr>
                <p:cNvSpPr>
                  <a:spLocks/>
                </p:cNvSpPr>
                <p:nvPr/>
              </p:nvSpPr>
              <p:spPr bwMode="auto">
                <a:xfrm>
                  <a:off x="5118" y="1317"/>
                  <a:ext cx="801" cy="801"/>
                </a:xfrm>
                <a:custGeom>
                  <a:avLst/>
                  <a:gdLst>
                    <a:gd name="T0" fmla="*/ 401 w 801"/>
                    <a:gd name="T1" fmla="*/ 0 h 801"/>
                    <a:gd name="T2" fmla="*/ 454 w 801"/>
                    <a:gd name="T3" fmla="*/ 3 h 801"/>
                    <a:gd name="T4" fmla="*/ 507 w 801"/>
                    <a:gd name="T5" fmla="*/ 15 h 801"/>
                    <a:gd name="T6" fmla="*/ 556 w 801"/>
                    <a:gd name="T7" fmla="*/ 32 h 801"/>
                    <a:gd name="T8" fmla="*/ 602 w 801"/>
                    <a:gd name="T9" fmla="*/ 55 h 801"/>
                    <a:gd name="T10" fmla="*/ 645 w 801"/>
                    <a:gd name="T11" fmla="*/ 84 h 801"/>
                    <a:gd name="T12" fmla="*/ 683 w 801"/>
                    <a:gd name="T13" fmla="*/ 117 h 801"/>
                    <a:gd name="T14" fmla="*/ 717 w 801"/>
                    <a:gd name="T15" fmla="*/ 156 h 801"/>
                    <a:gd name="T16" fmla="*/ 746 w 801"/>
                    <a:gd name="T17" fmla="*/ 198 h 801"/>
                    <a:gd name="T18" fmla="*/ 770 w 801"/>
                    <a:gd name="T19" fmla="*/ 245 h 801"/>
                    <a:gd name="T20" fmla="*/ 787 w 801"/>
                    <a:gd name="T21" fmla="*/ 294 h 801"/>
                    <a:gd name="T22" fmla="*/ 797 w 801"/>
                    <a:gd name="T23" fmla="*/ 346 h 801"/>
                    <a:gd name="T24" fmla="*/ 801 w 801"/>
                    <a:gd name="T25" fmla="*/ 401 h 801"/>
                    <a:gd name="T26" fmla="*/ 797 w 801"/>
                    <a:gd name="T27" fmla="*/ 455 h 801"/>
                    <a:gd name="T28" fmla="*/ 787 w 801"/>
                    <a:gd name="T29" fmla="*/ 507 h 801"/>
                    <a:gd name="T30" fmla="*/ 770 w 801"/>
                    <a:gd name="T31" fmla="*/ 557 h 801"/>
                    <a:gd name="T32" fmla="*/ 746 w 801"/>
                    <a:gd name="T33" fmla="*/ 602 h 801"/>
                    <a:gd name="T34" fmla="*/ 717 w 801"/>
                    <a:gd name="T35" fmla="*/ 646 h 801"/>
                    <a:gd name="T36" fmla="*/ 683 w 801"/>
                    <a:gd name="T37" fmla="*/ 684 h 801"/>
                    <a:gd name="T38" fmla="*/ 645 w 801"/>
                    <a:gd name="T39" fmla="*/ 718 h 801"/>
                    <a:gd name="T40" fmla="*/ 602 w 801"/>
                    <a:gd name="T41" fmla="*/ 746 h 801"/>
                    <a:gd name="T42" fmla="*/ 556 w 801"/>
                    <a:gd name="T43" fmla="*/ 770 h 801"/>
                    <a:gd name="T44" fmla="*/ 507 w 801"/>
                    <a:gd name="T45" fmla="*/ 787 h 801"/>
                    <a:gd name="T46" fmla="*/ 454 w 801"/>
                    <a:gd name="T47" fmla="*/ 798 h 801"/>
                    <a:gd name="T48" fmla="*/ 401 w 801"/>
                    <a:gd name="T49" fmla="*/ 801 h 801"/>
                    <a:gd name="T50" fmla="*/ 347 w 801"/>
                    <a:gd name="T51" fmla="*/ 798 h 801"/>
                    <a:gd name="T52" fmla="*/ 295 w 801"/>
                    <a:gd name="T53" fmla="*/ 787 h 801"/>
                    <a:gd name="T54" fmla="*/ 245 w 801"/>
                    <a:gd name="T55" fmla="*/ 770 h 801"/>
                    <a:gd name="T56" fmla="*/ 199 w 801"/>
                    <a:gd name="T57" fmla="*/ 746 h 801"/>
                    <a:gd name="T58" fmla="*/ 156 w 801"/>
                    <a:gd name="T59" fmla="*/ 718 h 801"/>
                    <a:gd name="T60" fmla="*/ 118 w 801"/>
                    <a:gd name="T61" fmla="*/ 684 h 801"/>
                    <a:gd name="T62" fmla="*/ 84 w 801"/>
                    <a:gd name="T63" fmla="*/ 646 h 801"/>
                    <a:gd name="T64" fmla="*/ 55 w 801"/>
                    <a:gd name="T65" fmla="*/ 602 h 801"/>
                    <a:gd name="T66" fmla="*/ 31 w 801"/>
                    <a:gd name="T67" fmla="*/ 557 h 801"/>
                    <a:gd name="T68" fmla="*/ 14 w 801"/>
                    <a:gd name="T69" fmla="*/ 507 h 801"/>
                    <a:gd name="T70" fmla="*/ 4 w 801"/>
                    <a:gd name="T71" fmla="*/ 455 h 801"/>
                    <a:gd name="T72" fmla="*/ 0 w 801"/>
                    <a:gd name="T73" fmla="*/ 401 h 801"/>
                    <a:gd name="T74" fmla="*/ 4 w 801"/>
                    <a:gd name="T75" fmla="*/ 346 h 801"/>
                    <a:gd name="T76" fmla="*/ 14 w 801"/>
                    <a:gd name="T77" fmla="*/ 294 h 801"/>
                    <a:gd name="T78" fmla="*/ 31 w 801"/>
                    <a:gd name="T79" fmla="*/ 245 h 801"/>
                    <a:gd name="T80" fmla="*/ 55 w 801"/>
                    <a:gd name="T81" fmla="*/ 198 h 801"/>
                    <a:gd name="T82" fmla="*/ 84 w 801"/>
                    <a:gd name="T83" fmla="*/ 156 h 801"/>
                    <a:gd name="T84" fmla="*/ 118 w 801"/>
                    <a:gd name="T85" fmla="*/ 117 h 801"/>
                    <a:gd name="T86" fmla="*/ 156 w 801"/>
                    <a:gd name="T87" fmla="*/ 84 h 801"/>
                    <a:gd name="T88" fmla="*/ 199 w 801"/>
                    <a:gd name="T89" fmla="*/ 55 h 801"/>
                    <a:gd name="T90" fmla="*/ 245 w 801"/>
                    <a:gd name="T91" fmla="*/ 32 h 801"/>
                    <a:gd name="T92" fmla="*/ 295 w 801"/>
                    <a:gd name="T93" fmla="*/ 15 h 801"/>
                    <a:gd name="T94" fmla="*/ 347 w 801"/>
                    <a:gd name="T95" fmla="*/ 3 h 801"/>
                    <a:gd name="T96" fmla="*/ 401 w 801"/>
                    <a:gd name="T97" fmla="*/ 0 h 801"/>
                    <a:gd name="T98" fmla="*/ 401 w 801"/>
                    <a:gd name="T99" fmla="*/ 0 h 8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801" h="801">
                      <a:moveTo>
                        <a:pt x="401" y="0"/>
                      </a:moveTo>
                      <a:lnTo>
                        <a:pt x="454" y="3"/>
                      </a:lnTo>
                      <a:lnTo>
                        <a:pt x="507" y="15"/>
                      </a:lnTo>
                      <a:lnTo>
                        <a:pt x="556" y="32"/>
                      </a:lnTo>
                      <a:lnTo>
                        <a:pt x="602" y="55"/>
                      </a:lnTo>
                      <a:lnTo>
                        <a:pt x="645" y="84"/>
                      </a:lnTo>
                      <a:lnTo>
                        <a:pt x="683" y="117"/>
                      </a:lnTo>
                      <a:lnTo>
                        <a:pt x="717" y="156"/>
                      </a:lnTo>
                      <a:lnTo>
                        <a:pt x="746" y="198"/>
                      </a:lnTo>
                      <a:lnTo>
                        <a:pt x="770" y="245"/>
                      </a:lnTo>
                      <a:lnTo>
                        <a:pt x="787" y="294"/>
                      </a:lnTo>
                      <a:lnTo>
                        <a:pt x="797" y="346"/>
                      </a:lnTo>
                      <a:lnTo>
                        <a:pt x="801" y="401"/>
                      </a:lnTo>
                      <a:lnTo>
                        <a:pt x="797" y="455"/>
                      </a:lnTo>
                      <a:lnTo>
                        <a:pt x="787" y="507"/>
                      </a:lnTo>
                      <a:lnTo>
                        <a:pt x="770" y="557"/>
                      </a:lnTo>
                      <a:lnTo>
                        <a:pt x="746" y="602"/>
                      </a:lnTo>
                      <a:lnTo>
                        <a:pt x="717" y="646"/>
                      </a:lnTo>
                      <a:lnTo>
                        <a:pt x="683" y="684"/>
                      </a:lnTo>
                      <a:lnTo>
                        <a:pt x="645" y="718"/>
                      </a:lnTo>
                      <a:lnTo>
                        <a:pt x="602" y="746"/>
                      </a:lnTo>
                      <a:lnTo>
                        <a:pt x="556" y="770"/>
                      </a:lnTo>
                      <a:lnTo>
                        <a:pt x="507" y="787"/>
                      </a:lnTo>
                      <a:lnTo>
                        <a:pt x="454" y="798"/>
                      </a:lnTo>
                      <a:lnTo>
                        <a:pt x="401" y="801"/>
                      </a:lnTo>
                      <a:lnTo>
                        <a:pt x="347" y="798"/>
                      </a:lnTo>
                      <a:lnTo>
                        <a:pt x="295" y="787"/>
                      </a:lnTo>
                      <a:lnTo>
                        <a:pt x="245" y="770"/>
                      </a:lnTo>
                      <a:lnTo>
                        <a:pt x="199" y="746"/>
                      </a:lnTo>
                      <a:lnTo>
                        <a:pt x="156" y="718"/>
                      </a:lnTo>
                      <a:lnTo>
                        <a:pt x="118" y="684"/>
                      </a:lnTo>
                      <a:lnTo>
                        <a:pt x="84" y="646"/>
                      </a:lnTo>
                      <a:lnTo>
                        <a:pt x="55" y="602"/>
                      </a:lnTo>
                      <a:lnTo>
                        <a:pt x="31" y="557"/>
                      </a:lnTo>
                      <a:lnTo>
                        <a:pt x="14" y="507"/>
                      </a:lnTo>
                      <a:lnTo>
                        <a:pt x="4" y="455"/>
                      </a:lnTo>
                      <a:lnTo>
                        <a:pt x="0" y="401"/>
                      </a:lnTo>
                      <a:lnTo>
                        <a:pt x="4" y="346"/>
                      </a:lnTo>
                      <a:lnTo>
                        <a:pt x="14" y="294"/>
                      </a:lnTo>
                      <a:lnTo>
                        <a:pt x="31" y="245"/>
                      </a:lnTo>
                      <a:lnTo>
                        <a:pt x="55" y="198"/>
                      </a:lnTo>
                      <a:lnTo>
                        <a:pt x="84" y="156"/>
                      </a:lnTo>
                      <a:lnTo>
                        <a:pt x="118" y="117"/>
                      </a:lnTo>
                      <a:lnTo>
                        <a:pt x="156" y="84"/>
                      </a:lnTo>
                      <a:lnTo>
                        <a:pt x="199" y="55"/>
                      </a:lnTo>
                      <a:lnTo>
                        <a:pt x="245" y="32"/>
                      </a:lnTo>
                      <a:lnTo>
                        <a:pt x="295" y="15"/>
                      </a:lnTo>
                      <a:lnTo>
                        <a:pt x="347" y="3"/>
                      </a:lnTo>
                      <a:lnTo>
                        <a:pt x="401" y="0"/>
                      </a:lnTo>
                      <a:lnTo>
                        <a:pt x="401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 b="0" i="0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1" name="Freeform 177">
                  <a:extLst/>
                </p:cNvPr>
                <p:cNvSpPr>
                  <a:spLocks/>
                </p:cNvSpPr>
                <p:nvPr/>
              </p:nvSpPr>
              <p:spPr bwMode="auto">
                <a:xfrm>
                  <a:off x="7941" y="2197"/>
                  <a:ext cx="1218" cy="952"/>
                </a:xfrm>
                <a:custGeom>
                  <a:avLst/>
                  <a:gdLst>
                    <a:gd name="T0" fmla="*/ 124 w 1218"/>
                    <a:gd name="T1" fmla="*/ 0 h 952"/>
                    <a:gd name="T2" fmla="*/ 270 w 1218"/>
                    <a:gd name="T3" fmla="*/ 0 h 952"/>
                    <a:gd name="T4" fmla="*/ 287 w 1218"/>
                    <a:gd name="T5" fmla="*/ 3 h 952"/>
                    <a:gd name="T6" fmla="*/ 304 w 1218"/>
                    <a:gd name="T7" fmla="*/ 9 h 952"/>
                    <a:gd name="T8" fmla="*/ 319 w 1218"/>
                    <a:gd name="T9" fmla="*/ 20 h 952"/>
                    <a:gd name="T10" fmla="*/ 331 w 1218"/>
                    <a:gd name="T11" fmla="*/ 33 h 952"/>
                    <a:gd name="T12" fmla="*/ 529 w 1218"/>
                    <a:gd name="T13" fmla="*/ 319 h 952"/>
                    <a:gd name="T14" fmla="*/ 579 w 1218"/>
                    <a:gd name="T15" fmla="*/ 216 h 952"/>
                    <a:gd name="T16" fmla="*/ 499 w 1218"/>
                    <a:gd name="T17" fmla="*/ 50 h 952"/>
                    <a:gd name="T18" fmla="*/ 496 w 1218"/>
                    <a:gd name="T19" fmla="*/ 35 h 952"/>
                    <a:gd name="T20" fmla="*/ 498 w 1218"/>
                    <a:gd name="T21" fmla="*/ 22 h 952"/>
                    <a:gd name="T22" fmla="*/ 505 w 1218"/>
                    <a:gd name="T23" fmla="*/ 12 h 952"/>
                    <a:gd name="T24" fmla="*/ 516 w 1218"/>
                    <a:gd name="T25" fmla="*/ 4 h 952"/>
                    <a:gd name="T26" fmla="*/ 530 w 1218"/>
                    <a:gd name="T27" fmla="*/ 0 h 952"/>
                    <a:gd name="T28" fmla="*/ 689 w 1218"/>
                    <a:gd name="T29" fmla="*/ 0 h 952"/>
                    <a:gd name="T30" fmla="*/ 702 w 1218"/>
                    <a:gd name="T31" fmla="*/ 4 h 952"/>
                    <a:gd name="T32" fmla="*/ 714 w 1218"/>
                    <a:gd name="T33" fmla="*/ 12 h 952"/>
                    <a:gd name="T34" fmla="*/ 720 w 1218"/>
                    <a:gd name="T35" fmla="*/ 22 h 952"/>
                    <a:gd name="T36" fmla="*/ 723 w 1218"/>
                    <a:gd name="T37" fmla="*/ 35 h 952"/>
                    <a:gd name="T38" fmla="*/ 719 w 1218"/>
                    <a:gd name="T39" fmla="*/ 50 h 952"/>
                    <a:gd name="T40" fmla="*/ 640 w 1218"/>
                    <a:gd name="T41" fmla="*/ 216 h 952"/>
                    <a:gd name="T42" fmla="*/ 690 w 1218"/>
                    <a:gd name="T43" fmla="*/ 321 h 952"/>
                    <a:gd name="T44" fmla="*/ 893 w 1218"/>
                    <a:gd name="T45" fmla="*/ 33 h 952"/>
                    <a:gd name="T46" fmla="*/ 906 w 1218"/>
                    <a:gd name="T47" fmla="*/ 18 h 952"/>
                    <a:gd name="T48" fmla="*/ 921 w 1218"/>
                    <a:gd name="T49" fmla="*/ 9 h 952"/>
                    <a:gd name="T50" fmla="*/ 936 w 1218"/>
                    <a:gd name="T51" fmla="*/ 3 h 952"/>
                    <a:gd name="T52" fmla="*/ 955 w 1218"/>
                    <a:gd name="T53" fmla="*/ 0 h 952"/>
                    <a:gd name="T54" fmla="*/ 1093 w 1218"/>
                    <a:gd name="T55" fmla="*/ 0 h 952"/>
                    <a:gd name="T56" fmla="*/ 1121 w 1218"/>
                    <a:gd name="T57" fmla="*/ 4 h 952"/>
                    <a:gd name="T58" fmla="*/ 1147 w 1218"/>
                    <a:gd name="T59" fmla="*/ 13 h 952"/>
                    <a:gd name="T60" fmla="*/ 1171 w 1218"/>
                    <a:gd name="T61" fmla="*/ 28 h 952"/>
                    <a:gd name="T62" fmla="*/ 1190 w 1218"/>
                    <a:gd name="T63" fmla="*/ 47 h 952"/>
                    <a:gd name="T64" fmla="*/ 1205 w 1218"/>
                    <a:gd name="T65" fmla="*/ 71 h 952"/>
                    <a:gd name="T66" fmla="*/ 1214 w 1218"/>
                    <a:gd name="T67" fmla="*/ 97 h 952"/>
                    <a:gd name="T68" fmla="*/ 1218 w 1218"/>
                    <a:gd name="T69" fmla="*/ 124 h 952"/>
                    <a:gd name="T70" fmla="*/ 1218 w 1218"/>
                    <a:gd name="T71" fmla="*/ 952 h 952"/>
                    <a:gd name="T72" fmla="*/ 708 w 1218"/>
                    <a:gd name="T73" fmla="*/ 952 h 952"/>
                    <a:gd name="T74" fmla="*/ 663 w 1218"/>
                    <a:gd name="T75" fmla="*/ 856 h 952"/>
                    <a:gd name="T76" fmla="*/ 610 w 1218"/>
                    <a:gd name="T77" fmla="*/ 763 h 952"/>
                    <a:gd name="T78" fmla="*/ 553 w 1218"/>
                    <a:gd name="T79" fmla="*/ 676 h 952"/>
                    <a:gd name="T80" fmla="*/ 491 w 1218"/>
                    <a:gd name="T81" fmla="*/ 590 h 952"/>
                    <a:gd name="T82" fmla="*/ 433 w 1218"/>
                    <a:gd name="T83" fmla="*/ 520 h 952"/>
                    <a:gd name="T84" fmla="*/ 390 w 1218"/>
                    <a:gd name="T85" fmla="*/ 473 h 952"/>
                    <a:gd name="T86" fmla="*/ 346 w 1218"/>
                    <a:gd name="T87" fmla="*/ 427 h 952"/>
                    <a:gd name="T88" fmla="*/ 266 w 1218"/>
                    <a:gd name="T89" fmla="*/ 351 h 952"/>
                    <a:gd name="T90" fmla="*/ 181 w 1218"/>
                    <a:gd name="T91" fmla="*/ 280 h 952"/>
                    <a:gd name="T92" fmla="*/ 92 w 1218"/>
                    <a:gd name="T93" fmla="*/ 216 h 952"/>
                    <a:gd name="T94" fmla="*/ 0 w 1218"/>
                    <a:gd name="T95" fmla="*/ 157 h 952"/>
                    <a:gd name="T96" fmla="*/ 0 w 1218"/>
                    <a:gd name="T97" fmla="*/ 124 h 952"/>
                    <a:gd name="T98" fmla="*/ 3 w 1218"/>
                    <a:gd name="T99" fmla="*/ 97 h 952"/>
                    <a:gd name="T100" fmla="*/ 12 w 1218"/>
                    <a:gd name="T101" fmla="*/ 71 h 952"/>
                    <a:gd name="T102" fmla="*/ 27 w 1218"/>
                    <a:gd name="T103" fmla="*/ 47 h 952"/>
                    <a:gd name="T104" fmla="*/ 46 w 1218"/>
                    <a:gd name="T105" fmla="*/ 28 h 952"/>
                    <a:gd name="T106" fmla="*/ 69 w 1218"/>
                    <a:gd name="T107" fmla="*/ 13 h 952"/>
                    <a:gd name="T108" fmla="*/ 96 w 1218"/>
                    <a:gd name="T109" fmla="*/ 4 h 952"/>
                    <a:gd name="T110" fmla="*/ 124 w 1218"/>
                    <a:gd name="T111" fmla="*/ 0 h 9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8" h="952">
                      <a:moveTo>
                        <a:pt x="124" y="0"/>
                      </a:moveTo>
                      <a:lnTo>
                        <a:pt x="270" y="0"/>
                      </a:lnTo>
                      <a:lnTo>
                        <a:pt x="287" y="3"/>
                      </a:lnTo>
                      <a:lnTo>
                        <a:pt x="304" y="9"/>
                      </a:lnTo>
                      <a:lnTo>
                        <a:pt x="319" y="20"/>
                      </a:lnTo>
                      <a:lnTo>
                        <a:pt x="331" y="33"/>
                      </a:lnTo>
                      <a:lnTo>
                        <a:pt x="529" y="319"/>
                      </a:lnTo>
                      <a:lnTo>
                        <a:pt x="579" y="216"/>
                      </a:lnTo>
                      <a:lnTo>
                        <a:pt x="499" y="50"/>
                      </a:lnTo>
                      <a:lnTo>
                        <a:pt x="496" y="35"/>
                      </a:lnTo>
                      <a:lnTo>
                        <a:pt x="498" y="22"/>
                      </a:lnTo>
                      <a:lnTo>
                        <a:pt x="505" y="12"/>
                      </a:lnTo>
                      <a:lnTo>
                        <a:pt x="516" y="4"/>
                      </a:lnTo>
                      <a:lnTo>
                        <a:pt x="530" y="0"/>
                      </a:lnTo>
                      <a:lnTo>
                        <a:pt x="689" y="0"/>
                      </a:lnTo>
                      <a:lnTo>
                        <a:pt x="702" y="4"/>
                      </a:lnTo>
                      <a:lnTo>
                        <a:pt x="714" y="12"/>
                      </a:lnTo>
                      <a:lnTo>
                        <a:pt x="720" y="22"/>
                      </a:lnTo>
                      <a:lnTo>
                        <a:pt x="723" y="35"/>
                      </a:lnTo>
                      <a:lnTo>
                        <a:pt x="719" y="50"/>
                      </a:lnTo>
                      <a:lnTo>
                        <a:pt x="640" y="216"/>
                      </a:lnTo>
                      <a:lnTo>
                        <a:pt x="690" y="321"/>
                      </a:lnTo>
                      <a:lnTo>
                        <a:pt x="893" y="33"/>
                      </a:lnTo>
                      <a:lnTo>
                        <a:pt x="906" y="18"/>
                      </a:lnTo>
                      <a:lnTo>
                        <a:pt x="921" y="9"/>
                      </a:lnTo>
                      <a:lnTo>
                        <a:pt x="936" y="3"/>
                      </a:lnTo>
                      <a:lnTo>
                        <a:pt x="955" y="0"/>
                      </a:lnTo>
                      <a:lnTo>
                        <a:pt x="1093" y="0"/>
                      </a:lnTo>
                      <a:lnTo>
                        <a:pt x="1121" y="4"/>
                      </a:lnTo>
                      <a:lnTo>
                        <a:pt x="1147" y="13"/>
                      </a:lnTo>
                      <a:lnTo>
                        <a:pt x="1171" y="28"/>
                      </a:lnTo>
                      <a:lnTo>
                        <a:pt x="1190" y="47"/>
                      </a:lnTo>
                      <a:lnTo>
                        <a:pt x="1205" y="71"/>
                      </a:lnTo>
                      <a:lnTo>
                        <a:pt x="1214" y="97"/>
                      </a:lnTo>
                      <a:lnTo>
                        <a:pt x="1218" y="124"/>
                      </a:lnTo>
                      <a:lnTo>
                        <a:pt x="1218" y="952"/>
                      </a:lnTo>
                      <a:lnTo>
                        <a:pt x="708" y="952"/>
                      </a:lnTo>
                      <a:lnTo>
                        <a:pt x="663" y="856"/>
                      </a:lnTo>
                      <a:lnTo>
                        <a:pt x="610" y="763"/>
                      </a:lnTo>
                      <a:lnTo>
                        <a:pt x="553" y="676"/>
                      </a:lnTo>
                      <a:lnTo>
                        <a:pt x="491" y="590"/>
                      </a:lnTo>
                      <a:lnTo>
                        <a:pt x="433" y="520"/>
                      </a:lnTo>
                      <a:lnTo>
                        <a:pt x="390" y="473"/>
                      </a:lnTo>
                      <a:lnTo>
                        <a:pt x="346" y="427"/>
                      </a:lnTo>
                      <a:lnTo>
                        <a:pt x="266" y="351"/>
                      </a:lnTo>
                      <a:lnTo>
                        <a:pt x="181" y="280"/>
                      </a:lnTo>
                      <a:lnTo>
                        <a:pt x="92" y="216"/>
                      </a:lnTo>
                      <a:lnTo>
                        <a:pt x="0" y="157"/>
                      </a:lnTo>
                      <a:lnTo>
                        <a:pt x="0" y="124"/>
                      </a:lnTo>
                      <a:lnTo>
                        <a:pt x="3" y="97"/>
                      </a:lnTo>
                      <a:lnTo>
                        <a:pt x="12" y="71"/>
                      </a:lnTo>
                      <a:lnTo>
                        <a:pt x="27" y="47"/>
                      </a:lnTo>
                      <a:lnTo>
                        <a:pt x="46" y="28"/>
                      </a:lnTo>
                      <a:lnTo>
                        <a:pt x="69" y="13"/>
                      </a:lnTo>
                      <a:lnTo>
                        <a:pt x="96" y="4"/>
                      </a:lnTo>
                      <a:lnTo>
                        <a:pt x="124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 b="0" i="0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2" name="Freeform 178">
                  <a:extLst/>
                </p:cNvPr>
                <p:cNvSpPr>
                  <a:spLocks/>
                </p:cNvSpPr>
                <p:nvPr/>
              </p:nvSpPr>
              <p:spPr bwMode="auto">
                <a:xfrm>
                  <a:off x="8149" y="1317"/>
                  <a:ext cx="802" cy="801"/>
                </a:xfrm>
                <a:custGeom>
                  <a:avLst/>
                  <a:gdLst>
                    <a:gd name="T0" fmla="*/ 401 w 802"/>
                    <a:gd name="T1" fmla="*/ 0 h 801"/>
                    <a:gd name="T2" fmla="*/ 455 w 802"/>
                    <a:gd name="T3" fmla="*/ 3 h 801"/>
                    <a:gd name="T4" fmla="*/ 507 w 802"/>
                    <a:gd name="T5" fmla="*/ 15 h 801"/>
                    <a:gd name="T6" fmla="*/ 557 w 802"/>
                    <a:gd name="T7" fmla="*/ 32 h 801"/>
                    <a:gd name="T8" fmla="*/ 603 w 802"/>
                    <a:gd name="T9" fmla="*/ 55 h 801"/>
                    <a:gd name="T10" fmla="*/ 644 w 802"/>
                    <a:gd name="T11" fmla="*/ 84 h 801"/>
                    <a:gd name="T12" fmla="*/ 684 w 802"/>
                    <a:gd name="T13" fmla="*/ 117 h 801"/>
                    <a:gd name="T14" fmla="*/ 718 w 802"/>
                    <a:gd name="T15" fmla="*/ 156 h 801"/>
                    <a:gd name="T16" fmla="*/ 747 w 802"/>
                    <a:gd name="T17" fmla="*/ 198 h 801"/>
                    <a:gd name="T18" fmla="*/ 769 w 802"/>
                    <a:gd name="T19" fmla="*/ 245 h 801"/>
                    <a:gd name="T20" fmla="*/ 787 w 802"/>
                    <a:gd name="T21" fmla="*/ 294 h 801"/>
                    <a:gd name="T22" fmla="*/ 798 w 802"/>
                    <a:gd name="T23" fmla="*/ 346 h 801"/>
                    <a:gd name="T24" fmla="*/ 802 w 802"/>
                    <a:gd name="T25" fmla="*/ 401 h 801"/>
                    <a:gd name="T26" fmla="*/ 798 w 802"/>
                    <a:gd name="T27" fmla="*/ 455 h 801"/>
                    <a:gd name="T28" fmla="*/ 787 w 802"/>
                    <a:gd name="T29" fmla="*/ 507 h 801"/>
                    <a:gd name="T30" fmla="*/ 769 w 802"/>
                    <a:gd name="T31" fmla="*/ 557 h 801"/>
                    <a:gd name="T32" fmla="*/ 747 w 802"/>
                    <a:gd name="T33" fmla="*/ 602 h 801"/>
                    <a:gd name="T34" fmla="*/ 718 w 802"/>
                    <a:gd name="T35" fmla="*/ 646 h 801"/>
                    <a:gd name="T36" fmla="*/ 684 w 802"/>
                    <a:gd name="T37" fmla="*/ 684 h 801"/>
                    <a:gd name="T38" fmla="*/ 644 w 802"/>
                    <a:gd name="T39" fmla="*/ 718 h 801"/>
                    <a:gd name="T40" fmla="*/ 603 w 802"/>
                    <a:gd name="T41" fmla="*/ 746 h 801"/>
                    <a:gd name="T42" fmla="*/ 557 w 802"/>
                    <a:gd name="T43" fmla="*/ 770 h 801"/>
                    <a:gd name="T44" fmla="*/ 507 w 802"/>
                    <a:gd name="T45" fmla="*/ 787 h 801"/>
                    <a:gd name="T46" fmla="*/ 455 w 802"/>
                    <a:gd name="T47" fmla="*/ 798 h 801"/>
                    <a:gd name="T48" fmla="*/ 401 w 802"/>
                    <a:gd name="T49" fmla="*/ 801 h 801"/>
                    <a:gd name="T50" fmla="*/ 346 w 802"/>
                    <a:gd name="T51" fmla="*/ 798 h 801"/>
                    <a:gd name="T52" fmla="*/ 293 w 802"/>
                    <a:gd name="T53" fmla="*/ 787 h 801"/>
                    <a:gd name="T54" fmla="*/ 245 w 802"/>
                    <a:gd name="T55" fmla="*/ 770 h 801"/>
                    <a:gd name="T56" fmla="*/ 198 w 802"/>
                    <a:gd name="T57" fmla="*/ 746 h 801"/>
                    <a:gd name="T58" fmla="*/ 156 w 802"/>
                    <a:gd name="T59" fmla="*/ 718 h 801"/>
                    <a:gd name="T60" fmla="*/ 117 w 802"/>
                    <a:gd name="T61" fmla="*/ 684 h 801"/>
                    <a:gd name="T62" fmla="*/ 83 w 802"/>
                    <a:gd name="T63" fmla="*/ 646 h 801"/>
                    <a:gd name="T64" fmla="*/ 54 w 802"/>
                    <a:gd name="T65" fmla="*/ 602 h 801"/>
                    <a:gd name="T66" fmla="*/ 32 w 802"/>
                    <a:gd name="T67" fmla="*/ 557 h 801"/>
                    <a:gd name="T68" fmla="*/ 13 w 802"/>
                    <a:gd name="T69" fmla="*/ 507 h 801"/>
                    <a:gd name="T70" fmla="*/ 3 w 802"/>
                    <a:gd name="T71" fmla="*/ 455 h 801"/>
                    <a:gd name="T72" fmla="*/ 0 w 802"/>
                    <a:gd name="T73" fmla="*/ 401 h 801"/>
                    <a:gd name="T74" fmla="*/ 3 w 802"/>
                    <a:gd name="T75" fmla="*/ 346 h 801"/>
                    <a:gd name="T76" fmla="*/ 13 w 802"/>
                    <a:gd name="T77" fmla="*/ 294 h 801"/>
                    <a:gd name="T78" fmla="*/ 32 w 802"/>
                    <a:gd name="T79" fmla="*/ 245 h 801"/>
                    <a:gd name="T80" fmla="*/ 54 w 802"/>
                    <a:gd name="T81" fmla="*/ 198 h 801"/>
                    <a:gd name="T82" fmla="*/ 83 w 802"/>
                    <a:gd name="T83" fmla="*/ 156 h 801"/>
                    <a:gd name="T84" fmla="*/ 117 w 802"/>
                    <a:gd name="T85" fmla="*/ 117 h 801"/>
                    <a:gd name="T86" fmla="*/ 156 w 802"/>
                    <a:gd name="T87" fmla="*/ 84 h 801"/>
                    <a:gd name="T88" fmla="*/ 198 w 802"/>
                    <a:gd name="T89" fmla="*/ 55 h 801"/>
                    <a:gd name="T90" fmla="*/ 245 w 802"/>
                    <a:gd name="T91" fmla="*/ 32 h 801"/>
                    <a:gd name="T92" fmla="*/ 293 w 802"/>
                    <a:gd name="T93" fmla="*/ 15 h 801"/>
                    <a:gd name="T94" fmla="*/ 346 w 802"/>
                    <a:gd name="T95" fmla="*/ 3 h 801"/>
                    <a:gd name="T96" fmla="*/ 401 w 802"/>
                    <a:gd name="T97" fmla="*/ 0 h 8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802" h="801">
                      <a:moveTo>
                        <a:pt x="401" y="0"/>
                      </a:moveTo>
                      <a:lnTo>
                        <a:pt x="455" y="3"/>
                      </a:lnTo>
                      <a:lnTo>
                        <a:pt x="507" y="15"/>
                      </a:lnTo>
                      <a:lnTo>
                        <a:pt x="557" y="32"/>
                      </a:lnTo>
                      <a:lnTo>
                        <a:pt x="603" y="55"/>
                      </a:lnTo>
                      <a:lnTo>
                        <a:pt x="644" y="84"/>
                      </a:lnTo>
                      <a:lnTo>
                        <a:pt x="684" y="117"/>
                      </a:lnTo>
                      <a:lnTo>
                        <a:pt x="718" y="156"/>
                      </a:lnTo>
                      <a:lnTo>
                        <a:pt x="747" y="198"/>
                      </a:lnTo>
                      <a:lnTo>
                        <a:pt x="769" y="245"/>
                      </a:lnTo>
                      <a:lnTo>
                        <a:pt x="787" y="294"/>
                      </a:lnTo>
                      <a:lnTo>
                        <a:pt x="798" y="346"/>
                      </a:lnTo>
                      <a:lnTo>
                        <a:pt x="802" y="401"/>
                      </a:lnTo>
                      <a:lnTo>
                        <a:pt x="798" y="455"/>
                      </a:lnTo>
                      <a:lnTo>
                        <a:pt x="787" y="507"/>
                      </a:lnTo>
                      <a:lnTo>
                        <a:pt x="769" y="557"/>
                      </a:lnTo>
                      <a:lnTo>
                        <a:pt x="747" y="602"/>
                      </a:lnTo>
                      <a:lnTo>
                        <a:pt x="718" y="646"/>
                      </a:lnTo>
                      <a:lnTo>
                        <a:pt x="684" y="684"/>
                      </a:lnTo>
                      <a:lnTo>
                        <a:pt x="644" y="718"/>
                      </a:lnTo>
                      <a:lnTo>
                        <a:pt x="603" y="746"/>
                      </a:lnTo>
                      <a:lnTo>
                        <a:pt x="557" y="770"/>
                      </a:lnTo>
                      <a:lnTo>
                        <a:pt x="507" y="787"/>
                      </a:lnTo>
                      <a:lnTo>
                        <a:pt x="455" y="798"/>
                      </a:lnTo>
                      <a:lnTo>
                        <a:pt x="401" y="801"/>
                      </a:lnTo>
                      <a:lnTo>
                        <a:pt x="346" y="798"/>
                      </a:lnTo>
                      <a:lnTo>
                        <a:pt x="293" y="787"/>
                      </a:lnTo>
                      <a:lnTo>
                        <a:pt x="245" y="770"/>
                      </a:lnTo>
                      <a:lnTo>
                        <a:pt x="198" y="746"/>
                      </a:lnTo>
                      <a:lnTo>
                        <a:pt x="156" y="718"/>
                      </a:lnTo>
                      <a:lnTo>
                        <a:pt x="117" y="684"/>
                      </a:lnTo>
                      <a:lnTo>
                        <a:pt x="83" y="646"/>
                      </a:lnTo>
                      <a:lnTo>
                        <a:pt x="54" y="602"/>
                      </a:lnTo>
                      <a:lnTo>
                        <a:pt x="32" y="557"/>
                      </a:lnTo>
                      <a:lnTo>
                        <a:pt x="13" y="507"/>
                      </a:lnTo>
                      <a:lnTo>
                        <a:pt x="3" y="455"/>
                      </a:lnTo>
                      <a:lnTo>
                        <a:pt x="0" y="401"/>
                      </a:lnTo>
                      <a:lnTo>
                        <a:pt x="3" y="346"/>
                      </a:lnTo>
                      <a:lnTo>
                        <a:pt x="13" y="294"/>
                      </a:lnTo>
                      <a:lnTo>
                        <a:pt x="32" y="245"/>
                      </a:lnTo>
                      <a:lnTo>
                        <a:pt x="54" y="198"/>
                      </a:lnTo>
                      <a:lnTo>
                        <a:pt x="83" y="156"/>
                      </a:lnTo>
                      <a:lnTo>
                        <a:pt x="117" y="117"/>
                      </a:lnTo>
                      <a:lnTo>
                        <a:pt x="156" y="84"/>
                      </a:lnTo>
                      <a:lnTo>
                        <a:pt x="198" y="55"/>
                      </a:lnTo>
                      <a:lnTo>
                        <a:pt x="245" y="32"/>
                      </a:lnTo>
                      <a:lnTo>
                        <a:pt x="293" y="15"/>
                      </a:lnTo>
                      <a:lnTo>
                        <a:pt x="346" y="3"/>
                      </a:lnTo>
                      <a:lnTo>
                        <a:pt x="401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 b="0" i="0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3" name="Freeform 179">
                  <a:extLst/>
                </p:cNvPr>
                <p:cNvSpPr>
                  <a:spLocks/>
                </p:cNvSpPr>
                <p:nvPr/>
              </p:nvSpPr>
              <p:spPr bwMode="auto">
                <a:xfrm>
                  <a:off x="8262" y="4809"/>
                  <a:ext cx="918" cy="822"/>
                </a:xfrm>
                <a:custGeom>
                  <a:avLst/>
                  <a:gdLst>
                    <a:gd name="T0" fmla="*/ 281 w 918"/>
                    <a:gd name="T1" fmla="*/ 0 h 822"/>
                    <a:gd name="T2" fmla="*/ 830 w 918"/>
                    <a:gd name="T3" fmla="*/ 421 h 822"/>
                    <a:gd name="T4" fmla="*/ 857 w 918"/>
                    <a:gd name="T5" fmla="*/ 445 h 822"/>
                    <a:gd name="T6" fmla="*/ 880 w 918"/>
                    <a:gd name="T7" fmla="*/ 472 h 822"/>
                    <a:gd name="T8" fmla="*/ 897 w 918"/>
                    <a:gd name="T9" fmla="*/ 504 h 822"/>
                    <a:gd name="T10" fmla="*/ 909 w 918"/>
                    <a:gd name="T11" fmla="*/ 535 h 822"/>
                    <a:gd name="T12" fmla="*/ 916 w 918"/>
                    <a:gd name="T13" fmla="*/ 569 h 822"/>
                    <a:gd name="T14" fmla="*/ 918 w 918"/>
                    <a:gd name="T15" fmla="*/ 603 h 822"/>
                    <a:gd name="T16" fmla="*/ 915 w 918"/>
                    <a:gd name="T17" fmla="*/ 637 h 822"/>
                    <a:gd name="T18" fmla="*/ 906 w 918"/>
                    <a:gd name="T19" fmla="*/ 671 h 822"/>
                    <a:gd name="T20" fmla="*/ 892 w 918"/>
                    <a:gd name="T21" fmla="*/ 704 h 822"/>
                    <a:gd name="T22" fmla="*/ 872 w 918"/>
                    <a:gd name="T23" fmla="*/ 734 h 822"/>
                    <a:gd name="T24" fmla="*/ 848 w 918"/>
                    <a:gd name="T25" fmla="*/ 760 h 822"/>
                    <a:gd name="T26" fmla="*/ 821 w 918"/>
                    <a:gd name="T27" fmla="*/ 782 h 822"/>
                    <a:gd name="T28" fmla="*/ 792 w 918"/>
                    <a:gd name="T29" fmla="*/ 800 h 822"/>
                    <a:gd name="T30" fmla="*/ 761 w 918"/>
                    <a:gd name="T31" fmla="*/ 811 h 822"/>
                    <a:gd name="T32" fmla="*/ 728 w 918"/>
                    <a:gd name="T33" fmla="*/ 819 h 822"/>
                    <a:gd name="T34" fmla="*/ 694 w 918"/>
                    <a:gd name="T35" fmla="*/ 822 h 822"/>
                    <a:gd name="T36" fmla="*/ 658 w 918"/>
                    <a:gd name="T37" fmla="*/ 819 h 822"/>
                    <a:gd name="T38" fmla="*/ 624 w 918"/>
                    <a:gd name="T39" fmla="*/ 810 h 822"/>
                    <a:gd name="T40" fmla="*/ 590 w 918"/>
                    <a:gd name="T41" fmla="*/ 796 h 822"/>
                    <a:gd name="T42" fmla="*/ 559 w 918"/>
                    <a:gd name="T43" fmla="*/ 776 h 822"/>
                    <a:gd name="T44" fmla="*/ 0 w 918"/>
                    <a:gd name="T45" fmla="*/ 348 h 822"/>
                    <a:gd name="T46" fmla="*/ 25 w 918"/>
                    <a:gd name="T47" fmla="*/ 323 h 822"/>
                    <a:gd name="T48" fmla="*/ 97 w 918"/>
                    <a:gd name="T49" fmla="*/ 248 h 822"/>
                    <a:gd name="T50" fmla="*/ 162 w 918"/>
                    <a:gd name="T51" fmla="*/ 169 h 822"/>
                    <a:gd name="T52" fmla="*/ 225 w 918"/>
                    <a:gd name="T53" fmla="*/ 86 h 822"/>
                    <a:gd name="T54" fmla="*/ 281 w 918"/>
                    <a:gd name="T55" fmla="*/ 0 h 8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918" h="822">
                      <a:moveTo>
                        <a:pt x="281" y="0"/>
                      </a:moveTo>
                      <a:lnTo>
                        <a:pt x="830" y="421"/>
                      </a:lnTo>
                      <a:lnTo>
                        <a:pt x="857" y="445"/>
                      </a:lnTo>
                      <a:lnTo>
                        <a:pt x="880" y="472"/>
                      </a:lnTo>
                      <a:lnTo>
                        <a:pt x="897" y="504"/>
                      </a:lnTo>
                      <a:lnTo>
                        <a:pt x="909" y="535"/>
                      </a:lnTo>
                      <a:lnTo>
                        <a:pt x="916" y="569"/>
                      </a:lnTo>
                      <a:lnTo>
                        <a:pt x="918" y="603"/>
                      </a:lnTo>
                      <a:lnTo>
                        <a:pt x="915" y="637"/>
                      </a:lnTo>
                      <a:lnTo>
                        <a:pt x="906" y="671"/>
                      </a:lnTo>
                      <a:lnTo>
                        <a:pt x="892" y="704"/>
                      </a:lnTo>
                      <a:lnTo>
                        <a:pt x="872" y="734"/>
                      </a:lnTo>
                      <a:lnTo>
                        <a:pt x="848" y="760"/>
                      </a:lnTo>
                      <a:lnTo>
                        <a:pt x="821" y="782"/>
                      </a:lnTo>
                      <a:lnTo>
                        <a:pt x="792" y="800"/>
                      </a:lnTo>
                      <a:lnTo>
                        <a:pt x="761" y="811"/>
                      </a:lnTo>
                      <a:lnTo>
                        <a:pt x="728" y="819"/>
                      </a:lnTo>
                      <a:lnTo>
                        <a:pt x="694" y="822"/>
                      </a:lnTo>
                      <a:lnTo>
                        <a:pt x="658" y="819"/>
                      </a:lnTo>
                      <a:lnTo>
                        <a:pt x="624" y="810"/>
                      </a:lnTo>
                      <a:lnTo>
                        <a:pt x="590" y="796"/>
                      </a:lnTo>
                      <a:lnTo>
                        <a:pt x="559" y="776"/>
                      </a:lnTo>
                      <a:lnTo>
                        <a:pt x="0" y="348"/>
                      </a:lnTo>
                      <a:lnTo>
                        <a:pt x="25" y="323"/>
                      </a:lnTo>
                      <a:lnTo>
                        <a:pt x="97" y="248"/>
                      </a:lnTo>
                      <a:lnTo>
                        <a:pt x="162" y="169"/>
                      </a:lnTo>
                      <a:lnTo>
                        <a:pt x="225" y="86"/>
                      </a:lnTo>
                      <a:lnTo>
                        <a:pt x="281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 b="0" i="0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4" name="Freeform 180">
                  <a:extLst/>
                </p:cNvPr>
                <p:cNvSpPr>
                  <a:spLocks/>
                </p:cNvSpPr>
                <p:nvPr/>
              </p:nvSpPr>
              <p:spPr bwMode="auto">
                <a:xfrm>
                  <a:off x="6426" y="3746"/>
                  <a:ext cx="1218" cy="950"/>
                </a:xfrm>
                <a:custGeom>
                  <a:avLst/>
                  <a:gdLst>
                    <a:gd name="T0" fmla="*/ 124 w 1218"/>
                    <a:gd name="T1" fmla="*/ 0 h 950"/>
                    <a:gd name="T2" fmla="*/ 270 w 1218"/>
                    <a:gd name="T3" fmla="*/ 0 h 950"/>
                    <a:gd name="T4" fmla="*/ 287 w 1218"/>
                    <a:gd name="T5" fmla="*/ 2 h 950"/>
                    <a:gd name="T6" fmla="*/ 304 w 1218"/>
                    <a:gd name="T7" fmla="*/ 9 h 950"/>
                    <a:gd name="T8" fmla="*/ 319 w 1218"/>
                    <a:gd name="T9" fmla="*/ 18 h 950"/>
                    <a:gd name="T10" fmla="*/ 331 w 1218"/>
                    <a:gd name="T11" fmla="*/ 32 h 950"/>
                    <a:gd name="T12" fmla="*/ 529 w 1218"/>
                    <a:gd name="T13" fmla="*/ 318 h 950"/>
                    <a:gd name="T14" fmla="*/ 577 w 1218"/>
                    <a:gd name="T15" fmla="*/ 214 h 950"/>
                    <a:gd name="T16" fmla="*/ 499 w 1218"/>
                    <a:gd name="T17" fmla="*/ 48 h 950"/>
                    <a:gd name="T18" fmla="*/ 495 w 1218"/>
                    <a:gd name="T19" fmla="*/ 35 h 950"/>
                    <a:gd name="T20" fmla="*/ 498 w 1218"/>
                    <a:gd name="T21" fmla="*/ 22 h 950"/>
                    <a:gd name="T22" fmla="*/ 504 w 1218"/>
                    <a:gd name="T23" fmla="*/ 10 h 950"/>
                    <a:gd name="T24" fmla="*/ 516 w 1218"/>
                    <a:gd name="T25" fmla="*/ 2 h 950"/>
                    <a:gd name="T26" fmla="*/ 529 w 1218"/>
                    <a:gd name="T27" fmla="*/ 0 h 950"/>
                    <a:gd name="T28" fmla="*/ 687 w 1218"/>
                    <a:gd name="T29" fmla="*/ 0 h 950"/>
                    <a:gd name="T30" fmla="*/ 702 w 1218"/>
                    <a:gd name="T31" fmla="*/ 2 h 950"/>
                    <a:gd name="T32" fmla="*/ 712 w 1218"/>
                    <a:gd name="T33" fmla="*/ 10 h 950"/>
                    <a:gd name="T34" fmla="*/ 720 w 1218"/>
                    <a:gd name="T35" fmla="*/ 22 h 950"/>
                    <a:gd name="T36" fmla="*/ 721 w 1218"/>
                    <a:gd name="T37" fmla="*/ 35 h 950"/>
                    <a:gd name="T38" fmla="*/ 719 w 1218"/>
                    <a:gd name="T39" fmla="*/ 48 h 950"/>
                    <a:gd name="T40" fmla="*/ 639 w 1218"/>
                    <a:gd name="T41" fmla="*/ 214 h 950"/>
                    <a:gd name="T42" fmla="*/ 689 w 1218"/>
                    <a:gd name="T43" fmla="*/ 319 h 950"/>
                    <a:gd name="T44" fmla="*/ 893 w 1218"/>
                    <a:gd name="T45" fmla="*/ 31 h 950"/>
                    <a:gd name="T46" fmla="*/ 905 w 1218"/>
                    <a:gd name="T47" fmla="*/ 18 h 950"/>
                    <a:gd name="T48" fmla="*/ 919 w 1218"/>
                    <a:gd name="T49" fmla="*/ 8 h 950"/>
                    <a:gd name="T50" fmla="*/ 936 w 1218"/>
                    <a:gd name="T51" fmla="*/ 1 h 950"/>
                    <a:gd name="T52" fmla="*/ 955 w 1218"/>
                    <a:gd name="T53" fmla="*/ 0 h 950"/>
                    <a:gd name="T54" fmla="*/ 1092 w 1218"/>
                    <a:gd name="T55" fmla="*/ 0 h 950"/>
                    <a:gd name="T56" fmla="*/ 1121 w 1218"/>
                    <a:gd name="T57" fmla="*/ 2 h 950"/>
                    <a:gd name="T58" fmla="*/ 1147 w 1218"/>
                    <a:gd name="T59" fmla="*/ 11 h 950"/>
                    <a:gd name="T60" fmla="*/ 1171 w 1218"/>
                    <a:gd name="T61" fmla="*/ 27 h 950"/>
                    <a:gd name="T62" fmla="*/ 1189 w 1218"/>
                    <a:gd name="T63" fmla="*/ 45 h 950"/>
                    <a:gd name="T64" fmla="*/ 1205 w 1218"/>
                    <a:gd name="T65" fmla="*/ 69 h 950"/>
                    <a:gd name="T66" fmla="*/ 1214 w 1218"/>
                    <a:gd name="T67" fmla="*/ 95 h 950"/>
                    <a:gd name="T68" fmla="*/ 1216 w 1218"/>
                    <a:gd name="T69" fmla="*/ 124 h 950"/>
                    <a:gd name="T70" fmla="*/ 1218 w 1218"/>
                    <a:gd name="T71" fmla="*/ 124 h 950"/>
                    <a:gd name="T72" fmla="*/ 1218 w 1218"/>
                    <a:gd name="T73" fmla="*/ 950 h 950"/>
                    <a:gd name="T74" fmla="*/ 0 w 1218"/>
                    <a:gd name="T75" fmla="*/ 950 h 950"/>
                    <a:gd name="T76" fmla="*/ 0 w 1218"/>
                    <a:gd name="T77" fmla="*/ 124 h 950"/>
                    <a:gd name="T78" fmla="*/ 3 w 1218"/>
                    <a:gd name="T79" fmla="*/ 95 h 950"/>
                    <a:gd name="T80" fmla="*/ 12 w 1218"/>
                    <a:gd name="T81" fmla="*/ 69 h 950"/>
                    <a:gd name="T82" fmla="*/ 26 w 1218"/>
                    <a:gd name="T83" fmla="*/ 45 h 950"/>
                    <a:gd name="T84" fmla="*/ 46 w 1218"/>
                    <a:gd name="T85" fmla="*/ 27 h 950"/>
                    <a:gd name="T86" fmla="*/ 69 w 1218"/>
                    <a:gd name="T87" fmla="*/ 13 h 950"/>
                    <a:gd name="T88" fmla="*/ 96 w 1218"/>
                    <a:gd name="T89" fmla="*/ 2 h 950"/>
                    <a:gd name="T90" fmla="*/ 124 w 1218"/>
                    <a:gd name="T91" fmla="*/ 0 h 9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218" h="950">
                      <a:moveTo>
                        <a:pt x="124" y="0"/>
                      </a:moveTo>
                      <a:lnTo>
                        <a:pt x="270" y="0"/>
                      </a:lnTo>
                      <a:lnTo>
                        <a:pt x="287" y="2"/>
                      </a:lnTo>
                      <a:lnTo>
                        <a:pt x="304" y="9"/>
                      </a:lnTo>
                      <a:lnTo>
                        <a:pt x="319" y="18"/>
                      </a:lnTo>
                      <a:lnTo>
                        <a:pt x="331" y="32"/>
                      </a:lnTo>
                      <a:lnTo>
                        <a:pt x="529" y="318"/>
                      </a:lnTo>
                      <a:lnTo>
                        <a:pt x="577" y="214"/>
                      </a:lnTo>
                      <a:lnTo>
                        <a:pt x="499" y="48"/>
                      </a:lnTo>
                      <a:lnTo>
                        <a:pt x="495" y="35"/>
                      </a:lnTo>
                      <a:lnTo>
                        <a:pt x="498" y="22"/>
                      </a:lnTo>
                      <a:lnTo>
                        <a:pt x="504" y="10"/>
                      </a:lnTo>
                      <a:lnTo>
                        <a:pt x="516" y="2"/>
                      </a:lnTo>
                      <a:lnTo>
                        <a:pt x="529" y="0"/>
                      </a:lnTo>
                      <a:lnTo>
                        <a:pt x="687" y="0"/>
                      </a:lnTo>
                      <a:lnTo>
                        <a:pt x="702" y="2"/>
                      </a:lnTo>
                      <a:lnTo>
                        <a:pt x="712" y="10"/>
                      </a:lnTo>
                      <a:lnTo>
                        <a:pt x="720" y="22"/>
                      </a:lnTo>
                      <a:lnTo>
                        <a:pt x="721" y="35"/>
                      </a:lnTo>
                      <a:lnTo>
                        <a:pt x="719" y="48"/>
                      </a:lnTo>
                      <a:lnTo>
                        <a:pt x="639" y="214"/>
                      </a:lnTo>
                      <a:lnTo>
                        <a:pt x="689" y="319"/>
                      </a:lnTo>
                      <a:lnTo>
                        <a:pt x="893" y="31"/>
                      </a:lnTo>
                      <a:lnTo>
                        <a:pt x="905" y="18"/>
                      </a:lnTo>
                      <a:lnTo>
                        <a:pt x="919" y="8"/>
                      </a:lnTo>
                      <a:lnTo>
                        <a:pt x="936" y="1"/>
                      </a:lnTo>
                      <a:lnTo>
                        <a:pt x="955" y="0"/>
                      </a:lnTo>
                      <a:lnTo>
                        <a:pt x="1092" y="0"/>
                      </a:lnTo>
                      <a:lnTo>
                        <a:pt x="1121" y="2"/>
                      </a:lnTo>
                      <a:lnTo>
                        <a:pt x="1147" y="11"/>
                      </a:lnTo>
                      <a:lnTo>
                        <a:pt x="1171" y="27"/>
                      </a:lnTo>
                      <a:lnTo>
                        <a:pt x="1189" y="45"/>
                      </a:lnTo>
                      <a:lnTo>
                        <a:pt x="1205" y="69"/>
                      </a:lnTo>
                      <a:lnTo>
                        <a:pt x="1214" y="95"/>
                      </a:lnTo>
                      <a:lnTo>
                        <a:pt x="1216" y="124"/>
                      </a:lnTo>
                      <a:lnTo>
                        <a:pt x="1218" y="124"/>
                      </a:lnTo>
                      <a:lnTo>
                        <a:pt x="1218" y="950"/>
                      </a:lnTo>
                      <a:lnTo>
                        <a:pt x="0" y="950"/>
                      </a:lnTo>
                      <a:lnTo>
                        <a:pt x="0" y="124"/>
                      </a:lnTo>
                      <a:lnTo>
                        <a:pt x="3" y="95"/>
                      </a:lnTo>
                      <a:lnTo>
                        <a:pt x="12" y="69"/>
                      </a:lnTo>
                      <a:lnTo>
                        <a:pt x="26" y="45"/>
                      </a:lnTo>
                      <a:lnTo>
                        <a:pt x="46" y="27"/>
                      </a:lnTo>
                      <a:lnTo>
                        <a:pt x="69" y="13"/>
                      </a:lnTo>
                      <a:lnTo>
                        <a:pt x="96" y="2"/>
                      </a:lnTo>
                      <a:lnTo>
                        <a:pt x="124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 b="0" i="0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5" name="Freeform 181">
                  <a:extLst/>
                </p:cNvPr>
                <p:cNvSpPr>
                  <a:spLocks/>
                </p:cNvSpPr>
                <p:nvPr/>
              </p:nvSpPr>
              <p:spPr bwMode="auto">
                <a:xfrm>
                  <a:off x="6633" y="2865"/>
                  <a:ext cx="801" cy="801"/>
                </a:xfrm>
                <a:custGeom>
                  <a:avLst/>
                  <a:gdLst>
                    <a:gd name="T0" fmla="*/ 401 w 801"/>
                    <a:gd name="T1" fmla="*/ 0 h 801"/>
                    <a:gd name="T2" fmla="*/ 456 w 801"/>
                    <a:gd name="T3" fmla="*/ 4 h 801"/>
                    <a:gd name="T4" fmla="*/ 508 w 801"/>
                    <a:gd name="T5" fmla="*/ 14 h 801"/>
                    <a:gd name="T6" fmla="*/ 556 w 801"/>
                    <a:gd name="T7" fmla="*/ 31 h 801"/>
                    <a:gd name="T8" fmla="*/ 604 w 801"/>
                    <a:gd name="T9" fmla="*/ 55 h 801"/>
                    <a:gd name="T10" fmla="*/ 645 w 801"/>
                    <a:gd name="T11" fmla="*/ 83 h 801"/>
                    <a:gd name="T12" fmla="*/ 685 w 801"/>
                    <a:gd name="T13" fmla="*/ 117 h 801"/>
                    <a:gd name="T14" fmla="*/ 719 w 801"/>
                    <a:gd name="T15" fmla="*/ 157 h 801"/>
                    <a:gd name="T16" fmla="*/ 748 w 801"/>
                    <a:gd name="T17" fmla="*/ 199 h 801"/>
                    <a:gd name="T18" fmla="*/ 770 w 801"/>
                    <a:gd name="T19" fmla="*/ 244 h 801"/>
                    <a:gd name="T20" fmla="*/ 788 w 801"/>
                    <a:gd name="T21" fmla="*/ 294 h 801"/>
                    <a:gd name="T22" fmla="*/ 799 w 801"/>
                    <a:gd name="T23" fmla="*/ 347 h 801"/>
                    <a:gd name="T24" fmla="*/ 801 w 801"/>
                    <a:gd name="T25" fmla="*/ 400 h 801"/>
                    <a:gd name="T26" fmla="*/ 799 w 801"/>
                    <a:gd name="T27" fmla="*/ 455 h 801"/>
                    <a:gd name="T28" fmla="*/ 788 w 801"/>
                    <a:gd name="T29" fmla="*/ 508 h 801"/>
                    <a:gd name="T30" fmla="*/ 770 w 801"/>
                    <a:gd name="T31" fmla="*/ 556 h 801"/>
                    <a:gd name="T32" fmla="*/ 748 w 801"/>
                    <a:gd name="T33" fmla="*/ 603 h 801"/>
                    <a:gd name="T34" fmla="*/ 719 w 801"/>
                    <a:gd name="T35" fmla="*/ 645 h 801"/>
                    <a:gd name="T36" fmla="*/ 685 w 801"/>
                    <a:gd name="T37" fmla="*/ 684 h 801"/>
                    <a:gd name="T38" fmla="*/ 645 w 801"/>
                    <a:gd name="T39" fmla="*/ 718 h 801"/>
                    <a:gd name="T40" fmla="*/ 604 w 801"/>
                    <a:gd name="T41" fmla="*/ 747 h 801"/>
                    <a:gd name="T42" fmla="*/ 556 w 801"/>
                    <a:gd name="T43" fmla="*/ 769 h 801"/>
                    <a:gd name="T44" fmla="*/ 508 w 801"/>
                    <a:gd name="T45" fmla="*/ 786 h 801"/>
                    <a:gd name="T46" fmla="*/ 456 w 801"/>
                    <a:gd name="T47" fmla="*/ 798 h 801"/>
                    <a:gd name="T48" fmla="*/ 401 w 801"/>
                    <a:gd name="T49" fmla="*/ 801 h 801"/>
                    <a:gd name="T50" fmla="*/ 347 w 801"/>
                    <a:gd name="T51" fmla="*/ 798 h 801"/>
                    <a:gd name="T52" fmla="*/ 294 w 801"/>
                    <a:gd name="T53" fmla="*/ 786 h 801"/>
                    <a:gd name="T54" fmla="*/ 245 w 801"/>
                    <a:gd name="T55" fmla="*/ 769 h 801"/>
                    <a:gd name="T56" fmla="*/ 199 w 801"/>
                    <a:gd name="T57" fmla="*/ 747 h 801"/>
                    <a:gd name="T58" fmla="*/ 157 w 801"/>
                    <a:gd name="T59" fmla="*/ 718 h 801"/>
                    <a:gd name="T60" fmla="*/ 118 w 801"/>
                    <a:gd name="T61" fmla="*/ 684 h 801"/>
                    <a:gd name="T62" fmla="*/ 84 w 801"/>
                    <a:gd name="T63" fmla="*/ 645 h 801"/>
                    <a:gd name="T64" fmla="*/ 55 w 801"/>
                    <a:gd name="T65" fmla="*/ 603 h 801"/>
                    <a:gd name="T66" fmla="*/ 33 w 801"/>
                    <a:gd name="T67" fmla="*/ 556 h 801"/>
                    <a:gd name="T68" fmla="*/ 14 w 801"/>
                    <a:gd name="T69" fmla="*/ 508 h 801"/>
                    <a:gd name="T70" fmla="*/ 4 w 801"/>
                    <a:gd name="T71" fmla="*/ 455 h 801"/>
                    <a:gd name="T72" fmla="*/ 0 w 801"/>
                    <a:gd name="T73" fmla="*/ 400 h 801"/>
                    <a:gd name="T74" fmla="*/ 4 w 801"/>
                    <a:gd name="T75" fmla="*/ 347 h 801"/>
                    <a:gd name="T76" fmla="*/ 14 w 801"/>
                    <a:gd name="T77" fmla="*/ 294 h 801"/>
                    <a:gd name="T78" fmla="*/ 33 w 801"/>
                    <a:gd name="T79" fmla="*/ 244 h 801"/>
                    <a:gd name="T80" fmla="*/ 55 w 801"/>
                    <a:gd name="T81" fmla="*/ 199 h 801"/>
                    <a:gd name="T82" fmla="*/ 84 w 801"/>
                    <a:gd name="T83" fmla="*/ 157 h 801"/>
                    <a:gd name="T84" fmla="*/ 118 w 801"/>
                    <a:gd name="T85" fmla="*/ 117 h 801"/>
                    <a:gd name="T86" fmla="*/ 157 w 801"/>
                    <a:gd name="T87" fmla="*/ 83 h 801"/>
                    <a:gd name="T88" fmla="*/ 199 w 801"/>
                    <a:gd name="T89" fmla="*/ 55 h 801"/>
                    <a:gd name="T90" fmla="*/ 245 w 801"/>
                    <a:gd name="T91" fmla="*/ 31 h 801"/>
                    <a:gd name="T92" fmla="*/ 294 w 801"/>
                    <a:gd name="T93" fmla="*/ 14 h 801"/>
                    <a:gd name="T94" fmla="*/ 347 w 801"/>
                    <a:gd name="T95" fmla="*/ 4 h 801"/>
                    <a:gd name="T96" fmla="*/ 401 w 801"/>
                    <a:gd name="T97" fmla="*/ 0 h 8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801" h="801">
                      <a:moveTo>
                        <a:pt x="401" y="0"/>
                      </a:moveTo>
                      <a:lnTo>
                        <a:pt x="456" y="4"/>
                      </a:lnTo>
                      <a:lnTo>
                        <a:pt x="508" y="14"/>
                      </a:lnTo>
                      <a:lnTo>
                        <a:pt x="556" y="31"/>
                      </a:lnTo>
                      <a:lnTo>
                        <a:pt x="604" y="55"/>
                      </a:lnTo>
                      <a:lnTo>
                        <a:pt x="645" y="83"/>
                      </a:lnTo>
                      <a:lnTo>
                        <a:pt x="685" y="117"/>
                      </a:lnTo>
                      <a:lnTo>
                        <a:pt x="719" y="157"/>
                      </a:lnTo>
                      <a:lnTo>
                        <a:pt x="748" y="199"/>
                      </a:lnTo>
                      <a:lnTo>
                        <a:pt x="770" y="244"/>
                      </a:lnTo>
                      <a:lnTo>
                        <a:pt x="788" y="294"/>
                      </a:lnTo>
                      <a:lnTo>
                        <a:pt x="799" y="347"/>
                      </a:lnTo>
                      <a:lnTo>
                        <a:pt x="801" y="400"/>
                      </a:lnTo>
                      <a:lnTo>
                        <a:pt x="799" y="455"/>
                      </a:lnTo>
                      <a:lnTo>
                        <a:pt x="788" y="508"/>
                      </a:lnTo>
                      <a:lnTo>
                        <a:pt x="770" y="556"/>
                      </a:lnTo>
                      <a:lnTo>
                        <a:pt x="748" y="603"/>
                      </a:lnTo>
                      <a:lnTo>
                        <a:pt x="719" y="645"/>
                      </a:lnTo>
                      <a:lnTo>
                        <a:pt x="685" y="684"/>
                      </a:lnTo>
                      <a:lnTo>
                        <a:pt x="645" y="718"/>
                      </a:lnTo>
                      <a:lnTo>
                        <a:pt x="604" y="747"/>
                      </a:lnTo>
                      <a:lnTo>
                        <a:pt x="556" y="769"/>
                      </a:lnTo>
                      <a:lnTo>
                        <a:pt x="508" y="786"/>
                      </a:lnTo>
                      <a:lnTo>
                        <a:pt x="456" y="798"/>
                      </a:lnTo>
                      <a:lnTo>
                        <a:pt x="401" y="801"/>
                      </a:lnTo>
                      <a:lnTo>
                        <a:pt x="347" y="798"/>
                      </a:lnTo>
                      <a:lnTo>
                        <a:pt x="294" y="786"/>
                      </a:lnTo>
                      <a:lnTo>
                        <a:pt x="245" y="769"/>
                      </a:lnTo>
                      <a:lnTo>
                        <a:pt x="199" y="747"/>
                      </a:lnTo>
                      <a:lnTo>
                        <a:pt x="157" y="718"/>
                      </a:lnTo>
                      <a:lnTo>
                        <a:pt x="118" y="684"/>
                      </a:lnTo>
                      <a:lnTo>
                        <a:pt x="84" y="645"/>
                      </a:lnTo>
                      <a:lnTo>
                        <a:pt x="55" y="603"/>
                      </a:lnTo>
                      <a:lnTo>
                        <a:pt x="33" y="556"/>
                      </a:lnTo>
                      <a:lnTo>
                        <a:pt x="14" y="508"/>
                      </a:lnTo>
                      <a:lnTo>
                        <a:pt x="4" y="455"/>
                      </a:lnTo>
                      <a:lnTo>
                        <a:pt x="0" y="400"/>
                      </a:lnTo>
                      <a:lnTo>
                        <a:pt x="4" y="347"/>
                      </a:lnTo>
                      <a:lnTo>
                        <a:pt x="14" y="294"/>
                      </a:lnTo>
                      <a:lnTo>
                        <a:pt x="33" y="244"/>
                      </a:lnTo>
                      <a:lnTo>
                        <a:pt x="55" y="199"/>
                      </a:lnTo>
                      <a:lnTo>
                        <a:pt x="84" y="157"/>
                      </a:lnTo>
                      <a:lnTo>
                        <a:pt x="118" y="117"/>
                      </a:lnTo>
                      <a:lnTo>
                        <a:pt x="157" y="83"/>
                      </a:lnTo>
                      <a:lnTo>
                        <a:pt x="199" y="55"/>
                      </a:lnTo>
                      <a:lnTo>
                        <a:pt x="245" y="31"/>
                      </a:lnTo>
                      <a:lnTo>
                        <a:pt x="294" y="14"/>
                      </a:lnTo>
                      <a:lnTo>
                        <a:pt x="347" y="4"/>
                      </a:lnTo>
                      <a:lnTo>
                        <a:pt x="401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 b="0" i="0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36" name="Freeform 182">
                  <a:extLst/>
                </p:cNvPr>
                <p:cNvSpPr>
                  <a:spLocks noEditPoints="1"/>
                </p:cNvSpPr>
                <p:nvPr/>
              </p:nvSpPr>
              <p:spPr bwMode="auto">
                <a:xfrm>
                  <a:off x="5369" y="2215"/>
                  <a:ext cx="3325" cy="3325"/>
                </a:xfrm>
                <a:custGeom>
                  <a:avLst/>
                  <a:gdLst>
                    <a:gd name="T0" fmla="*/ 1476 w 3325"/>
                    <a:gd name="T1" fmla="*/ 495 h 3325"/>
                    <a:gd name="T2" fmla="*/ 1210 w 3325"/>
                    <a:gd name="T3" fmla="*/ 570 h 3325"/>
                    <a:gd name="T4" fmla="*/ 969 w 3325"/>
                    <a:gd name="T5" fmla="*/ 705 h 3325"/>
                    <a:gd name="T6" fmla="*/ 791 w 3325"/>
                    <a:gd name="T7" fmla="*/ 863 h 3325"/>
                    <a:gd name="T8" fmla="*/ 680 w 3325"/>
                    <a:gd name="T9" fmla="*/ 1004 h 3325"/>
                    <a:gd name="T10" fmla="*/ 559 w 3325"/>
                    <a:gd name="T11" fmla="*/ 1235 h 3325"/>
                    <a:gd name="T12" fmla="*/ 493 w 3325"/>
                    <a:gd name="T13" fmla="*/ 1487 h 3325"/>
                    <a:gd name="T14" fmla="*/ 485 w 3325"/>
                    <a:gd name="T15" fmla="*/ 1757 h 3325"/>
                    <a:gd name="T16" fmla="*/ 538 w 3325"/>
                    <a:gd name="T17" fmla="*/ 2029 h 3325"/>
                    <a:gd name="T18" fmla="*/ 654 w 3325"/>
                    <a:gd name="T19" fmla="*/ 2281 h 3325"/>
                    <a:gd name="T20" fmla="*/ 827 w 3325"/>
                    <a:gd name="T21" fmla="*/ 2499 h 3325"/>
                    <a:gd name="T22" fmla="*/ 1026 w 3325"/>
                    <a:gd name="T23" fmla="*/ 2660 h 3325"/>
                    <a:gd name="T24" fmla="*/ 1249 w 3325"/>
                    <a:gd name="T25" fmla="*/ 2772 h 3325"/>
                    <a:gd name="T26" fmla="*/ 1493 w 3325"/>
                    <a:gd name="T27" fmla="*/ 2835 h 3325"/>
                    <a:gd name="T28" fmla="*/ 1758 w 3325"/>
                    <a:gd name="T29" fmla="*/ 2842 h 3325"/>
                    <a:gd name="T30" fmla="*/ 2030 w 3325"/>
                    <a:gd name="T31" fmla="*/ 2789 h 3325"/>
                    <a:gd name="T32" fmla="*/ 2280 w 3325"/>
                    <a:gd name="T33" fmla="*/ 2674 h 3325"/>
                    <a:gd name="T34" fmla="*/ 2500 w 3325"/>
                    <a:gd name="T35" fmla="*/ 2499 h 3325"/>
                    <a:gd name="T36" fmla="*/ 2673 w 3325"/>
                    <a:gd name="T37" fmla="*/ 2281 h 3325"/>
                    <a:gd name="T38" fmla="*/ 2788 w 3325"/>
                    <a:gd name="T39" fmla="*/ 2029 h 3325"/>
                    <a:gd name="T40" fmla="*/ 2843 w 3325"/>
                    <a:gd name="T41" fmla="*/ 1757 h 3325"/>
                    <a:gd name="T42" fmla="*/ 2834 w 3325"/>
                    <a:gd name="T43" fmla="*/ 1487 h 3325"/>
                    <a:gd name="T44" fmla="*/ 2767 w 3325"/>
                    <a:gd name="T45" fmla="*/ 1235 h 3325"/>
                    <a:gd name="T46" fmla="*/ 2647 w 3325"/>
                    <a:gd name="T47" fmla="*/ 1004 h 3325"/>
                    <a:gd name="T48" fmla="*/ 2537 w 3325"/>
                    <a:gd name="T49" fmla="*/ 866 h 3325"/>
                    <a:gd name="T50" fmla="*/ 2357 w 3325"/>
                    <a:gd name="T51" fmla="*/ 705 h 3325"/>
                    <a:gd name="T52" fmla="*/ 2116 w 3325"/>
                    <a:gd name="T53" fmla="*/ 570 h 3325"/>
                    <a:gd name="T54" fmla="*/ 1850 w 3325"/>
                    <a:gd name="T55" fmla="*/ 495 h 3325"/>
                    <a:gd name="T56" fmla="*/ 1662 w 3325"/>
                    <a:gd name="T57" fmla="*/ 0 h 3325"/>
                    <a:gd name="T58" fmla="*/ 1993 w 3325"/>
                    <a:gd name="T59" fmla="*/ 34 h 3325"/>
                    <a:gd name="T60" fmla="*/ 2310 w 3325"/>
                    <a:gd name="T61" fmla="*/ 131 h 3325"/>
                    <a:gd name="T62" fmla="*/ 2571 w 3325"/>
                    <a:gd name="T63" fmla="*/ 271 h 3325"/>
                    <a:gd name="T64" fmla="*/ 2775 w 3325"/>
                    <a:gd name="T65" fmla="*/ 428 h 3325"/>
                    <a:gd name="T66" fmla="*/ 2984 w 3325"/>
                    <a:gd name="T67" fmla="*/ 654 h 3325"/>
                    <a:gd name="T68" fmla="*/ 3157 w 3325"/>
                    <a:gd name="T69" fmla="*/ 934 h 3325"/>
                    <a:gd name="T70" fmla="*/ 3235 w 3325"/>
                    <a:gd name="T71" fmla="*/ 1120 h 3325"/>
                    <a:gd name="T72" fmla="*/ 3310 w 3325"/>
                    <a:gd name="T73" fmla="*/ 1442 h 3325"/>
                    <a:gd name="T74" fmla="*/ 3321 w 3325"/>
                    <a:gd name="T75" fmla="*/ 1774 h 3325"/>
                    <a:gd name="T76" fmla="*/ 3267 w 3325"/>
                    <a:gd name="T77" fmla="*/ 2101 h 3325"/>
                    <a:gd name="T78" fmla="*/ 3161 w 3325"/>
                    <a:gd name="T79" fmla="*/ 2384 h 3325"/>
                    <a:gd name="T80" fmla="*/ 3030 w 3325"/>
                    <a:gd name="T81" fmla="*/ 2609 h 3325"/>
                    <a:gd name="T82" fmla="*/ 2839 w 3325"/>
                    <a:gd name="T83" fmla="*/ 2838 h 3325"/>
                    <a:gd name="T84" fmla="*/ 2652 w 3325"/>
                    <a:gd name="T85" fmla="*/ 2999 h 3325"/>
                    <a:gd name="T86" fmla="*/ 2400 w 3325"/>
                    <a:gd name="T87" fmla="*/ 3154 h 3325"/>
                    <a:gd name="T88" fmla="*/ 2101 w 3325"/>
                    <a:gd name="T89" fmla="*/ 3267 h 3325"/>
                    <a:gd name="T90" fmla="*/ 1775 w 3325"/>
                    <a:gd name="T91" fmla="*/ 3322 h 3325"/>
                    <a:gd name="T92" fmla="*/ 1441 w 3325"/>
                    <a:gd name="T93" fmla="*/ 3311 h 3325"/>
                    <a:gd name="T94" fmla="*/ 1120 w 3325"/>
                    <a:gd name="T95" fmla="*/ 3234 h 3325"/>
                    <a:gd name="T96" fmla="*/ 825 w 3325"/>
                    <a:gd name="T97" fmla="*/ 3099 h 3325"/>
                    <a:gd name="T98" fmla="*/ 566 w 3325"/>
                    <a:gd name="T99" fmla="*/ 2912 h 3325"/>
                    <a:gd name="T100" fmla="*/ 345 w 3325"/>
                    <a:gd name="T101" fmla="*/ 2677 h 3325"/>
                    <a:gd name="T102" fmla="*/ 176 w 3325"/>
                    <a:gd name="T103" fmla="*/ 2406 h 3325"/>
                    <a:gd name="T104" fmla="*/ 58 w 3325"/>
                    <a:gd name="T105" fmla="*/ 2101 h 3325"/>
                    <a:gd name="T106" fmla="*/ 3 w 3325"/>
                    <a:gd name="T107" fmla="*/ 1774 h 3325"/>
                    <a:gd name="T108" fmla="*/ 15 w 3325"/>
                    <a:gd name="T109" fmla="*/ 1442 h 3325"/>
                    <a:gd name="T110" fmla="*/ 91 w 3325"/>
                    <a:gd name="T111" fmla="*/ 1120 h 3325"/>
                    <a:gd name="T112" fmla="*/ 219 w 3325"/>
                    <a:gd name="T113" fmla="*/ 837 h 3325"/>
                    <a:gd name="T114" fmla="*/ 411 w 3325"/>
                    <a:gd name="T115" fmla="*/ 568 h 3325"/>
                    <a:gd name="T116" fmla="*/ 617 w 3325"/>
                    <a:gd name="T117" fmla="*/ 370 h 3325"/>
                    <a:gd name="T118" fmla="*/ 841 w 3325"/>
                    <a:gd name="T119" fmla="*/ 218 h 3325"/>
                    <a:gd name="T120" fmla="*/ 1119 w 3325"/>
                    <a:gd name="T121" fmla="*/ 92 h 3325"/>
                    <a:gd name="T122" fmla="*/ 1441 w 3325"/>
                    <a:gd name="T123" fmla="*/ 16 h 3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325" h="3325">
                      <a:moveTo>
                        <a:pt x="1663" y="481"/>
                      </a:moveTo>
                      <a:lnTo>
                        <a:pt x="1569" y="483"/>
                      </a:lnTo>
                      <a:lnTo>
                        <a:pt x="1476" y="495"/>
                      </a:lnTo>
                      <a:lnTo>
                        <a:pt x="1386" y="514"/>
                      </a:lnTo>
                      <a:lnTo>
                        <a:pt x="1297" y="538"/>
                      </a:lnTo>
                      <a:lnTo>
                        <a:pt x="1210" y="570"/>
                      </a:lnTo>
                      <a:lnTo>
                        <a:pt x="1126" y="608"/>
                      </a:lnTo>
                      <a:lnTo>
                        <a:pt x="1047" y="654"/>
                      </a:lnTo>
                      <a:lnTo>
                        <a:pt x="969" y="705"/>
                      </a:lnTo>
                      <a:lnTo>
                        <a:pt x="896" y="762"/>
                      </a:lnTo>
                      <a:lnTo>
                        <a:pt x="827" y="826"/>
                      </a:lnTo>
                      <a:lnTo>
                        <a:pt x="791" y="863"/>
                      </a:lnTo>
                      <a:lnTo>
                        <a:pt x="758" y="901"/>
                      </a:lnTo>
                      <a:lnTo>
                        <a:pt x="731" y="934"/>
                      </a:lnTo>
                      <a:lnTo>
                        <a:pt x="680" y="1004"/>
                      </a:lnTo>
                      <a:lnTo>
                        <a:pt x="634" y="1079"/>
                      </a:lnTo>
                      <a:lnTo>
                        <a:pt x="593" y="1155"/>
                      </a:lnTo>
                      <a:lnTo>
                        <a:pt x="559" y="1235"/>
                      </a:lnTo>
                      <a:lnTo>
                        <a:pt x="532" y="1317"/>
                      </a:lnTo>
                      <a:lnTo>
                        <a:pt x="510" y="1401"/>
                      </a:lnTo>
                      <a:lnTo>
                        <a:pt x="493" y="1487"/>
                      </a:lnTo>
                      <a:lnTo>
                        <a:pt x="483" y="1574"/>
                      </a:lnTo>
                      <a:lnTo>
                        <a:pt x="481" y="1663"/>
                      </a:lnTo>
                      <a:lnTo>
                        <a:pt x="485" y="1757"/>
                      </a:lnTo>
                      <a:lnTo>
                        <a:pt x="495" y="1850"/>
                      </a:lnTo>
                      <a:lnTo>
                        <a:pt x="514" y="1942"/>
                      </a:lnTo>
                      <a:lnTo>
                        <a:pt x="538" y="2029"/>
                      </a:lnTo>
                      <a:lnTo>
                        <a:pt x="570" y="2116"/>
                      </a:lnTo>
                      <a:lnTo>
                        <a:pt x="608" y="2200"/>
                      </a:lnTo>
                      <a:lnTo>
                        <a:pt x="654" y="2281"/>
                      </a:lnTo>
                      <a:lnTo>
                        <a:pt x="705" y="2357"/>
                      </a:lnTo>
                      <a:lnTo>
                        <a:pt x="764" y="2430"/>
                      </a:lnTo>
                      <a:lnTo>
                        <a:pt x="827" y="2499"/>
                      </a:lnTo>
                      <a:lnTo>
                        <a:pt x="889" y="2558"/>
                      </a:lnTo>
                      <a:lnTo>
                        <a:pt x="956" y="2612"/>
                      </a:lnTo>
                      <a:lnTo>
                        <a:pt x="1026" y="2660"/>
                      </a:lnTo>
                      <a:lnTo>
                        <a:pt x="1098" y="2702"/>
                      </a:lnTo>
                      <a:lnTo>
                        <a:pt x="1172" y="2740"/>
                      </a:lnTo>
                      <a:lnTo>
                        <a:pt x="1249" y="2772"/>
                      </a:lnTo>
                      <a:lnTo>
                        <a:pt x="1329" y="2799"/>
                      </a:lnTo>
                      <a:lnTo>
                        <a:pt x="1411" y="2819"/>
                      </a:lnTo>
                      <a:lnTo>
                        <a:pt x="1493" y="2835"/>
                      </a:lnTo>
                      <a:lnTo>
                        <a:pt x="1578" y="2844"/>
                      </a:lnTo>
                      <a:lnTo>
                        <a:pt x="1663" y="2846"/>
                      </a:lnTo>
                      <a:lnTo>
                        <a:pt x="1758" y="2842"/>
                      </a:lnTo>
                      <a:lnTo>
                        <a:pt x="1850" y="2832"/>
                      </a:lnTo>
                      <a:lnTo>
                        <a:pt x="1941" y="2814"/>
                      </a:lnTo>
                      <a:lnTo>
                        <a:pt x="2030" y="2789"/>
                      </a:lnTo>
                      <a:lnTo>
                        <a:pt x="2116" y="2757"/>
                      </a:lnTo>
                      <a:lnTo>
                        <a:pt x="2200" y="2718"/>
                      </a:lnTo>
                      <a:lnTo>
                        <a:pt x="2280" y="2674"/>
                      </a:lnTo>
                      <a:lnTo>
                        <a:pt x="2357" y="2621"/>
                      </a:lnTo>
                      <a:lnTo>
                        <a:pt x="2431" y="2564"/>
                      </a:lnTo>
                      <a:lnTo>
                        <a:pt x="2500" y="2499"/>
                      </a:lnTo>
                      <a:lnTo>
                        <a:pt x="2564" y="2430"/>
                      </a:lnTo>
                      <a:lnTo>
                        <a:pt x="2622" y="2357"/>
                      </a:lnTo>
                      <a:lnTo>
                        <a:pt x="2673" y="2281"/>
                      </a:lnTo>
                      <a:lnTo>
                        <a:pt x="2719" y="2200"/>
                      </a:lnTo>
                      <a:lnTo>
                        <a:pt x="2757" y="2116"/>
                      </a:lnTo>
                      <a:lnTo>
                        <a:pt x="2788" y="2029"/>
                      </a:lnTo>
                      <a:lnTo>
                        <a:pt x="2814" y="1942"/>
                      </a:lnTo>
                      <a:lnTo>
                        <a:pt x="2831" y="1850"/>
                      </a:lnTo>
                      <a:lnTo>
                        <a:pt x="2843" y="1757"/>
                      </a:lnTo>
                      <a:lnTo>
                        <a:pt x="2846" y="1663"/>
                      </a:lnTo>
                      <a:lnTo>
                        <a:pt x="2843" y="1575"/>
                      </a:lnTo>
                      <a:lnTo>
                        <a:pt x="2834" y="1487"/>
                      </a:lnTo>
                      <a:lnTo>
                        <a:pt x="2817" y="1401"/>
                      </a:lnTo>
                      <a:lnTo>
                        <a:pt x="2795" y="1317"/>
                      </a:lnTo>
                      <a:lnTo>
                        <a:pt x="2767" y="1235"/>
                      </a:lnTo>
                      <a:lnTo>
                        <a:pt x="2733" y="1156"/>
                      </a:lnTo>
                      <a:lnTo>
                        <a:pt x="2692" y="1079"/>
                      </a:lnTo>
                      <a:lnTo>
                        <a:pt x="2647" y="1004"/>
                      </a:lnTo>
                      <a:lnTo>
                        <a:pt x="2594" y="934"/>
                      </a:lnTo>
                      <a:lnTo>
                        <a:pt x="2572" y="906"/>
                      </a:lnTo>
                      <a:lnTo>
                        <a:pt x="2537" y="866"/>
                      </a:lnTo>
                      <a:lnTo>
                        <a:pt x="2500" y="826"/>
                      </a:lnTo>
                      <a:lnTo>
                        <a:pt x="2431" y="762"/>
                      </a:lnTo>
                      <a:lnTo>
                        <a:pt x="2357" y="705"/>
                      </a:lnTo>
                      <a:lnTo>
                        <a:pt x="2280" y="654"/>
                      </a:lnTo>
                      <a:lnTo>
                        <a:pt x="2200" y="608"/>
                      </a:lnTo>
                      <a:lnTo>
                        <a:pt x="2116" y="570"/>
                      </a:lnTo>
                      <a:lnTo>
                        <a:pt x="2030" y="538"/>
                      </a:lnTo>
                      <a:lnTo>
                        <a:pt x="1941" y="514"/>
                      </a:lnTo>
                      <a:lnTo>
                        <a:pt x="1850" y="495"/>
                      </a:lnTo>
                      <a:lnTo>
                        <a:pt x="1758" y="483"/>
                      </a:lnTo>
                      <a:lnTo>
                        <a:pt x="1663" y="481"/>
                      </a:lnTo>
                      <a:close/>
                      <a:moveTo>
                        <a:pt x="1662" y="0"/>
                      </a:moveTo>
                      <a:lnTo>
                        <a:pt x="1775" y="4"/>
                      </a:lnTo>
                      <a:lnTo>
                        <a:pt x="1885" y="16"/>
                      </a:lnTo>
                      <a:lnTo>
                        <a:pt x="1993" y="34"/>
                      </a:lnTo>
                      <a:lnTo>
                        <a:pt x="2101" y="59"/>
                      </a:lnTo>
                      <a:lnTo>
                        <a:pt x="2205" y="92"/>
                      </a:lnTo>
                      <a:lnTo>
                        <a:pt x="2310" y="131"/>
                      </a:lnTo>
                      <a:lnTo>
                        <a:pt x="2399" y="173"/>
                      </a:lnTo>
                      <a:lnTo>
                        <a:pt x="2487" y="219"/>
                      </a:lnTo>
                      <a:lnTo>
                        <a:pt x="2571" y="271"/>
                      </a:lnTo>
                      <a:lnTo>
                        <a:pt x="2641" y="320"/>
                      </a:lnTo>
                      <a:lnTo>
                        <a:pt x="2709" y="372"/>
                      </a:lnTo>
                      <a:lnTo>
                        <a:pt x="2775" y="428"/>
                      </a:lnTo>
                      <a:lnTo>
                        <a:pt x="2838" y="487"/>
                      </a:lnTo>
                      <a:lnTo>
                        <a:pt x="2914" y="568"/>
                      </a:lnTo>
                      <a:lnTo>
                        <a:pt x="2984" y="654"/>
                      </a:lnTo>
                      <a:lnTo>
                        <a:pt x="3047" y="744"/>
                      </a:lnTo>
                      <a:lnTo>
                        <a:pt x="3105" y="837"/>
                      </a:lnTo>
                      <a:lnTo>
                        <a:pt x="3157" y="934"/>
                      </a:lnTo>
                      <a:lnTo>
                        <a:pt x="3177" y="974"/>
                      </a:lnTo>
                      <a:lnTo>
                        <a:pt x="3194" y="1016"/>
                      </a:lnTo>
                      <a:lnTo>
                        <a:pt x="3235" y="1120"/>
                      </a:lnTo>
                      <a:lnTo>
                        <a:pt x="3267" y="1226"/>
                      </a:lnTo>
                      <a:lnTo>
                        <a:pt x="3292" y="1333"/>
                      </a:lnTo>
                      <a:lnTo>
                        <a:pt x="3310" y="1442"/>
                      </a:lnTo>
                      <a:lnTo>
                        <a:pt x="3321" y="1552"/>
                      </a:lnTo>
                      <a:lnTo>
                        <a:pt x="3325" y="1663"/>
                      </a:lnTo>
                      <a:lnTo>
                        <a:pt x="3321" y="1774"/>
                      </a:lnTo>
                      <a:lnTo>
                        <a:pt x="3310" y="1885"/>
                      </a:lnTo>
                      <a:lnTo>
                        <a:pt x="3292" y="1994"/>
                      </a:lnTo>
                      <a:lnTo>
                        <a:pt x="3267" y="2101"/>
                      </a:lnTo>
                      <a:lnTo>
                        <a:pt x="3235" y="2206"/>
                      </a:lnTo>
                      <a:lnTo>
                        <a:pt x="3194" y="2310"/>
                      </a:lnTo>
                      <a:lnTo>
                        <a:pt x="3161" y="2384"/>
                      </a:lnTo>
                      <a:lnTo>
                        <a:pt x="3125" y="2456"/>
                      </a:lnTo>
                      <a:lnTo>
                        <a:pt x="3084" y="2526"/>
                      </a:lnTo>
                      <a:lnTo>
                        <a:pt x="3030" y="2609"/>
                      </a:lnTo>
                      <a:lnTo>
                        <a:pt x="2971" y="2689"/>
                      </a:lnTo>
                      <a:lnTo>
                        <a:pt x="2907" y="2765"/>
                      </a:lnTo>
                      <a:lnTo>
                        <a:pt x="2839" y="2838"/>
                      </a:lnTo>
                      <a:lnTo>
                        <a:pt x="2802" y="2872"/>
                      </a:lnTo>
                      <a:lnTo>
                        <a:pt x="2729" y="2939"/>
                      </a:lnTo>
                      <a:lnTo>
                        <a:pt x="2652" y="2999"/>
                      </a:lnTo>
                      <a:lnTo>
                        <a:pt x="2571" y="3056"/>
                      </a:lnTo>
                      <a:lnTo>
                        <a:pt x="2487" y="3107"/>
                      </a:lnTo>
                      <a:lnTo>
                        <a:pt x="2400" y="3154"/>
                      </a:lnTo>
                      <a:lnTo>
                        <a:pt x="2310" y="3195"/>
                      </a:lnTo>
                      <a:lnTo>
                        <a:pt x="2207" y="3234"/>
                      </a:lnTo>
                      <a:lnTo>
                        <a:pt x="2101" y="3267"/>
                      </a:lnTo>
                      <a:lnTo>
                        <a:pt x="1993" y="3293"/>
                      </a:lnTo>
                      <a:lnTo>
                        <a:pt x="1885" y="3311"/>
                      </a:lnTo>
                      <a:lnTo>
                        <a:pt x="1775" y="3322"/>
                      </a:lnTo>
                      <a:lnTo>
                        <a:pt x="1663" y="3325"/>
                      </a:lnTo>
                      <a:lnTo>
                        <a:pt x="1552" y="3322"/>
                      </a:lnTo>
                      <a:lnTo>
                        <a:pt x="1441" y="3311"/>
                      </a:lnTo>
                      <a:lnTo>
                        <a:pt x="1332" y="3293"/>
                      </a:lnTo>
                      <a:lnTo>
                        <a:pt x="1225" y="3267"/>
                      </a:lnTo>
                      <a:lnTo>
                        <a:pt x="1120" y="3234"/>
                      </a:lnTo>
                      <a:lnTo>
                        <a:pt x="1016" y="3195"/>
                      </a:lnTo>
                      <a:lnTo>
                        <a:pt x="918" y="3150"/>
                      </a:lnTo>
                      <a:lnTo>
                        <a:pt x="825" y="3099"/>
                      </a:lnTo>
                      <a:lnTo>
                        <a:pt x="735" y="3043"/>
                      </a:lnTo>
                      <a:lnTo>
                        <a:pt x="648" y="2980"/>
                      </a:lnTo>
                      <a:lnTo>
                        <a:pt x="566" y="2912"/>
                      </a:lnTo>
                      <a:lnTo>
                        <a:pt x="487" y="2838"/>
                      </a:lnTo>
                      <a:lnTo>
                        <a:pt x="413" y="2760"/>
                      </a:lnTo>
                      <a:lnTo>
                        <a:pt x="345" y="2677"/>
                      </a:lnTo>
                      <a:lnTo>
                        <a:pt x="283" y="2591"/>
                      </a:lnTo>
                      <a:lnTo>
                        <a:pt x="226" y="2501"/>
                      </a:lnTo>
                      <a:lnTo>
                        <a:pt x="176" y="2406"/>
                      </a:lnTo>
                      <a:lnTo>
                        <a:pt x="130" y="2310"/>
                      </a:lnTo>
                      <a:lnTo>
                        <a:pt x="91" y="2206"/>
                      </a:lnTo>
                      <a:lnTo>
                        <a:pt x="58" y="2101"/>
                      </a:lnTo>
                      <a:lnTo>
                        <a:pt x="33" y="1994"/>
                      </a:lnTo>
                      <a:lnTo>
                        <a:pt x="15" y="1884"/>
                      </a:lnTo>
                      <a:lnTo>
                        <a:pt x="3" y="1774"/>
                      </a:lnTo>
                      <a:lnTo>
                        <a:pt x="0" y="1663"/>
                      </a:lnTo>
                      <a:lnTo>
                        <a:pt x="3" y="1552"/>
                      </a:lnTo>
                      <a:lnTo>
                        <a:pt x="15" y="1442"/>
                      </a:lnTo>
                      <a:lnTo>
                        <a:pt x="33" y="1332"/>
                      </a:lnTo>
                      <a:lnTo>
                        <a:pt x="58" y="1226"/>
                      </a:lnTo>
                      <a:lnTo>
                        <a:pt x="91" y="1120"/>
                      </a:lnTo>
                      <a:lnTo>
                        <a:pt x="130" y="1016"/>
                      </a:lnTo>
                      <a:lnTo>
                        <a:pt x="168" y="934"/>
                      </a:lnTo>
                      <a:lnTo>
                        <a:pt x="219" y="837"/>
                      </a:lnTo>
                      <a:lnTo>
                        <a:pt x="278" y="743"/>
                      </a:lnTo>
                      <a:lnTo>
                        <a:pt x="341" y="654"/>
                      </a:lnTo>
                      <a:lnTo>
                        <a:pt x="411" y="568"/>
                      </a:lnTo>
                      <a:lnTo>
                        <a:pt x="487" y="487"/>
                      </a:lnTo>
                      <a:lnTo>
                        <a:pt x="550" y="427"/>
                      </a:lnTo>
                      <a:lnTo>
                        <a:pt x="617" y="370"/>
                      </a:lnTo>
                      <a:lnTo>
                        <a:pt x="686" y="317"/>
                      </a:lnTo>
                      <a:lnTo>
                        <a:pt x="758" y="267"/>
                      </a:lnTo>
                      <a:lnTo>
                        <a:pt x="841" y="218"/>
                      </a:lnTo>
                      <a:lnTo>
                        <a:pt x="927" y="172"/>
                      </a:lnTo>
                      <a:lnTo>
                        <a:pt x="1015" y="131"/>
                      </a:lnTo>
                      <a:lnTo>
                        <a:pt x="1119" y="92"/>
                      </a:lnTo>
                      <a:lnTo>
                        <a:pt x="1225" y="59"/>
                      </a:lnTo>
                      <a:lnTo>
                        <a:pt x="1332" y="34"/>
                      </a:lnTo>
                      <a:lnTo>
                        <a:pt x="1441" y="16"/>
                      </a:lnTo>
                      <a:lnTo>
                        <a:pt x="1551" y="4"/>
                      </a:lnTo>
                      <a:lnTo>
                        <a:pt x="1662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 b="0" i="0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</p:grpSp>
          <p:sp>
            <p:nvSpPr>
              <p:cNvPr id="21" name="Oval 82">
                <a:extLst/>
              </p:cNvPr>
              <p:cNvSpPr>
                <a:spLocks noChangeArrowheads="1"/>
              </p:cNvSpPr>
              <p:nvPr/>
            </p:nvSpPr>
            <p:spPr bwMode="auto">
              <a:xfrm>
                <a:off x="3860802" y="4476752"/>
                <a:ext cx="860425" cy="115146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/>
              <a:lstStyle/>
              <a:p>
                <a:pPr algn="just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sz="1350" b="0" i="0" kern="0" dirty="0">
                  <a:latin typeface="Cambria" panose="02040503050406030204" pitchFamily="18" charset="0"/>
                  <a:ea typeface="+mn-ea"/>
                </a:endParaRPr>
              </a:p>
            </p:txBody>
          </p:sp>
          <p:sp>
            <p:nvSpPr>
              <p:cNvPr id="22" name="AutoShape 4">
                <a:extLst/>
              </p:cNvPr>
              <p:cNvSpPr>
                <a:spLocks/>
              </p:cNvSpPr>
              <p:nvPr/>
            </p:nvSpPr>
            <p:spPr bwMode="auto">
              <a:xfrm>
                <a:off x="4743452" y="3632202"/>
                <a:ext cx="315913" cy="4212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28" y="17466"/>
                    </a:moveTo>
                    <a:cubicBezTo>
                      <a:pt x="16669" y="16923"/>
                      <a:pt x="15846" y="16465"/>
                      <a:pt x="14963" y="16121"/>
                    </a:cubicBezTo>
                    <a:cubicBezTo>
                      <a:pt x="15595" y="14609"/>
                      <a:pt x="15967" y="12928"/>
                      <a:pt x="16010" y="11148"/>
                    </a:cubicBezTo>
                    <a:lnTo>
                      <a:pt x="20188" y="11148"/>
                    </a:lnTo>
                    <a:cubicBezTo>
                      <a:pt x="20097" y="13612"/>
                      <a:pt x="19065" y="15838"/>
                      <a:pt x="17428" y="17466"/>
                    </a:cubicBezTo>
                    <a:moveTo>
                      <a:pt x="1411" y="11148"/>
                    </a:moveTo>
                    <a:lnTo>
                      <a:pt x="5589" y="11148"/>
                    </a:lnTo>
                    <a:cubicBezTo>
                      <a:pt x="5632" y="12928"/>
                      <a:pt x="6004" y="14609"/>
                      <a:pt x="6636" y="16121"/>
                    </a:cubicBezTo>
                    <a:cubicBezTo>
                      <a:pt x="5753" y="16465"/>
                      <a:pt x="4931" y="16923"/>
                      <a:pt x="4171" y="17466"/>
                    </a:cubicBezTo>
                    <a:cubicBezTo>
                      <a:pt x="2534" y="15838"/>
                      <a:pt x="1502" y="13612"/>
                      <a:pt x="1411" y="11148"/>
                    </a:cubicBezTo>
                    <a:moveTo>
                      <a:pt x="3785" y="4553"/>
                    </a:moveTo>
                    <a:cubicBezTo>
                      <a:pt x="4579" y="5170"/>
                      <a:pt x="5448" y="5691"/>
                      <a:pt x="6388" y="6084"/>
                    </a:cubicBezTo>
                    <a:cubicBezTo>
                      <a:pt x="5901" y="7433"/>
                      <a:pt x="5627" y="8908"/>
                      <a:pt x="5589" y="10451"/>
                    </a:cubicBezTo>
                    <a:lnTo>
                      <a:pt x="1411" y="10451"/>
                    </a:lnTo>
                    <a:cubicBezTo>
                      <a:pt x="1494" y="8190"/>
                      <a:pt x="2376" y="6135"/>
                      <a:pt x="3785" y="4553"/>
                    </a:cubicBezTo>
                    <a:moveTo>
                      <a:pt x="11148" y="10451"/>
                    </a:moveTo>
                    <a:lnTo>
                      <a:pt x="11148" y="6950"/>
                    </a:lnTo>
                    <a:cubicBezTo>
                      <a:pt x="12339" y="6913"/>
                      <a:pt x="13484" y="6696"/>
                      <a:pt x="14558" y="6324"/>
                    </a:cubicBezTo>
                    <a:cubicBezTo>
                      <a:pt x="15018" y="7598"/>
                      <a:pt x="15276" y="8992"/>
                      <a:pt x="15314" y="10451"/>
                    </a:cubicBezTo>
                    <a:cubicBezTo>
                      <a:pt x="15314" y="10451"/>
                      <a:pt x="11148" y="10451"/>
                      <a:pt x="11148" y="10451"/>
                    </a:cubicBezTo>
                    <a:close/>
                    <a:moveTo>
                      <a:pt x="14311" y="15882"/>
                    </a:moveTo>
                    <a:cubicBezTo>
                      <a:pt x="13309" y="15559"/>
                      <a:pt x="12247" y="15380"/>
                      <a:pt x="11148" y="15346"/>
                    </a:cubicBezTo>
                    <a:lnTo>
                      <a:pt x="11148" y="11148"/>
                    </a:lnTo>
                    <a:lnTo>
                      <a:pt x="15314" y="11148"/>
                    </a:lnTo>
                    <a:cubicBezTo>
                      <a:pt x="15270" y="12844"/>
                      <a:pt x="14914" y="14445"/>
                      <a:pt x="14311" y="15882"/>
                    </a:cubicBezTo>
                    <a:moveTo>
                      <a:pt x="14683" y="16757"/>
                    </a:moveTo>
                    <a:cubicBezTo>
                      <a:pt x="15476" y="17063"/>
                      <a:pt x="16218" y="17466"/>
                      <a:pt x="16904" y="17941"/>
                    </a:cubicBezTo>
                    <a:cubicBezTo>
                      <a:pt x="15632" y="19031"/>
                      <a:pt x="14067" y="19781"/>
                      <a:pt x="12344" y="20068"/>
                    </a:cubicBezTo>
                    <a:cubicBezTo>
                      <a:pt x="13280" y="19136"/>
                      <a:pt x="14076" y="18017"/>
                      <a:pt x="14683" y="16757"/>
                    </a:cubicBezTo>
                    <a:moveTo>
                      <a:pt x="11148" y="20188"/>
                    </a:moveTo>
                    <a:lnTo>
                      <a:pt x="11148" y="16043"/>
                    </a:lnTo>
                    <a:cubicBezTo>
                      <a:pt x="12146" y="16075"/>
                      <a:pt x="13113" y="16231"/>
                      <a:pt x="14025" y="16516"/>
                    </a:cubicBezTo>
                    <a:cubicBezTo>
                      <a:pt x="13314" y="17970"/>
                      <a:pt x="12343" y="19223"/>
                      <a:pt x="11185" y="20186"/>
                    </a:cubicBezTo>
                    <a:cubicBezTo>
                      <a:pt x="11185" y="20186"/>
                      <a:pt x="11148" y="20188"/>
                      <a:pt x="11148" y="20188"/>
                    </a:cubicBezTo>
                    <a:close/>
                    <a:moveTo>
                      <a:pt x="9255" y="20068"/>
                    </a:moveTo>
                    <a:cubicBezTo>
                      <a:pt x="7532" y="19781"/>
                      <a:pt x="5967" y="19031"/>
                      <a:pt x="4695" y="17941"/>
                    </a:cubicBezTo>
                    <a:cubicBezTo>
                      <a:pt x="5381" y="17466"/>
                      <a:pt x="6123" y="17063"/>
                      <a:pt x="6916" y="16757"/>
                    </a:cubicBezTo>
                    <a:cubicBezTo>
                      <a:pt x="7523" y="18017"/>
                      <a:pt x="8319" y="19136"/>
                      <a:pt x="9255" y="20068"/>
                    </a:cubicBezTo>
                    <a:moveTo>
                      <a:pt x="10451" y="11148"/>
                    </a:moveTo>
                    <a:lnTo>
                      <a:pt x="10451" y="15346"/>
                    </a:lnTo>
                    <a:cubicBezTo>
                      <a:pt x="9352" y="15380"/>
                      <a:pt x="8290" y="15559"/>
                      <a:pt x="7288" y="15882"/>
                    </a:cubicBezTo>
                    <a:cubicBezTo>
                      <a:pt x="6685" y="14445"/>
                      <a:pt x="6329" y="12844"/>
                      <a:pt x="6285" y="11148"/>
                    </a:cubicBezTo>
                    <a:cubicBezTo>
                      <a:pt x="6285" y="11148"/>
                      <a:pt x="10451" y="11148"/>
                      <a:pt x="10451" y="11148"/>
                    </a:cubicBezTo>
                    <a:close/>
                    <a:moveTo>
                      <a:pt x="7041" y="6324"/>
                    </a:moveTo>
                    <a:cubicBezTo>
                      <a:pt x="8115" y="6696"/>
                      <a:pt x="9260" y="6913"/>
                      <a:pt x="10451" y="6950"/>
                    </a:cubicBezTo>
                    <a:lnTo>
                      <a:pt x="10451" y="10451"/>
                    </a:lnTo>
                    <a:lnTo>
                      <a:pt x="6285" y="10451"/>
                    </a:lnTo>
                    <a:cubicBezTo>
                      <a:pt x="6324" y="8992"/>
                      <a:pt x="6581" y="7598"/>
                      <a:pt x="7041" y="6324"/>
                    </a:cubicBezTo>
                    <a:moveTo>
                      <a:pt x="6651" y="5442"/>
                    </a:moveTo>
                    <a:cubicBezTo>
                      <a:pt x="5790" y="5084"/>
                      <a:pt x="4993" y="4609"/>
                      <a:pt x="4263" y="4050"/>
                    </a:cubicBezTo>
                    <a:cubicBezTo>
                      <a:pt x="5606" y="2749"/>
                      <a:pt x="7332" y="1851"/>
                      <a:pt x="9255" y="1531"/>
                    </a:cubicBezTo>
                    <a:cubicBezTo>
                      <a:pt x="8175" y="2610"/>
                      <a:pt x="7286" y="3939"/>
                      <a:pt x="6651" y="5442"/>
                    </a:cubicBezTo>
                    <a:moveTo>
                      <a:pt x="10451" y="1411"/>
                    </a:moveTo>
                    <a:lnTo>
                      <a:pt x="10451" y="6253"/>
                    </a:lnTo>
                    <a:cubicBezTo>
                      <a:pt x="9352" y="6217"/>
                      <a:pt x="8296" y="6021"/>
                      <a:pt x="7303" y="5681"/>
                    </a:cubicBezTo>
                    <a:cubicBezTo>
                      <a:pt x="8029" y="3972"/>
                      <a:pt x="9101" y="2507"/>
                      <a:pt x="10415" y="1413"/>
                    </a:cubicBezTo>
                    <a:cubicBezTo>
                      <a:pt x="10427" y="1412"/>
                      <a:pt x="10439" y="1411"/>
                      <a:pt x="10451" y="1411"/>
                    </a:cubicBezTo>
                    <a:moveTo>
                      <a:pt x="12344" y="1531"/>
                    </a:moveTo>
                    <a:cubicBezTo>
                      <a:pt x="14267" y="1851"/>
                      <a:pt x="15993" y="2749"/>
                      <a:pt x="17336" y="4050"/>
                    </a:cubicBezTo>
                    <a:cubicBezTo>
                      <a:pt x="16606" y="4609"/>
                      <a:pt x="15809" y="5084"/>
                      <a:pt x="14948" y="5442"/>
                    </a:cubicBezTo>
                    <a:cubicBezTo>
                      <a:pt x="14313" y="3939"/>
                      <a:pt x="13424" y="2610"/>
                      <a:pt x="12344" y="1531"/>
                    </a:cubicBezTo>
                    <a:moveTo>
                      <a:pt x="11184" y="1413"/>
                    </a:moveTo>
                    <a:cubicBezTo>
                      <a:pt x="12498" y="2507"/>
                      <a:pt x="13570" y="3972"/>
                      <a:pt x="14296" y="5681"/>
                    </a:cubicBezTo>
                    <a:cubicBezTo>
                      <a:pt x="13303" y="6021"/>
                      <a:pt x="12247" y="6217"/>
                      <a:pt x="11148" y="6253"/>
                    </a:cubicBezTo>
                    <a:lnTo>
                      <a:pt x="11148" y="1411"/>
                    </a:lnTo>
                    <a:cubicBezTo>
                      <a:pt x="11160" y="1411"/>
                      <a:pt x="11172" y="1412"/>
                      <a:pt x="11184" y="1413"/>
                    </a:cubicBezTo>
                    <a:moveTo>
                      <a:pt x="10414" y="20186"/>
                    </a:moveTo>
                    <a:cubicBezTo>
                      <a:pt x="9256" y="19223"/>
                      <a:pt x="8285" y="17970"/>
                      <a:pt x="7574" y="16516"/>
                    </a:cubicBezTo>
                    <a:cubicBezTo>
                      <a:pt x="8486" y="16231"/>
                      <a:pt x="9453" y="16075"/>
                      <a:pt x="10451" y="16043"/>
                    </a:cubicBezTo>
                    <a:lnTo>
                      <a:pt x="10451" y="20188"/>
                    </a:lnTo>
                    <a:cubicBezTo>
                      <a:pt x="10451" y="20188"/>
                      <a:pt x="10414" y="20186"/>
                      <a:pt x="10414" y="20186"/>
                    </a:cubicBezTo>
                    <a:close/>
                    <a:moveTo>
                      <a:pt x="20188" y="10451"/>
                    </a:moveTo>
                    <a:lnTo>
                      <a:pt x="16010" y="10451"/>
                    </a:lnTo>
                    <a:cubicBezTo>
                      <a:pt x="15972" y="8908"/>
                      <a:pt x="15698" y="7433"/>
                      <a:pt x="15211" y="6084"/>
                    </a:cubicBezTo>
                    <a:cubicBezTo>
                      <a:pt x="16151" y="5691"/>
                      <a:pt x="17020" y="5170"/>
                      <a:pt x="17814" y="4553"/>
                    </a:cubicBezTo>
                    <a:cubicBezTo>
                      <a:pt x="19223" y="6135"/>
                      <a:pt x="20105" y="8190"/>
                      <a:pt x="20188" y="10451"/>
                    </a:cubicBezTo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4" y="21600"/>
                      <a:pt x="21600" y="16764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38100" tIns="38100" rIns="38100" bIns="38100" anchor="ctr"/>
              <a:lstStyle/>
              <a:p>
                <a:pPr algn="just" defTabSz="4572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3000" b="0" i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  <p:grpSp>
            <p:nvGrpSpPr>
              <p:cNvPr id="23" name="Group 150">
                <a:extLst/>
              </p:cNvPr>
              <p:cNvGrpSpPr>
                <a:grpSpLocks noChangeAspect="1"/>
              </p:cNvGrpSpPr>
              <p:nvPr/>
            </p:nvGrpSpPr>
            <p:grpSpPr bwMode="auto">
              <a:xfrm>
                <a:off x="4176941" y="4889416"/>
                <a:ext cx="245867" cy="325659"/>
                <a:chOff x="6376" y="2979"/>
                <a:chExt cx="303" cy="301"/>
              </a:xfrm>
              <a:solidFill>
                <a:schemeClr val="bg1"/>
              </a:solidFill>
            </p:grpSpPr>
            <p:sp>
              <p:nvSpPr>
                <p:cNvPr id="27" name="Freeform 152">
                  <a:extLst/>
                </p:cNvPr>
                <p:cNvSpPr>
                  <a:spLocks noEditPoints="1"/>
                </p:cNvSpPr>
                <p:nvPr/>
              </p:nvSpPr>
              <p:spPr bwMode="auto">
                <a:xfrm>
                  <a:off x="6376" y="2979"/>
                  <a:ext cx="303" cy="301"/>
                </a:xfrm>
                <a:custGeom>
                  <a:avLst/>
                  <a:gdLst>
                    <a:gd name="T0" fmla="*/ 2339 w 3331"/>
                    <a:gd name="T1" fmla="*/ 2775 h 3310"/>
                    <a:gd name="T2" fmla="*/ 2650 w 3331"/>
                    <a:gd name="T3" fmla="*/ 2588 h 3310"/>
                    <a:gd name="T4" fmla="*/ 2501 w 3331"/>
                    <a:gd name="T5" fmla="*/ 2313 h 3310"/>
                    <a:gd name="T6" fmla="*/ 2554 w 3331"/>
                    <a:gd name="T7" fmla="*/ 1298 h 3310"/>
                    <a:gd name="T8" fmla="*/ 2554 w 3331"/>
                    <a:gd name="T9" fmla="*/ 2011 h 3310"/>
                    <a:gd name="T10" fmla="*/ 2949 w 3331"/>
                    <a:gd name="T11" fmla="*/ 2109 h 3310"/>
                    <a:gd name="T12" fmla="*/ 3025 w 3331"/>
                    <a:gd name="T13" fmla="*/ 1559 h 3310"/>
                    <a:gd name="T14" fmla="*/ 417 w 3331"/>
                    <a:gd name="T15" fmla="*/ 1116 h 3310"/>
                    <a:gd name="T16" fmla="*/ 306 w 3331"/>
                    <a:gd name="T17" fmla="*/ 1573 h 3310"/>
                    <a:gd name="T18" fmla="*/ 362 w 3331"/>
                    <a:gd name="T19" fmla="*/ 2048 h 3310"/>
                    <a:gd name="T20" fmla="*/ 699 w 3331"/>
                    <a:gd name="T21" fmla="*/ 2042 h 3310"/>
                    <a:gd name="T22" fmla="*/ 766 w 3331"/>
                    <a:gd name="T23" fmla="*/ 1415 h 3310"/>
                    <a:gd name="T24" fmla="*/ 417 w 3331"/>
                    <a:gd name="T25" fmla="*/ 1116 h 3310"/>
                    <a:gd name="T26" fmla="*/ 683 w 3331"/>
                    <a:gd name="T27" fmla="*/ 721 h 3310"/>
                    <a:gd name="T28" fmla="*/ 830 w 3331"/>
                    <a:gd name="T29" fmla="*/ 996 h 3310"/>
                    <a:gd name="T30" fmla="*/ 1033 w 3331"/>
                    <a:gd name="T31" fmla="*/ 457 h 3310"/>
                    <a:gd name="T32" fmla="*/ 2476 w 3331"/>
                    <a:gd name="T33" fmla="*/ 895 h 3310"/>
                    <a:gd name="T34" fmla="*/ 2708 w 3331"/>
                    <a:gd name="T35" fmla="*/ 787 h 3310"/>
                    <a:gd name="T36" fmla="*/ 2297 w 3331"/>
                    <a:gd name="T37" fmla="*/ 456 h 3310"/>
                    <a:gd name="T38" fmla="*/ 2212 w 3331"/>
                    <a:gd name="T39" fmla="*/ 1086 h 3310"/>
                    <a:gd name="T40" fmla="*/ 2045 w 3331"/>
                    <a:gd name="T41" fmla="*/ 620 h 3310"/>
                    <a:gd name="T42" fmla="*/ 1817 w 3331"/>
                    <a:gd name="T43" fmla="*/ 352 h 3310"/>
                    <a:gd name="T44" fmla="*/ 1321 w 3331"/>
                    <a:gd name="T45" fmla="*/ 561 h 3310"/>
                    <a:gd name="T46" fmla="*/ 1141 w 3331"/>
                    <a:gd name="T47" fmla="*/ 997 h 3310"/>
                    <a:gd name="T48" fmla="*/ 1514 w 3331"/>
                    <a:gd name="T49" fmla="*/ 352 h 3310"/>
                    <a:gd name="T50" fmla="*/ 2075 w 3331"/>
                    <a:gd name="T51" fmla="*/ 51 h 3310"/>
                    <a:gd name="T52" fmla="*/ 2616 w 3331"/>
                    <a:gd name="T53" fmla="*/ 297 h 3310"/>
                    <a:gd name="T54" fmla="*/ 3033 w 3331"/>
                    <a:gd name="T55" fmla="*/ 710 h 3310"/>
                    <a:gd name="T56" fmla="*/ 3280 w 3331"/>
                    <a:gd name="T57" fmla="*/ 1247 h 3310"/>
                    <a:gd name="T58" fmla="*/ 3319 w 3331"/>
                    <a:gd name="T59" fmla="*/ 1862 h 3310"/>
                    <a:gd name="T60" fmla="*/ 3136 w 3331"/>
                    <a:gd name="T61" fmla="*/ 2432 h 3310"/>
                    <a:gd name="T62" fmla="*/ 2771 w 3331"/>
                    <a:gd name="T63" fmla="*/ 2892 h 3310"/>
                    <a:gd name="T64" fmla="*/ 2268 w 3331"/>
                    <a:gd name="T65" fmla="*/ 3197 h 3310"/>
                    <a:gd name="T66" fmla="*/ 1666 w 3331"/>
                    <a:gd name="T67" fmla="*/ 3310 h 3310"/>
                    <a:gd name="T68" fmla="*/ 1313 w 3331"/>
                    <a:gd name="T69" fmla="*/ 3215 h 3310"/>
                    <a:gd name="T70" fmla="*/ 1678 w 3331"/>
                    <a:gd name="T71" fmla="*/ 3027 h 3310"/>
                    <a:gd name="T72" fmla="*/ 1893 w 3331"/>
                    <a:gd name="T73" fmla="*/ 3115 h 3310"/>
                    <a:gd name="T74" fmla="*/ 2094 w 3331"/>
                    <a:gd name="T75" fmla="*/ 3039 h 3310"/>
                    <a:gd name="T76" fmla="*/ 2348 w 3331"/>
                    <a:gd name="T77" fmla="*/ 1907 h 3310"/>
                    <a:gd name="T78" fmla="*/ 2296 w 3331"/>
                    <a:gd name="T79" fmla="*/ 1685 h 3310"/>
                    <a:gd name="T80" fmla="*/ 2151 w 3331"/>
                    <a:gd name="T81" fmla="*/ 1405 h 3310"/>
                    <a:gd name="T82" fmla="*/ 1514 w 3331"/>
                    <a:gd name="T83" fmla="*/ 1443 h 3310"/>
                    <a:gd name="T84" fmla="*/ 1062 w 3331"/>
                    <a:gd name="T85" fmla="*/ 1562 h 3310"/>
                    <a:gd name="T86" fmla="*/ 958 w 3331"/>
                    <a:gd name="T87" fmla="*/ 1741 h 3310"/>
                    <a:gd name="T88" fmla="*/ 799 w 3331"/>
                    <a:gd name="T89" fmla="*/ 1921 h 3310"/>
                    <a:gd name="T90" fmla="*/ 822 w 3331"/>
                    <a:gd name="T91" fmla="*/ 2159 h 3310"/>
                    <a:gd name="T92" fmla="*/ 695 w 3331"/>
                    <a:gd name="T93" fmla="*/ 2377 h 3310"/>
                    <a:gd name="T94" fmla="*/ 529 w 3331"/>
                    <a:gd name="T95" fmla="*/ 2555 h 3310"/>
                    <a:gd name="T96" fmla="*/ 365 w 3331"/>
                    <a:gd name="T97" fmla="*/ 2645 h 3310"/>
                    <a:gd name="T98" fmla="*/ 180 w 3331"/>
                    <a:gd name="T99" fmla="*/ 2403 h 3310"/>
                    <a:gd name="T100" fmla="*/ 13 w 3331"/>
                    <a:gd name="T101" fmla="*/ 1854 h 3310"/>
                    <a:gd name="T102" fmla="*/ 51 w 3331"/>
                    <a:gd name="T103" fmla="*/ 1247 h 3310"/>
                    <a:gd name="T104" fmla="*/ 299 w 3331"/>
                    <a:gd name="T105" fmla="*/ 710 h 3310"/>
                    <a:gd name="T106" fmla="*/ 715 w 3331"/>
                    <a:gd name="T107" fmla="*/ 297 h 3310"/>
                    <a:gd name="T108" fmla="*/ 1256 w 3331"/>
                    <a:gd name="T109" fmla="*/ 51 h 33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331" h="3310">
                      <a:moveTo>
                        <a:pt x="2501" y="2313"/>
                      </a:moveTo>
                      <a:lnTo>
                        <a:pt x="2475" y="2414"/>
                      </a:lnTo>
                      <a:lnTo>
                        <a:pt x="2447" y="2511"/>
                      </a:lnTo>
                      <a:lnTo>
                        <a:pt x="2414" y="2603"/>
                      </a:lnTo>
                      <a:lnTo>
                        <a:pt x="2378" y="2692"/>
                      </a:lnTo>
                      <a:lnTo>
                        <a:pt x="2339" y="2775"/>
                      </a:lnTo>
                      <a:lnTo>
                        <a:pt x="2297" y="2853"/>
                      </a:lnTo>
                      <a:lnTo>
                        <a:pt x="2374" y="2809"/>
                      </a:lnTo>
                      <a:lnTo>
                        <a:pt x="2449" y="2761"/>
                      </a:lnTo>
                      <a:lnTo>
                        <a:pt x="2519" y="2707"/>
                      </a:lnTo>
                      <a:lnTo>
                        <a:pt x="2586" y="2650"/>
                      </a:lnTo>
                      <a:lnTo>
                        <a:pt x="2650" y="2588"/>
                      </a:lnTo>
                      <a:lnTo>
                        <a:pt x="2708" y="2522"/>
                      </a:lnTo>
                      <a:lnTo>
                        <a:pt x="2763" y="2454"/>
                      </a:lnTo>
                      <a:lnTo>
                        <a:pt x="2704" y="2415"/>
                      </a:lnTo>
                      <a:lnTo>
                        <a:pt x="2640" y="2379"/>
                      </a:lnTo>
                      <a:lnTo>
                        <a:pt x="2572" y="2345"/>
                      </a:lnTo>
                      <a:lnTo>
                        <a:pt x="2501" y="2313"/>
                      </a:lnTo>
                      <a:close/>
                      <a:moveTo>
                        <a:pt x="2916" y="1116"/>
                      </a:moveTo>
                      <a:lnTo>
                        <a:pt x="2850" y="1158"/>
                      </a:lnTo>
                      <a:lnTo>
                        <a:pt x="2781" y="1197"/>
                      </a:lnTo>
                      <a:lnTo>
                        <a:pt x="2708" y="1234"/>
                      </a:lnTo>
                      <a:lnTo>
                        <a:pt x="2632" y="1267"/>
                      </a:lnTo>
                      <a:lnTo>
                        <a:pt x="2554" y="1298"/>
                      </a:lnTo>
                      <a:lnTo>
                        <a:pt x="2565" y="1415"/>
                      </a:lnTo>
                      <a:lnTo>
                        <a:pt x="2571" y="1533"/>
                      </a:lnTo>
                      <a:lnTo>
                        <a:pt x="2574" y="1655"/>
                      </a:lnTo>
                      <a:lnTo>
                        <a:pt x="2571" y="1776"/>
                      </a:lnTo>
                      <a:lnTo>
                        <a:pt x="2565" y="1895"/>
                      </a:lnTo>
                      <a:lnTo>
                        <a:pt x="2554" y="2011"/>
                      </a:lnTo>
                      <a:lnTo>
                        <a:pt x="2632" y="2042"/>
                      </a:lnTo>
                      <a:lnTo>
                        <a:pt x="2708" y="2076"/>
                      </a:lnTo>
                      <a:lnTo>
                        <a:pt x="2781" y="2113"/>
                      </a:lnTo>
                      <a:lnTo>
                        <a:pt x="2850" y="2151"/>
                      </a:lnTo>
                      <a:lnTo>
                        <a:pt x="2916" y="2193"/>
                      </a:lnTo>
                      <a:lnTo>
                        <a:pt x="2949" y="2109"/>
                      </a:lnTo>
                      <a:lnTo>
                        <a:pt x="2976" y="2022"/>
                      </a:lnTo>
                      <a:lnTo>
                        <a:pt x="2998" y="1934"/>
                      </a:lnTo>
                      <a:lnTo>
                        <a:pt x="3015" y="1842"/>
                      </a:lnTo>
                      <a:lnTo>
                        <a:pt x="3025" y="1750"/>
                      </a:lnTo>
                      <a:lnTo>
                        <a:pt x="3028" y="1655"/>
                      </a:lnTo>
                      <a:lnTo>
                        <a:pt x="3025" y="1559"/>
                      </a:lnTo>
                      <a:lnTo>
                        <a:pt x="3015" y="1467"/>
                      </a:lnTo>
                      <a:lnTo>
                        <a:pt x="2998" y="1375"/>
                      </a:lnTo>
                      <a:lnTo>
                        <a:pt x="2976" y="1287"/>
                      </a:lnTo>
                      <a:lnTo>
                        <a:pt x="2949" y="1201"/>
                      </a:lnTo>
                      <a:lnTo>
                        <a:pt x="2916" y="1116"/>
                      </a:lnTo>
                      <a:close/>
                      <a:moveTo>
                        <a:pt x="417" y="1116"/>
                      </a:moveTo>
                      <a:lnTo>
                        <a:pt x="387" y="1188"/>
                      </a:lnTo>
                      <a:lnTo>
                        <a:pt x="362" y="1262"/>
                      </a:lnTo>
                      <a:lnTo>
                        <a:pt x="341" y="1337"/>
                      </a:lnTo>
                      <a:lnTo>
                        <a:pt x="325" y="1415"/>
                      </a:lnTo>
                      <a:lnTo>
                        <a:pt x="313" y="1493"/>
                      </a:lnTo>
                      <a:lnTo>
                        <a:pt x="306" y="1573"/>
                      </a:lnTo>
                      <a:lnTo>
                        <a:pt x="304" y="1655"/>
                      </a:lnTo>
                      <a:lnTo>
                        <a:pt x="306" y="1736"/>
                      </a:lnTo>
                      <a:lnTo>
                        <a:pt x="313" y="1816"/>
                      </a:lnTo>
                      <a:lnTo>
                        <a:pt x="325" y="1895"/>
                      </a:lnTo>
                      <a:lnTo>
                        <a:pt x="341" y="1972"/>
                      </a:lnTo>
                      <a:lnTo>
                        <a:pt x="362" y="2048"/>
                      </a:lnTo>
                      <a:lnTo>
                        <a:pt x="387" y="2122"/>
                      </a:lnTo>
                      <a:lnTo>
                        <a:pt x="417" y="2194"/>
                      </a:lnTo>
                      <a:lnTo>
                        <a:pt x="482" y="2152"/>
                      </a:lnTo>
                      <a:lnTo>
                        <a:pt x="551" y="2113"/>
                      </a:lnTo>
                      <a:lnTo>
                        <a:pt x="623" y="2076"/>
                      </a:lnTo>
                      <a:lnTo>
                        <a:pt x="699" y="2042"/>
                      </a:lnTo>
                      <a:lnTo>
                        <a:pt x="778" y="2011"/>
                      </a:lnTo>
                      <a:lnTo>
                        <a:pt x="767" y="1894"/>
                      </a:lnTo>
                      <a:lnTo>
                        <a:pt x="760" y="1776"/>
                      </a:lnTo>
                      <a:lnTo>
                        <a:pt x="758" y="1655"/>
                      </a:lnTo>
                      <a:lnTo>
                        <a:pt x="760" y="1533"/>
                      </a:lnTo>
                      <a:lnTo>
                        <a:pt x="766" y="1415"/>
                      </a:lnTo>
                      <a:lnTo>
                        <a:pt x="778" y="1298"/>
                      </a:lnTo>
                      <a:lnTo>
                        <a:pt x="699" y="1267"/>
                      </a:lnTo>
                      <a:lnTo>
                        <a:pt x="623" y="1234"/>
                      </a:lnTo>
                      <a:lnTo>
                        <a:pt x="551" y="1197"/>
                      </a:lnTo>
                      <a:lnTo>
                        <a:pt x="482" y="1158"/>
                      </a:lnTo>
                      <a:lnTo>
                        <a:pt x="417" y="1116"/>
                      </a:lnTo>
                      <a:close/>
                      <a:moveTo>
                        <a:pt x="1033" y="457"/>
                      </a:moveTo>
                      <a:lnTo>
                        <a:pt x="956" y="501"/>
                      </a:lnTo>
                      <a:lnTo>
                        <a:pt x="883" y="548"/>
                      </a:lnTo>
                      <a:lnTo>
                        <a:pt x="811" y="601"/>
                      </a:lnTo>
                      <a:lnTo>
                        <a:pt x="745" y="660"/>
                      </a:lnTo>
                      <a:lnTo>
                        <a:pt x="683" y="721"/>
                      </a:lnTo>
                      <a:lnTo>
                        <a:pt x="623" y="787"/>
                      </a:lnTo>
                      <a:lnTo>
                        <a:pt x="568" y="855"/>
                      </a:lnTo>
                      <a:lnTo>
                        <a:pt x="627" y="894"/>
                      </a:lnTo>
                      <a:lnTo>
                        <a:pt x="691" y="930"/>
                      </a:lnTo>
                      <a:lnTo>
                        <a:pt x="759" y="964"/>
                      </a:lnTo>
                      <a:lnTo>
                        <a:pt x="830" y="996"/>
                      </a:lnTo>
                      <a:lnTo>
                        <a:pt x="856" y="895"/>
                      </a:lnTo>
                      <a:lnTo>
                        <a:pt x="885" y="798"/>
                      </a:lnTo>
                      <a:lnTo>
                        <a:pt x="917" y="705"/>
                      </a:lnTo>
                      <a:lnTo>
                        <a:pt x="953" y="618"/>
                      </a:lnTo>
                      <a:lnTo>
                        <a:pt x="991" y="535"/>
                      </a:lnTo>
                      <a:lnTo>
                        <a:pt x="1033" y="457"/>
                      </a:lnTo>
                      <a:close/>
                      <a:moveTo>
                        <a:pt x="2297" y="456"/>
                      </a:moveTo>
                      <a:lnTo>
                        <a:pt x="2339" y="535"/>
                      </a:lnTo>
                      <a:lnTo>
                        <a:pt x="2378" y="618"/>
                      </a:lnTo>
                      <a:lnTo>
                        <a:pt x="2414" y="705"/>
                      </a:lnTo>
                      <a:lnTo>
                        <a:pt x="2447" y="798"/>
                      </a:lnTo>
                      <a:lnTo>
                        <a:pt x="2476" y="895"/>
                      </a:lnTo>
                      <a:lnTo>
                        <a:pt x="2501" y="996"/>
                      </a:lnTo>
                      <a:lnTo>
                        <a:pt x="2573" y="964"/>
                      </a:lnTo>
                      <a:lnTo>
                        <a:pt x="2640" y="930"/>
                      </a:lnTo>
                      <a:lnTo>
                        <a:pt x="2704" y="894"/>
                      </a:lnTo>
                      <a:lnTo>
                        <a:pt x="2763" y="855"/>
                      </a:lnTo>
                      <a:lnTo>
                        <a:pt x="2708" y="787"/>
                      </a:lnTo>
                      <a:lnTo>
                        <a:pt x="2650" y="721"/>
                      </a:lnTo>
                      <a:lnTo>
                        <a:pt x="2587" y="659"/>
                      </a:lnTo>
                      <a:lnTo>
                        <a:pt x="2520" y="601"/>
                      </a:lnTo>
                      <a:lnTo>
                        <a:pt x="2449" y="548"/>
                      </a:lnTo>
                      <a:lnTo>
                        <a:pt x="2374" y="501"/>
                      </a:lnTo>
                      <a:lnTo>
                        <a:pt x="2297" y="456"/>
                      </a:lnTo>
                      <a:close/>
                      <a:moveTo>
                        <a:pt x="1817" y="352"/>
                      </a:moveTo>
                      <a:lnTo>
                        <a:pt x="1817" y="1142"/>
                      </a:lnTo>
                      <a:lnTo>
                        <a:pt x="1919" y="1134"/>
                      </a:lnTo>
                      <a:lnTo>
                        <a:pt x="2020" y="1121"/>
                      </a:lnTo>
                      <a:lnTo>
                        <a:pt x="2117" y="1106"/>
                      </a:lnTo>
                      <a:lnTo>
                        <a:pt x="2212" y="1086"/>
                      </a:lnTo>
                      <a:lnTo>
                        <a:pt x="2190" y="997"/>
                      </a:lnTo>
                      <a:lnTo>
                        <a:pt x="2166" y="911"/>
                      </a:lnTo>
                      <a:lnTo>
                        <a:pt x="2139" y="831"/>
                      </a:lnTo>
                      <a:lnTo>
                        <a:pt x="2110" y="755"/>
                      </a:lnTo>
                      <a:lnTo>
                        <a:pt x="2078" y="686"/>
                      </a:lnTo>
                      <a:lnTo>
                        <a:pt x="2045" y="620"/>
                      </a:lnTo>
                      <a:lnTo>
                        <a:pt x="2010" y="561"/>
                      </a:lnTo>
                      <a:lnTo>
                        <a:pt x="1973" y="507"/>
                      </a:lnTo>
                      <a:lnTo>
                        <a:pt x="1936" y="459"/>
                      </a:lnTo>
                      <a:lnTo>
                        <a:pt x="1897" y="416"/>
                      </a:lnTo>
                      <a:lnTo>
                        <a:pt x="1857" y="381"/>
                      </a:lnTo>
                      <a:lnTo>
                        <a:pt x="1817" y="352"/>
                      </a:lnTo>
                      <a:close/>
                      <a:moveTo>
                        <a:pt x="1514" y="352"/>
                      </a:moveTo>
                      <a:lnTo>
                        <a:pt x="1474" y="381"/>
                      </a:lnTo>
                      <a:lnTo>
                        <a:pt x="1434" y="416"/>
                      </a:lnTo>
                      <a:lnTo>
                        <a:pt x="1396" y="459"/>
                      </a:lnTo>
                      <a:lnTo>
                        <a:pt x="1358" y="507"/>
                      </a:lnTo>
                      <a:lnTo>
                        <a:pt x="1321" y="561"/>
                      </a:lnTo>
                      <a:lnTo>
                        <a:pt x="1287" y="620"/>
                      </a:lnTo>
                      <a:lnTo>
                        <a:pt x="1253" y="686"/>
                      </a:lnTo>
                      <a:lnTo>
                        <a:pt x="1222" y="755"/>
                      </a:lnTo>
                      <a:lnTo>
                        <a:pt x="1192" y="831"/>
                      </a:lnTo>
                      <a:lnTo>
                        <a:pt x="1165" y="911"/>
                      </a:lnTo>
                      <a:lnTo>
                        <a:pt x="1141" y="997"/>
                      </a:lnTo>
                      <a:lnTo>
                        <a:pt x="1119" y="1086"/>
                      </a:lnTo>
                      <a:lnTo>
                        <a:pt x="1214" y="1106"/>
                      </a:lnTo>
                      <a:lnTo>
                        <a:pt x="1312" y="1121"/>
                      </a:lnTo>
                      <a:lnTo>
                        <a:pt x="1412" y="1134"/>
                      </a:lnTo>
                      <a:lnTo>
                        <a:pt x="1514" y="1142"/>
                      </a:lnTo>
                      <a:lnTo>
                        <a:pt x="1514" y="352"/>
                      </a:lnTo>
                      <a:close/>
                      <a:moveTo>
                        <a:pt x="1666" y="0"/>
                      </a:moveTo>
                      <a:lnTo>
                        <a:pt x="1666" y="0"/>
                      </a:lnTo>
                      <a:lnTo>
                        <a:pt x="1771" y="3"/>
                      </a:lnTo>
                      <a:lnTo>
                        <a:pt x="1874" y="13"/>
                      </a:lnTo>
                      <a:lnTo>
                        <a:pt x="1976" y="29"/>
                      </a:lnTo>
                      <a:lnTo>
                        <a:pt x="2075" y="51"/>
                      </a:lnTo>
                      <a:lnTo>
                        <a:pt x="2172" y="78"/>
                      </a:lnTo>
                      <a:lnTo>
                        <a:pt x="2268" y="112"/>
                      </a:lnTo>
                      <a:lnTo>
                        <a:pt x="2359" y="150"/>
                      </a:lnTo>
                      <a:lnTo>
                        <a:pt x="2448" y="195"/>
                      </a:lnTo>
                      <a:lnTo>
                        <a:pt x="2534" y="244"/>
                      </a:lnTo>
                      <a:lnTo>
                        <a:pt x="2616" y="297"/>
                      </a:lnTo>
                      <a:lnTo>
                        <a:pt x="2696" y="355"/>
                      </a:lnTo>
                      <a:lnTo>
                        <a:pt x="2771" y="418"/>
                      </a:lnTo>
                      <a:lnTo>
                        <a:pt x="2844" y="485"/>
                      </a:lnTo>
                      <a:lnTo>
                        <a:pt x="2911" y="557"/>
                      </a:lnTo>
                      <a:lnTo>
                        <a:pt x="2973" y="632"/>
                      </a:lnTo>
                      <a:lnTo>
                        <a:pt x="3033" y="710"/>
                      </a:lnTo>
                      <a:lnTo>
                        <a:pt x="3086" y="792"/>
                      </a:lnTo>
                      <a:lnTo>
                        <a:pt x="3136" y="877"/>
                      </a:lnTo>
                      <a:lnTo>
                        <a:pt x="3181" y="965"/>
                      </a:lnTo>
                      <a:lnTo>
                        <a:pt x="3219" y="1057"/>
                      </a:lnTo>
                      <a:lnTo>
                        <a:pt x="3253" y="1152"/>
                      </a:lnTo>
                      <a:lnTo>
                        <a:pt x="3280" y="1247"/>
                      </a:lnTo>
                      <a:lnTo>
                        <a:pt x="3302" y="1346"/>
                      </a:lnTo>
                      <a:lnTo>
                        <a:pt x="3319" y="1447"/>
                      </a:lnTo>
                      <a:lnTo>
                        <a:pt x="3328" y="1550"/>
                      </a:lnTo>
                      <a:lnTo>
                        <a:pt x="3331" y="1655"/>
                      </a:lnTo>
                      <a:lnTo>
                        <a:pt x="3328" y="1759"/>
                      </a:lnTo>
                      <a:lnTo>
                        <a:pt x="3319" y="1862"/>
                      </a:lnTo>
                      <a:lnTo>
                        <a:pt x="3302" y="1963"/>
                      </a:lnTo>
                      <a:lnTo>
                        <a:pt x="3280" y="2062"/>
                      </a:lnTo>
                      <a:lnTo>
                        <a:pt x="3253" y="2158"/>
                      </a:lnTo>
                      <a:lnTo>
                        <a:pt x="3219" y="2252"/>
                      </a:lnTo>
                      <a:lnTo>
                        <a:pt x="3181" y="2343"/>
                      </a:lnTo>
                      <a:lnTo>
                        <a:pt x="3136" y="2432"/>
                      </a:lnTo>
                      <a:lnTo>
                        <a:pt x="3086" y="2517"/>
                      </a:lnTo>
                      <a:lnTo>
                        <a:pt x="3033" y="2599"/>
                      </a:lnTo>
                      <a:lnTo>
                        <a:pt x="2973" y="2678"/>
                      </a:lnTo>
                      <a:lnTo>
                        <a:pt x="2911" y="2753"/>
                      </a:lnTo>
                      <a:lnTo>
                        <a:pt x="2844" y="2824"/>
                      </a:lnTo>
                      <a:lnTo>
                        <a:pt x="2771" y="2892"/>
                      </a:lnTo>
                      <a:lnTo>
                        <a:pt x="2696" y="2954"/>
                      </a:lnTo>
                      <a:lnTo>
                        <a:pt x="2616" y="3012"/>
                      </a:lnTo>
                      <a:lnTo>
                        <a:pt x="2534" y="3066"/>
                      </a:lnTo>
                      <a:lnTo>
                        <a:pt x="2448" y="3115"/>
                      </a:lnTo>
                      <a:lnTo>
                        <a:pt x="2359" y="3159"/>
                      </a:lnTo>
                      <a:lnTo>
                        <a:pt x="2268" y="3197"/>
                      </a:lnTo>
                      <a:lnTo>
                        <a:pt x="2172" y="3231"/>
                      </a:lnTo>
                      <a:lnTo>
                        <a:pt x="2075" y="3259"/>
                      </a:lnTo>
                      <a:lnTo>
                        <a:pt x="1976" y="3281"/>
                      </a:lnTo>
                      <a:lnTo>
                        <a:pt x="1874" y="3296"/>
                      </a:lnTo>
                      <a:lnTo>
                        <a:pt x="1771" y="3305"/>
                      </a:lnTo>
                      <a:lnTo>
                        <a:pt x="1666" y="3310"/>
                      </a:lnTo>
                      <a:lnTo>
                        <a:pt x="1576" y="3307"/>
                      </a:lnTo>
                      <a:lnTo>
                        <a:pt x="1488" y="3299"/>
                      </a:lnTo>
                      <a:lnTo>
                        <a:pt x="1400" y="3288"/>
                      </a:lnTo>
                      <a:lnTo>
                        <a:pt x="1314" y="3271"/>
                      </a:lnTo>
                      <a:lnTo>
                        <a:pt x="1230" y="3251"/>
                      </a:lnTo>
                      <a:lnTo>
                        <a:pt x="1313" y="3215"/>
                      </a:lnTo>
                      <a:lnTo>
                        <a:pt x="1392" y="3177"/>
                      </a:lnTo>
                      <a:lnTo>
                        <a:pt x="1469" y="3137"/>
                      </a:lnTo>
                      <a:lnTo>
                        <a:pt x="1540" y="3097"/>
                      </a:lnTo>
                      <a:lnTo>
                        <a:pt x="1608" y="3057"/>
                      </a:lnTo>
                      <a:lnTo>
                        <a:pt x="1670" y="3018"/>
                      </a:lnTo>
                      <a:lnTo>
                        <a:pt x="1678" y="3027"/>
                      </a:lnTo>
                      <a:lnTo>
                        <a:pt x="1709" y="3053"/>
                      </a:lnTo>
                      <a:lnTo>
                        <a:pt x="1741" y="3075"/>
                      </a:lnTo>
                      <a:lnTo>
                        <a:pt x="1777" y="3092"/>
                      </a:lnTo>
                      <a:lnTo>
                        <a:pt x="1814" y="3105"/>
                      </a:lnTo>
                      <a:lnTo>
                        <a:pt x="1853" y="3112"/>
                      </a:lnTo>
                      <a:lnTo>
                        <a:pt x="1893" y="3115"/>
                      </a:lnTo>
                      <a:lnTo>
                        <a:pt x="1924" y="3113"/>
                      </a:lnTo>
                      <a:lnTo>
                        <a:pt x="1956" y="3109"/>
                      </a:lnTo>
                      <a:lnTo>
                        <a:pt x="1986" y="3101"/>
                      </a:lnTo>
                      <a:lnTo>
                        <a:pt x="2025" y="3085"/>
                      </a:lnTo>
                      <a:lnTo>
                        <a:pt x="2061" y="3064"/>
                      </a:lnTo>
                      <a:lnTo>
                        <a:pt x="2094" y="3039"/>
                      </a:lnTo>
                      <a:lnTo>
                        <a:pt x="2122" y="3010"/>
                      </a:lnTo>
                      <a:lnTo>
                        <a:pt x="2147" y="2978"/>
                      </a:lnTo>
                      <a:lnTo>
                        <a:pt x="2167" y="2943"/>
                      </a:lnTo>
                      <a:lnTo>
                        <a:pt x="2182" y="2903"/>
                      </a:lnTo>
                      <a:lnTo>
                        <a:pt x="2192" y="2862"/>
                      </a:lnTo>
                      <a:lnTo>
                        <a:pt x="2348" y="1907"/>
                      </a:lnTo>
                      <a:lnTo>
                        <a:pt x="2351" y="1867"/>
                      </a:lnTo>
                      <a:lnTo>
                        <a:pt x="2350" y="1829"/>
                      </a:lnTo>
                      <a:lnTo>
                        <a:pt x="2344" y="1790"/>
                      </a:lnTo>
                      <a:lnTo>
                        <a:pt x="2333" y="1754"/>
                      </a:lnTo>
                      <a:lnTo>
                        <a:pt x="2317" y="1718"/>
                      </a:lnTo>
                      <a:lnTo>
                        <a:pt x="2296" y="1685"/>
                      </a:lnTo>
                      <a:lnTo>
                        <a:pt x="2272" y="1655"/>
                      </a:lnTo>
                      <a:lnTo>
                        <a:pt x="2272" y="1655"/>
                      </a:lnTo>
                      <a:lnTo>
                        <a:pt x="2270" y="1562"/>
                      </a:lnTo>
                      <a:lnTo>
                        <a:pt x="2266" y="1472"/>
                      </a:lnTo>
                      <a:lnTo>
                        <a:pt x="2258" y="1385"/>
                      </a:lnTo>
                      <a:lnTo>
                        <a:pt x="2151" y="1405"/>
                      </a:lnTo>
                      <a:lnTo>
                        <a:pt x="2043" y="1422"/>
                      </a:lnTo>
                      <a:lnTo>
                        <a:pt x="1931" y="1436"/>
                      </a:lnTo>
                      <a:lnTo>
                        <a:pt x="1817" y="1443"/>
                      </a:lnTo>
                      <a:lnTo>
                        <a:pt x="1817" y="1592"/>
                      </a:lnTo>
                      <a:lnTo>
                        <a:pt x="1514" y="1639"/>
                      </a:lnTo>
                      <a:lnTo>
                        <a:pt x="1514" y="1443"/>
                      </a:lnTo>
                      <a:lnTo>
                        <a:pt x="1401" y="1436"/>
                      </a:lnTo>
                      <a:lnTo>
                        <a:pt x="1289" y="1422"/>
                      </a:lnTo>
                      <a:lnTo>
                        <a:pt x="1180" y="1405"/>
                      </a:lnTo>
                      <a:lnTo>
                        <a:pt x="1073" y="1385"/>
                      </a:lnTo>
                      <a:lnTo>
                        <a:pt x="1066" y="1472"/>
                      </a:lnTo>
                      <a:lnTo>
                        <a:pt x="1062" y="1562"/>
                      </a:lnTo>
                      <a:lnTo>
                        <a:pt x="1061" y="1655"/>
                      </a:lnTo>
                      <a:lnTo>
                        <a:pt x="1061" y="1684"/>
                      </a:lnTo>
                      <a:lnTo>
                        <a:pt x="1062" y="1713"/>
                      </a:lnTo>
                      <a:lnTo>
                        <a:pt x="1039" y="1716"/>
                      </a:lnTo>
                      <a:lnTo>
                        <a:pt x="997" y="1727"/>
                      </a:lnTo>
                      <a:lnTo>
                        <a:pt x="958" y="1741"/>
                      </a:lnTo>
                      <a:lnTo>
                        <a:pt x="922" y="1761"/>
                      </a:lnTo>
                      <a:lnTo>
                        <a:pt x="890" y="1785"/>
                      </a:lnTo>
                      <a:lnTo>
                        <a:pt x="861" y="1814"/>
                      </a:lnTo>
                      <a:lnTo>
                        <a:pt x="835" y="1846"/>
                      </a:lnTo>
                      <a:lnTo>
                        <a:pt x="814" y="1882"/>
                      </a:lnTo>
                      <a:lnTo>
                        <a:pt x="799" y="1921"/>
                      </a:lnTo>
                      <a:lnTo>
                        <a:pt x="788" y="1962"/>
                      </a:lnTo>
                      <a:lnTo>
                        <a:pt x="784" y="2002"/>
                      </a:lnTo>
                      <a:lnTo>
                        <a:pt x="785" y="2044"/>
                      </a:lnTo>
                      <a:lnTo>
                        <a:pt x="793" y="2083"/>
                      </a:lnTo>
                      <a:lnTo>
                        <a:pt x="805" y="2122"/>
                      </a:lnTo>
                      <a:lnTo>
                        <a:pt x="822" y="2159"/>
                      </a:lnTo>
                      <a:lnTo>
                        <a:pt x="845" y="2194"/>
                      </a:lnTo>
                      <a:lnTo>
                        <a:pt x="872" y="2225"/>
                      </a:lnTo>
                      <a:lnTo>
                        <a:pt x="835" y="2267"/>
                      </a:lnTo>
                      <a:lnTo>
                        <a:pt x="801" y="2305"/>
                      </a:lnTo>
                      <a:lnTo>
                        <a:pt x="765" y="2341"/>
                      </a:lnTo>
                      <a:lnTo>
                        <a:pt x="695" y="2377"/>
                      </a:lnTo>
                      <a:lnTo>
                        <a:pt x="629" y="2414"/>
                      </a:lnTo>
                      <a:lnTo>
                        <a:pt x="568" y="2454"/>
                      </a:lnTo>
                      <a:lnTo>
                        <a:pt x="585" y="2475"/>
                      </a:lnTo>
                      <a:lnTo>
                        <a:pt x="603" y="2495"/>
                      </a:lnTo>
                      <a:lnTo>
                        <a:pt x="564" y="2527"/>
                      </a:lnTo>
                      <a:lnTo>
                        <a:pt x="529" y="2555"/>
                      </a:lnTo>
                      <a:lnTo>
                        <a:pt x="494" y="2579"/>
                      </a:lnTo>
                      <a:lnTo>
                        <a:pt x="463" y="2599"/>
                      </a:lnTo>
                      <a:lnTo>
                        <a:pt x="434" y="2616"/>
                      </a:lnTo>
                      <a:lnTo>
                        <a:pt x="408" y="2629"/>
                      </a:lnTo>
                      <a:lnTo>
                        <a:pt x="385" y="2639"/>
                      </a:lnTo>
                      <a:lnTo>
                        <a:pt x="365" y="2645"/>
                      </a:lnTo>
                      <a:lnTo>
                        <a:pt x="349" y="2648"/>
                      </a:lnTo>
                      <a:lnTo>
                        <a:pt x="339" y="2645"/>
                      </a:lnTo>
                      <a:lnTo>
                        <a:pt x="331" y="2642"/>
                      </a:lnTo>
                      <a:lnTo>
                        <a:pt x="276" y="2565"/>
                      </a:lnTo>
                      <a:lnTo>
                        <a:pt x="226" y="2486"/>
                      </a:lnTo>
                      <a:lnTo>
                        <a:pt x="180" y="2403"/>
                      </a:lnTo>
                      <a:lnTo>
                        <a:pt x="139" y="2317"/>
                      </a:lnTo>
                      <a:lnTo>
                        <a:pt x="104" y="2229"/>
                      </a:lnTo>
                      <a:lnTo>
                        <a:pt x="73" y="2139"/>
                      </a:lnTo>
                      <a:lnTo>
                        <a:pt x="47" y="2045"/>
                      </a:lnTo>
                      <a:lnTo>
                        <a:pt x="27" y="1950"/>
                      </a:lnTo>
                      <a:lnTo>
                        <a:pt x="13" y="1854"/>
                      </a:lnTo>
                      <a:lnTo>
                        <a:pt x="3" y="1755"/>
                      </a:lnTo>
                      <a:lnTo>
                        <a:pt x="0" y="1655"/>
                      </a:lnTo>
                      <a:lnTo>
                        <a:pt x="3" y="1550"/>
                      </a:lnTo>
                      <a:lnTo>
                        <a:pt x="14" y="1447"/>
                      </a:lnTo>
                      <a:lnTo>
                        <a:pt x="29" y="1346"/>
                      </a:lnTo>
                      <a:lnTo>
                        <a:pt x="51" y="1247"/>
                      </a:lnTo>
                      <a:lnTo>
                        <a:pt x="80" y="1152"/>
                      </a:lnTo>
                      <a:lnTo>
                        <a:pt x="113" y="1057"/>
                      </a:lnTo>
                      <a:lnTo>
                        <a:pt x="152" y="965"/>
                      </a:lnTo>
                      <a:lnTo>
                        <a:pt x="196" y="877"/>
                      </a:lnTo>
                      <a:lnTo>
                        <a:pt x="245" y="792"/>
                      </a:lnTo>
                      <a:lnTo>
                        <a:pt x="299" y="710"/>
                      </a:lnTo>
                      <a:lnTo>
                        <a:pt x="358" y="632"/>
                      </a:lnTo>
                      <a:lnTo>
                        <a:pt x="421" y="557"/>
                      </a:lnTo>
                      <a:lnTo>
                        <a:pt x="489" y="485"/>
                      </a:lnTo>
                      <a:lnTo>
                        <a:pt x="560" y="418"/>
                      </a:lnTo>
                      <a:lnTo>
                        <a:pt x="635" y="355"/>
                      </a:lnTo>
                      <a:lnTo>
                        <a:pt x="715" y="297"/>
                      </a:lnTo>
                      <a:lnTo>
                        <a:pt x="798" y="244"/>
                      </a:lnTo>
                      <a:lnTo>
                        <a:pt x="884" y="195"/>
                      </a:lnTo>
                      <a:lnTo>
                        <a:pt x="973" y="150"/>
                      </a:lnTo>
                      <a:lnTo>
                        <a:pt x="1065" y="112"/>
                      </a:lnTo>
                      <a:lnTo>
                        <a:pt x="1159" y="78"/>
                      </a:lnTo>
                      <a:lnTo>
                        <a:pt x="1256" y="51"/>
                      </a:lnTo>
                      <a:lnTo>
                        <a:pt x="1356" y="29"/>
                      </a:lnTo>
                      <a:lnTo>
                        <a:pt x="1457" y="13"/>
                      </a:lnTo>
                      <a:lnTo>
                        <a:pt x="1561" y="3"/>
                      </a:lnTo>
                      <a:lnTo>
                        <a:pt x="166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 b="0" i="0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28" name="Freeform 153">
                  <a:extLst/>
                </p:cNvPr>
                <p:cNvSpPr>
                  <a:spLocks noEditPoints="1"/>
                </p:cNvSpPr>
                <p:nvPr/>
              </p:nvSpPr>
              <p:spPr bwMode="auto">
                <a:xfrm>
                  <a:off x="6383" y="3134"/>
                  <a:ext cx="193" cy="139"/>
                </a:xfrm>
                <a:custGeom>
                  <a:avLst/>
                  <a:gdLst>
                    <a:gd name="T0" fmla="*/ 1200 w 2125"/>
                    <a:gd name="T1" fmla="*/ 494 h 1526"/>
                    <a:gd name="T2" fmla="*/ 1133 w 2125"/>
                    <a:gd name="T3" fmla="*/ 582 h 1526"/>
                    <a:gd name="T4" fmla="*/ 1068 w 2125"/>
                    <a:gd name="T5" fmla="*/ 663 h 1526"/>
                    <a:gd name="T6" fmla="*/ 979 w 2125"/>
                    <a:gd name="T7" fmla="*/ 765 h 1526"/>
                    <a:gd name="T8" fmla="*/ 871 w 2125"/>
                    <a:gd name="T9" fmla="*/ 879 h 1526"/>
                    <a:gd name="T10" fmla="*/ 751 w 2125"/>
                    <a:gd name="T11" fmla="*/ 993 h 1526"/>
                    <a:gd name="T12" fmla="*/ 621 w 2125"/>
                    <a:gd name="T13" fmla="*/ 1097 h 1526"/>
                    <a:gd name="T14" fmla="*/ 487 w 2125"/>
                    <a:gd name="T15" fmla="*/ 1179 h 1526"/>
                    <a:gd name="T16" fmla="*/ 354 w 2125"/>
                    <a:gd name="T17" fmla="*/ 1230 h 1526"/>
                    <a:gd name="T18" fmla="*/ 238 w 2125"/>
                    <a:gd name="T19" fmla="*/ 1240 h 1526"/>
                    <a:gd name="T20" fmla="*/ 151 w 2125"/>
                    <a:gd name="T21" fmla="*/ 1216 h 1526"/>
                    <a:gd name="T22" fmla="*/ 285 w 2125"/>
                    <a:gd name="T23" fmla="*/ 1313 h 1526"/>
                    <a:gd name="T24" fmla="*/ 444 w 2125"/>
                    <a:gd name="T25" fmla="*/ 1366 h 1526"/>
                    <a:gd name="T26" fmla="*/ 623 w 2125"/>
                    <a:gd name="T27" fmla="*/ 1373 h 1526"/>
                    <a:gd name="T28" fmla="*/ 801 w 2125"/>
                    <a:gd name="T29" fmla="*/ 1344 h 1526"/>
                    <a:gd name="T30" fmla="*/ 978 w 2125"/>
                    <a:gd name="T31" fmla="*/ 1289 h 1526"/>
                    <a:gd name="T32" fmla="*/ 1147 w 2125"/>
                    <a:gd name="T33" fmla="*/ 1216 h 1526"/>
                    <a:gd name="T34" fmla="*/ 1300 w 2125"/>
                    <a:gd name="T35" fmla="*/ 1136 h 1526"/>
                    <a:gd name="T36" fmla="*/ 1429 w 2125"/>
                    <a:gd name="T37" fmla="*/ 1058 h 1526"/>
                    <a:gd name="T38" fmla="*/ 1529 w 2125"/>
                    <a:gd name="T39" fmla="*/ 991 h 1526"/>
                    <a:gd name="T40" fmla="*/ 1628 w 2125"/>
                    <a:gd name="T41" fmla="*/ 919 h 1526"/>
                    <a:gd name="T42" fmla="*/ 1979 w 2125"/>
                    <a:gd name="T43" fmla="*/ 0 h 1526"/>
                    <a:gd name="T44" fmla="*/ 2059 w 2125"/>
                    <a:gd name="T45" fmla="*/ 26 h 1526"/>
                    <a:gd name="T46" fmla="*/ 2112 w 2125"/>
                    <a:gd name="T47" fmla="*/ 92 h 1526"/>
                    <a:gd name="T48" fmla="*/ 2123 w 2125"/>
                    <a:gd name="T49" fmla="*/ 175 h 1526"/>
                    <a:gd name="T50" fmla="*/ 1948 w 2125"/>
                    <a:gd name="T51" fmla="*/ 1183 h 1526"/>
                    <a:gd name="T52" fmla="*/ 1889 w 2125"/>
                    <a:gd name="T53" fmla="*/ 1239 h 1526"/>
                    <a:gd name="T54" fmla="*/ 1817 w 2125"/>
                    <a:gd name="T55" fmla="*/ 1256 h 1526"/>
                    <a:gd name="T56" fmla="*/ 1748 w 2125"/>
                    <a:gd name="T57" fmla="*/ 1241 h 1526"/>
                    <a:gd name="T58" fmla="*/ 1614 w 2125"/>
                    <a:gd name="T59" fmla="*/ 1116 h 1526"/>
                    <a:gd name="T60" fmla="*/ 1472 w 2125"/>
                    <a:gd name="T61" fmla="*/ 1209 h 1526"/>
                    <a:gd name="T62" fmla="*/ 1295 w 2125"/>
                    <a:gd name="T63" fmla="*/ 1310 h 1526"/>
                    <a:gd name="T64" fmla="*/ 1091 w 2125"/>
                    <a:gd name="T65" fmla="*/ 1407 h 1526"/>
                    <a:gd name="T66" fmla="*/ 869 w 2125"/>
                    <a:gd name="T67" fmla="*/ 1483 h 1526"/>
                    <a:gd name="T68" fmla="*/ 640 w 2125"/>
                    <a:gd name="T69" fmla="*/ 1523 h 1526"/>
                    <a:gd name="T70" fmla="*/ 430 w 2125"/>
                    <a:gd name="T71" fmla="*/ 1515 h 1526"/>
                    <a:gd name="T72" fmla="*/ 249 w 2125"/>
                    <a:gd name="T73" fmla="*/ 1462 h 1526"/>
                    <a:gd name="T74" fmla="*/ 91 w 2125"/>
                    <a:gd name="T75" fmla="*/ 1365 h 1526"/>
                    <a:gd name="T76" fmla="*/ 14 w 2125"/>
                    <a:gd name="T77" fmla="*/ 1278 h 1526"/>
                    <a:gd name="T78" fmla="*/ 0 w 2125"/>
                    <a:gd name="T79" fmla="*/ 1203 h 1526"/>
                    <a:gd name="T80" fmla="*/ 28 w 2125"/>
                    <a:gd name="T81" fmla="*/ 1129 h 1526"/>
                    <a:gd name="T82" fmla="*/ 87 w 2125"/>
                    <a:gd name="T83" fmla="*/ 1081 h 1526"/>
                    <a:gd name="T84" fmla="*/ 165 w 2125"/>
                    <a:gd name="T85" fmla="*/ 1066 h 1526"/>
                    <a:gd name="T86" fmla="*/ 232 w 2125"/>
                    <a:gd name="T87" fmla="*/ 1086 h 1526"/>
                    <a:gd name="T88" fmla="*/ 302 w 2125"/>
                    <a:gd name="T89" fmla="*/ 1088 h 1526"/>
                    <a:gd name="T90" fmla="*/ 411 w 2125"/>
                    <a:gd name="T91" fmla="*/ 1050 h 1526"/>
                    <a:gd name="T92" fmla="*/ 533 w 2125"/>
                    <a:gd name="T93" fmla="*/ 975 h 1526"/>
                    <a:gd name="T94" fmla="*/ 663 w 2125"/>
                    <a:gd name="T95" fmla="*/ 869 h 1526"/>
                    <a:gd name="T96" fmla="*/ 794 w 2125"/>
                    <a:gd name="T97" fmla="*/ 744 h 1526"/>
                    <a:gd name="T98" fmla="*/ 921 w 2125"/>
                    <a:gd name="T99" fmla="*/ 603 h 1526"/>
                    <a:gd name="T100" fmla="*/ 904 w 2125"/>
                    <a:gd name="T101" fmla="*/ 412 h 1526"/>
                    <a:gd name="T102" fmla="*/ 864 w 2125"/>
                    <a:gd name="T103" fmla="*/ 341 h 1526"/>
                    <a:gd name="T104" fmla="*/ 867 w 2125"/>
                    <a:gd name="T105" fmla="*/ 259 h 1526"/>
                    <a:gd name="T106" fmla="*/ 912 w 2125"/>
                    <a:gd name="T107" fmla="*/ 191 h 1526"/>
                    <a:gd name="T108" fmla="*/ 987 w 2125"/>
                    <a:gd name="T109" fmla="*/ 157 h 1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2125" h="1526">
                      <a:moveTo>
                        <a:pt x="1973" y="151"/>
                      </a:moveTo>
                      <a:lnTo>
                        <a:pt x="1012" y="306"/>
                      </a:lnTo>
                      <a:lnTo>
                        <a:pt x="1200" y="494"/>
                      </a:lnTo>
                      <a:lnTo>
                        <a:pt x="1161" y="546"/>
                      </a:lnTo>
                      <a:lnTo>
                        <a:pt x="1149" y="563"/>
                      </a:lnTo>
                      <a:lnTo>
                        <a:pt x="1133" y="582"/>
                      </a:lnTo>
                      <a:lnTo>
                        <a:pt x="1114" y="606"/>
                      </a:lnTo>
                      <a:lnTo>
                        <a:pt x="1092" y="633"/>
                      </a:lnTo>
                      <a:lnTo>
                        <a:pt x="1068" y="663"/>
                      </a:lnTo>
                      <a:lnTo>
                        <a:pt x="1041" y="695"/>
                      </a:lnTo>
                      <a:lnTo>
                        <a:pt x="1011" y="729"/>
                      </a:lnTo>
                      <a:lnTo>
                        <a:pt x="979" y="765"/>
                      </a:lnTo>
                      <a:lnTo>
                        <a:pt x="945" y="803"/>
                      </a:lnTo>
                      <a:lnTo>
                        <a:pt x="909" y="840"/>
                      </a:lnTo>
                      <a:lnTo>
                        <a:pt x="871" y="879"/>
                      </a:lnTo>
                      <a:lnTo>
                        <a:pt x="833" y="917"/>
                      </a:lnTo>
                      <a:lnTo>
                        <a:pt x="792" y="956"/>
                      </a:lnTo>
                      <a:lnTo>
                        <a:pt x="751" y="993"/>
                      </a:lnTo>
                      <a:lnTo>
                        <a:pt x="708" y="1030"/>
                      </a:lnTo>
                      <a:lnTo>
                        <a:pt x="665" y="1064"/>
                      </a:lnTo>
                      <a:lnTo>
                        <a:pt x="621" y="1097"/>
                      </a:lnTo>
                      <a:lnTo>
                        <a:pt x="576" y="1127"/>
                      </a:lnTo>
                      <a:lnTo>
                        <a:pt x="531" y="1155"/>
                      </a:lnTo>
                      <a:lnTo>
                        <a:pt x="487" y="1179"/>
                      </a:lnTo>
                      <a:lnTo>
                        <a:pt x="442" y="1200"/>
                      </a:lnTo>
                      <a:lnTo>
                        <a:pt x="398" y="1218"/>
                      </a:lnTo>
                      <a:lnTo>
                        <a:pt x="354" y="1230"/>
                      </a:lnTo>
                      <a:lnTo>
                        <a:pt x="311" y="1239"/>
                      </a:lnTo>
                      <a:lnTo>
                        <a:pt x="269" y="1241"/>
                      </a:lnTo>
                      <a:lnTo>
                        <a:pt x="238" y="1240"/>
                      </a:lnTo>
                      <a:lnTo>
                        <a:pt x="208" y="1235"/>
                      </a:lnTo>
                      <a:lnTo>
                        <a:pt x="179" y="1227"/>
                      </a:lnTo>
                      <a:lnTo>
                        <a:pt x="151" y="1216"/>
                      </a:lnTo>
                      <a:lnTo>
                        <a:pt x="193" y="1253"/>
                      </a:lnTo>
                      <a:lnTo>
                        <a:pt x="237" y="1285"/>
                      </a:lnTo>
                      <a:lnTo>
                        <a:pt x="285" y="1313"/>
                      </a:lnTo>
                      <a:lnTo>
                        <a:pt x="335" y="1335"/>
                      </a:lnTo>
                      <a:lnTo>
                        <a:pt x="388" y="1353"/>
                      </a:lnTo>
                      <a:lnTo>
                        <a:pt x="444" y="1366"/>
                      </a:lnTo>
                      <a:lnTo>
                        <a:pt x="503" y="1373"/>
                      </a:lnTo>
                      <a:lnTo>
                        <a:pt x="564" y="1375"/>
                      </a:lnTo>
                      <a:lnTo>
                        <a:pt x="623" y="1373"/>
                      </a:lnTo>
                      <a:lnTo>
                        <a:pt x="682" y="1367"/>
                      </a:lnTo>
                      <a:lnTo>
                        <a:pt x="742" y="1357"/>
                      </a:lnTo>
                      <a:lnTo>
                        <a:pt x="801" y="1344"/>
                      </a:lnTo>
                      <a:lnTo>
                        <a:pt x="861" y="1328"/>
                      </a:lnTo>
                      <a:lnTo>
                        <a:pt x="921" y="1309"/>
                      </a:lnTo>
                      <a:lnTo>
                        <a:pt x="978" y="1289"/>
                      </a:lnTo>
                      <a:lnTo>
                        <a:pt x="1036" y="1266"/>
                      </a:lnTo>
                      <a:lnTo>
                        <a:pt x="1092" y="1242"/>
                      </a:lnTo>
                      <a:lnTo>
                        <a:pt x="1147" y="1216"/>
                      </a:lnTo>
                      <a:lnTo>
                        <a:pt x="1199" y="1190"/>
                      </a:lnTo>
                      <a:lnTo>
                        <a:pt x="1250" y="1163"/>
                      </a:lnTo>
                      <a:lnTo>
                        <a:pt x="1300" y="1136"/>
                      </a:lnTo>
                      <a:lnTo>
                        <a:pt x="1346" y="1110"/>
                      </a:lnTo>
                      <a:lnTo>
                        <a:pt x="1389" y="1084"/>
                      </a:lnTo>
                      <a:lnTo>
                        <a:pt x="1429" y="1058"/>
                      </a:lnTo>
                      <a:lnTo>
                        <a:pt x="1466" y="1034"/>
                      </a:lnTo>
                      <a:lnTo>
                        <a:pt x="1500" y="1012"/>
                      </a:lnTo>
                      <a:lnTo>
                        <a:pt x="1529" y="991"/>
                      </a:lnTo>
                      <a:lnTo>
                        <a:pt x="1555" y="973"/>
                      </a:lnTo>
                      <a:lnTo>
                        <a:pt x="1576" y="958"/>
                      </a:lnTo>
                      <a:lnTo>
                        <a:pt x="1628" y="919"/>
                      </a:lnTo>
                      <a:lnTo>
                        <a:pt x="1817" y="1107"/>
                      </a:lnTo>
                      <a:lnTo>
                        <a:pt x="1973" y="151"/>
                      </a:lnTo>
                      <a:close/>
                      <a:moveTo>
                        <a:pt x="1979" y="0"/>
                      </a:moveTo>
                      <a:lnTo>
                        <a:pt x="2007" y="4"/>
                      </a:lnTo>
                      <a:lnTo>
                        <a:pt x="2035" y="13"/>
                      </a:lnTo>
                      <a:lnTo>
                        <a:pt x="2059" y="26"/>
                      </a:lnTo>
                      <a:lnTo>
                        <a:pt x="2081" y="45"/>
                      </a:lnTo>
                      <a:lnTo>
                        <a:pt x="2099" y="67"/>
                      </a:lnTo>
                      <a:lnTo>
                        <a:pt x="2112" y="92"/>
                      </a:lnTo>
                      <a:lnTo>
                        <a:pt x="2120" y="119"/>
                      </a:lnTo>
                      <a:lnTo>
                        <a:pt x="2125" y="147"/>
                      </a:lnTo>
                      <a:lnTo>
                        <a:pt x="2123" y="175"/>
                      </a:lnTo>
                      <a:lnTo>
                        <a:pt x="1967" y="1131"/>
                      </a:lnTo>
                      <a:lnTo>
                        <a:pt x="1959" y="1158"/>
                      </a:lnTo>
                      <a:lnTo>
                        <a:pt x="1948" y="1183"/>
                      </a:lnTo>
                      <a:lnTo>
                        <a:pt x="1932" y="1204"/>
                      </a:lnTo>
                      <a:lnTo>
                        <a:pt x="1912" y="1223"/>
                      </a:lnTo>
                      <a:lnTo>
                        <a:pt x="1889" y="1239"/>
                      </a:lnTo>
                      <a:lnTo>
                        <a:pt x="1864" y="1249"/>
                      </a:lnTo>
                      <a:lnTo>
                        <a:pt x="1841" y="1255"/>
                      </a:lnTo>
                      <a:lnTo>
                        <a:pt x="1817" y="1256"/>
                      </a:lnTo>
                      <a:lnTo>
                        <a:pt x="1793" y="1255"/>
                      </a:lnTo>
                      <a:lnTo>
                        <a:pt x="1770" y="1249"/>
                      </a:lnTo>
                      <a:lnTo>
                        <a:pt x="1748" y="1241"/>
                      </a:lnTo>
                      <a:lnTo>
                        <a:pt x="1728" y="1228"/>
                      </a:lnTo>
                      <a:lnTo>
                        <a:pt x="1710" y="1213"/>
                      </a:lnTo>
                      <a:lnTo>
                        <a:pt x="1614" y="1116"/>
                      </a:lnTo>
                      <a:lnTo>
                        <a:pt x="1571" y="1145"/>
                      </a:lnTo>
                      <a:lnTo>
                        <a:pt x="1524" y="1176"/>
                      </a:lnTo>
                      <a:lnTo>
                        <a:pt x="1472" y="1209"/>
                      </a:lnTo>
                      <a:lnTo>
                        <a:pt x="1417" y="1243"/>
                      </a:lnTo>
                      <a:lnTo>
                        <a:pt x="1358" y="1277"/>
                      </a:lnTo>
                      <a:lnTo>
                        <a:pt x="1295" y="1310"/>
                      </a:lnTo>
                      <a:lnTo>
                        <a:pt x="1230" y="1344"/>
                      </a:lnTo>
                      <a:lnTo>
                        <a:pt x="1161" y="1376"/>
                      </a:lnTo>
                      <a:lnTo>
                        <a:pt x="1091" y="1407"/>
                      </a:lnTo>
                      <a:lnTo>
                        <a:pt x="1018" y="1435"/>
                      </a:lnTo>
                      <a:lnTo>
                        <a:pt x="945" y="1460"/>
                      </a:lnTo>
                      <a:lnTo>
                        <a:pt x="869" y="1483"/>
                      </a:lnTo>
                      <a:lnTo>
                        <a:pt x="793" y="1501"/>
                      </a:lnTo>
                      <a:lnTo>
                        <a:pt x="717" y="1514"/>
                      </a:lnTo>
                      <a:lnTo>
                        <a:pt x="640" y="1523"/>
                      </a:lnTo>
                      <a:lnTo>
                        <a:pt x="564" y="1526"/>
                      </a:lnTo>
                      <a:lnTo>
                        <a:pt x="496" y="1524"/>
                      </a:lnTo>
                      <a:lnTo>
                        <a:pt x="430" y="1515"/>
                      </a:lnTo>
                      <a:lnTo>
                        <a:pt x="367" y="1503"/>
                      </a:lnTo>
                      <a:lnTo>
                        <a:pt x="306" y="1485"/>
                      </a:lnTo>
                      <a:lnTo>
                        <a:pt x="249" y="1462"/>
                      </a:lnTo>
                      <a:lnTo>
                        <a:pt x="193" y="1435"/>
                      </a:lnTo>
                      <a:lnTo>
                        <a:pt x="141" y="1402"/>
                      </a:lnTo>
                      <a:lnTo>
                        <a:pt x="91" y="1365"/>
                      </a:lnTo>
                      <a:lnTo>
                        <a:pt x="44" y="1322"/>
                      </a:lnTo>
                      <a:lnTo>
                        <a:pt x="27" y="1301"/>
                      </a:lnTo>
                      <a:lnTo>
                        <a:pt x="14" y="1278"/>
                      </a:lnTo>
                      <a:lnTo>
                        <a:pt x="5" y="1254"/>
                      </a:lnTo>
                      <a:lnTo>
                        <a:pt x="0" y="1229"/>
                      </a:lnTo>
                      <a:lnTo>
                        <a:pt x="0" y="1203"/>
                      </a:lnTo>
                      <a:lnTo>
                        <a:pt x="5" y="1177"/>
                      </a:lnTo>
                      <a:lnTo>
                        <a:pt x="14" y="1152"/>
                      </a:lnTo>
                      <a:lnTo>
                        <a:pt x="28" y="1129"/>
                      </a:lnTo>
                      <a:lnTo>
                        <a:pt x="44" y="1110"/>
                      </a:lnTo>
                      <a:lnTo>
                        <a:pt x="65" y="1093"/>
                      </a:lnTo>
                      <a:lnTo>
                        <a:pt x="87" y="1081"/>
                      </a:lnTo>
                      <a:lnTo>
                        <a:pt x="112" y="1071"/>
                      </a:lnTo>
                      <a:lnTo>
                        <a:pt x="138" y="1067"/>
                      </a:lnTo>
                      <a:lnTo>
                        <a:pt x="165" y="1066"/>
                      </a:lnTo>
                      <a:lnTo>
                        <a:pt x="190" y="1070"/>
                      </a:lnTo>
                      <a:lnTo>
                        <a:pt x="215" y="1080"/>
                      </a:lnTo>
                      <a:lnTo>
                        <a:pt x="232" y="1086"/>
                      </a:lnTo>
                      <a:lnTo>
                        <a:pt x="250" y="1089"/>
                      </a:lnTo>
                      <a:lnTo>
                        <a:pt x="269" y="1090"/>
                      </a:lnTo>
                      <a:lnTo>
                        <a:pt x="302" y="1088"/>
                      </a:lnTo>
                      <a:lnTo>
                        <a:pt x="336" y="1080"/>
                      </a:lnTo>
                      <a:lnTo>
                        <a:pt x="372" y="1067"/>
                      </a:lnTo>
                      <a:lnTo>
                        <a:pt x="411" y="1050"/>
                      </a:lnTo>
                      <a:lnTo>
                        <a:pt x="451" y="1029"/>
                      </a:lnTo>
                      <a:lnTo>
                        <a:pt x="491" y="1004"/>
                      </a:lnTo>
                      <a:lnTo>
                        <a:pt x="533" y="975"/>
                      </a:lnTo>
                      <a:lnTo>
                        <a:pt x="576" y="942"/>
                      </a:lnTo>
                      <a:lnTo>
                        <a:pt x="619" y="908"/>
                      </a:lnTo>
                      <a:lnTo>
                        <a:pt x="663" y="869"/>
                      </a:lnTo>
                      <a:lnTo>
                        <a:pt x="707" y="830"/>
                      </a:lnTo>
                      <a:lnTo>
                        <a:pt x="750" y="787"/>
                      </a:lnTo>
                      <a:lnTo>
                        <a:pt x="794" y="744"/>
                      </a:lnTo>
                      <a:lnTo>
                        <a:pt x="837" y="698"/>
                      </a:lnTo>
                      <a:lnTo>
                        <a:pt x="879" y="651"/>
                      </a:lnTo>
                      <a:lnTo>
                        <a:pt x="921" y="603"/>
                      </a:lnTo>
                      <a:lnTo>
                        <a:pt x="960" y="555"/>
                      </a:lnTo>
                      <a:lnTo>
                        <a:pt x="1000" y="508"/>
                      </a:lnTo>
                      <a:lnTo>
                        <a:pt x="904" y="412"/>
                      </a:lnTo>
                      <a:lnTo>
                        <a:pt x="886" y="391"/>
                      </a:lnTo>
                      <a:lnTo>
                        <a:pt x="873" y="367"/>
                      </a:lnTo>
                      <a:lnTo>
                        <a:pt x="864" y="341"/>
                      </a:lnTo>
                      <a:lnTo>
                        <a:pt x="860" y="314"/>
                      </a:lnTo>
                      <a:lnTo>
                        <a:pt x="861" y="287"/>
                      </a:lnTo>
                      <a:lnTo>
                        <a:pt x="867" y="259"/>
                      </a:lnTo>
                      <a:lnTo>
                        <a:pt x="878" y="234"/>
                      </a:lnTo>
                      <a:lnTo>
                        <a:pt x="893" y="211"/>
                      </a:lnTo>
                      <a:lnTo>
                        <a:pt x="912" y="191"/>
                      </a:lnTo>
                      <a:lnTo>
                        <a:pt x="934" y="176"/>
                      </a:lnTo>
                      <a:lnTo>
                        <a:pt x="959" y="164"/>
                      </a:lnTo>
                      <a:lnTo>
                        <a:pt x="987" y="157"/>
                      </a:lnTo>
                      <a:lnTo>
                        <a:pt x="1949" y="2"/>
                      </a:lnTo>
                      <a:lnTo>
                        <a:pt x="19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350" b="0" i="0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</p:grpSp>
          <p:sp>
            <p:nvSpPr>
              <p:cNvPr id="24" name="Freeform 15">
                <a:extLst/>
              </p:cNvPr>
              <p:cNvSpPr>
                <a:spLocks/>
              </p:cNvSpPr>
              <p:nvPr/>
            </p:nvSpPr>
            <p:spPr bwMode="auto">
              <a:xfrm flipH="1">
                <a:off x="3756027" y="4212168"/>
                <a:ext cx="322263" cy="425451"/>
              </a:xfrm>
              <a:custGeom>
                <a:avLst/>
                <a:gdLst>
                  <a:gd name="T0" fmla="*/ 401 w 417"/>
                  <a:gd name="T1" fmla="*/ 20 h 413"/>
                  <a:gd name="T2" fmla="*/ 330 w 417"/>
                  <a:gd name="T3" fmla="*/ 20 h 413"/>
                  <a:gd name="T4" fmla="*/ 87 w 417"/>
                  <a:gd name="T5" fmla="*/ 259 h 413"/>
                  <a:gd name="T6" fmla="*/ 30 w 417"/>
                  <a:gd name="T7" fmla="*/ 203 h 413"/>
                  <a:gd name="T8" fmla="*/ 0 w 417"/>
                  <a:gd name="T9" fmla="*/ 413 h 413"/>
                  <a:gd name="T10" fmla="*/ 213 w 417"/>
                  <a:gd name="T11" fmla="*/ 383 h 413"/>
                  <a:gd name="T12" fmla="*/ 159 w 417"/>
                  <a:gd name="T13" fmla="*/ 329 h 413"/>
                  <a:gd name="T14" fmla="*/ 401 w 417"/>
                  <a:gd name="T15" fmla="*/ 91 h 413"/>
                  <a:gd name="T16" fmla="*/ 417 w 417"/>
                  <a:gd name="T17" fmla="*/ 52 h 413"/>
                  <a:gd name="T18" fmla="*/ 401 w 417"/>
                  <a:gd name="T19" fmla="*/ 20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7" h="413">
                    <a:moveTo>
                      <a:pt x="401" y="20"/>
                    </a:moveTo>
                    <a:cubicBezTo>
                      <a:pt x="380" y="0"/>
                      <a:pt x="351" y="0"/>
                      <a:pt x="330" y="20"/>
                    </a:cubicBezTo>
                    <a:cubicBezTo>
                      <a:pt x="87" y="259"/>
                      <a:pt x="87" y="259"/>
                      <a:pt x="87" y="259"/>
                    </a:cubicBezTo>
                    <a:cubicBezTo>
                      <a:pt x="30" y="203"/>
                      <a:pt x="30" y="203"/>
                      <a:pt x="30" y="203"/>
                    </a:cubicBezTo>
                    <a:cubicBezTo>
                      <a:pt x="0" y="413"/>
                      <a:pt x="0" y="413"/>
                      <a:pt x="0" y="413"/>
                    </a:cubicBezTo>
                    <a:cubicBezTo>
                      <a:pt x="213" y="383"/>
                      <a:pt x="213" y="383"/>
                      <a:pt x="213" y="383"/>
                    </a:cubicBezTo>
                    <a:cubicBezTo>
                      <a:pt x="159" y="329"/>
                      <a:pt x="159" y="329"/>
                      <a:pt x="159" y="329"/>
                    </a:cubicBezTo>
                    <a:cubicBezTo>
                      <a:pt x="401" y="91"/>
                      <a:pt x="401" y="91"/>
                      <a:pt x="401" y="91"/>
                    </a:cubicBezTo>
                    <a:cubicBezTo>
                      <a:pt x="412" y="80"/>
                      <a:pt x="417" y="66"/>
                      <a:pt x="417" y="52"/>
                    </a:cubicBezTo>
                    <a:cubicBezTo>
                      <a:pt x="416" y="39"/>
                      <a:pt x="410" y="27"/>
                      <a:pt x="401" y="2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254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350" b="0" i="0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  <p:pic>
            <p:nvPicPr>
              <p:cNvPr id="25" name="Picture 24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24213" y="3475567"/>
                <a:ext cx="588962" cy="785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7" name="TextBox 36"/>
            <p:cNvSpPr txBox="1">
              <a:spLocks noChangeArrowheads="1"/>
            </p:cNvSpPr>
            <p:nvPr/>
          </p:nvSpPr>
          <p:spPr bwMode="auto">
            <a:xfrm>
              <a:off x="239319" y="5232810"/>
              <a:ext cx="4848569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just" eaLnBrk="1" hangingPunct="1"/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“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Pasal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363 (1):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Dalam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rangka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peningkatan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kesejahteraan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masyarakat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daerah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dapat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mengadakan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kerjasama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yang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didasarkan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pada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pertimbangan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efisiensi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dan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efektivitas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pelayanan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publik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serta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saling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 </a:t>
              </a:r>
              <a:r>
                <a:rPr lang="en-AU" sz="14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menguntungkan</a:t>
              </a:r>
              <a:r>
                <a:rPr lang="en-AU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ahoma" charset="0"/>
                </a:rPr>
                <a:t>”</a:t>
              </a:r>
              <a:endParaRPr lang="en-US" sz="1400" b="0" i="0" dirty="0"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2406431" y="4217984"/>
              <a:ext cx="827424" cy="1178132"/>
              <a:chOff x="9843945" y="3288304"/>
              <a:chExt cx="583820" cy="831275"/>
            </a:xfrm>
          </p:grpSpPr>
          <p:sp>
            <p:nvSpPr>
              <p:cNvPr id="38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 rot="5400000">
                <a:off x="9657005" y="3591731"/>
                <a:ext cx="792962" cy="186107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9" name="Rounded Rectangle 4">
                <a:extLst>
                  <a:ext uri="{FF2B5EF4-FFF2-40B4-BE49-F238E27FC236}">
                    <a16:creationId xmlns:a16="http://schemas.microsoft.com/office/drawing/2014/main" id="{7B4BFDFF-2CE9-4D25-8B24-DD254D44E591}"/>
                  </a:ext>
                </a:extLst>
              </p:cNvPr>
              <p:cNvSpPr/>
              <p:nvPr/>
            </p:nvSpPr>
            <p:spPr>
              <a:xfrm rot="8100000">
                <a:off x="9913059" y="3766693"/>
                <a:ext cx="514706" cy="19106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Rounded Rectangle 5">
                <a:extLst>
                  <a:ext uri="{FF2B5EF4-FFF2-40B4-BE49-F238E27FC236}">
                    <a16:creationId xmlns:a16="http://schemas.microsoft.com/office/drawing/2014/main" id="{20BAC899-2E11-43AC-B7FF-2E2F4D214FE5}"/>
                  </a:ext>
                </a:extLst>
              </p:cNvPr>
              <p:cNvSpPr/>
              <p:nvPr/>
            </p:nvSpPr>
            <p:spPr>
              <a:xfrm rot="2700000" flipV="1">
                <a:off x="9682125" y="3766693"/>
                <a:ext cx="514706" cy="19106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42" name="TextBox 41">
              <a:extLst/>
            </p:cNvPr>
            <p:cNvSpPr txBox="1"/>
            <p:nvPr/>
          </p:nvSpPr>
          <p:spPr>
            <a:xfrm>
              <a:off x="3968041" y="2759640"/>
              <a:ext cx="1335871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AU" sz="1400" i="0" dirty="0">
                  <a:latin typeface="Cambria" panose="02040503050406030204" pitchFamily="18" charset="0"/>
                  <a:ea typeface="Cambria" panose="02040503050406030204" pitchFamily="18" charset="0"/>
                </a:rPr>
                <a:t>Daerah Lain</a:t>
              </a:r>
            </a:p>
          </p:txBody>
        </p:sp>
        <p:sp>
          <p:nvSpPr>
            <p:cNvPr id="43" name="Oval 42"/>
            <p:cNvSpPr/>
            <p:nvPr/>
          </p:nvSpPr>
          <p:spPr>
            <a:xfrm>
              <a:off x="2414214" y="2112459"/>
              <a:ext cx="314534" cy="31453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400" i="0" dirty="0">
                  <a:latin typeface="Cambria" panose="02040503050406030204" pitchFamily="18" charset="0"/>
                  <a:ea typeface="Cambria" panose="02040503050406030204" pitchFamily="18" charset="0"/>
                </a:rPr>
                <a:t>1</a:t>
              </a:r>
            </a:p>
          </p:txBody>
        </p:sp>
        <p:sp>
          <p:nvSpPr>
            <p:cNvPr id="44" name="Oval 43"/>
            <p:cNvSpPr/>
            <p:nvPr/>
          </p:nvSpPr>
          <p:spPr>
            <a:xfrm>
              <a:off x="2839999" y="2693880"/>
              <a:ext cx="314534" cy="31453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400" i="0" dirty="0">
                  <a:latin typeface="Cambria" panose="02040503050406030204" pitchFamily="18" charset="0"/>
                  <a:ea typeface="Cambria" panose="02040503050406030204" pitchFamily="18" charset="0"/>
                </a:rPr>
                <a:t>2</a:t>
              </a:r>
            </a:p>
          </p:txBody>
        </p:sp>
        <p:sp>
          <p:nvSpPr>
            <p:cNvPr id="45" name="Oval 44"/>
            <p:cNvSpPr/>
            <p:nvPr/>
          </p:nvSpPr>
          <p:spPr>
            <a:xfrm>
              <a:off x="2391527" y="3331648"/>
              <a:ext cx="314534" cy="314534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sz="1400" i="0" dirty="0">
                  <a:latin typeface="Cambria" panose="02040503050406030204" pitchFamily="18" charset="0"/>
                  <a:ea typeface="Cambria" panose="02040503050406030204" pitchFamily="18" charset="0"/>
                </a:rPr>
                <a:t>3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 rot="16200000">
            <a:off x="5057670" y="2803011"/>
            <a:ext cx="827424" cy="970951"/>
            <a:chOff x="2558831" y="4577565"/>
            <a:chExt cx="827424" cy="970951"/>
          </a:xfrm>
        </p:grpSpPr>
        <p:sp>
          <p:nvSpPr>
            <p:cNvPr id="48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5400000">
              <a:off x="2397480" y="4904010"/>
              <a:ext cx="916651" cy="2637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8100000">
              <a:off x="2656783" y="50483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2700000" flipV="1">
              <a:off x="2329490" y="50483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5766111" y="1079534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d-ID" sz="1600" i="0" dirty="0">
                <a:latin typeface="Cambria" panose="02040503050406030204" pitchFamily="18" charset="0"/>
                <a:ea typeface="Cambria" panose="02040503050406030204" pitchFamily="18" charset="0"/>
                <a:cs typeface="+mj-cs"/>
              </a:rPr>
              <a:t>Urgensi</a:t>
            </a:r>
            <a:r>
              <a:rPr lang="en-US" sz="1600" i="0" dirty="0">
                <a:latin typeface="Cambria" panose="02040503050406030204" pitchFamily="18" charset="0"/>
                <a:ea typeface="Cambria" panose="02040503050406030204" pitchFamily="18" charset="0"/>
                <a:cs typeface="+mj-cs"/>
              </a:rPr>
              <a:t>, </a:t>
            </a:r>
            <a:r>
              <a:rPr lang="en-US" sz="1600" i="0" dirty="0" err="1">
                <a:latin typeface="Cambria" panose="02040503050406030204" pitchFamily="18" charset="0"/>
                <a:ea typeface="Cambria" panose="02040503050406030204" pitchFamily="18" charset="0"/>
                <a:cs typeface="+mj-cs"/>
              </a:rPr>
              <a:t>Tujuan</a:t>
            </a:r>
            <a:r>
              <a:rPr lang="en-US" sz="1600" i="0" dirty="0">
                <a:latin typeface="Cambria" panose="02040503050406030204" pitchFamily="18" charset="0"/>
                <a:ea typeface="Cambria" panose="02040503050406030204" pitchFamily="18" charset="0"/>
                <a:cs typeface="+mj-cs"/>
              </a:rPr>
              <a:t> </a:t>
            </a:r>
            <a:r>
              <a:rPr lang="id-ID" sz="1600" i="0" dirty="0">
                <a:latin typeface="Cambria" panose="02040503050406030204" pitchFamily="18" charset="0"/>
                <a:ea typeface="Cambria" panose="02040503050406030204" pitchFamily="18" charset="0"/>
                <a:cs typeface="+mj-cs"/>
              </a:rPr>
              <a:t>Dan Dasar Penyusunan </a:t>
            </a:r>
          </a:p>
          <a:p>
            <a:pPr algn="ctr"/>
            <a:r>
              <a:rPr lang="id-ID" sz="1600" i="0" dirty="0">
                <a:latin typeface="Cambria" panose="02040503050406030204" pitchFamily="18" charset="0"/>
                <a:ea typeface="Cambria" panose="02040503050406030204" pitchFamily="18" charset="0"/>
                <a:cs typeface="+mj-cs"/>
              </a:rPr>
              <a:t>PP Nomor 28 Tahun 2018 Tentang</a:t>
            </a:r>
            <a:r>
              <a:rPr lang="en-US" sz="1600" i="0" dirty="0">
                <a:latin typeface="Cambria" panose="02040503050406030204" pitchFamily="18" charset="0"/>
                <a:ea typeface="Cambria" panose="02040503050406030204" pitchFamily="18" charset="0"/>
                <a:cs typeface="+mj-cs"/>
              </a:rPr>
              <a:t> </a:t>
            </a:r>
            <a:r>
              <a:rPr lang="id-ID" sz="1600" i="0" dirty="0">
                <a:latin typeface="Cambria" panose="02040503050406030204" pitchFamily="18" charset="0"/>
                <a:ea typeface="Cambria" panose="02040503050406030204" pitchFamily="18" charset="0"/>
                <a:cs typeface="+mj-cs"/>
              </a:rPr>
              <a:t>Kerja Sama Daerah</a:t>
            </a:r>
            <a:br>
              <a:rPr lang="en-US" sz="1600" i="0" dirty="0">
                <a:latin typeface="Cambria" panose="02040503050406030204" pitchFamily="18" charset="0"/>
                <a:ea typeface="Cambria" panose="02040503050406030204" pitchFamily="18" charset="0"/>
                <a:cs typeface="+mj-cs"/>
              </a:rPr>
            </a:br>
            <a:endParaRPr lang="id-ID" sz="18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596858" y="1953843"/>
            <a:ext cx="6347788" cy="4063147"/>
            <a:chOff x="5724877" y="2112459"/>
            <a:chExt cx="6347788" cy="4063147"/>
          </a:xfrm>
        </p:grpSpPr>
        <p:grpSp>
          <p:nvGrpSpPr>
            <p:cNvPr id="58" name="Group 57"/>
            <p:cNvGrpSpPr/>
            <p:nvPr/>
          </p:nvGrpSpPr>
          <p:grpSpPr>
            <a:xfrm>
              <a:off x="5724877" y="2112459"/>
              <a:ext cx="3228487" cy="4063147"/>
              <a:chOff x="2202510" y="1144093"/>
              <a:chExt cx="3407945" cy="3704083"/>
            </a:xfrm>
          </p:grpSpPr>
          <p:sp>
            <p:nvSpPr>
              <p:cNvPr id="59" name="Rectangle 58"/>
              <p:cNvSpPr/>
              <p:nvPr/>
            </p:nvSpPr>
            <p:spPr>
              <a:xfrm>
                <a:off x="2368140" y="1144093"/>
                <a:ext cx="3242315" cy="344306"/>
              </a:xfrm>
              <a:prstGeom prst="rect">
                <a:avLst/>
              </a:prstGeom>
              <a:solidFill>
                <a:srgbClr val="00B05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lvl="0"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1600" i="0" kern="0" dirty="0">
                    <a:solidFill>
                      <a:prstClr val="white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Urgensi</a:t>
                </a:r>
              </a:p>
            </p:txBody>
          </p:sp>
          <p:sp>
            <p:nvSpPr>
              <p:cNvPr id="60" name="Rectangle 59"/>
              <p:cNvSpPr/>
              <p:nvPr/>
            </p:nvSpPr>
            <p:spPr>
              <a:xfrm>
                <a:off x="2202510" y="1608649"/>
                <a:ext cx="3407943" cy="3239527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269875" lvl="0" algn="just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fi-FI" sz="1600" i="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Kerja Sama Daerah merupakan amanat konstitusi dan UU :</a:t>
                </a:r>
                <a:endParaRPr lang="id-ID" sz="1600" i="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  <a:p>
                <a:pPr marL="612775" indent="-342900" algn="just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rabicPeriod"/>
                  <a:defRPr/>
                </a:pPr>
                <a:r>
                  <a:rPr lang="en-US" sz="140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Pasal</a:t>
                </a:r>
                <a:r>
                  <a:rPr lang="en-US" sz="140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05 </a:t>
                </a:r>
                <a:r>
                  <a:rPr lang="id-ID" sz="140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ayat </a:t>
                </a:r>
                <a:r>
                  <a:rPr lang="en-US" sz="140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(2) UUD 1945                     </a:t>
                </a:r>
                <a:r>
                  <a:rPr lang="en-US" sz="140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Pemda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Prov.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Kab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./Kota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mengatur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&amp;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mengurus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sendiri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urusan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pemerintahan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menurut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asas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Otonomi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dan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Tugas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 </a:t>
                </a:r>
                <a:r>
                  <a:rPr lang="en-US" sz="1400" b="0" i="0" dirty="0" err="1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Pembantuan</a:t>
                </a:r>
                <a:r>
                  <a:rPr lang="en-US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.</a:t>
                </a:r>
                <a:endParaRPr lang="id-ID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Calibri" pitchFamily="34" charset="0"/>
                </a:endParaRPr>
              </a:p>
              <a:p>
                <a:pPr marL="612775" indent="-342900" algn="just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rabicPeriod"/>
                  <a:defRPr/>
                </a:pPr>
                <a:r>
                  <a:rPr lang="fi-FI" sz="1400" i="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Pasal 363 s.d. 369 UU 23 Th. 2014 Tentang Pemerintahan Daerah                                     </a:t>
                </a:r>
                <a:r>
                  <a:rPr lang="fi-FI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Perlu </a:t>
                </a:r>
                <a:r>
                  <a:rPr lang="fi-FI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Calibri" pitchFamily="34" charset="0"/>
                  </a:rPr>
                  <a:t>menetapkan</a:t>
                </a:r>
                <a:r>
                  <a:rPr lang="fi-FI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 Peraturan Pemerintah tentang Kerja Sama Daerah (khususnya pada pasal 369)</a:t>
                </a:r>
              </a:p>
              <a:p>
                <a:pPr marL="269875" lvl="0" algn="just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fi-FI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8953362" y="2112459"/>
              <a:ext cx="3119303" cy="4063147"/>
              <a:chOff x="2202510" y="1144093"/>
              <a:chExt cx="3407945" cy="3704083"/>
            </a:xfrm>
          </p:grpSpPr>
          <p:sp>
            <p:nvSpPr>
              <p:cNvPr id="63" name="Rectangle 62"/>
              <p:cNvSpPr/>
              <p:nvPr/>
            </p:nvSpPr>
            <p:spPr>
              <a:xfrm>
                <a:off x="2368140" y="1144093"/>
                <a:ext cx="3242315" cy="344306"/>
              </a:xfrm>
              <a:prstGeom prst="rect">
                <a:avLst/>
              </a:prstGeom>
              <a:solidFill>
                <a:srgbClr val="C0000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lvl="0"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1600" i="0" kern="0" dirty="0">
                    <a:solidFill>
                      <a:prstClr val="white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Tujuan</a:t>
                </a:r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2202510" y="1608649"/>
                <a:ext cx="3407943" cy="3239527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612775" lvl="0" indent="-342900" algn="just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rabicPeriod"/>
                  <a:defRPr/>
                </a:pPr>
                <a:r>
                  <a:rPr lang="fi-FI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Penyelenggaraan Kerja Sama Daerah sebagai sarana untuk lebih memantapkan hubungan dan keterikatan daerah yang satu dengan yang lain dalam kerangka Negara Kesatuan Republik Indonesia</a:t>
                </a:r>
                <a:r>
                  <a:rPr lang="id-ID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612775" lvl="0" indent="-342900" algn="just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rabicPeriod"/>
                  <a:defRPr/>
                </a:pPr>
                <a:r>
                  <a:rPr lang="fi-FI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Kerja Sama Daerah dilaksanakan untuk meningkatkan kesejahteraan daerah.</a:t>
                </a:r>
              </a:p>
              <a:p>
                <a:pPr marL="612775" lvl="0" indent="-342900" algn="just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rabicPeriod"/>
                  <a:defRPr/>
                </a:pPr>
                <a:r>
                  <a:rPr lang="fi-FI" sz="1400" b="0" i="0" dirty="0">
                    <a:latin typeface="Cambria" panose="02040503050406030204" pitchFamily="18" charset="0"/>
                    <a:ea typeface="Cambria" panose="02040503050406030204" pitchFamily="18" charset="0"/>
                    <a:cs typeface="Times New Roman" panose="02020603050405020304" pitchFamily="18" charset="0"/>
                  </a:rPr>
                  <a:t>Kerja Sama didasarkan pada pertimbangan efisiensi dan efektivitas pelayanan publik serta menguntungkan. (pasal 363 ayat 1)</a:t>
                </a:r>
              </a:p>
              <a:p>
                <a:pPr marL="612775" lvl="0" indent="-342900" algn="just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+mj-lt"/>
                  <a:buAutoNum type="arabicPeriod"/>
                  <a:defRPr/>
                </a:pPr>
                <a:endParaRPr lang="fi-FI" sz="1400" b="0" i="0" dirty="0"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863149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5" name="Picture 4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3834" y="1447262"/>
            <a:ext cx="2504362" cy="4224894"/>
          </a:xfrm>
          <a:prstGeom prst="rect">
            <a:avLst/>
          </a:prstGeom>
        </p:spPr>
      </p:pic>
      <p:grpSp>
        <p:nvGrpSpPr>
          <p:cNvPr id="443" name="Group 442"/>
          <p:cNvGrpSpPr/>
          <p:nvPr/>
        </p:nvGrpSpPr>
        <p:grpSpPr>
          <a:xfrm>
            <a:off x="196678" y="1441918"/>
            <a:ext cx="2442937" cy="4461896"/>
            <a:chOff x="5734942" y="1448013"/>
            <a:chExt cx="3090402" cy="4500809"/>
          </a:xfrm>
        </p:grpSpPr>
        <p:sp>
          <p:nvSpPr>
            <p:cNvPr id="441" name="Rectangle 440"/>
            <p:cNvSpPr/>
            <p:nvPr/>
          </p:nvSpPr>
          <p:spPr>
            <a:xfrm>
              <a:off x="5734942" y="1448013"/>
              <a:ext cx="3071579" cy="377682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lvl="0"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i="0" kern="0" dirty="0">
                  <a:solidFill>
                    <a:prstClr val="white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Kerjasama Wajib</a:t>
              </a:r>
            </a:p>
          </p:txBody>
        </p:sp>
        <p:sp>
          <p:nvSpPr>
            <p:cNvPr id="442" name="Rectangle 441"/>
            <p:cNvSpPr/>
            <p:nvPr/>
          </p:nvSpPr>
          <p:spPr>
            <a:xfrm>
              <a:off x="5734942" y="2463431"/>
              <a:ext cx="3090402" cy="3485391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9525" algn="just">
                <a:spcBef>
                  <a:spcPts val="75"/>
                </a:spcBef>
                <a:defRPr/>
              </a:pPr>
              <a:r>
                <a:rPr lang="id-ID" sz="1600" b="0" i="0" spc="-8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Kerja </a:t>
              </a:r>
              <a:r>
                <a:rPr lang="id-ID" sz="1600" b="0" i="0" spc="-4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Sama </a:t>
              </a:r>
              <a:r>
                <a:rPr lang="id-ID" sz="1600" b="0" i="0" spc="-11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Wajib </a:t>
              </a:r>
              <a:r>
                <a:rPr lang="id-ID" sz="1600" b="0" i="0" spc="-4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adalah </a:t>
              </a:r>
              <a:r>
                <a:rPr lang="id-ID" sz="1600" b="0" i="0" spc="-11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kerja </a:t>
              </a:r>
              <a:r>
                <a:rPr lang="id-ID" sz="1600" b="0" i="0" spc="-4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sama </a:t>
              </a:r>
              <a:r>
                <a:rPr lang="id-ID" sz="1600" b="0" i="0" spc="-8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antar daerah</a:t>
              </a:r>
              <a:r>
                <a:rPr lang="id-ID" sz="1600" b="0" i="0" spc="56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 </a:t>
              </a:r>
              <a:r>
                <a:rPr lang="id-ID" sz="1600" b="0" i="0" spc="-8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yang</a:t>
              </a:r>
              <a:r>
                <a:rPr lang="id-ID" sz="1600" b="0" i="0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 </a:t>
              </a:r>
              <a:r>
                <a:rPr lang="id-ID" sz="1600" b="0" i="0" spc="-4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berbatasan dalam p</a:t>
              </a:r>
              <a:r>
                <a:rPr lang="id-ID" sz="1600" b="0" i="0" spc="-8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enyelenggaraan </a:t>
              </a:r>
              <a:r>
                <a:rPr lang="id-ID" sz="1600" b="0" i="0" spc="-4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Urusan </a:t>
              </a:r>
              <a:r>
                <a:rPr lang="id-ID" sz="1600" b="0" i="0" spc="-8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Pemerintahan</a:t>
              </a:r>
              <a:r>
                <a:rPr lang="id-ID" sz="1600" b="0" i="0" dirty="0">
                  <a:latin typeface="Cambria" panose="02040503050406030204" pitchFamily="18" charset="0"/>
                  <a:ea typeface="Cambria" panose="02040503050406030204" pitchFamily="18" charset="0"/>
                  <a:cs typeface="Calibri"/>
                </a:rPr>
                <a:t>:</a:t>
              </a:r>
            </a:p>
            <a:p>
              <a:pPr marL="352425" indent="-342900" algn="just">
                <a:spcBef>
                  <a:spcPts val="75"/>
                </a:spcBef>
                <a:buFont typeface="+mj-lt"/>
                <a:buAutoNum type="arabicPeriod"/>
                <a:defRPr/>
              </a:pPr>
              <a:r>
                <a:rPr lang="en-US" sz="1600" b="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Yang </a:t>
              </a:r>
              <a:r>
                <a:rPr lang="en-US" sz="16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memiliki</a:t>
              </a:r>
              <a:r>
                <a:rPr lang="en-US" sz="1600" b="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  </a:t>
              </a:r>
              <a:r>
                <a:rPr lang="en-US" sz="16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externalitas</a:t>
              </a:r>
              <a:r>
                <a:rPr lang="en-US" sz="1600" b="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 </a:t>
              </a:r>
              <a:r>
                <a:rPr lang="en-US" sz="16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lintas</a:t>
              </a:r>
              <a:r>
                <a:rPr lang="en-US" sz="1600" b="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  </a:t>
              </a:r>
              <a:r>
                <a:rPr lang="en-US" sz="1600" b="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daerah</a:t>
              </a:r>
              <a:endParaRPr lang="id-ID" sz="1600" b="0" i="0" dirty="0">
                <a:latin typeface="Cambria" panose="02040503050406030204" pitchFamily="18" charset="0"/>
                <a:ea typeface="Cambria" panose="02040503050406030204" pitchFamily="18" charset="0"/>
                <a:cs typeface="Calibri" charset="0"/>
              </a:endParaRPr>
            </a:p>
            <a:p>
              <a:pPr marL="352425" indent="-342900" algn="just">
                <a:spcBef>
                  <a:spcPts val="75"/>
                </a:spcBef>
                <a:buFont typeface="+mj-lt"/>
                <a:buAutoNum type="arabicPeriod"/>
                <a:defRPr/>
              </a:pPr>
              <a:r>
                <a:rPr lang="en-US" sz="160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Penyediaan</a:t>
              </a:r>
              <a:r>
                <a:rPr lang="en-US" sz="160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 </a:t>
              </a:r>
              <a:r>
                <a:rPr lang="en-US" sz="160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layanan</a:t>
              </a:r>
              <a:r>
                <a:rPr lang="en-US" sz="160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  </a:t>
              </a:r>
              <a:r>
                <a:rPr lang="en-US" sz="160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publik</a:t>
              </a:r>
              <a:r>
                <a:rPr lang="en-US" sz="160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 yang </a:t>
              </a:r>
              <a:r>
                <a:rPr lang="en-US" sz="160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lebih</a:t>
              </a:r>
              <a:r>
                <a:rPr lang="en-US" sz="160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  </a:t>
              </a:r>
              <a:r>
                <a:rPr lang="en-US" sz="160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efisien</a:t>
              </a:r>
              <a:r>
                <a:rPr lang="en-US" sz="160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 </a:t>
              </a:r>
              <a:r>
                <a:rPr lang="en-US" sz="160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jika</a:t>
              </a:r>
              <a:r>
                <a:rPr lang="en-US" sz="160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 </a:t>
              </a:r>
              <a:r>
                <a:rPr lang="en-US" sz="160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dikelola</a:t>
              </a:r>
              <a:r>
                <a:rPr lang="en-US" sz="1600" i="0" dirty="0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  </a:t>
              </a:r>
              <a:r>
                <a:rPr lang="en-US" sz="1600" i="0" dirty="0" err="1">
                  <a:latin typeface="Cambria" panose="02040503050406030204" pitchFamily="18" charset="0"/>
                  <a:ea typeface="Cambria" panose="02040503050406030204" pitchFamily="18" charset="0"/>
                  <a:cs typeface="Calibri" charset="0"/>
                </a:rPr>
                <a:t>bersama</a:t>
              </a:r>
              <a:endParaRPr lang="en-US" sz="1600" i="0" dirty="0">
                <a:latin typeface="Cambria" panose="02040503050406030204" pitchFamily="18" charset="0"/>
                <a:ea typeface="Cambria" panose="02040503050406030204" pitchFamily="18" charset="0"/>
                <a:cs typeface="Calibri" charset="0"/>
              </a:endParaRPr>
            </a:p>
            <a:p>
              <a:pPr marL="9525" algn="just">
                <a:spcBef>
                  <a:spcPts val="75"/>
                </a:spcBef>
                <a:defRPr/>
              </a:pPr>
              <a:endParaRPr lang="id-ID" sz="1600" b="0" i="0" dirty="0">
                <a:latin typeface="Cambria" panose="02040503050406030204" pitchFamily="18" charset="0"/>
                <a:ea typeface="Cambria" panose="02040503050406030204" pitchFamily="18" charset="0"/>
                <a:cs typeface="Calibri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C9E29D8B-96E9-4B73-B83A-2303808D8AC7}"/>
              </a:ext>
            </a:extLst>
          </p:cNvPr>
          <p:cNvGrpSpPr/>
          <p:nvPr/>
        </p:nvGrpSpPr>
        <p:grpSpPr>
          <a:xfrm>
            <a:off x="2063552" y="149469"/>
            <a:ext cx="5673770" cy="832508"/>
            <a:chOff x="1389826" y="149469"/>
            <a:chExt cx="6303640" cy="832508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D4F39DEC-7399-46AC-9EE2-C9558B15F1A3}"/>
                </a:ext>
              </a:extLst>
            </p:cNvPr>
            <p:cNvGrpSpPr/>
            <p:nvPr/>
          </p:nvGrpSpPr>
          <p:grpSpPr>
            <a:xfrm>
              <a:off x="1389826" y="149469"/>
              <a:ext cx="6303640" cy="832508"/>
              <a:chOff x="1087956" y="148340"/>
              <a:chExt cx="5644938" cy="832508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00B244A6-682C-4816-9BFC-0356EEB39BD5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8" cy="832508"/>
                <a:chOff x="0" y="3151"/>
                <a:chExt cx="1563549" cy="321485"/>
              </a:xfrm>
            </p:grpSpPr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DE1A7F3A-70F5-4785-A781-347EEDC145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9" name="Picture 8">
                  <a:extLst>
                    <a:ext uri="{FF2B5EF4-FFF2-40B4-BE49-F238E27FC236}">
                      <a16:creationId xmlns:a16="http://schemas.microsoft.com/office/drawing/2014/main" id="{18DE1306-6FE7-4EDF-9775-0175D013693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62B0AA1C-D891-4D16-8458-18037D4F5C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EA067F3D-9D55-45D9-86CB-274F11011B40}"/>
                  </a:ext>
                </a:extLst>
              </p:cNvPr>
              <p:cNvSpPr/>
              <p:nvPr/>
            </p:nvSpPr>
            <p:spPr>
              <a:xfrm>
                <a:off x="1119953" y="192182"/>
                <a:ext cx="497148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d-ID" sz="2400" i="0" kern="0" spc="-15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</a:rPr>
                  <a:t>KERJASAMA DAERAH ANTAR DAERAH</a:t>
                </a:r>
              </a:p>
            </p:txBody>
          </p:sp>
        </p:grp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AFCB6B5-3BA4-40CF-A68B-9BE7A6D40E59}"/>
                </a:ext>
              </a:extLst>
            </p:cNvPr>
            <p:cNvSpPr/>
            <p:nvPr/>
          </p:nvSpPr>
          <p:spPr>
            <a:xfrm>
              <a:off x="1425558" y="456959"/>
              <a:ext cx="568874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sz="24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Berdasarkan </a:t>
              </a:r>
              <a:r>
                <a:rPr lang="nb-NO" sz="24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PP Nomor 28 Tahun 2018 </a:t>
              </a:r>
              <a:endParaRPr lang="id-ID" sz="2400" i="0" kern="0" spc="-150" dirty="0">
                <a:solidFill>
                  <a:prstClr val="white"/>
                </a:solidFill>
                <a:latin typeface="Cambria" panose="02040503050406030204" pitchFamily="18" charset="0"/>
                <a:ea typeface="+mn-ea"/>
              </a:endParaRPr>
            </a:p>
          </p:txBody>
        </p:sp>
      </p:grpSp>
      <p:cxnSp>
        <p:nvCxnSpPr>
          <p:cNvPr id="448" name="Straight Connector 447">
            <a:extLst>
              <a:ext uri="{FF2B5EF4-FFF2-40B4-BE49-F238E27FC236}">
                <a16:creationId xmlns:a16="http://schemas.microsoft.com/office/drawing/2014/main" id="{E463C941-242A-464A-B6C4-43BB72E83809}"/>
              </a:ext>
            </a:extLst>
          </p:cNvPr>
          <p:cNvCxnSpPr/>
          <p:nvPr/>
        </p:nvCxnSpPr>
        <p:spPr>
          <a:xfrm>
            <a:off x="5815627" y="1240515"/>
            <a:ext cx="11779" cy="56160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4" name="Picture 4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1944" y="1447262"/>
            <a:ext cx="6600056" cy="4750598"/>
          </a:xfrm>
          <a:prstGeom prst="rect">
            <a:avLst/>
          </a:prstGeom>
        </p:spPr>
      </p:pic>
      <p:grpSp>
        <p:nvGrpSpPr>
          <p:cNvPr id="486" name="Group 485"/>
          <p:cNvGrpSpPr/>
          <p:nvPr/>
        </p:nvGrpSpPr>
        <p:grpSpPr>
          <a:xfrm rot="16200000">
            <a:off x="2360223" y="3130711"/>
            <a:ext cx="646224" cy="758320"/>
            <a:chOff x="2558831" y="4577565"/>
            <a:chExt cx="827424" cy="970951"/>
          </a:xfrm>
        </p:grpSpPr>
        <p:sp>
          <p:nvSpPr>
            <p:cNvPr id="487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5400000">
              <a:off x="2397480" y="4904010"/>
              <a:ext cx="916651" cy="2637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8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8100000">
              <a:off x="2656783" y="50483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9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2700000" flipV="1">
              <a:off x="2329490" y="50483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90" name="Group 489"/>
          <p:cNvGrpSpPr/>
          <p:nvPr/>
        </p:nvGrpSpPr>
        <p:grpSpPr>
          <a:xfrm>
            <a:off x="1178960" y="1785306"/>
            <a:ext cx="646224" cy="758320"/>
            <a:chOff x="2558831" y="4577565"/>
            <a:chExt cx="827424" cy="970951"/>
          </a:xfrm>
        </p:grpSpPr>
        <p:sp>
          <p:nvSpPr>
            <p:cNvPr id="491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 rot="5400000">
              <a:off x="2397480" y="4904010"/>
              <a:ext cx="916651" cy="26376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2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8100000">
              <a:off x="2656783" y="50483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3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2700000" flipV="1">
              <a:off x="2329490" y="5048385"/>
              <a:ext cx="729472" cy="270789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27324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9E29D8B-96E9-4B73-B83A-2303808D8AC7}"/>
              </a:ext>
            </a:extLst>
          </p:cNvPr>
          <p:cNvGrpSpPr/>
          <p:nvPr/>
        </p:nvGrpSpPr>
        <p:grpSpPr>
          <a:xfrm>
            <a:off x="2063552" y="149469"/>
            <a:ext cx="5673770" cy="832508"/>
            <a:chOff x="1389826" y="149469"/>
            <a:chExt cx="6303640" cy="832508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D4F39DEC-7399-46AC-9EE2-C9558B15F1A3}"/>
                </a:ext>
              </a:extLst>
            </p:cNvPr>
            <p:cNvGrpSpPr/>
            <p:nvPr/>
          </p:nvGrpSpPr>
          <p:grpSpPr>
            <a:xfrm>
              <a:off x="1389826" y="149469"/>
              <a:ext cx="6303640" cy="832508"/>
              <a:chOff x="1087956" y="148340"/>
              <a:chExt cx="5644938" cy="832508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00B244A6-682C-4816-9BFC-0356EEB39BD5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8" cy="832508"/>
                <a:chOff x="0" y="3151"/>
                <a:chExt cx="1563549" cy="321485"/>
              </a:xfrm>
            </p:grpSpPr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DE1A7F3A-70F5-4785-A781-347EEDC145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9" name="Picture 8">
                  <a:extLst>
                    <a:ext uri="{FF2B5EF4-FFF2-40B4-BE49-F238E27FC236}">
                      <a16:creationId xmlns:a16="http://schemas.microsoft.com/office/drawing/2014/main" id="{18DE1306-6FE7-4EDF-9775-0175D013693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62B0AA1C-D891-4D16-8458-18037D4F5C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EA067F3D-9D55-45D9-86CB-274F11011B40}"/>
                  </a:ext>
                </a:extLst>
              </p:cNvPr>
              <p:cNvSpPr/>
              <p:nvPr/>
            </p:nvSpPr>
            <p:spPr>
              <a:xfrm>
                <a:off x="1119953" y="192182"/>
                <a:ext cx="497148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d-ID" sz="2400" i="0" kern="0" spc="-15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</a:rPr>
                  <a:t>KERJASAMA DAERAH ANTAR DAERAH</a:t>
                </a:r>
              </a:p>
            </p:txBody>
          </p:sp>
        </p:grp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AFCB6B5-3BA4-40CF-A68B-9BE7A6D40E59}"/>
                </a:ext>
              </a:extLst>
            </p:cNvPr>
            <p:cNvSpPr/>
            <p:nvPr/>
          </p:nvSpPr>
          <p:spPr>
            <a:xfrm>
              <a:off x="1425558" y="456959"/>
              <a:ext cx="568874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sz="24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Berdasarkan </a:t>
              </a:r>
              <a:r>
                <a:rPr lang="nb-NO" sz="24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PP Nomor 28 Tahun 2018 </a:t>
              </a:r>
              <a:endParaRPr lang="id-ID" sz="2400" i="0" kern="0" spc="-150" dirty="0">
                <a:solidFill>
                  <a:prstClr val="white"/>
                </a:solidFill>
                <a:latin typeface="Cambria" panose="02040503050406030204" pitchFamily="18" charset="0"/>
                <a:ea typeface="+mn-ea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22377" y="1211782"/>
            <a:ext cx="11032962" cy="3953930"/>
            <a:chOff x="395005" y="1698958"/>
            <a:chExt cx="11032962" cy="3953930"/>
          </a:xfrm>
        </p:grpSpPr>
        <p:grpSp>
          <p:nvGrpSpPr>
            <p:cNvPr id="486" name="Group 485"/>
            <p:cNvGrpSpPr/>
            <p:nvPr/>
          </p:nvGrpSpPr>
          <p:grpSpPr>
            <a:xfrm rot="16200000">
              <a:off x="3276455" y="3146417"/>
              <a:ext cx="646224" cy="758320"/>
              <a:chOff x="2558831" y="4577565"/>
              <a:chExt cx="827424" cy="970951"/>
            </a:xfrm>
          </p:grpSpPr>
          <p:sp>
            <p:nvSpPr>
              <p:cNvPr id="487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 rot="5400000">
                <a:off x="2397480" y="4904010"/>
                <a:ext cx="916651" cy="26376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8" name="Rounded Rectangle 4">
                <a:extLst>
                  <a:ext uri="{FF2B5EF4-FFF2-40B4-BE49-F238E27FC236}">
                    <a16:creationId xmlns:a16="http://schemas.microsoft.com/office/drawing/2014/main" id="{7B4BFDFF-2CE9-4D25-8B24-DD254D44E591}"/>
                  </a:ext>
                </a:extLst>
              </p:cNvPr>
              <p:cNvSpPr/>
              <p:nvPr/>
            </p:nvSpPr>
            <p:spPr>
              <a:xfrm rot="8100000">
                <a:off x="2656783" y="5048385"/>
                <a:ext cx="729472" cy="270789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9" name="Rounded Rectangle 5">
                <a:extLst>
                  <a:ext uri="{FF2B5EF4-FFF2-40B4-BE49-F238E27FC236}">
                    <a16:creationId xmlns:a16="http://schemas.microsoft.com/office/drawing/2014/main" id="{20BAC899-2E11-43AC-B7FF-2E2F4D214FE5}"/>
                  </a:ext>
                </a:extLst>
              </p:cNvPr>
              <p:cNvSpPr/>
              <p:nvPr/>
            </p:nvSpPr>
            <p:spPr>
              <a:xfrm rot="2700000" flipV="1">
                <a:off x="2329490" y="5048385"/>
                <a:ext cx="729472" cy="270789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95005" y="1926551"/>
              <a:ext cx="2873917" cy="3726337"/>
              <a:chOff x="163999" y="1574872"/>
              <a:chExt cx="2873917" cy="3726337"/>
            </a:xfrm>
          </p:grpSpPr>
          <p:grpSp>
            <p:nvGrpSpPr>
              <p:cNvPr id="443" name="Group 442"/>
              <p:cNvGrpSpPr/>
              <p:nvPr/>
            </p:nvGrpSpPr>
            <p:grpSpPr>
              <a:xfrm>
                <a:off x="163999" y="1574872"/>
                <a:ext cx="2873917" cy="3726337"/>
                <a:chOff x="5693602" y="1582127"/>
                <a:chExt cx="3635607" cy="3758836"/>
              </a:xfrm>
            </p:grpSpPr>
            <p:sp>
              <p:nvSpPr>
                <p:cNvPr id="441" name="Rectangle 440"/>
                <p:cNvSpPr/>
                <p:nvPr/>
              </p:nvSpPr>
              <p:spPr>
                <a:xfrm>
                  <a:off x="5693602" y="1582127"/>
                  <a:ext cx="3578603" cy="377682"/>
                </a:xfrm>
                <a:prstGeom prst="rect">
                  <a:avLst/>
                </a:prstGeom>
                <a:solidFill>
                  <a:schemeClr val="accent1">
                    <a:lumMod val="50000"/>
                  </a:schemeClr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lvl="0"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2000" i="0" kern="0" dirty="0">
                      <a:solidFill>
                        <a:prstClr val="white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Kerjasama Sukarela</a:t>
                  </a:r>
                </a:p>
              </p:txBody>
            </p:sp>
            <p:sp>
              <p:nvSpPr>
                <p:cNvPr id="442" name="Rectangle 441"/>
                <p:cNvSpPr/>
                <p:nvPr/>
              </p:nvSpPr>
              <p:spPr>
                <a:xfrm>
                  <a:off x="5734942" y="2463432"/>
                  <a:ext cx="3594267" cy="2877531"/>
                </a:xfrm>
                <a:prstGeom prst="rect">
                  <a:avLst/>
                </a:prstGeom>
                <a:no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9525" algn="just">
                    <a:spcBef>
                      <a:spcPts val="75"/>
                    </a:spcBef>
                    <a:defRPr/>
                  </a:pPr>
                  <a:r>
                    <a:rPr lang="id-ID" sz="1600" b="0" i="0" spc="-8" dirty="0">
                      <a:latin typeface="Cambria" panose="02040503050406030204" pitchFamily="18" charset="0"/>
                      <a:ea typeface="Cambria" panose="02040503050406030204" pitchFamily="18" charset="0"/>
                      <a:cs typeface="Calibri"/>
                    </a:rPr>
                    <a:t>Kerjasama Sukarela dilaksanakan oleh daerah yang berbatasan  atau tidak berbatasan untuk penyelenggaraan urusan  pemerintahan yang menjadi kewenangan daerah namun  dipandang lebih efektif dan efisien jika dilaksanakan dengan  bekerjasama</a:t>
                  </a:r>
                </a:p>
              </p:txBody>
            </p:sp>
          </p:grpSp>
          <p:grpSp>
            <p:nvGrpSpPr>
              <p:cNvPr id="490" name="Group 489"/>
              <p:cNvGrpSpPr/>
              <p:nvPr/>
            </p:nvGrpSpPr>
            <p:grpSpPr>
              <a:xfrm>
                <a:off x="1449488" y="2019559"/>
                <a:ext cx="646224" cy="758320"/>
                <a:chOff x="2558831" y="4577565"/>
                <a:chExt cx="827424" cy="970951"/>
              </a:xfrm>
            </p:grpSpPr>
            <p:sp>
              <p:nvSpPr>
                <p:cNvPr id="491" name="Rounded Rectangle 3">
                  <a:extLst>
                    <a:ext uri="{FF2B5EF4-FFF2-40B4-BE49-F238E27FC236}">
                      <a16:creationId xmlns:a16="http://schemas.microsoft.com/office/drawing/2014/main" id="{5F5E6BC5-E4E0-4638-A0D2-445BE6AF6501}"/>
                    </a:ext>
                  </a:extLst>
                </p:cNvPr>
                <p:cNvSpPr/>
                <p:nvPr/>
              </p:nvSpPr>
              <p:spPr>
                <a:xfrm rot="5400000">
                  <a:off x="2397480" y="4904010"/>
                  <a:ext cx="916651" cy="2637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492" name="Rounded Rectangle 4">
                  <a:extLst>
                    <a:ext uri="{FF2B5EF4-FFF2-40B4-BE49-F238E27FC236}">
                      <a16:creationId xmlns:a16="http://schemas.microsoft.com/office/drawing/2014/main" id="{7B4BFDFF-2CE9-4D25-8B24-DD254D44E591}"/>
                    </a:ext>
                  </a:extLst>
                </p:cNvPr>
                <p:cNvSpPr/>
                <p:nvPr/>
              </p:nvSpPr>
              <p:spPr>
                <a:xfrm rot="8100000">
                  <a:off x="2656783" y="5048385"/>
                  <a:ext cx="729472" cy="27078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493" name="Rounded Rectangle 5">
                  <a:extLst>
                    <a:ext uri="{FF2B5EF4-FFF2-40B4-BE49-F238E27FC236}">
                      <a16:creationId xmlns:a16="http://schemas.microsoft.com/office/drawing/2014/main" id="{20BAC899-2E11-43AC-B7FF-2E2F4D214FE5}"/>
                    </a:ext>
                  </a:extLst>
                </p:cNvPr>
                <p:cNvSpPr/>
                <p:nvPr/>
              </p:nvSpPr>
              <p:spPr>
                <a:xfrm rot="2700000" flipV="1">
                  <a:off x="2329490" y="5048385"/>
                  <a:ext cx="729472" cy="27078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991932" y="1698958"/>
              <a:ext cx="7436035" cy="3024336"/>
            </a:xfrm>
            <a:prstGeom prst="rect">
              <a:avLst/>
            </a:prstGeom>
          </p:spPr>
        </p:pic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9816" y="4537256"/>
            <a:ext cx="6267231" cy="207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221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67608" y="1484784"/>
            <a:ext cx="7237753" cy="4176464"/>
            <a:chOff x="2697571" y="1072471"/>
            <a:chExt cx="6447219" cy="3260221"/>
          </a:xfrm>
        </p:grpSpPr>
        <p:grpSp>
          <p:nvGrpSpPr>
            <p:cNvPr id="4" name="Group 3"/>
            <p:cNvGrpSpPr/>
            <p:nvPr/>
          </p:nvGrpSpPr>
          <p:grpSpPr>
            <a:xfrm>
              <a:off x="2697571" y="1072471"/>
              <a:ext cx="6447219" cy="3260221"/>
              <a:chOff x="1535279" y="1495412"/>
              <a:chExt cx="7015357" cy="4043257"/>
            </a:xfrm>
          </p:grpSpPr>
          <p:grpSp>
            <p:nvGrpSpPr>
              <p:cNvPr id="18" name="Group 17"/>
              <p:cNvGrpSpPr/>
              <p:nvPr/>
            </p:nvGrpSpPr>
            <p:grpSpPr>
              <a:xfrm>
                <a:off x="1535279" y="1495412"/>
                <a:ext cx="7015357" cy="840204"/>
                <a:chOff x="3925455" y="1191491"/>
                <a:chExt cx="8992959" cy="969818"/>
              </a:xfrm>
            </p:grpSpPr>
            <p:sp>
              <p:nvSpPr>
                <p:cNvPr id="39" name="Rectangle 38"/>
                <p:cNvSpPr/>
                <p:nvPr/>
              </p:nvSpPr>
              <p:spPr>
                <a:xfrm>
                  <a:off x="4859841" y="1191491"/>
                  <a:ext cx="8058573" cy="969818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900113" lvl="0"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Kerja sama dalam memenuhi kebutuhan dsasar/pokok antar daerah. </a:t>
                  </a:r>
                  <a:endParaRPr kumimoji="0" lang="id-ID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40" name="Group 39"/>
                <p:cNvGrpSpPr/>
                <p:nvPr/>
              </p:nvGrpSpPr>
              <p:grpSpPr>
                <a:xfrm>
                  <a:off x="3925455" y="1191491"/>
                  <a:ext cx="1178646" cy="969818"/>
                  <a:chOff x="3925455" y="1191491"/>
                  <a:chExt cx="1178646" cy="969818"/>
                </a:xfrm>
              </p:grpSpPr>
              <p:sp>
                <p:nvSpPr>
                  <p:cNvPr id="41" name="Rectangle 40"/>
                  <p:cNvSpPr/>
                  <p:nvPr/>
                </p:nvSpPr>
                <p:spPr>
                  <a:xfrm>
                    <a:off x="3925455" y="1191491"/>
                    <a:ext cx="969818" cy="969818"/>
                  </a:xfrm>
                  <a:prstGeom prst="rect">
                    <a:avLst/>
                  </a:prstGeom>
                  <a:solidFill>
                    <a:srgbClr val="00B09B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20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" panose="02040503050406030204" pitchFamily="18" charset="0"/>
                        <a:ea typeface="Cambria" panose="02040503050406030204" pitchFamily="18" charset="0"/>
                        <a:cs typeface="+mn-cs"/>
                      </a:rPr>
                      <a:t>01</a:t>
                    </a:r>
                  </a:p>
                </p:txBody>
              </p:sp>
              <p:sp>
                <p:nvSpPr>
                  <p:cNvPr id="42" name="Isosceles Triangle 41"/>
                  <p:cNvSpPr/>
                  <p:nvPr/>
                </p:nvSpPr>
                <p:spPr>
                  <a:xfrm rot="5400000">
                    <a:off x="4803124" y="1537059"/>
                    <a:ext cx="323272" cy="278683"/>
                  </a:xfrm>
                  <a:prstGeom prst="triangle">
                    <a:avLst/>
                  </a:prstGeom>
                  <a:solidFill>
                    <a:srgbClr val="00B09B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6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19" name="Group 18"/>
              <p:cNvGrpSpPr/>
              <p:nvPr/>
            </p:nvGrpSpPr>
            <p:grpSpPr>
              <a:xfrm>
                <a:off x="1535279" y="2563096"/>
                <a:ext cx="7015357" cy="840204"/>
                <a:chOff x="3925455" y="1191491"/>
                <a:chExt cx="8992959" cy="969818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4859841" y="1191491"/>
                  <a:ext cx="8058573" cy="969818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900113"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Kerja sama membentuk destinasi wisata bersama dengan kekuatan destinasi wisata unggulan masing-masing Daerah .</a:t>
                  </a:r>
                </a:p>
              </p:txBody>
            </p:sp>
            <p:grpSp>
              <p:nvGrpSpPr>
                <p:cNvPr id="36" name="Group 35"/>
                <p:cNvGrpSpPr/>
                <p:nvPr/>
              </p:nvGrpSpPr>
              <p:grpSpPr>
                <a:xfrm>
                  <a:off x="3925455" y="1191491"/>
                  <a:ext cx="1178646" cy="969818"/>
                  <a:chOff x="3925455" y="1191491"/>
                  <a:chExt cx="1178646" cy="969818"/>
                </a:xfrm>
              </p:grpSpPr>
              <p:sp>
                <p:nvSpPr>
                  <p:cNvPr id="37" name="Rectangle 36"/>
                  <p:cNvSpPr/>
                  <p:nvPr/>
                </p:nvSpPr>
                <p:spPr>
                  <a:xfrm>
                    <a:off x="3925455" y="1191491"/>
                    <a:ext cx="969818" cy="969818"/>
                  </a:xfrm>
                  <a:prstGeom prst="rect">
                    <a:avLst/>
                  </a:prstGeom>
                  <a:solidFill>
                    <a:srgbClr val="0D95BC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2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" panose="02040503050406030204" pitchFamily="18" charset="0"/>
                        <a:ea typeface="Cambria" panose="02040503050406030204" pitchFamily="18" charset="0"/>
                        <a:cs typeface="+mn-cs"/>
                      </a:rPr>
                      <a:t>02</a:t>
                    </a:r>
                  </a:p>
                </p:txBody>
              </p:sp>
              <p:sp>
                <p:nvSpPr>
                  <p:cNvPr id="38" name="Isosceles Triangle 37"/>
                  <p:cNvSpPr/>
                  <p:nvPr/>
                </p:nvSpPr>
                <p:spPr>
                  <a:xfrm rot="5400000">
                    <a:off x="4803124" y="1537059"/>
                    <a:ext cx="323272" cy="278683"/>
                  </a:xfrm>
                  <a:prstGeom prst="triangle">
                    <a:avLst/>
                  </a:prstGeom>
                  <a:solidFill>
                    <a:srgbClr val="0D95BC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6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20" name="Group 19"/>
              <p:cNvGrpSpPr/>
              <p:nvPr/>
            </p:nvGrpSpPr>
            <p:grpSpPr>
              <a:xfrm>
                <a:off x="1535279" y="3630781"/>
                <a:ext cx="7015357" cy="840204"/>
                <a:chOff x="3925455" y="1191491"/>
                <a:chExt cx="8992959" cy="969818"/>
              </a:xfrm>
            </p:grpSpPr>
            <p:sp>
              <p:nvSpPr>
                <p:cNvPr id="31" name="Rectangle 30"/>
                <p:cNvSpPr/>
                <p:nvPr/>
              </p:nvSpPr>
              <p:spPr>
                <a:xfrm>
                  <a:off x="4859841" y="1191491"/>
                  <a:ext cx="8058573" cy="969818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900113" lvl="0"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Kerjasama BUMD dengan BUMD antar daerah utnuk peningkatan perkonomian daerah.</a:t>
                  </a:r>
                </a:p>
              </p:txBody>
            </p:sp>
            <p:grpSp>
              <p:nvGrpSpPr>
                <p:cNvPr id="32" name="Group 31"/>
                <p:cNvGrpSpPr/>
                <p:nvPr/>
              </p:nvGrpSpPr>
              <p:grpSpPr>
                <a:xfrm>
                  <a:off x="3925455" y="1191491"/>
                  <a:ext cx="1178646" cy="969818"/>
                  <a:chOff x="3925455" y="1191491"/>
                  <a:chExt cx="1178646" cy="969818"/>
                </a:xfrm>
              </p:grpSpPr>
              <p:sp>
                <p:nvSpPr>
                  <p:cNvPr id="33" name="Rectangle 32"/>
                  <p:cNvSpPr/>
                  <p:nvPr/>
                </p:nvSpPr>
                <p:spPr>
                  <a:xfrm>
                    <a:off x="3925455" y="1191491"/>
                    <a:ext cx="969818" cy="969818"/>
                  </a:xfrm>
                  <a:prstGeom prst="rect">
                    <a:avLst/>
                  </a:prstGeom>
                  <a:solidFill>
                    <a:srgbClr val="EBCB38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2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" panose="02040503050406030204" pitchFamily="18" charset="0"/>
                        <a:ea typeface="Cambria" panose="02040503050406030204" pitchFamily="18" charset="0"/>
                        <a:cs typeface="+mn-cs"/>
                      </a:rPr>
                      <a:t>03</a:t>
                    </a:r>
                  </a:p>
                </p:txBody>
              </p:sp>
              <p:sp>
                <p:nvSpPr>
                  <p:cNvPr id="34" name="Isosceles Triangle 33"/>
                  <p:cNvSpPr/>
                  <p:nvPr/>
                </p:nvSpPr>
                <p:spPr>
                  <a:xfrm rot="5400000">
                    <a:off x="4803124" y="1537059"/>
                    <a:ext cx="323272" cy="278683"/>
                  </a:xfrm>
                  <a:prstGeom prst="triangle">
                    <a:avLst/>
                  </a:prstGeom>
                  <a:solidFill>
                    <a:srgbClr val="EBCB38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6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21" name="Group 20"/>
              <p:cNvGrpSpPr/>
              <p:nvPr/>
            </p:nvGrpSpPr>
            <p:grpSpPr>
              <a:xfrm>
                <a:off x="1535279" y="4698465"/>
                <a:ext cx="7015357" cy="840204"/>
                <a:chOff x="3925455" y="1191491"/>
                <a:chExt cx="8992959" cy="969818"/>
              </a:xfrm>
            </p:grpSpPr>
            <p:sp>
              <p:nvSpPr>
                <p:cNvPr id="27" name="Rectangle 26"/>
                <p:cNvSpPr/>
                <p:nvPr/>
              </p:nvSpPr>
              <p:spPr>
                <a:xfrm>
                  <a:off x="4859841" y="1191491"/>
                  <a:ext cx="8058573" cy="969818"/>
                </a:xfrm>
                <a:prstGeom prst="rect">
                  <a:avLst/>
                </a:prstGeom>
                <a:solidFill>
                  <a:sysClr val="window" lastClr="FFFFFF"/>
                </a:solidFill>
                <a:ln w="3175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900113" algn="just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2000" b="0" i="0" dirty="0">
                      <a:solidFill>
                        <a:prstClr val="black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Kerjasama pemerintah daerah dengan dengan badan usaha swasta untuk implementasi program pembangunan daerah.</a:t>
                  </a:r>
                  <a:endParaRPr lang="sv-SE" sz="2000" b="0" i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  <p:grpSp>
              <p:nvGrpSpPr>
                <p:cNvPr id="28" name="Group 27"/>
                <p:cNvGrpSpPr/>
                <p:nvPr/>
              </p:nvGrpSpPr>
              <p:grpSpPr>
                <a:xfrm>
                  <a:off x="3925455" y="1191491"/>
                  <a:ext cx="1178646" cy="969818"/>
                  <a:chOff x="3925455" y="1191491"/>
                  <a:chExt cx="1178646" cy="969818"/>
                </a:xfrm>
              </p:grpSpPr>
              <p:sp>
                <p:nvSpPr>
                  <p:cNvPr id="29" name="Rectangle 28"/>
                  <p:cNvSpPr/>
                  <p:nvPr/>
                </p:nvSpPr>
                <p:spPr>
                  <a:xfrm>
                    <a:off x="3925455" y="1191491"/>
                    <a:ext cx="969818" cy="969818"/>
                  </a:xfrm>
                  <a:prstGeom prst="rect">
                    <a:avLst/>
                  </a:prstGeom>
                  <a:solidFill>
                    <a:srgbClr val="C13018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20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" panose="02040503050406030204" pitchFamily="18" charset="0"/>
                        <a:ea typeface="Cambria" panose="02040503050406030204" pitchFamily="18" charset="0"/>
                        <a:cs typeface="+mn-cs"/>
                      </a:rPr>
                      <a:t>04</a:t>
                    </a:r>
                  </a:p>
                </p:txBody>
              </p:sp>
              <p:sp>
                <p:nvSpPr>
                  <p:cNvPr id="30" name="Isosceles Triangle 29"/>
                  <p:cNvSpPr/>
                  <p:nvPr/>
                </p:nvSpPr>
                <p:spPr>
                  <a:xfrm rot="5400000">
                    <a:off x="4803124" y="1537059"/>
                    <a:ext cx="323272" cy="278683"/>
                  </a:xfrm>
                  <a:prstGeom prst="triangle">
                    <a:avLst/>
                  </a:prstGeom>
                  <a:solidFill>
                    <a:srgbClr val="C13018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6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endParaRPr>
                  </a:p>
                </p:txBody>
              </p:sp>
            </p:grpSp>
          </p:grpSp>
        </p:grp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4DC65AD-C331-440E-9AE0-19B8B8DBB4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3516" r="89844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469805" y="1904002"/>
              <a:ext cx="645601" cy="615170"/>
            </a:xfrm>
            <a:prstGeom prst="rect">
              <a:avLst/>
            </a:prstGeom>
          </p:spPr>
        </p:pic>
        <p:grpSp>
          <p:nvGrpSpPr>
            <p:cNvPr id="9" name="Group 8"/>
            <p:cNvGrpSpPr/>
            <p:nvPr/>
          </p:nvGrpSpPr>
          <p:grpSpPr>
            <a:xfrm>
              <a:off x="3577405" y="2868117"/>
              <a:ext cx="510994" cy="569714"/>
              <a:chOff x="3534381" y="3333485"/>
              <a:chExt cx="510994" cy="569714"/>
            </a:xfrm>
          </p:grpSpPr>
          <p:pic>
            <p:nvPicPr>
              <p:cNvPr id="16" name="Picture 2" descr="Book Open Icon 256x256">
                <a:extLst>
                  <a:ext uri="{FF2B5EF4-FFF2-40B4-BE49-F238E27FC236}">
                    <a16:creationId xmlns:a16="http://schemas.microsoft.com/office/drawing/2014/main" id="{31F2CFFA-7B4C-49EC-8EBD-87149DFEBA1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34381" y="3333485"/>
                <a:ext cx="510994" cy="51099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" descr="Document View Icon 256x256">
                <a:extLst>
                  <a:ext uri="{FF2B5EF4-FFF2-40B4-BE49-F238E27FC236}">
                    <a16:creationId xmlns:a16="http://schemas.microsoft.com/office/drawing/2014/main" id="{80ED3074-E0BF-4F13-9880-A5C47AA2BC3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100000" l="391" r="100000">
                            <a14:foregroundMark x1="34766" y1="61328" x2="52734" y2="4179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41676" y="3584089"/>
                <a:ext cx="319110" cy="3191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" name="Picture 2" descr="Moneybag Coins Icon 256x256">
              <a:extLst>
                <a:ext uri="{FF2B5EF4-FFF2-40B4-BE49-F238E27FC236}">
                  <a16:creationId xmlns:a16="http://schemas.microsoft.com/office/drawing/2014/main" id="{D13826C9-A097-46A8-8718-29D8E9D4BE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2880" y="3708730"/>
              <a:ext cx="510994" cy="5117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1" name="Group 10"/>
            <p:cNvGrpSpPr/>
            <p:nvPr/>
          </p:nvGrpSpPr>
          <p:grpSpPr>
            <a:xfrm>
              <a:off x="3509334" y="1072473"/>
              <a:ext cx="669841" cy="686484"/>
              <a:chOff x="3512038" y="5511257"/>
              <a:chExt cx="669841" cy="686484"/>
            </a:xfrm>
          </p:grpSpPr>
          <p:pic>
            <p:nvPicPr>
              <p:cNvPr id="14" name="Picture 8" descr="https://www.iconexperience.com/_img/g_collection_png/standard/256x256/bank_building2.pn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ackgroundRemoval t="0" b="99609" l="0" r="100000">
                            <a14:foregroundMark x1="2734" y1="95703" x2="94141" y2="97266"/>
                            <a14:foregroundMark x1="64844" y1="92188" x2="84766" y2="90625"/>
                            <a14:foregroundMark x1="13281" y1="31641" x2="74219" y2="30469"/>
                            <a14:foregroundMark x1="52734" y1="14453" x2="75000" y2="22266"/>
                            <a14:foregroundMark x1="80469" y1="30859" x2="93359" y2="30859"/>
                            <a14:foregroundMark x1="15234" y1="41016" x2="15625" y2="79688"/>
                            <a14:foregroundMark x1="19531" y1="39844" x2="20313" y2="75000"/>
                            <a14:foregroundMark x1="12891" y1="85156" x2="12891" y2="85156"/>
                            <a14:foregroundMark x1="9375" y1="25781" x2="49219" y2="5469"/>
                            <a14:foregroundMark x1="50391" y1="5469" x2="90234" y2="25391"/>
                            <a14:foregroundMark x1="89063" y1="40234" x2="72266" y2="39844"/>
                            <a14:backgroundMark x1="4688" y1="22656" x2="34766" y2="3125"/>
                            <a14:backgroundMark x1="68750" y1="3516" x2="95703" y2="18750"/>
                            <a14:backgroundMark x1="94531" y1="47656" x2="95703" y2="82031"/>
                            <a14:backgroundMark x1="4297" y1="48047" x2="4688" y2="7929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12038" y="5511257"/>
                <a:ext cx="562373" cy="56237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" descr="Hasil gambar untuk ceklis icon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58830" y="5874692"/>
                <a:ext cx="323049" cy="32304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C9E29D8B-96E9-4B73-B83A-2303808D8AC7}"/>
              </a:ext>
            </a:extLst>
          </p:cNvPr>
          <p:cNvGrpSpPr/>
          <p:nvPr/>
        </p:nvGrpSpPr>
        <p:grpSpPr>
          <a:xfrm>
            <a:off x="1487488" y="149469"/>
            <a:ext cx="6184474" cy="832508"/>
            <a:chOff x="1389826" y="149469"/>
            <a:chExt cx="6303640" cy="832508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D4F39DEC-7399-46AC-9EE2-C9558B15F1A3}"/>
                </a:ext>
              </a:extLst>
            </p:cNvPr>
            <p:cNvGrpSpPr/>
            <p:nvPr/>
          </p:nvGrpSpPr>
          <p:grpSpPr>
            <a:xfrm>
              <a:off x="1389826" y="149469"/>
              <a:ext cx="6303640" cy="832508"/>
              <a:chOff x="1087956" y="148340"/>
              <a:chExt cx="5644938" cy="832508"/>
            </a:xfrm>
          </p:grpSpPr>
          <p:grpSp>
            <p:nvGrpSpPr>
              <p:cNvPr id="46" name="Group 45">
                <a:extLst>
                  <a:ext uri="{FF2B5EF4-FFF2-40B4-BE49-F238E27FC236}">
                    <a16:creationId xmlns:a16="http://schemas.microsoft.com/office/drawing/2014/main" id="{00B244A6-682C-4816-9BFC-0356EEB39BD5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8" cy="832508"/>
                <a:chOff x="0" y="3151"/>
                <a:chExt cx="1563549" cy="321485"/>
              </a:xfrm>
            </p:grpSpPr>
            <p:pic>
              <p:nvPicPr>
                <p:cNvPr id="49" name="Picture 48">
                  <a:extLst>
                    <a:ext uri="{FF2B5EF4-FFF2-40B4-BE49-F238E27FC236}">
                      <a16:creationId xmlns:a16="http://schemas.microsoft.com/office/drawing/2014/main" id="{DE1A7F3A-70F5-4785-A781-347EEDC145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50" name="Picture 49">
                  <a:extLst>
                    <a:ext uri="{FF2B5EF4-FFF2-40B4-BE49-F238E27FC236}">
                      <a16:creationId xmlns:a16="http://schemas.microsoft.com/office/drawing/2014/main" id="{18DE1306-6FE7-4EDF-9775-0175D013693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51" name="Picture 50">
                  <a:extLst>
                    <a:ext uri="{FF2B5EF4-FFF2-40B4-BE49-F238E27FC236}">
                      <a16:creationId xmlns:a16="http://schemas.microsoft.com/office/drawing/2014/main" id="{62B0AA1C-D891-4D16-8458-18037D4F5C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EA067F3D-9D55-45D9-86CB-274F11011B40}"/>
                  </a:ext>
                </a:extLst>
              </p:cNvPr>
              <p:cNvSpPr/>
              <p:nvPr/>
            </p:nvSpPr>
            <p:spPr>
              <a:xfrm>
                <a:off x="1119953" y="192182"/>
                <a:ext cx="508037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id-ID" sz="2400" i="0" kern="0" spc="-150" dirty="0">
                    <a:solidFill>
                      <a:prstClr val="white"/>
                    </a:solidFill>
                    <a:latin typeface="Cambria" panose="02040503050406030204" pitchFamily="18" charset="0"/>
                    <a:ea typeface="+mn-ea"/>
                  </a:rPr>
                  <a:t>LANGKAH-LANGKAH KERJASAMA DAERAH</a:t>
                </a:r>
              </a:p>
            </p:txBody>
          </p:sp>
        </p:grp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AFCB6B5-3BA4-40CF-A68B-9BE7A6D40E59}"/>
                </a:ext>
              </a:extLst>
            </p:cNvPr>
            <p:cNvSpPr/>
            <p:nvPr/>
          </p:nvSpPr>
          <p:spPr>
            <a:xfrm>
              <a:off x="1425558" y="456959"/>
              <a:ext cx="559803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id-ID" sz="2400" i="0" kern="0" spc="-150" dirty="0">
                  <a:solidFill>
                    <a:prstClr val="white"/>
                  </a:solidFill>
                  <a:latin typeface="Cambria" panose="02040503050406030204" pitchFamily="18" charset="0"/>
                  <a:ea typeface="+mn-ea"/>
                </a:rPr>
                <a:t>Dalam Pelaksanaan Pembangunan Daerah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704892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-14514"/>
            <a:ext cx="12414694" cy="6891555"/>
            <a:chOff x="0" y="-14514"/>
            <a:chExt cx="12414694" cy="6891555"/>
          </a:xfrm>
        </p:grpSpPr>
        <p:grpSp>
          <p:nvGrpSpPr>
            <p:cNvPr id="3" name="Group 2"/>
            <p:cNvGrpSpPr/>
            <p:nvPr/>
          </p:nvGrpSpPr>
          <p:grpSpPr>
            <a:xfrm>
              <a:off x="0" y="-14514"/>
              <a:ext cx="12414694" cy="6891555"/>
              <a:chOff x="0" y="-14514"/>
              <a:chExt cx="12414694" cy="6891555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169094" y="-3083"/>
                <a:ext cx="622415" cy="1222322"/>
                <a:chOff x="808208" y="-13126"/>
                <a:chExt cx="622415" cy="1222322"/>
              </a:xfrm>
            </p:grpSpPr>
            <p:grpSp>
              <p:nvGrpSpPr>
                <p:cNvPr id="32" name="Group 31"/>
                <p:cNvGrpSpPr/>
                <p:nvPr userDrawn="1"/>
              </p:nvGrpSpPr>
              <p:grpSpPr>
                <a:xfrm>
                  <a:off x="808208" y="-7001"/>
                  <a:ext cx="614645" cy="1216197"/>
                  <a:chOff x="808208" y="-7001"/>
                  <a:chExt cx="614645" cy="1216197"/>
                </a:xfrm>
              </p:grpSpPr>
              <p:grpSp>
                <p:nvGrpSpPr>
                  <p:cNvPr id="34" name="Group 33"/>
                  <p:cNvGrpSpPr/>
                  <p:nvPr userDrawn="1"/>
                </p:nvGrpSpPr>
                <p:grpSpPr>
                  <a:xfrm>
                    <a:off x="808208" y="809146"/>
                    <a:ext cx="614645" cy="400050"/>
                    <a:chOff x="169718" y="794085"/>
                    <a:chExt cx="614645" cy="400050"/>
                  </a:xfrm>
                </p:grpSpPr>
                <p:sp>
                  <p:nvSpPr>
                    <p:cNvPr id="36" name="Right Triangle 35"/>
                    <p:cNvSpPr/>
                    <p:nvPr userDrawn="1"/>
                  </p:nvSpPr>
                  <p:spPr>
                    <a:xfrm flipV="1">
                      <a:off x="169718" y="794085"/>
                      <a:ext cx="573231" cy="400050"/>
                    </a:xfrm>
                    <a:prstGeom prst="rtTriangle">
                      <a:avLst/>
                    </a:prstGeom>
                    <a:solidFill>
                      <a:srgbClr val="D00000"/>
                    </a:solidFill>
                    <a:ln>
                      <a:solidFill>
                        <a:srgbClr val="D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d-ID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7" name="Right Triangle 36"/>
                    <p:cNvSpPr/>
                    <p:nvPr userDrawn="1"/>
                  </p:nvSpPr>
                  <p:spPr>
                    <a:xfrm flipH="1" flipV="1">
                      <a:off x="187084" y="794085"/>
                      <a:ext cx="597279" cy="400050"/>
                    </a:xfrm>
                    <a:prstGeom prst="rtTriangle">
                      <a:avLst/>
                    </a:prstGeom>
                    <a:solidFill>
                      <a:srgbClr val="D00000"/>
                    </a:solidFill>
                    <a:ln>
                      <a:solidFill>
                        <a:srgbClr val="D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d-ID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35" name="Rectangle 34"/>
                  <p:cNvSpPr/>
                  <p:nvPr userDrawn="1"/>
                </p:nvSpPr>
                <p:spPr>
                  <a:xfrm>
                    <a:off x="808208" y="-7001"/>
                    <a:ext cx="614645" cy="926300"/>
                  </a:xfrm>
                  <a:prstGeom prst="rect">
                    <a:avLst/>
                  </a:prstGeom>
                  <a:solidFill>
                    <a:srgbClr val="D00000"/>
                  </a:solidFill>
                  <a:ln>
                    <a:solidFill>
                      <a:srgbClr val="D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id-ID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3" name="Right Triangle 32">
                  <a:extLst>
                    <a:ext uri="{FF2B5EF4-FFF2-40B4-BE49-F238E27FC236}">
                      <a16:creationId xmlns:a16="http://schemas.microsoft.com/office/drawing/2014/main" id="{9E3E4CFB-FDA6-4EFA-B09E-DE3E4170C177}"/>
                    </a:ext>
                  </a:extLst>
                </p:cNvPr>
                <p:cNvSpPr/>
                <p:nvPr userDrawn="1"/>
              </p:nvSpPr>
              <p:spPr>
                <a:xfrm rot="10800000">
                  <a:off x="1350285" y="-13126"/>
                  <a:ext cx="80338" cy="1206046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pic>
            <p:nvPicPr>
              <p:cNvPr id="5" name="Picture 2" descr="https://gawianku.files.wordpress.com/2014/08/0e9a4-garudapancasila-svg.png">
                <a:extLst>
                  <a:ext uri="{FF2B5EF4-FFF2-40B4-BE49-F238E27FC236}">
                    <a16:creationId xmlns:a16="http://schemas.microsoft.com/office/drawing/2014/main" id="{8663E78A-F474-4F8C-896C-E006F8DB96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535" y="62712"/>
                <a:ext cx="823015" cy="8565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5064E815-0602-43C4-85AE-827DDFDA65E5}"/>
                  </a:ext>
                </a:extLst>
              </p:cNvPr>
              <p:cNvGrpSpPr/>
              <p:nvPr/>
            </p:nvGrpSpPr>
            <p:grpSpPr>
              <a:xfrm flipH="1">
                <a:off x="7322858" y="-14514"/>
                <a:ext cx="4864625" cy="592620"/>
                <a:chOff x="0" y="3151"/>
                <a:chExt cx="1962525" cy="370011"/>
              </a:xfrm>
            </p:grpSpPr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F9560A86-BD73-402D-B704-3B996C65662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27" name="Picture 26">
                  <a:extLst>
                    <a:ext uri="{FF2B5EF4-FFF2-40B4-BE49-F238E27FC236}">
                      <a16:creationId xmlns:a16="http://schemas.microsoft.com/office/drawing/2014/main" id="{9190EE09-0388-4A8E-8E5A-9A44091B4B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5058" y="8370"/>
                  <a:ext cx="1146844" cy="259567"/>
                </a:xfrm>
                <a:prstGeom prst="rect">
                  <a:avLst/>
                </a:prstGeom>
              </p:spPr>
            </p:pic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085B9306-7D6C-4F88-83DE-0E3E3FBDDF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8370"/>
                  <a:ext cx="1563549" cy="364792"/>
                </a:xfrm>
                <a:prstGeom prst="rect">
                  <a:avLst/>
                </a:prstGeom>
              </p:spPr>
            </p:pic>
            <p:pic>
              <p:nvPicPr>
                <p:cNvPr id="29" name="Picture 28">
                  <a:extLst>
                    <a:ext uri="{FF2B5EF4-FFF2-40B4-BE49-F238E27FC236}">
                      <a16:creationId xmlns:a16="http://schemas.microsoft.com/office/drawing/2014/main" id="{AC3E997B-CC77-4FBD-8ED4-2D05EABE44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08662449-9E07-4EE8-8B60-0D812710097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76510" y="6884"/>
                  <a:ext cx="186238" cy="259567"/>
                </a:xfrm>
                <a:prstGeom prst="rect">
                  <a:avLst/>
                </a:prstGeom>
              </p:spPr>
            </p:pic>
            <p:pic>
              <p:nvPicPr>
                <p:cNvPr id="31" name="Picture 30">
                  <a:extLst>
                    <a:ext uri="{FF2B5EF4-FFF2-40B4-BE49-F238E27FC236}">
                      <a16:creationId xmlns:a16="http://schemas.microsoft.com/office/drawing/2014/main" id="{0126F8F7-E8D1-44CF-8BB9-AB58C481DB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44853" y="8370"/>
                  <a:ext cx="137255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4B1B18FD-9158-4A18-8B33-17A8F583B5D7}"/>
                  </a:ext>
                </a:extLst>
              </p:cNvPr>
              <p:cNvGrpSpPr/>
              <p:nvPr/>
            </p:nvGrpSpPr>
            <p:grpSpPr>
              <a:xfrm>
                <a:off x="7908863" y="-14514"/>
                <a:ext cx="4505831" cy="1023685"/>
                <a:chOff x="7770749" y="1109112"/>
                <a:chExt cx="4505831" cy="1023685"/>
              </a:xfrm>
            </p:grpSpPr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6414A6BB-DB0C-4EFF-AF18-F65C56C05BF4}"/>
                    </a:ext>
                  </a:extLst>
                </p:cNvPr>
                <p:cNvSpPr txBox="1"/>
                <p:nvPr/>
              </p:nvSpPr>
              <p:spPr>
                <a:xfrm>
                  <a:off x="7770749" y="1109112"/>
                  <a:ext cx="351448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r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Adobe Gothic Std B" panose="020B0800000000000000" pitchFamily="34" charset="-128"/>
                      <a:cs typeface="Times New Roman" panose="02020603050405020304" pitchFamily="18" charset="0"/>
                    </a:rPr>
                    <a:t>KEMENTERIAN DALAM NEGERI </a:t>
                  </a:r>
                </a:p>
              </p:txBody>
            </p:sp>
            <p:pic>
              <p:nvPicPr>
                <p:cNvPr id="24" name="Picture 23">
                  <a:extLst>
                    <a:ext uri="{FF2B5EF4-FFF2-40B4-BE49-F238E27FC236}">
                      <a16:creationId xmlns:a16="http://schemas.microsoft.com/office/drawing/2014/main" id="{26E3C2DE-C3BE-4C51-8593-F2AE67E96E1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10404" y="1130050"/>
                  <a:ext cx="1366176" cy="1002747"/>
                </a:xfrm>
                <a:prstGeom prst="rect">
                  <a:avLst/>
                </a:prstGeom>
              </p:spPr>
            </p:pic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CEF5FF81-0715-43BD-B74A-58858F4D2991}"/>
                    </a:ext>
                  </a:extLst>
                </p:cNvPr>
                <p:cNvSpPr/>
                <p:nvPr/>
              </p:nvSpPr>
              <p:spPr>
                <a:xfrm>
                  <a:off x="9202950" y="1329966"/>
                  <a:ext cx="2013693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r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Adobe Gothic Std B" panose="020B0800000000000000" pitchFamily="34" charset="-128"/>
                      <a:cs typeface="Times New Roman" panose="02020603050405020304" pitchFamily="18" charset="0"/>
                    </a:rPr>
                    <a:t>REPUBLIK INDONESIA</a:t>
                  </a:r>
                  <a:endParaRPr kumimoji="0" lang="en-AU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Adobe Gothic Std B" panose="020B0800000000000000" pitchFamily="34" charset="-128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530A10F9-18A0-4F2B-AEE2-A38B8BA57C4D}"/>
                  </a:ext>
                </a:extLst>
              </p:cNvPr>
              <p:cNvGrpSpPr/>
              <p:nvPr/>
            </p:nvGrpSpPr>
            <p:grpSpPr>
              <a:xfrm rot="10800000" flipH="1">
                <a:off x="0" y="6445041"/>
                <a:ext cx="5568287" cy="432000"/>
                <a:chOff x="0" y="3151"/>
                <a:chExt cx="1962525" cy="321485"/>
              </a:xfrm>
            </p:grpSpPr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1B396F22-D0CD-469D-A65A-A94960B63F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18" name="Picture 17">
                  <a:extLst>
                    <a:ext uri="{FF2B5EF4-FFF2-40B4-BE49-F238E27FC236}">
                      <a16:creationId xmlns:a16="http://schemas.microsoft.com/office/drawing/2014/main" id="{5866EF6C-BC8B-434B-9454-388BD59E17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5058" y="8370"/>
                  <a:ext cx="1164519" cy="235172"/>
                </a:xfrm>
                <a:prstGeom prst="rect">
                  <a:avLst/>
                </a:prstGeom>
              </p:spPr>
            </p:pic>
            <p:pic>
              <p:nvPicPr>
                <p:cNvPr id="19" name="Picture 18">
                  <a:extLst>
                    <a:ext uri="{FF2B5EF4-FFF2-40B4-BE49-F238E27FC236}">
                      <a16:creationId xmlns:a16="http://schemas.microsoft.com/office/drawing/2014/main" id="{F6BF2F4F-F0DE-4A3E-9AD8-85B352D7F6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20" name="Picture 19">
                  <a:extLst>
                    <a:ext uri="{FF2B5EF4-FFF2-40B4-BE49-F238E27FC236}">
                      <a16:creationId xmlns:a16="http://schemas.microsoft.com/office/drawing/2014/main" id="{379E1CC8-BD7F-4D4F-AD9C-01C0BA00705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21" name="Picture 20">
                  <a:extLst>
                    <a:ext uri="{FF2B5EF4-FFF2-40B4-BE49-F238E27FC236}">
                      <a16:creationId xmlns:a16="http://schemas.microsoft.com/office/drawing/2014/main" id="{AF08D713-7402-44EA-9B24-38A05E52424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  <p:pic>
              <p:nvPicPr>
                <p:cNvPr id="22" name="Picture 21">
                  <a:extLst>
                    <a:ext uri="{FF2B5EF4-FFF2-40B4-BE49-F238E27FC236}">
                      <a16:creationId xmlns:a16="http://schemas.microsoft.com/office/drawing/2014/main" id="{B5E2C757-CD8E-4800-93CF-7BF331978F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44853" y="8370"/>
                  <a:ext cx="154726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C4C24322-CA1F-4AB9-807F-A31B31940E52}"/>
                  </a:ext>
                </a:extLst>
              </p:cNvPr>
              <p:cNvGrpSpPr/>
              <p:nvPr/>
            </p:nvGrpSpPr>
            <p:grpSpPr>
              <a:xfrm>
                <a:off x="64021" y="6492031"/>
                <a:ext cx="4677169" cy="270558"/>
                <a:chOff x="-17527" y="6462485"/>
                <a:chExt cx="5261293" cy="314413"/>
              </a:xfrm>
            </p:grpSpPr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56B530AC-EB7E-453A-AE63-754B7BC7C69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7527" y="6560490"/>
                  <a:ext cx="191966" cy="202833"/>
                </a:xfrm>
                <a:prstGeom prst="rect">
                  <a:avLst/>
                </a:prstGeom>
              </p:spPr>
            </p:pic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973E7806-366B-4D25-BF71-B9B1A0732416}"/>
                    </a:ext>
                  </a:extLst>
                </p:cNvPr>
                <p:cNvSpPr txBox="1"/>
                <p:nvPr/>
              </p:nvSpPr>
              <p:spPr>
                <a:xfrm>
                  <a:off x="120906" y="6464693"/>
                  <a:ext cx="134697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EB16B493-FF65-487F-8CC7-3E9FC9196152}"/>
                    </a:ext>
                  </a:extLst>
                </p:cNvPr>
                <p:cNvSpPr txBox="1"/>
                <p:nvPr/>
              </p:nvSpPr>
              <p:spPr>
                <a:xfrm>
                  <a:off x="1647991" y="6462485"/>
                  <a:ext cx="134697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B5BB674C-03C2-48FA-9D4B-E3A5F18B866C}"/>
                    </a:ext>
                  </a:extLst>
                </p:cNvPr>
                <p:cNvSpPr txBox="1"/>
                <p:nvPr/>
              </p:nvSpPr>
              <p:spPr>
                <a:xfrm>
                  <a:off x="3277021" y="6469121"/>
                  <a:ext cx="1553759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+mn-ea"/>
                      <a:cs typeface="Arial" charset="0"/>
                    </a:rPr>
                    <a:t>kemendagri_ri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Arial" charset="0"/>
                  </a:endParaRPr>
                </a:p>
              </p:txBody>
            </p:sp>
            <p:pic>
              <p:nvPicPr>
                <p:cNvPr id="14" name="Picture 13">
                  <a:extLst>
                    <a:ext uri="{FF2B5EF4-FFF2-40B4-BE49-F238E27FC236}">
                      <a16:creationId xmlns:a16="http://schemas.microsoft.com/office/drawing/2014/main" id="{CA86CE76-0A71-4C63-871E-19A3D79DCFF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3088" y="6547883"/>
                  <a:ext cx="182949" cy="188522"/>
                </a:xfrm>
                <a:prstGeom prst="rect">
                  <a:avLst/>
                </a:prstGeom>
              </p:spPr>
            </p:pic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25980D32-55BE-4BF2-84FA-272888FBE59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biLevel thresh="75000"/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34450" y="6552311"/>
                  <a:ext cx="208469" cy="205789"/>
                </a:xfrm>
                <a:prstGeom prst="rect">
                  <a:avLst/>
                </a:prstGeom>
              </p:spPr>
            </p:pic>
            <p:pic>
              <p:nvPicPr>
                <p:cNvPr id="16" name="Picture 15">
                  <a:extLst>
                    <a:ext uri="{FF2B5EF4-FFF2-40B4-BE49-F238E27FC236}">
                      <a16:creationId xmlns:a16="http://schemas.microsoft.com/office/drawing/2014/main" id="{8BEFCF9F-5C62-44F1-935B-5FFCE8090E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001009" y="6560490"/>
                  <a:ext cx="242757" cy="187993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EA8DD4A-0F91-493B-8030-7EDB22AC5E9F}"/>
                </a:ext>
              </a:extLst>
            </p:cNvPr>
            <p:cNvGrpSpPr/>
            <p:nvPr/>
          </p:nvGrpSpPr>
          <p:grpSpPr>
            <a:xfrm>
              <a:off x="2547257" y="2446407"/>
              <a:ext cx="7304167" cy="1544524"/>
              <a:chOff x="2871021" y="2090232"/>
              <a:chExt cx="8064601" cy="1705324"/>
            </a:xfrm>
          </p:grpSpPr>
          <p:sp>
            <p:nvSpPr>
              <p:cNvPr id="47" name="Rectangle: Rounded Corners 3">
                <a:extLst>
                  <a:ext uri="{FF2B5EF4-FFF2-40B4-BE49-F238E27FC236}">
                    <a16:creationId xmlns:a16="http://schemas.microsoft.com/office/drawing/2014/main" id="{C2CAB677-EF98-42DE-AA7C-4BF1CB5D2B1C}"/>
                  </a:ext>
                </a:extLst>
              </p:cNvPr>
              <p:cNvSpPr/>
              <p:nvPr/>
            </p:nvSpPr>
            <p:spPr>
              <a:xfrm>
                <a:off x="2871021" y="2771056"/>
                <a:ext cx="8064601" cy="1024500"/>
              </a:xfrm>
              <a:prstGeom prst="roundRect">
                <a:avLst>
                  <a:gd name="adj" fmla="val 50000"/>
                </a:avLst>
              </a:prstGeom>
              <a:solidFill>
                <a:schemeClr val="accent2">
                  <a:lumMod val="60000"/>
                  <a:lumOff val="40000"/>
                  <a:alpha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Kebijakan Bantuan Pendanaan Kelurahan Untuk Percepatan Pembangunan Daerah</a:t>
                </a: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6E1B8528-EE00-461E-A4EA-4D6E04D3593D}"/>
                  </a:ext>
                </a:extLst>
              </p:cNvPr>
              <p:cNvSpPr/>
              <p:nvPr/>
            </p:nvSpPr>
            <p:spPr>
              <a:xfrm>
                <a:off x="6308007" y="2090232"/>
                <a:ext cx="866275" cy="83419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rPr>
                  <a:t>4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898512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4A1A8F0-F718-4758-AF05-0946BB9468DC}"/>
              </a:ext>
            </a:extLst>
          </p:cNvPr>
          <p:cNvGrpSpPr/>
          <p:nvPr/>
        </p:nvGrpSpPr>
        <p:grpSpPr>
          <a:xfrm>
            <a:off x="2207567" y="87936"/>
            <a:ext cx="5270437" cy="726837"/>
            <a:chOff x="1389826" y="138011"/>
            <a:chExt cx="6303641" cy="843966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93F1423E-7D0E-4003-BAD3-F3AA477821BA}"/>
                </a:ext>
              </a:extLst>
            </p:cNvPr>
            <p:cNvGrpSpPr/>
            <p:nvPr/>
          </p:nvGrpSpPr>
          <p:grpSpPr>
            <a:xfrm>
              <a:off x="1389826" y="138011"/>
              <a:ext cx="6303641" cy="843966"/>
              <a:chOff x="1087956" y="136882"/>
              <a:chExt cx="5644939" cy="843966"/>
            </a:xfrm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1A1C1213-81D1-48E1-A622-926909DA36FE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9" cy="832508"/>
                <a:chOff x="0" y="3151"/>
                <a:chExt cx="1563549" cy="321485"/>
              </a:xfrm>
            </p:grpSpPr>
            <p:pic>
              <p:nvPicPr>
                <p:cNvPr id="9" name="Picture 8">
                  <a:extLst>
                    <a:ext uri="{FF2B5EF4-FFF2-40B4-BE49-F238E27FC236}">
                      <a16:creationId xmlns:a16="http://schemas.microsoft.com/office/drawing/2014/main" id="{A5B8C1A2-DC40-4869-BD73-FC6AAC7D9D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77444ED5-0BEE-4423-8773-2E14DEFBC12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11" name="Picture 10">
                  <a:extLst>
                    <a:ext uri="{FF2B5EF4-FFF2-40B4-BE49-F238E27FC236}">
                      <a16:creationId xmlns:a16="http://schemas.microsoft.com/office/drawing/2014/main" id="{2D949EE8-2759-4974-85F9-1833770D1B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30543CC9-4E26-4828-B369-DE11535F5BC4}"/>
                  </a:ext>
                </a:extLst>
              </p:cNvPr>
              <p:cNvSpPr/>
              <p:nvPr/>
            </p:nvSpPr>
            <p:spPr>
              <a:xfrm>
                <a:off x="1119953" y="136882"/>
                <a:ext cx="4471330" cy="5003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200" b="1" i="0" u="none" strike="noStrike" kern="0" cap="none" spc="-15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+mn-cs"/>
                  </a:rPr>
                  <a:t>BANTUAN PENDANAAN KELURAHAN </a:t>
                </a:r>
              </a:p>
            </p:txBody>
          </p:sp>
        </p:grp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093DA86-904A-411F-9BF4-F3CDE5BAEF09}"/>
                </a:ext>
              </a:extLst>
            </p:cNvPr>
            <p:cNvSpPr/>
            <p:nvPr/>
          </p:nvSpPr>
          <p:spPr>
            <a:xfrm>
              <a:off x="1402636" y="464362"/>
              <a:ext cx="3710727" cy="5003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200" b="1" i="0" u="none" strike="noStrike" kern="0" cap="none" spc="-15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+mn-cs"/>
                </a:rPr>
                <a:t>APBN Tahun Anggaran 2019</a:t>
              </a:r>
            </a:p>
          </p:txBody>
        </p:sp>
      </p:grpSp>
      <p:sp>
        <p:nvSpPr>
          <p:cNvPr id="14" name="AutoShape 4" descr="Hasil gambar untuk mendagri jokowi TTG desa kelurahan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MS PGothic" pitchFamily="34" charset="-128"/>
              <a:cs typeface="+mn-cs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984523" y="1133977"/>
            <a:ext cx="5702243" cy="1674034"/>
            <a:chOff x="843948" y="4782828"/>
            <a:chExt cx="4505315" cy="1463753"/>
          </a:xfrm>
        </p:grpSpPr>
        <p:sp>
          <p:nvSpPr>
            <p:cNvPr id="34" name="Rectangle 33"/>
            <p:cNvSpPr/>
            <p:nvPr/>
          </p:nvSpPr>
          <p:spPr>
            <a:xfrm>
              <a:off x="1236143" y="4782828"/>
              <a:ext cx="1570237" cy="327298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Latarbelakang</a:t>
              </a:r>
              <a:endPara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43948" y="4979138"/>
              <a:ext cx="4505315" cy="126744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628650" marR="0" lvl="0" indent="-271463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>
                  <a:tab pos="393700" algn="l"/>
                  <a:tab pos="1193800" algn="l"/>
                  <a:tab pos="1790700" algn="l"/>
                  <a:tab pos="5359400" algn="l"/>
                </a:tabLst>
                <a:defRPr/>
              </a:pP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Memberikan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dukungan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kepada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pemerintah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daerah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dalam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memenuhi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kewajiban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penganggaran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bagi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kelurahan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sesuai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PP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No</a:t>
              </a:r>
              <a:r>
                <a:rPr kumimoji="0" lang="id-ID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mor 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7</a:t>
              </a:r>
              <a:r>
                <a:rPr kumimoji="0" lang="id-ID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 Tahun 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2018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tentang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Kecamatan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untuk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pembangunan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sarana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dan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prasarana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serta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pemberdayaan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masyarakat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di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Kelurahan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Segoe UI" pitchFamily="18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708648" y="1736559"/>
            <a:ext cx="854696" cy="468940"/>
            <a:chOff x="6050609" y="5531943"/>
            <a:chExt cx="854696" cy="468940"/>
          </a:xfrm>
        </p:grpSpPr>
        <p:sp>
          <p:nvSpPr>
            <p:cNvPr id="64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>
              <a:off x="6050609" y="5753621"/>
              <a:ext cx="840370" cy="14670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2700000">
              <a:off x="6499573" y="5650772"/>
              <a:ext cx="405732" cy="168074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18900000" flipV="1">
              <a:off x="6499573" y="5832809"/>
              <a:ext cx="405732" cy="168074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8370915" y="652692"/>
            <a:ext cx="2491900" cy="2513221"/>
            <a:chOff x="8370915" y="652692"/>
            <a:chExt cx="2491900" cy="2513221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986D32F2-D566-42DA-9EAF-F249B59E3A75}"/>
                </a:ext>
              </a:extLst>
            </p:cNvPr>
            <p:cNvGrpSpPr/>
            <p:nvPr/>
          </p:nvGrpSpPr>
          <p:grpSpPr>
            <a:xfrm>
              <a:off x="8753318" y="1229015"/>
              <a:ext cx="1594989" cy="1600068"/>
              <a:chOff x="-1550623" y="111009"/>
              <a:chExt cx="1800000" cy="1805732"/>
            </a:xfrm>
          </p:grpSpPr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6C9D55B1-2796-4ECB-B093-491151F63007}"/>
                  </a:ext>
                </a:extLst>
              </p:cNvPr>
              <p:cNvSpPr/>
              <p:nvPr/>
            </p:nvSpPr>
            <p:spPr>
              <a:xfrm>
                <a:off x="-1550623" y="116741"/>
                <a:ext cx="1800000" cy="1800000"/>
              </a:xfrm>
              <a:prstGeom prst="ellipse">
                <a:avLst/>
              </a:prstGeom>
              <a:solidFill>
                <a:srgbClr val="FFB9B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4EDB2CF8-17FD-4828-BDCD-245386C55869}"/>
                  </a:ext>
                </a:extLst>
              </p:cNvPr>
              <p:cNvSpPr/>
              <p:nvPr/>
            </p:nvSpPr>
            <p:spPr>
              <a:xfrm>
                <a:off x="-1387468" y="279896"/>
                <a:ext cx="1473689" cy="1473689"/>
              </a:xfrm>
              <a:prstGeom prst="ellipse">
                <a:avLst/>
              </a:prstGeom>
              <a:solidFill>
                <a:srgbClr val="FF43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60" name="Group 59">
                <a:extLst>
                  <a:ext uri="{FF2B5EF4-FFF2-40B4-BE49-F238E27FC236}">
                    <a16:creationId xmlns:a16="http://schemas.microsoft.com/office/drawing/2014/main" id="{4665E0D6-9E50-4332-82D4-D8BED56ACE84}"/>
                  </a:ext>
                </a:extLst>
              </p:cNvPr>
              <p:cNvGrpSpPr/>
              <p:nvPr/>
            </p:nvGrpSpPr>
            <p:grpSpPr>
              <a:xfrm>
                <a:off x="-1349990" y="111009"/>
                <a:ext cx="1407027" cy="1500000"/>
                <a:chOff x="-1434892" y="222041"/>
                <a:chExt cx="1407027" cy="1500000"/>
              </a:xfrm>
            </p:grpSpPr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B9BA6A22-6A7B-4A36-88EA-3B1E1A298D98}"/>
                    </a:ext>
                  </a:extLst>
                </p:cNvPr>
                <p:cNvSpPr/>
                <p:nvPr/>
              </p:nvSpPr>
              <p:spPr>
                <a:xfrm>
                  <a:off x="-1135570" y="222041"/>
                  <a:ext cx="809004" cy="13198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id-ID" sz="70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rPr>
                    <a:t>3</a:t>
                  </a:r>
                  <a:endParaRPr kumimoji="0" lang="id-ID" sz="7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  <p:sp>
              <p:nvSpPr>
                <p:cNvPr id="62" name="Rectangle 61">
                  <a:extLst>
                    <a:ext uri="{FF2B5EF4-FFF2-40B4-BE49-F238E27FC236}">
                      <a16:creationId xmlns:a16="http://schemas.microsoft.com/office/drawing/2014/main" id="{AD911F02-AEA1-44A0-B949-B7E32F68BD42}"/>
                    </a:ext>
                  </a:extLst>
                </p:cNvPr>
                <p:cNvSpPr/>
                <p:nvPr/>
              </p:nvSpPr>
              <p:spPr>
                <a:xfrm>
                  <a:off x="-1434892" y="1305237"/>
                  <a:ext cx="1407027" cy="41680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id-ID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rPr>
                    <a:t>Triliun</a:t>
                  </a:r>
                  <a:endParaRPr kumimoji="0" lang="id-ID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</p:grpSp>
        </p:grpSp>
        <p:sp>
          <p:nvSpPr>
            <p:cNvPr id="68" name="Rectangle 67"/>
            <p:cNvSpPr/>
            <p:nvPr/>
          </p:nvSpPr>
          <p:spPr>
            <a:xfrm>
              <a:off x="8370915" y="2858136"/>
              <a:ext cx="249190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393700" algn="l"/>
                  <a:tab pos="1193800" algn="l"/>
                  <a:tab pos="1790700" algn="l"/>
                  <a:tab pos="5359400" algn="l"/>
                </a:tabLst>
                <a:defRPr/>
              </a:pP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Dalam Bentuk DAU Tambahan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Segoe UI" pitchFamily="18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8560328" y="652692"/>
              <a:ext cx="18212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393700" algn="l"/>
                  <a:tab pos="1193800" algn="l"/>
                  <a:tab pos="1790700" algn="l"/>
                  <a:tab pos="5359400" algn="l"/>
                </a:tabLst>
                <a:defRPr/>
              </a:pPr>
              <a:r>
                <a:rPr kumimoji="0" lang="id-ID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Alokasi</a:t>
              </a:r>
              <a:endParaRPr kumimoji="0" lang="id-ID" altLang="zh-CN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Segoe UI" pitchFamily="18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393700" algn="l"/>
                  <a:tab pos="1193800" algn="l"/>
                  <a:tab pos="1790700" algn="l"/>
                  <a:tab pos="5359400" algn="l"/>
                </a:tabLst>
                <a:defRPr/>
              </a:pP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Segoe UI" pitchFamily="18" charset="0"/>
                </a:rPr>
                <a:t>Pagu Anggaran 2019: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Segoe UI" pitchFamily="18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7686766" y="4057052"/>
            <a:ext cx="4276590" cy="2704387"/>
            <a:chOff x="3504923" y="2423882"/>
            <a:chExt cx="6119367" cy="3312479"/>
          </a:xfrm>
        </p:grpSpPr>
        <p:grpSp>
          <p:nvGrpSpPr>
            <p:cNvPr id="79" name="Group 78"/>
            <p:cNvGrpSpPr/>
            <p:nvPr/>
          </p:nvGrpSpPr>
          <p:grpSpPr>
            <a:xfrm>
              <a:off x="3504923" y="2423882"/>
              <a:ext cx="6119367" cy="969818"/>
              <a:chOff x="4206887" y="1191491"/>
              <a:chExt cx="6119367" cy="969818"/>
            </a:xfrm>
          </p:grpSpPr>
          <p:sp>
            <p:nvSpPr>
              <p:cNvPr id="90" name="Rectangle 89"/>
              <p:cNvSpPr/>
              <p:nvPr/>
            </p:nvSpPr>
            <p:spPr>
              <a:xfrm>
                <a:off x="4895271" y="1191491"/>
                <a:ext cx="5430983" cy="969818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185738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177800" algn="l"/>
                  </a:tabLst>
                  <a:defRPr/>
                </a:pP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Kebijakan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ini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bersifat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melengKapi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tanpa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mengurangi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Komitmen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pendanaan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pemerintah</a:t>
                </a:r>
                <a:r>
                  <a:rPr kumimoji="0" lang="id-ID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daerah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Kepada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Kelurahan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melalui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Anggaran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Pendapatan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dan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Belanja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Daerah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(APBD).</a:t>
                </a:r>
              </a:p>
            </p:txBody>
          </p:sp>
          <p:grpSp>
            <p:nvGrpSpPr>
              <p:cNvPr id="91" name="Group 90"/>
              <p:cNvGrpSpPr/>
              <p:nvPr/>
            </p:nvGrpSpPr>
            <p:grpSpPr>
              <a:xfrm>
                <a:off x="4206887" y="1323427"/>
                <a:ext cx="897214" cy="669912"/>
                <a:chOff x="4206887" y="1323427"/>
                <a:chExt cx="897214" cy="669912"/>
              </a:xfrm>
            </p:grpSpPr>
            <p:sp>
              <p:nvSpPr>
                <p:cNvPr id="92" name="Rectangle 91"/>
                <p:cNvSpPr/>
                <p:nvPr/>
              </p:nvSpPr>
              <p:spPr>
                <a:xfrm>
                  <a:off x="4206887" y="1323427"/>
                  <a:ext cx="688386" cy="669912"/>
                </a:xfrm>
                <a:prstGeom prst="rect">
                  <a:avLst/>
                </a:prstGeom>
                <a:solidFill>
                  <a:srgbClr val="0D95BC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id-ID" sz="1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rPr>
                    <a:t>1</a:t>
                  </a:r>
                  <a:endPara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  <p:sp>
              <p:nvSpPr>
                <p:cNvPr id="93" name="Isosceles Triangle 92"/>
                <p:cNvSpPr/>
                <p:nvPr/>
              </p:nvSpPr>
              <p:spPr>
                <a:xfrm rot="5400000">
                  <a:off x="4803124" y="1537059"/>
                  <a:ext cx="323272" cy="278683"/>
                </a:xfrm>
                <a:prstGeom prst="triangle">
                  <a:avLst/>
                </a:prstGeom>
                <a:solidFill>
                  <a:srgbClr val="0D95BC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</p:grpSp>
        </p:grpSp>
        <p:grpSp>
          <p:nvGrpSpPr>
            <p:cNvPr id="80" name="Group 79"/>
            <p:cNvGrpSpPr/>
            <p:nvPr/>
          </p:nvGrpSpPr>
          <p:grpSpPr>
            <a:xfrm>
              <a:off x="3504923" y="3656273"/>
              <a:ext cx="6119367" cy="969818"/>
              <a:chOff x="4206887" y="1191491"/>
              <a:chExt cx="6119367" cy="969818"/>
            </a:xfrm>
          </p:grpSpPr>
          <p:sp>
            <p:nvSpPr>
              <p:cNvPr id="86" name="Rectangle 85"/>
              <p:cNvSpPr/>
              <p:nvPr/>
            </p:nvSpPr>
            <p:spPr>
              <a:xfrm>
                <a:off x="4895271" y="1191491"/>
                <a:ext cx="5430983" cy="969818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185738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177800" algn="l"/>
                  </a:tabLst>
                  <a:defRPr/>
                </a:pP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MemperKuat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pengawasan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dengan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mengoptimalKan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peran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aparat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pengawas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fungsional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di</a:t>
                </a:r>
                <a:r>
                  <a:rPr kumimoji="0" lang="id-ID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Daerah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Karena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pendanaan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tsb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bagian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dari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Belanja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APBD.</a:t>
                </a:r>
              </a:p>
            </p:txBody>
          </p:sp>
          <p:grpSp>
            <p:nvGrpSpPr>
              <p:cNvPr id="87" name="Group 86"/>
              <p:cNvGrpSpPr/>
              <p:nvPr/>
            </p:nvGrpSpPr>
            <p:grpSpPr>
              <a:xfrm>
                <a:off x="4206887" y="1323427"/>
                <a:ext cx="897214" cy="669912"/>
                <a:chOff x="4206887" y="1323427"/>
                <a:chExt cx="897214" cy="669912"/>
              </a:xfrm>
            </p:grpSpPr>
            <p:sp>
              <p:nvSpPr>
                <p:cNvPr id="88" name="Rectangle 87"/>
                <p:cNvSpPr/>
                <p:nvPr/>
              </p:nvSpPr>
              <p:spPr>
                <a:xfrm>
                  <a:off x="4206887" y="1323427"/>
                  <a:ext cx="688386" cy="669912"/>
                </a:xfrm>
                <a:prstGeom prst="rect">
                  <a:avLst/>
                </a:prstGeom>
                <a:solidFill>
                  <a:srgbClr val="EBCB38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id-ID" sz="1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rPr>
                    <a:t>2</a:t>
                  </a:r>
                  <a:endPara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  <p:sp>
              <p:nvSpPr>
                <p:cNvPr id="89" name="Isosceles Triangle 88"/>
                <p:cNvSpPr/>
                <p:nvPr/>
              </p:nvSpPr>
              <p:spPr>
                <a:xfrm rot="5400000">
                  <a:off x="4803124" y="1537059"/>
                  <a:ext cx="323272" cy="278683"/>
                </a:xfrm>
                <a:prstGeom prst="triangle">
                  <a:avLst/>
                </a:prstGeom>
                <a:solidFill>
                  <a:srgbClr val="EBCB38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</p:grpSp>
        </p:grpSp>
        <p:grpSp>
          <p:nvGrpSpPr>
            <p:cNvPr id="81" name="Group 80"/>
            <p:cNvGrpSpPr/>
            <p:nvPr/>
          </p:nvGrpSpPr>
          <p:grpSpPr>
            <a:xfrm>
              <a:off x="3504923" y="4766543"/>
              <a:ext cx="6119367" cy="969818"/>
              <a:chOff x="4206887" y="1069371"/>
              <a:chExt cx="6119367" cy="969818"/>
            </a:xfrm>
          </p:grpSpPr>
          <p:sp>
            <p:nvSpPr>
              <p:cNvPr id="82" name="Rectangle 81"/>
              <p:cNvSpPr/>
              <p:nvPr/>
            </p:nvSpPr>
            <p:spPr>
              <a:xfrm>
                <a:off x="4895271" y="1069371"/>
                <a:ext cx="5430983" cy="969818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185738" marR="0" lvl="0" indent="0" algn="just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>
                    <a:tab pos="177800" algn="l"/>
                  </a:tabLst>
                  <a:defRPr/>
                </a:pP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Pengendalian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melalui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penyaluran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dan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penguatan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pemantauan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dan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Times New Roman" pitchFamily="18" charset="0"/>
                  </a:rPr>
                  <a:t> </a:t>
                </a:r>
                <a:r>
                  <a:rPr kumimoji="0" lang="en-US" altLang="zh-CN" sz="14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evaluasi</a:t>
                </a:r>
                <a:r>
                  <a:rPr kumimoji="0" lang="en-US" altLang="zh-CN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Calibri" pitchFamily="18" charset="0"/>
                  </a:rPr>
                  <a:t>.</a:t>
                </a:r>
              </a:p>
            </p:txBody>
          </p:sp>
          <p:grpSp>
            <p:nvGrpSpPr>
              <p:cNvPr id="83" name="Group 82"/>
              <p:cNvGrpSpPr/>
              <p:nvPr/>
            </p:nvGrpSpPr>
            <p:grpSpPr>
              <a:xfrm>
                <a:off x="4206887" y="1323427"/>
                <a:ext cx="897214" cy="669912"/>
                <a:chOff x="4206887" y="1323427"/>
                <a:chExt cx="897214" cy="669912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4206887" y="1323427"/>
                  <a:ext cx="688386" cy="669912"/>
                </a:xfrm>
                <a:prstGeom prst="rect">
                  <a:avLst/>
                </a:prstGeom>
                <a:solidFill>
                  <a:srgbClr val="C13018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id-ID" sz="14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+mn-cs"/>
                    </a:rPr>
                    <a:t>3</a:t>
                  </a:r>
                  <a:endParaRPr kumimoji="0" 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  <p:sp>
              <p:nvSpPr>
                <p:cNvPr id="85" name="Isosceles Triangle 84"/>
                <p:cNvSpPr/>
                <p:nvPr/>
              </p:nvSpPr>
              <p:spPr>
                <a:xfrm rot="5400000">
                  <a:off x="4803124" y="1537059"/>
                  <a:ext cx="323272" cy="278683"/>
                </a:xfrm>
                <a:prstGeom prst="triangle">
                  <a:avLst/>
                </a:prstGeom>
                <a:solidFill>
                  <a:srgbClr val="C13018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+mn-cs"/>
                  </a:endParaRPr>
                </a:p>
              </p:txBody>
            </p:sp>
          </p:grpSp>
        </p:grpSp>
      </p:grpSp>
      <p:sp>
        <p:nvSpPr>
          <p:cNvPr id="98" name="Rectangle 97"/>
          <p:cNvSpPr/>
          <p:nvPr/>
        </p:nvSpPr>
        <p:spPr>
          <a:xfrm>
            <a:off x="2809217" y="3020270"/>
            <a:ext cx="1599298" cy="37431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Sasaran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grpSp>
        <p:nvGrpSpPr>
          <p:cNvPr id="100" name="Group 99"/>
          <p:cNvGrpSpPr/>
          <p:nvPr/>
        </p:nvGrpSpPr>
        <p:grpSpPr>
          <a:xfrm rot="5400000">
            <a:off x="9327539" y="3334492"/>
            <a:ext cx="629384" cy="468940"/>
            <a:chOff x="6275921" y="5531943"/>
            <a:chExt cx="629384" cy="468940"/>
          </a:xfrm>
        </p:grpSpPr>
        <p:sp>
          <p:nvSpPr>
            <p:cNvPr id="101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>
              <a:off x="6275921" y="5753623"/>
              <a:ext cx="615060" cy="14670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2700000">
              <a:off x="6499573" y="5650772"/>
              <a:ext cx="405732" cy="168074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18900000" flipV="1">
              <a:off x="6499573" y="5832809"/>
              <a:ext cx="405732" cy="168074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104" name="Table 103"/>
          <p:cNvGraphicFramePr>
            <a:graphicFrameLocks noGrp="1"/>
          </p:cNvGraphicFramePr>
          <p:nvPr>
            <p:extLst/>
          </p:nvPr>
        </p:nvGraphicFramePr>
        <p:xfrm>
          <a:off x="246206" y="3431940"/>
          <a:ext cx="7070542" cy="1813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0020">
                  <a:extLst>
                    <a:ext uri="{9D8B030D-6E8A-4147-A177-3AD203B41FA5}">
                      <a16:colId xmlns:a16="http://schemas.microsoft.com/office/drawing/2014/main" val="1782093796"/>
                    </a:ext>
                  </a:extLst>
                </a:gridCol>
                <a:gridCol w="1407886">
                  <a:extLst>
                    <a:ext uri="{9D8B030D-6E8A-4147-A177-3AD203B41FA5}">
                      <a16:colId xmlns:a16="http://schemas.microsoft.com/office/drawing/2014/main" val="1091389650"/>
                    </a:ext>
                  </a:extLst>
                </a:gridCol>
                <a:gridCol w="1611126">
                  <a:extLst>
                    <a:ext uri="{9D8B030D-6E8A-4147-A177-3AD203B41FA5}">
                      <a16:colId xmlns:a16="http://schemas.microsoft.com/office/drawing/2014/main" val="2891560747"/>
                    </a:ext>
                  </a:extLst>
                </a:gridCol>
                <a:gridCol w="1407845">
                  <a:extLst>
                    <a:ext uri="{9D8B030D-6E8A-4147-A177-3AD203B41FA5}">
                      <a16:colId xmlns:a16="http://schemas.microsoft.com/office/drawing/2014/main" val="3534202773"/>
                    </a:ext>
                  </a:extLst>
                </a:gridCol>
                <a:gridCol w="1123665">
                  <a:extLst>
                    <a:ext uri="{9D8B030D-6E8A-4147-A177-3AD203B41FA5}">
                      <a16:colId xmlns:a16="http://schemas.microsoft.com/office/drawing/2014/main" val="1185837255"/>
                    </a:ext>
                  </a:extLst>
                </a:gridCol>
              </a:tblGrid>
              <a:tr h="165385"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Kategori</a:t>
                      </a:r>
                    </a:p>
                  </a:txBody>
                  <a:tcPr marL="58466" marR="58466" marT="29233" marB="29233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Jumlah Kab/Kota</a:t>
                      </a:r>
                      <a:r>
                        <a:rPr lang="id-ID" sz="1200" baseline="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</a:t>
                      </a:r>
                      <a:endParaRPr lang="id-ID" sz="1200" dirty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58466" marR="58466" marT="29233" marB="29233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Jumlah Kelurahan</a:t>
                      </a:r>
                    </a:p>
                  </a:txBody>
                  <a:tcPr marL="58466" marR="58466" marT="29233" marB="29233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DAU Per Kelurahan</a:t>
                      </a:r>
                    </a:p>
                  </a:txBody>
                  <a:tcPr marL="58466" marR="58466" marT="29233" marB="29233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Pagu</a:t>
                      </a:r>
                    </a:p>
                  </a:txBody>
                  <a:tcPr marL="58466" marR="58466" marT="29233" marB="29233" anchor="ctr"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995967"/>
                  </a:ext>
                </a:extLst>
              </a:tr>
              <a:tr h="94089"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Satuan</a:t>
                      </a:r>
                    </a:p>
                  </a:txBody>
                  <a:tcPr marL="58466" marR="58466" marT="29233" marB="29233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B3B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Daerah</a:t>
                      </a:r>
                    </a:p>
                  </a:txBody>
                  <a:tcPr marL="58466" marR="58466" marT="29233" marB="29233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B3B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Kelurahan</a:t>
                      </a:r>
                    </a:p>
                  </a:txBody>
                  <a:tcPr marL="58466" marR="58466" marT="29233" marB="29233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B3B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Juta</a:t>
                      </a:r>
                    </a:p>
                  </a:txBody>
                  <a:tcPr marL="58466" marR="58466" marT="29233" marB="29233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B3B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Miliar</a:t>
                      </a:r>
                    </a:p>
                  </a:txBody>
                  <a:tcPr marL="58466" marR="58466" marT="29233" marB="29233"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B3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516777"/>
                  </a:ext>
                </a:extLst>
              </a:tr>
              <a:tr h="94089"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Baik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91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2.805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352,94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990,00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314529"/>
                  </a:ext>
                </a:extLst>
              </a:tr>
              <a:tr h="94089"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Perlu</a:t>
                      </a:r>
                      <a:r>
                        <a:rPr lang="id-ID" sz="1200" baseline="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Ditingkatkan</a:t>
                      </a:r>
                      <a:endParaRPr lang="id-ID" sz="1200" dirty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257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4.782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370,34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1.770,00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422240"/>
                  </a:ext>
                </a:extLst>
              </a:tr>
              <a:tr h="165385"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Sangat Perlu Ditingkatkan</a:t>
                      </a:r>
                      <a:r>
                        <a:rPr lang="id-ID" sz="1200" baseline="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</a:t>
                      </a:r>
                      <a:endParaRPr lang="id-ID" sz="1200" dirty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62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625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384,00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240,00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4078914"/>
                  </a:ext>
                </a:extLst>
              </a:tr>
              <a:tr h="94089"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Total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410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8.212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-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2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3.000,00</a:t>
                      </a:r>
                    </a:p>
                  </a:txBody>
                  <a:tcPr marL="58466" marR="58466" marT="29233" marB="29233">
                    <a:solidFill>
                      <a:srgbClr val="FF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8529617"/>
                  </a:ext>
                </a:extLst>
              </a:tr>
            </a:tbl>
          </a:graphicData>
        </a:graphic>
      </p:graphicFrame>
      <p:grpSp>
        <p:nvGrpSpPr>
          <p:cNvPr id="106" name="Group 105"/>
          <p:cNvGrpSpPr/>
          <p:nvPr/>
        </p:nvGrpSpPr>
        <p:grpSpPr>
          <a:xfrm rot="10800000">
            <a:off x="7022077" y="5170921"/>
            <a:ext cx="629384" cy="468940"/>
            <a:chOff x="6275921" y="5531943"/>
            <a:chExt cx="629384" cy="468940"/>
          </a:xfrm>
        </p:grpSpPr>
        <p:sp>
          <p:nvSpPr>
            <p:cNvPr id="107" name="Rounded Rectangle 3">
              <a:extLst>
                <a:ext uri="{FF2B5EF4-FFF2-40B4-BE49-F238E27FC236}">
                  <a16:creationId xmlns:a16="http://schemas.microsoft.com/office/drawing/2014/main" id="{5F5E6BC5-E4E0-4638-A0D2-445BE6AF6501}"/>
                </a:ext>
              </a:extLst>
            </p:cNvPr>
            <p:cNvSpPr/>
            <p:nvPr/>
          </p:nvSpPr>
          <p:spPr>
            <a:xfrm>
              <a:off x="6275921" y="5753623"/>
              <a:ext cx="615060" cy="14670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ounded Rectangle 4">
              <a:extLst>
                <a:ext uri="{FF2B5EF4-FFF2-40B4-BE49-F238E27FC236}">
                  <a16:creationId xmlns:a16="http://schemas.microsoft.com/office/drawing/2014/main" id="{7B4BFDFF-2CE9-4D25-8B24-DD254D44E591}"/>
                </a:ext>
              </a:extLst>
            </p:cNvPr>
            <p:cNvSpPr/>
            <p:nvPr/>
          </p:nvSpPr>
          <p:spPr>
            <a:xfrm rot="2700000">
              <a:off x="6499573" y="5650772"/>
              <a:ext cx="405732" cy="168074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ounded Rectangle 5">
              <a:extLst>
                <a:ext uri="{FF2B5EF4-FFF2-40B4-BE49-F238E27FC236}">
                  <a16:creationId xmlns:a16="http://schemas.microsoft.com/office/drawing/2014/main" id="{20BAC899-2E11-43AC-B7FF-2E2F4D214FE5}"/>
                </a:ext>
              </a:extLst>
            </p:cNvPr>
            <p:cNvSpPr/>
            <p:nvPr/>
          </p:nvSpPr>
          <p:spPr>
            <a:xfrm rot="18900000" flipV="1">
              <a:off x="6499573" y="5832809"/>
              <a:ext cx="405732" cy="168074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15813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031626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547439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063252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579065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094878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610691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126504" algn="l" defTabSz="1031626" rtl="0" eaLnBrk="1" latinLnBrk="0" hangingPunct="1">
                <a:defRPr sz="2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103162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368300" y="5465166"/>
            <a:ext cx="6744397" cy="951543"/>
            <a:chOff x="277675" y="5353612"/>
            <a:chExt cx="6744397" cy="951543"/>
          </a:xfrm>
        </p:grpSpPr>
        <p:sp>
          <p:nvSpPr>
            <p:cNvPr id="16" name="Rectangle 15"/>
            <p:cNvSpPr/>
            <p:nvPr/>
          </p:nvSpPr>
          <p:spPr>
            <a:xfrm>
              <a:off x="981074" y="5353612"/>
              <a:ext cx="6040998" cy="9515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marR="0" lvl="0" indent="-285750" algn="just" defTabSz="914400" rtl="0" eaLnBrk="1" fontAlgn="auto" latinLnBrk="0" hangingPunct="1">
                <a:lnSpc>
                  <a:spcPts val="19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>
                  <a:tab pos="38100" algn="l"/>
                  <a:tab pos="215900" algn="l"/>
                  <a:tab pos="5130800" algn="l"/>
                  <a:tab pos="11214100" algn="l"/>
                </a:tabLst>
                <a:defRPr/>
              </a:pP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Dialokasikan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untuk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 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8.212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kelurahan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pada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 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410</a:t>
              </a:r>
              <a:r>
                <a:rPr kumimoji="0" lang="id-ID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kabupaten</a:t>
              </a:r>
              <a:r>
                <a:rPr kumimoji="0" lang="en-US" altLang="zh-CN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/</a:t>
              </a:r>
              <a:r>
                <a:rPr kumimoji="0" lang="en-US" altLang="zh-CN" sz="14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kota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.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dihitung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berdasarkan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3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(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tiga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)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kategori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kinerja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pelayanan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dasar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publik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,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yaitu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kategori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baik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,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perlu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ditingkatkan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,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dan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sangat</a:t>
              </a:r>
              <a:r>
                <a:rPr kumimoji="0" lang="id-ID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perlu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itchFamily="18" charset="0"/>
                </a:rPr>
                <a:t> </a:t>
              </a:r>
              <a:r>
                <a:rPr kumimoji="0" lang="en-US" altLang="zh-CN" sz="14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ditingkatkan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itchFamily="18" charset="0"/>
                </a:rPr>
                <a:t>.</a:t>
              </a:r>
            </a:p>
            <a:p>
              <a:pPr marL="285750" marR="0" lvl="0" indent="-285750" algn="just" defTabSz="914400" rtl="0" eaLnBrk="1" fontAlgn="auto" latinLnBrk="0" hangingPunct="1">
                <a:lnSpc>
                  <a:spcPts val="1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grpSp>
          <p:nvGrpSpPr>
            <p:cNvPr id="110" name="Group 109"/>
            <p:cNvGrpSpPr/>
            <p:nvPr/>
          </p:nvGrpSpPr>
          <p:grpSpPr>
            <a:xfrm>
              <a:off x="277675" y="5353612"/>
              <a:ext cx="886093" cy="718739"/>
              <a:chOff x="277675" y="5353612"/>
              <a:chExt cx="886093" cy="718739"/>
            </a:xfrm>
          </p:grpSpPr>
          <p:pic>
            <p:nvPicPr>
              <p:cNvPr id="115" name="Picture 2" descr="Office Building Icon 256x256">
                <a:extLst>
                  <a:ext uri="{FF2B5EF4-FFF2-40B4-BE49-F238E27FC236}">
                    <a16:creationId xmlns:a16="http://schemas.microsoft.com/office/drawing/2014/main" id="{B12FDA3E-4837-434A-A058-9770D2205D6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100000" l="0" r="100000">
                            <a14:foregroundMark x1="9375" y1="97266" x2="49609" y2="96094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7675" y="5353612"/>
                <a:ext cx="683222" cy="6832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6" name="Picture 115"/>
              <p:cNvPicPr>
                <a:picLocks noChangeAspect="1"/>
              </p:cNvPicPr>
              <p:nvPr/>
            </p:nvPicPr>
            <p:blipFill rotWithShape="1">
              <a:blip r:embed="rId7">
                <a:extLst/>
              </a:blip>
              <a:srcRect r="52442" b="67309"/>
              <a:stretch/>
            </p:blipFill>
            <p:spPr>
              <a:xfrm>
                <a:off x="634305" y="5436995"/>
                <a:ext cx="529463" cy="635356"/>
              </a:xfrm>
              <a:prstGeom prst="rect">
                <a:avLst/>
              </a:prstGeom>
            </p:spPr>
          </p:pic>
        </p:grpSp>
      </p:grpSp>
      <p:pic>
        <p:nvPicPr>
          <p:cNvPr id="70" name="Picture 69">
            <a:extLst>
              <a:ext uri="{FF2B5EF4-FFF2-40B4-BE49-F238E27FC236}">
                <a16:creationId xmlns:a16="http://schemas.microsoft.com/office/drawing/2014/main" id="{0193360F-F8CF-49F8-A598-C13D8C29F92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92" y="1289515"/>
            <a:ext cx="2030926" cy="1630853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9858066" y="1463376"/>
            <a:ext cx="1897328" cy="1368728"/>
            <a:chOff x="9858066" y="1463376"/>
            <a:chExt cx="1897328" cy="1368728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7">
              <a:extLst/>
            </a:blip>
            <a:srcRect r="52442" b="67309"/>
            <a:stretch/>
          </p:blipFill>
          <p:spPr>
            <a:xfrm>
              <a:off x="9858066" y="1463376"/>
              <a:ext cx="1140606" cy="1368728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7">
              <a:extLst/>
            </a:blip>
            <a:srcRect r="52442" b="67309"/>
            <a:stretch/>
          </p:blipFill>
          <p:spPr>
            <a:xfrm>
              <a:off x="10412705" y="1635166"/>
              <a:ext cx="994930" cy="1193917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 rotWithShape="1">
            <a:blip r:embed="rId7">
              <a:extLst/>
            </a:blip>
            <a:srcRect r="52442" b="67309"/>
            <a:stretch/>
          </p:blipFill>
          <p:spPr>
            <a:xfrm>
              <a:off x="10923700" y="1832560"/>
              <a:ext cx="831694" cy="9980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123540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roup 124">
            <a:extLst>
              <a:ext uri="{FF2B5EF4-FFF2-40B4-BE49-F238E27FC236}">
                <a16:creationId xmlns:a16="http://schemas.microsoft.com/office/drawing/2014/main" id="{64A1A8F0-F718-4758-AF05-0946BB9468DC}"/>
              </a:ext>
            </a:extLst>
          </p:cNvPr>
          <p:cNvGrpSpPr/>
          <p:nvPr/>
        </p:nvGrpSpPr>
        <p:grpSpPr>
          <a:xfrm>
            <a:off x="2207567" y="87936"/>
            <a:ext cx="5270437" cy="726837"/>
            <a:chOff x="1389826" y="138011"/>
            <a:chExt cx="6303641" cy="843966"/>
          </a:xfrm>
        </p:grpSpPr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93F1423E-7D0E-4003-BAD3-F3AA477821BA}"/>
                </a:ext>
              </a:extLst>
            </p:cNvPr>
            <p:cNvGrpSpPr/>
            <p:nvPr/>
          </p:nvGrpSpPr>
          <p:grpSpPr>
            <a:xfrm>
              <a:off x="1389826" y="138011"/>
              <a:ext cx="6303641" cy="843966"/>
              <a:chOff x="1087956" y="136882"/>
              <a:chExt cx="5644939" cy="843966"/>
            </a:xfrm>
          </p:grpSpPr>
          <p:grpSp>
            <p:nvGrpSpPr>
              <p:cNvPr id="128" name="Group 127">
                <a:extLst>
                  <a:ext uri="{FF2B5EF4-FFF2-40B4-BE49-F238E27FC236}">
                    <a16:creationId xmlns:a16="http://schemas.microsoft.com/office/drawing/2014/main" id="{1A1C1213-81D1-48E1-A622-926909DA36FE}"/>
                  </a:ext>
                </a:extLst>
              </p:cNvPr>
              <p:cNvGrpSpPr/>
              <p:nvPr/>
            </p:nvGrpSpPr>
            <p:grpSpPr>
              <a:xfrm flipV="1">
                <a:off x="1087956" y="148340"/>
                <a:ext cx="5644939" cy="832508"/>
                <a:chOff x="0" y="3151"/>
                <a:chExt cx="1563549" cy="321485"/>
              </a:xfrm>
            </p:grpSpPr>
            <p:pic>
              <p:nvPicPr>
                <p:cNvPr id="130" name="Picture 129">
                  <a:extLst>
                    <a:ext uri="{FF2B5EF4-FFF2-40B4-BE49-F238E27FC236}">
                      <a16:creationId xmlns:a16="http://schemas.microsoft.com/office/drawing/2014/main" id="{A5B8C1A2-DC40-4869-BD73-FC6AAC7D9D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131" name="Picture 130">
                  <a:extLst>
                    <a:ext uri="{FF2B5EF4-FFF2-40B4-BE49-F238E27FC236}">
                      <a16:creationId xmlns:a16="http://schemas.microsoft.com/office/drawing/2014/main" id="{77444ED5-0BEE-4423-8773-2E14DEFBC12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132" name="Picture 131">
                  <a:extLst>
                    <a:ext uri="{FF2B5EF4-FFF2-40B4-BE49-F238E27FC236}">
                      <a16:creationId xmlns:a16="http://schemas.microsoft.com/office/drawing/2014/main" id="{2D949EE8-2759-4974-85F9-1833770D1B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</p:grpSp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30543CC9-4E26-4828-B369-DE11535F5BC4}"/>
                  </a:ext>
                </a:extLst>
              </p:cNvPr>
              <p:cNvSpPr/>
              <p:nvPr/>
            </p:nvSpPr>
            <p:spPr>
              <a:xfrm>
                <a:off x="1119953" y="136882"/>
                <a:ext cx="4776781" cy="5003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200" b="1" i="0" u="none" strike="noStrike" kern="0" cap="none" spc="-15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</a:rPr>
                  <a:t>BANTUAN PENDANAAN KELURAHAN </a:t>
                </a:r>
              </a:p>
            </p:txBody>
          </p:sp>
        </p:grp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C093DA86-904A-411F-9BF4-F3CDE5BAEF09}"/>
                </a:ext>
              </a:extLst>
            </p:cNvPr>
            <p:cNvSpPr/>
            <p:nvPr/>
          </p:nvSpPr>
          <p:spPr>
            <a:xfrm>
              <a:off x="1402636" y="464362"/>
              <a:ext cx="4064958" cy="50032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200" b="1" i="0" u="none" strike="noStrike" kern="0" cap="none" spc="-15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</a:rPr>
                <a:t>APBN Tahun Anggaran 2019</a:t>
              </a:r>
            </a:p>
          </p:txBody>
        </p:sp>
      </p:grpSp>
      <p:grpSp>
        <p:nvGrpSpPr>
          <p:cNvPr id="157" name="Group 156"/>
          <p:cNvGrpSpPr/>
          <p:nvPr/>
        </p:nvGrpSpPr>
        <p:grpSpPr>
          <a:xfrm>
            <a:off x="947428" y="1053238"/>
            <a:ext cx="10297144" cy="3960440"/>
            <a:chOff x="947428" y="1052736"/>
            <a:chExt cx="10297144" cy="3960440"/>
          </a:xfrm>
        </p:grpSpPr>
        <p:grpSp>
          <p:nvGrpSpPr>
            <p:cNvPr id="154" name="Group 153"/>
            <p:cNvGrpSpPr/>
            <p:nvPr/>
          </p:nvGrpSpPr>
          <p:grpSpPr>
            <a:xfrm>
              <a:off x="947428" y="1052736"/>
              <a:ext cx="10297144" cy="3960440"/>
              <a:chOff x="335360" y="1146179"/>
              <a:chExt cx="10297144" cy="3747262"/>
            </a:xfrm>
          </p:grpSpPr>
          <p:sp>
            <p:nvSpPr>
              <p:cNvPr id="108" name="Rectangle 107"/>
              <p:cNvSpPr/>
              <p:nvPr/>
            </p:nvSpPr>
            <p:spPr>
              <a:xfrm>
                <a:off x="3453204" y="4481803"/>
                <a:ext cx="2290371" cy="411638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1600" i="0" dirty="0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Perhitungan Alokasi</a:t>
                </a:r>
                <a:endParaRPr lang="en-US" sz="1600" b="1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3471225" y="1938803"/>
                <a:ext cx="2331899" cy="65239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1200" b="0" i="0" dirty="0">
                    <a:solidFill>
                      <a:schemeClr val="tx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Tidak mengurangi komitmen Pendanaan Pemda kepada Kelurahan melalui APBD</a:t>
                </a:r>
              </a:p>
            </p:txBody>
          </p:sp>
          <p:sp>
            <p:nvSpPr>
              <p:cNvPr id="54" name="Rectangle 53"/>
              <p:cNvSpPr/>
              <p:nvPr/>
            </p:nvSpPr>
            <p:spPr>
              <a:xfrm>
                <a:off x="3453204" y="1237114"/>
                <a:ext cx="2349921" cy="70191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1600" i="0" dirty="0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APBN</a:t>
                </a:r>
              </a:p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1600" b="1" i="0" dirty="0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(DAU Tambahan)</a:t>
                </a:r>
                <a:endParaRPr lang="en-US" sz="1600" b="1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3482112" y="3177182"/>
                <a:ext cx="2294017" cy="701910"/>
              </a:xfrm>
              <a:prstGeom prst="rect">
                <a:avLst/>
              </a:prstGeom>
              <a:solidFill>
                <a:srgbClr val="D80261"/>
              </a:solidFill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1600" i="0" dirty="0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APBD</a:t>
                </a:r>
                <a:endParaRPr lang="en-US" sz="1600" b="1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  <p:grpSp>
            <p:nvGrpSpPr>
              <p:cNvPr id="70" name="Group 69"/>
              <p:cNvGrpSpPr/>
              <p:nvPr/>
            </p:nvGrpSpPr>
            <p:grpSpPr>
              <a:xfrm>
                <a:off x="2783632" y="1390689"/>
                <a:ext cx="722494" cy="341964"/>
                <a:chOff x="7196149" y="1369861"/>
                <a:chExt cx="722494" cy="352072"/>
              </a:xfrm>
            </p:grpSpPr>
            <p:sp>
              <p:nvSpPr>
                <p:cNvPr id="85" name="Rounded Rectangle 3">
                  <a:extLst>
                    <a:ext uri="{FF2B5EF4-FFF2-40B4-BE49-F238E27FC236}">
                      <a16:creationId xmlns:a16="http://schemas.microsoft.com/office/drawing/2014/main" id="{5F5E6BC5-E4E0-4638-A0D2-445BE6AF6501}"/>
                    </a:ext>
                  </a:extLst>
                </p:cNvPr>
                <p:cNvSpPr/>
                <p:nvPr/>
              </p:nvSpPr>
              <p:spPr>
                <a:xfrm>
                  <a:off x="7196149" y="1536074"/>
                  <a:ext cx="712818" cy="10999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6" name="Rounded Rectangle 4">
                  <a:extLst>
                    <a:ext uri="{FF2B5EF4-FFF2-40B4-BE49-F238E27FC236}">
                      <a16:creationId xmlns:a16="http://schemas.microsoft.com/office/drawing/2014/main" id="{7B4BFDFF-2CE9-4D25-8B24-DD254D44E591}"/>
                    </a:ext>
                  </a:extLst>
                </p:cNvPr>
                <p:cNvSpPr/>
                <p:nvPr/>
              </p:nvSpPr>
              <p:spPr>
                <a:xfrm rot="2700000">
                  <a:off x="7614436" y="1458484"/>
                  <a:ext cx="304207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7" name="Rounded Rectangle 5">
                  <a:extLst>
                    <a:ext uri="{FF2B5EF4-FFF2-40B4-BE49-F238E27FC236}">
                      <a16:creationId xmlns:a16="http://schemas.microsoft.com/office/drawing/2014/main" id="{20BAC899-2E11-43AC-B7FF-2E2F4D214FE5}"/>
                    </a:ext>
                  </a:extLst>
                </p:cNvPr>
                <p:cNvSpPr/>
                <p:nvPr/>
              </p:nvSpPr>
              <p:spPr>
                <a:xfrm rot="18900000" flipV="1">
                  <a:off x="7614436" y="1594971"/>
                  <a:ext cx="304207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73" name="Group 72"/>
              <p:cNvGrpSpPr/>
              <p:nvPr/>
            </p:nvGrpSpPr>
            <p:grpSpPr>
              <a:xfrm>
                <a:off x="2777037" y="3287442"/>
                <a:ext cx="722494" cy="341964"/>
                <a:chOff x="7167763" y="3980282"/>
                <a:chExt cx="722494" cy="352072"/>
              </a:xfrm>
            </p:grpSpPr>
            <p:sp>
              <p:nvSpPr>
                <p:cNvPr id="76" name="Rounded Rectangle 3">
                  <a:extLst>
                    <a:ext uri="{FF2B5EF4-FFF2-40B4-BE49-F238E27FC236}">
                      <a16:creationId xmlns:a16="http://schemas.microsoft.com/office/drawing/2014/main" id="{5F5E6BC5-E4E0-4638-A0D2-445BE6AF6501}"/>
                    </a:ext>
                  </a:extLst>
                </p:cNvPr>
                <p:cNvSpPr/>
                <p:nvPr/>
              </p:nvSpPr>
              <p:spPr>
                <a:xfrm>
                  <a:off x="7167763" y="4146495"/>
                  <a:ext cx="712818" cy="10999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7" name="Rounded Rectangle 4">
                  <a:extLst>
                    <a:ext uri="{FF2B5EF4-FFF2-40B4-BE49-F238E27FC236}">
                      <a16:creationId xmlns:a16="http://schemas.microsoft.com/office/drawing/2014/main" id="{7B4BFDFF-2CE9-4D25-8B24-DD254D44E591}"/>
                    </a:ext>
                  </a:extLst>
                </p:cNvPr>
                <p:cNvSpPr/>
                <p:nvPr/>
              </p:nvSpPr>
              <p:spPr>
                <a:xfrm rot="2700000">
                  <a:off x="7586050" y="4068905"/>
                  <a:ext cx="304207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78" name="Rounded Rectangle 5">
                  <a:extLst>
                    <a:ext uri="{FF2B5EF4-FFF2-40B4-BE49-F238E27FC236}">
                      <a16:creationId xmlns:a16="http://schemas.microsoft.com/office/drawing/2014/main" id="{20BAC899-2E11-43AC-B7FF-2E2F4D214FE5}"/>
                    </a:ext>
                  </a:extLst>
                </p:cNvPr>
                <p:cNvSpPr/>
                <p:nvPr/>
              </p:nvSpPr>
              <p:spPr>
                <a:xfrm rot="18900000" flipV="1">
                  <a:off x="7586050" y="4205392"/>
                  <a:ext cx="304207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74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 rot="16200000">
                <a:off x="1833380" y="2498927"/>
                <a:ext cx="2003590" cy="10999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>
                <a:off x="2285732" y="2491615"/>
                <a:ext cx="604440" cy="106837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0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 rot="16200000">
                <a:off x="3102709" y="3882413"/>
                <a:ext cx="337758" cy="106837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1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 rot="16200000">
                <a:off x="5728546" y="3870192"/>
                <a:ext cx="418971" cy="106837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2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 rot="10800000">
                <a:off x="3215192" y="4019962"/>
                <a:ext cx="2776257" cy="109995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4" name="Rounded Rectangle 3">
                <a:extLst>
                  <a:ext uri="{FF2B5EF4-FFF2-40B4-BE49-F238E27FC236}">
                    <a16:creationId xmlns:a16="http://schemas.microsoft.com/office/drawing/2014/main" id="{5F5E6BC5-E4E0-4638-A0D2-445BE6AF6501}"/>
                  </a:ext>
                </a:extLst>
              </p:cNvPr>
              <p:cNvSpPr/>
              <p:nvPr/>
            </p:nvSpPr>
            <p:spPr>
              <a:xfrm rot="5400000">
                <a:off x="4322959" y="4237792"/>
                <a:ext cx="542496" cy="106837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5" name="Rounded Rectangle 4">
                <a:extLst>
                  <a:ext uri="{FF2B5EF4-FFF2-40B4-BE49-F238E27FC236}">
                    <a16:creationId xmlns:a16="http://schemas.microsoft.com/office/drawing/2014/main" id="{7B4BFDFF-2CE9-4D25-8B24-DD254D44E591}"/>
                  </a:ext>
                </a:extLst>
              </p:cNvPr>
              <p:cNvSpPr/>
              <p:nvPr/>
            </p:nvSpPr>
            <p:spPr>
              <a:xfrm rot="8100000">
                <a:off x="4513593" y="4356549"/>
                <a:ext cx="295473" cy="12696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6" name="Rounded Rectangle 5">
                <a:extLst>
                  <a:ext uri="{FF2B5EF4-FFF2-40B4-BE49-F238E27FC236}">
                    <a16:creationId xmlns:a16="http://schemas.microsoft.com/office/drawing/2014/main" id="{20BAC899-2E11-43AC-B7FF-2E2F4D214FE5}"/>
                  </a:ext>
                </a:extLst>
              </p:cNvPr>
              <p:cNvSpPr/>
              <p:nvPr/>
            </p:nvSpPr>
            <p:spPr>
              <a:xfrm rot="2700000" flipV="1">
                <a:off x="4381024" y="4356549"/>
                <a:ext cx="295473" cy="12696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50000"/>
                  <a:lumOff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515813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031626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547439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063252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579065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094878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610691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126504" algn="l" defTabSz="1031626" rtl="0" eaLnBrk="1" latinLnBrk="0" hangingPunct="1">
                  <a:defRPr sz="2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1031626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115" name="Group 114"/>
              <p:cNvGrpSpPr/>
              <p:nvPr/>
            </p:nvGrpSpPr>
            <p:grpSpPr>
              <a:xfrm>
                <a:off x="5749037" y="1643892"/>
                <a:ext cx="418975" cy="1835031"/>
                <a:chOff x="5749037" y="1919181"/>
                <a:chExt cx="418975" cy="1835031"/>
              </a:xfrm>
            </p:grpSpPr>
            <p:grpSp>
              <p:nvGrpSpPr>
                <p:cNvPr id="113" name="Group 112"/>
                <p:cNvGrpSpPr/>
                <p:nvPr/>
              </p:nvGrpSpPr>
              <p:grpSpPr>
                <a:xfrm rot="16200000">
                  <a:off x="5041011" y="2627211"/>
                  <a:ext cx="1835031" cy="418971"/>
                  <a:chOff x="3508033" y="4176648"/>
                  <a:chExt cx="1835031" cy="418971"/>
                </a:xfrm>
              </p:grpSpPr>
              <p:sp>
                <p:nvSpPr>
                  <p:cNvPr id="111" name="Rounded Rectangle 3">
                    <a:extLst>
                      <a:ext uri="{FF2B5EF4-FFF2-40B4-BE49-F238E27FC236}">
                        <a16:creationId xmlns:a16="http://schemas.microsoft.com/office/drawing/2014/main" id="{5F5E6BC5-E4E0-4638-A0D2-445BE6AF6501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5080160" y="4332715"/>
                    <a:ext cx="418971" cy="10683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tx1">
                      <a:lumMod val="50000"/>
                      <a:lumOff val="50000"/>
                      <a:alpha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15813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31626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47439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63252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79065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094878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10691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126504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1031626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112" name="Rounded Rectangle 3">
                    <a:extLst>
                      <a:ext uri="{FF2B5EF4-FFF2-40B4-BE49-F238E27FC236}">
                        <a16:creationId xmlns:a16="http://schemas.microsoft.com/office/drawing/2014/main" id="{5F5E6BC5-E4E0-4638-A0D2-445BE6AF6501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3508033" y="4482481"/>
                    <a:ext cx="1835029" cy="10999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chemeClr val="tx1">
                      <a:lumMod val="50000"/>
                      <a:lumOff val="50000"/>
                      <a:alpha val="5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15813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31626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47439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63252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79065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094878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10691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126504" algn="l" defTabSz="1031626" rtl="0" eaLnBrk="1" latinLnBrk="0" hangingPunct="1">
                      <a:defRPr sz="20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1031626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4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114" name="Rounded Rectangle 3">
                  <a:extLst>
                    <a:ext uri="{FF2B5EF4-FFF2-40B4-BE49-F238E27FC236}">
                      <a16:creationId xmlns:a16="http://schemas.microsoft.com/office/drawing/2014/main" id="{5F5E6BC5-E4E0-4638-A0D2-445BE6AF6501}"/>
                    </a:ext>
                  </a:extLst>
                </p:cNvPr>
                <p:cNvSpPr/>
                <p:nvPr/>
              </p:nvSpPr>
              <p:spPr>
                <a:xfrm rot="10800000">
                  <a:off x="5749037" y="3647373"/>
                  <a:ext cx="418971" cy="106837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16" name="Group 115"/>
              <p:cNvGrpSpPr/>
              <p:nvPr/>
            </p:nvGrpSpPr>
            <p:grpSpPr>
              <a:xfrm>
                <a:off x="6051731" y="2297480"/>
                <a:ext cx="836357" cy="341964"/>
                <a:chOff x="7082286" y="1369861"/>
                <a:chExt cx="836357" cy="352072"/>
              </a:xfrm>
            </p:grpSpPr>
            <p:sp>
              <p:nvSpPr>
                <p:cNvPr id="117" name="Rounded Rectangle 3">
                  <a:extLst>
                    <a:ext uri="{FF2B5EF4-FFF2-40B4-BE49-F238E27FC236}">
                      <a16:creationId xmlns:a16="http://schemas.microsoft.com/office/drawing/2014/main" id="{5F5E6BC5-E4E0-4638-A0D2-445BE6AF6501}"/>
                    </a:ext>
                  </a:extLst>
                </p:cNvPr>
                <p:cNvSpPr/>
                <p:nvPr/>
              </p:nvSpPr>
              <p:spPr>
                <a:xfrm>
                  <a:off x="7082286" y="1536074"/>
                  <a:ext cx="826681" cy="10999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18" name="Rounded Rectangle 4">
                  <a:extLst>
                    <a:ext uri="{FF2B5EF4-FFF2-40B4-BE49-F238E27FC236}">
                      <a16:creationId xmlns:a16="http://schemas.microsoft.com/office/drawing/2014/main" id="{7B4BFDFF-2CE9-4D25-8B24-DD254D44E591}"/>
                    </a:ext>
                  </a:extLst>
                </p:cNvPr>
                <p:cNvSpPr/>
                <p:nvPr/>
              </p:nvSpPr>
              <p:spPr>
                <a:xfrm rot="2700000">
                  <a:off x="7614436" y="1458484"/>
                  <a:ext cx="304207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19" name="Rounded Rectangle 5">
                  <a:extLst>
                    <a:ext uri="{FF2B5EF4-FFF2-40B4-BE49-F238E27FC236}">
                      <a16:creationId xmlns:a16="http://schemas.microsoft.com/office/drawing/2014/main" id="{20BAC899-2E11-43AC-B7FF-2E2F4D214FE5}"/>
                    </a:ext>
                  </a:extLst>
                </p:cNvPr>
                <p:cNvSpPr/>
                <p:nvPr/>
              </p:nvSpPr>
              <p:spPr>
                <a:xfrm rot="18900000" flipV="1">
                  <a:off x="7614436" y="1594971"/>
                  <a:ext cx="304207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20" name="Group 119"/>
              <p:cNvGrpSpPr/>
              <p:nvPr/>
            </p:nvGrpSpPr>
            <p:grpSpPr>
              <a:xfrm>
                <a:off x="5749037" y="1220689"/>
                <a:ext cx="1141801" cy="341964"/>
                <a:chOff x="7012330" y="1369861"/>
                <a:chExt cx="1141801" cy="352072"/>
              </a:xfrm>
            </p:grpSpPr>
            <p:sp>
              <p:nvSpPr>
                <p:cNvPr id="121" name="Rounded Rectangle 3">
                  <a:extLst>
                    <a:ext uri="{FF2B5EF4-FFF2-40B4-BE49-F238E27FC236}">
                      <a16:creationId xmlns:a16="http://schemas.microsoft.com/office/drawing/2014/main" id="{5F5E6BC5-E4E0-4638-A0D2-445BE6AF6501}"/>
                    </a:ext>
                  </a:extLst>
                </p:cNvPr>
                <p:cNvSpPr/>
                <p:nvPr/>
              </p:nvSpPr>
              <p:spPr>
                <a:xfrm>
                  <a:off x="7012330" y="1536074"/>
                  <a:ext cx="1119048" cy="10999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2" name="Rounded Rectangle 4">
                  <a:extLst>
                    <a:ext uri="{FF2B5EF4-FFF2-40B4-BE49-F238E27FC236}">
                      <a16:creationId xmlns:a16="http://schemas.microsoft.com/office/drawing/2014/main" id="{7B4BFDFF-2CE9-4D25-8B24-DD254D44E591}"/>
                    </a:ext>
                  </a:extLst>
                </p:cNvPr>
                <p:cNvSpPr/>
                <p:nvPr/>
              </p:nvSpPr>
              <p:spPr>
                <a:xfrm rot="2700000">
                  <a:off x="7849924" y="1458484"/>
                  <a:ext cx="304207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3" name="Rounded Rectangle 5">
                  <a:extLst>
                    <a:ext uri="{FF2B5EF4-FFF2-40B4-BE49-F238E27FC236}">
                      <a16:creationId xmlns:a16="http://schemas.microsoft.com/office/drawing/2014/main" id="{20BAC899-2E11-43AC-B7FF-2E2F4D214FE5}"/>
                    </a:ext>
                  </a:extLst>
                </p:cNvPr>
                <p:cNvSpPr/>
                <p:nvPr/>
              </p:nvSpPr>
              <p:spPr>
                <a:xfrm rot="18900000" flipV="1">
                  <a:off x="7849924" y="1594971"/>
                  <a:ext cx="304207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41" name="Rectangle 140"/>
              <p:cNvSpPr/>
              <p:nvPr/>
            </p:nvSpPr>
            <p:spPr>
              <a:xfrm>
                <a:off x="5912967" y="1146180"/>
                <a:ext cx="667170" cy="2769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d-ID" sz="1200" b="0" i="0" dirty="0">
                    <a:latin typeface="Cambria" panose="02040503050406030204" pitchFamily="18" charset="0"/>
                    <a:ea typeface="Cambria" panose="02040503050406030204" pitchFamily="18" charset="0"/>
                  </a:rPr>
                  <a:t>Khusus</a:t>
                </a:r>
                <a:endParaRPr lang="id-ID" sz="1200" dirty="0"/>
              </a:p>
            </p:txBody>
          </p:sp>
          <p:grpSp>
            <p:nvGrpSpPr>
              <p:cNvPr id="147" name="Group 146"/>
              <p:cNvGrpSpPr/>
              <p:nvPr/>
            </p:nvGrpSpPr>
            <p:grpSpPr>
              <a:xfrm>
                <a:off x="6858882" y="1146179"/>
                <a:ext cx="3773622" cy="1829741"/>
                <a:chOff x="7951858" y="896554"/>
                <a:chExt cx="3773622" cy="1829741"/>
              </a:xfrm>
            </p:grpSpPr>
            <p:sp>
              <p:nvSpPr>
                <p:cNvPr id="143" name="Rectangle 6">
                  <a:extLst>
                    <a:ext uri="{FF2B5EF4-FFF2-40B4-BE49-F238E27FC236}">
                      <a16:creationId xmlns:a16="http://schemas.microsoft.com/office/drawing/2014/main" id="{92E39F1A-C204-4D8B-BA4A-18BFEB721CA1}"/>
                    </a:ext>
                  </a:extLst>
                </p:cNvPr>
                <p:cNvSpPr/>
                <p:nvPr/>
              </p:nvSpPr>
              <p:spPr>
                <a:xfrm>
                  <a:off x="7951858" y="1864521"/>
                  <a:ext cx="3773622" cy="861774"/>
                </a:xfrm>
                <a:prstGeom prst="rect">
                  <a:avLst/>
                </a:prstGeom>
                <a:solidFill>
                  <a:schemeClr val="bg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160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Pembangunan </a:t>
                  </a:r>
                  <a:r>
                    <a:rPr lang="en-US" sz="1600" i="0" kern="0" dirty="0" err="1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Sarana</a:t>
                  </a:r>
                  <a:r>
                    <a:rPr lang="en-US" sz="160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 Dan </a:t>
                  </a:r>
                  <a:r>
                    <a:rPr lang="en-US" sz="1600" i="0" kern="0" dirty="0" err="1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Prasarana</a:t>
                  </a:r>
                  <a:r>
                    <a:rPr lang="en-US" sz="160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 </a:t>
                  </a:r>
                  <a:r>
                    <a:rPr lang="en-US" sz="1600" i="0" kern="0" dirty="0" err="1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Kelurahan</a:t>
                  </a:r>
                  <a:r>
                    <a:rPr lang="en-US" sz="160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 Dan </a:t>
                  </a:r>
                  <a:r>
                    <a:rPr lang="en-US" sz="1600" i="0" kern="0" dirty="0" err="1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Pemberdayaan</a:t>
                  </a:r>
                  <a:r>
                    <a:rPr lang="en-US" sz="160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 </a:t>
                  </a:r>
                  <a:r>
                    <a:rPr lang="en-US" sz="1600" i="0" kern="0" dirty="0" err="1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Masyarakat</a:t>
                  </a:r>
                  <a:r>
                    <a:rPr lang="id-ID" sz="160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 </a:t>
                  </a:r>
                  <a:r>
                    <a:rPr lang="en-US" sz="160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Di </a:t>
                  </a:r>
                  <a:r>
                    <a:rPr lang="en-US" sz="1600" i="0" kern="0" dirty="0" err="1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Kelurahan</a:t>
                  </a:r>
                  <a:endParaRPr lang="en-US" sz="1800" i="0" kern="0" dirty="0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  <p:sp>
              <p:nvSpPr>
                <p:cNvPr id="146" name="Rectangle 12">
                  <a:extLst>
                    <a:ext uri="{FF2B5EF4-FFF2-40B4-BE49-F238E27FC236}">
                      <a16:creationId xmlns:a16="http://schemas.microsoft.com/office/drawing/2014/main" id="{DE0FF202-7F87-4B42-ACFA-73A49D13B7C0}"/>
                    </a:ext>
                  </a:extLst>
                </p:cNvPr>
                <p:cNvSpPr/>
                <p:nvPr/>
              </p:nvSpPr>
              <p:spPr>
                <a:xfrm>
                  <a:off x="7951858" y="896554"/>
                  <a:ext cx="3773622" cy="584775"/>
                </a:xfrm>
                <a:prstGeom prst="rect">
                  <a:avLst/>
                </a:prstGeom>
                <a:solidFill>
                  <a:srgbClr val="5B9BD5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1600" b="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Tata Cara </a:t>
                  </a:r>
                  <a:r>
                    <a:rPr lang="en-US" sz="160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PENYALURANNYA</a:t>
                  </a:r>
                  <a:r>
                    <a:rPr lang="en-US" sz="1600" b="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 </a:t>
                  </a:r>
                  <a:r>
                    <a:rPr lang="en-US" sz="1600" b="0" i="0" kern="0" dirty="0" err="1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Dengan</a:t>
                  </a:r>
                  <a:r>
                    <a:rPr lang="en-US" sz="1600" b="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 </a:t>
                  </a:r>
                  <a:r>
                    <a:rPr lang="en-US" sz="1600" i="0" kern="0" dirty="0">
                      <a:solidFill>
                        <a:schemeClr val="bg1"/>
                      </a:solidFill>
                      <a:latin typeface="Cambria" panose="02040503050406030204" pitchFamily="18" charset="0"/>
                      <a:ea typeface="Cambria" panose="02040503050406030204" pitchFamily="18" charset="0"/>
                    </a:rPr>
                    <a:t>PERMENKEU (PMK)</a:t>
                  </a:r>
                </a:p>
              </p:txBody>
            </p:sp>
          </p:grpSp>
          <p:sp>
            <p:nvSpPr>
              <p:cNvPr id="148" name="Rectangle 147"/>
              <p:cNvSpPr/>
              <p:nvPr/>
            </p:nvSpPr>
            <p:spPr>
              <a:xfrm>
                <a:off x="335360" y="2182777"/>
                <a:ext cx="2259008" cy="701910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600" i="0" dirty="0" err="1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Sumber</a:t>
                </a:r>
                <a:r>
                  <a:rPr lang="en-US" sz="1600" i="0" dirty="0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:endParaRPr lang="id-ID" sz="1600" i="0" dirty="0">
                  <a:solidFill>
                    <a:schemeClr val="bg1"/>
                  </a:solidFill>
                  <a:latin typeface="Cambria" panose="02040503050406030204" pitchFamily="18" charset="0"/>
                  <a:ea typeface="Cambria" panose="02040503050406030204" pitchFamily="18" charset="0"/>
                </a:endParaRPr>
              </a:p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600" i="0" dirty="0" err="1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Pendanaan</a:t>
                </a:r>
                <a:r>
                  <a:rPr lang="en-US" sz="1600" i="0" dirty="0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  <a:r>
                  <a:rPr lang="en-US" sz="1600" i="0" dirty="0" err="1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Kelurahan</a:t>
                </a:r>
                <a:r>
                  <a:rPr lang="en-US" sz="1600" i="0" dirty="0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 </a:t>
                </a:r>
              </a:p>
            </p:txBody>
          </p:sp>
          <p:grpSp>
            <p:nvGrpSpPr>
              <p:cNvPr id="152" name="Group 151"/>
              <p:cNvGrpSpPr/>
              <p:nvPr/>
            </p:nvGrpSpPr>
            <p:grpSpPr>
              <a:xfrm>
                <a:off x="8597044" y="2931118"/>
                <a:ext cx="343786" cy="547803"/>
                <a:chOff x="4617680" y="4172363"/>
                <a:chExt cx="343786" cy="547803"/>
              </a:xfrm>
            </p:grpSpPr>
            <p:sp>
              <p:nvSpPr>
                <p:cNvPr id="149" name="Rounded Rectangle 3">
                  <a:extLst>
                    <a:ext uri="{FF2B5EF4-FFF2-40B4-BE49-F238E27FC236}">
                      <a16:creationId xmlns:a16="http://schemas.microsoft.com/office/drawing/2014/main" id="{5F5E6BC5-E4E0-4638-A0D2-445BE6AF6501}"/>
                    </a:ext>
                  </a:extLst>
                </p:cNvPr>
                <p:cNvSpPr/>
                <p:nvPr/>
              </p:nvSpPr>
              <p:spPr>
                <a:xfrm rot="5400000">
                  <a:off x="4475359" y="4390192"/>
                  <a:ext cx="542496" cy="106837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50" name="Rounded Rectangle 4">
                  <a:extLst>
                    <a:ext uri="{FF2B5EF4-FFF2-40B4-BE49-F238E27FC236}">
                      <a16:creationId xmlns:a16="http://schemas.microsoft.com/office/drawing/2014/main" id="{7B4BFDFF-2CE9-4D25-8B24-DD254D44E591}"/>
                    </a:ext>
                  </a:extLst>
                </p:cNvPr>
                <p:cNvSpPr/>
                <p:nvPr/>
              </p:nvSpPr>
              <p:spPr>
                <a:xfrm rot="8100000">
                  <a:off x="4665993" y="4508949"/>
                  <a:ext cx="295473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51" name="Rounded Rectangle 5">
                  <a:extLst>
                    <a:ext uri="{FF2B5EF4-FFF2-40B4-BE49-F238E27FC236}">
                      <a16:creationId xmlns:a16="http://schemas.microsoft.com/office/drawing/2014/main" id="{20BAC899-2E11-43AC-B7FF-2E2F4D214FE5}"/>
                    </a:ext>
                  </a:extLst>
                </p:cNvPr>
                <p:cNvSpPr/>
                <p:nvPr/>
              </p:nvSpPr>
              <p:spPr>
                <a:xfrm rot="2700000" flipV="1">
                  <a:off x="4533424" y="4508949"/>
                  <a:ext cx="295473" cy="12696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50000"/>
                    <a:lumOff val="50000"/>
                    <a:alpha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15813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31626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47439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63252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79065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094878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10691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126504" algn="l" defTabSz="1031626" rtl="0" eaLnBrk="1" latinLnBrk="0" hangingPunct="1">
                    <a:defRPr sz="20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1031626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53" name="Rectangle 6">
                <a:extLst>
                  <a:ext uri="{FF2B5EF4-FFF2-40B4-BE49-F238E27FC236}">
                    <a16:creationId xmlns:a16="http://schemas.microsoft.com/office/drawing/2014/main" id="{92E39F1A-C204-4D8B-BA4A-18BFEB721CA1}"/>
                  </a:ext>
                </a:extLst>
              </p:cNvPr>
              <p:cNvSpPr/>
              <p:nvPr/>
            </p:nvSpPr>
            <p:spPr>
              <a:xfrm>
                <a:off x="6858882" y="3486174"/>
                <a:ext cx="3773622" cy="584775"/>
              </a:xfrm>
              <a:prstGeom prst="rect">
                <a:avLst/>
              </a:prstGeom>
              <a:solidFill>
                <a:srgbClr val="0E01E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600" b="0" i="0" kern="0" dirty="0" err="1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Diatur</a:t>
                </a:r>
                <a:r>
                  <a:rPr lang="en-US" sz="1600" i="0" kern="0" dirty="0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 PENGGUNAANNYA </a:t>
                </a:r>
                <a:r>
                  <a:rPr lang="en-US" sz="1600" b="0" i="0" kern="0" dirty="0" err="1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Dengan</a:t>
                </a:r>
                <a:r>
                  <a:rPr lang="en-US" sz="1600" i="0" kern="0" dirty="0">
                    <a:solidFill>
                      <a:schemeClr val="bg1"/>
                    </a:solidFill>
                    <a:latin typeface="Cambria" panose="02040503050406030204" pitchFamily="18" charset="0"/>
                    <a:ea typeface="Cambria" panose="02040503050406030204" pitchFamily="18" charset="0"/>
                  </a:rPr>
                  <a:t> PERMENDAGRI</a:t>
                </a:r>
              </a:p>
            </p:txBody>
          </p:sp>
        </p:grpSp>
        <p:sp>
          <p:nvSpPr>
            <p:cNvPr id="156" name="Rectangle 155"/>
            <p:cNvSpPr/>
            <p:nvPr/>
          </p:nvSpPr>
          <p:spPr>
            <a:xfrm>
              <a:off x="6733116" y="2218791"/>
              <a:ext cx="58702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sz="1200" b="0" i="0" dirty="0">
                  <a:latin typeface="Cambria" panose="02040503050406030204" pitchFamily="18" charset="0"/>
                  <a:ea typeface="Cambria" panose="02040503050406030204" pitchFamily="18" charset="0"/>
                </a:rPr>
                <a:t>Untuk</a:t>
              </a:r>
              <a:endParaRPr lang="id-ID" sz="1200" dirty="0"/>
            </a:p>
          </p:txBody>
        </p:sp>
      </p:grpSp>
      <p:grpSp>
        <p:nvGrpSpPr>
          <p:cNvPr id="162" name="Group 161"/>
          <p:cNvGrpSpPr/>
          <p:nvPr/>
        </p:nvGrpSpPr>
        <p:grpSpPr>
          <a:xfrm>
            <a:off x="785475" y="5147470"/>
            <a:ext cx="10621050" cy="1205741"/>
            <a:chOff x="785410" y="5152761"/>
            <a:chExt cx="10621050" cy="1205741"/>
          </a:xfrm>
        </p:grpSpPr>
        <p:sp>
          <p:nvSpPr>
            <p:cNvPr id="159" name="Rounded Rectangle 25">
              <a:extLst>
                <a:ext uri="{FF2B5EF4-FFF2-40B4-BE49-F238E27FC236}">
                  <a16:creationId xmlns:a16="http://schemas.microsoft.com/office/drawing/2014/main" id="{8B8BD245-594D-47CE-A385-152371F96581}"/>
                </a:ext>
              </a:extLst>
            </p:cNvPr>
            <p:cNvSpPr/>
            <p:nvPr/>
          </p:nvSpPr>
          <p:spPr>
            <a:xfrm>
              <a:off x="785410" y="5178338"/>
              <a:ext cx="10621050" cy="1180164"/>
            </a:xfrm>
            <a:prstGeom prst="roundRect">
              <a:avLst>
                <a:gd name="adj" fmla="val 13905"/>
              </a:avLst>
            </a:prstGeom>
            <a:solidFill>
              <a:sysClr val="window" lastClr="FFFFFF"/>
            </a:solidFill>
            <a:ln w="3175" cap="flat" cmpd="sng" algn="ctr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812800" indent="-8128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sz="140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UNTUK DAERAH KOTA YANG TIDAK MEMILIKI DESA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,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alokasi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anggaran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paling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sedikit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5% (lima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persen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)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dari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anggaran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pendapatan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dan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belanja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daerah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setelah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dikurangi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dana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alokasi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khusus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,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ditambah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DAU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Tambahan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.</a:t>
              </a:r>
            </a:p>
            <a:p>
              <a:pPr marL="812800" indent="-8128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endParaRPr lang="en-US" sz="900" b="0" i="0" kern="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  <a:p>
              <a:pPr marL="812800" indent="-812800" algn="just" eaLnBrk="1" fontAlgn="auto" hangingPunct="1">
                <a:spcBef>
                  <a:spcPts val="0"/>
                </a:spcBef>
                <a:spcAft>
                  <a:spcPts val="0"/>
                </a:spcAft>
                <a:buFont typeface="+mj-lt"/>
                <a:buAutoNum type="arabicPeriod"/>
                <a:defRPr/>
              </a:pPr>
              <a:r>
                <a:rPr lang="en-US" sz="140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UNTUK DAERAH KABUPATEN YANG MEMILIKI KELURAHAN DAN KOTA YANG MEMILIKI DESA,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alokasi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anggaran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Kelurahan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paling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sedikit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sebesar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dana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desa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terendah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yang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diterima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oleh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desa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di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kabupaten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/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kota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,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ditambah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 DAU </a:t>
              </a:r>
              <a:r>
                <a:rPr lang="en-US" sz="1400" b="0" i="0" kern="0" dirty="0" err="1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Tambahan</a:t>
              </a:r>
              <a:r>
                <a:rPr lang="en-US" sz="1400" b="0" i="0" kern="0" dirty="0">
                  <a:solidFill>
                    <a:prstClr val="black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.</a:t>
              </a:r>
            </a:p>
          </p:txBody>
        </p:sp>
        <p:pic>
          <p:nvPicPr>
            <p:cNvPr id="160" name="Picture 2" descr="Office Building Icon 256x256">
              <a:extLst>
                <a:ext uri="{FF2B5EF4-FFF2-40B4-BE49-F238E27FC236}">
                  <a16:creationId xmlns:a16="http://schemas.microsoft.com/office/drawing/2014/main" id="{B12FDA3E-4837-434A-A058-9770D2205D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>
                          <a14:foregroundMark x1="9375" y1="97266" x2="49609" y2="9609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7979" y="5152761"/>
              <a:ext cx="487140" cy="487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1" name="Picture 160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4688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106222" y="5755632"/>
              <a:ext cx="487140" cy="4871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509128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-14514"/>
            <a:ext cx="12414694" cy="6891555"/>
            <a:chOff x="0" y="-14514"/>
            <a:chExt cx="12414694" cy="6891555"/>
          </a:xfrm>
        </p:grpSpPr>
        <p:grpSp>
          <p:nvGrpSpPr>
            <p:cNvPr id="3" name="Group 2"/>
            <p:cNvGrpSpPr/>
            <p:nvPr/>
          </p:nvGrpSpPr>
          <p:grpSpPr>
            <a:xfrm>
              <a:off x="0" y="-14514"/>
              <a:ext cx="12414694" cy="6891555"/>
              <a:chOff x="0" y="-14514"/>
              <a:chExt cx="12414694" cy="6891555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169094" y="-3083"/>
                <a:ext cx="622415" cy="1222322"/>
                <a:chOff x="808208" y="-13126"/>
                <a:chExt cx="622415" cy="1222322"/>
              </a:xfrm>
            </p:grpSpPr>
            <p:grpSp>
              <p:nvGrpSpPr>
                <p:cNvPr id="32" name="Group 31"/>
                <p:cNvGrpSpPr/>
                <p:nvPr userDrawn="1"/>
              </p:nvGrpSpPr>
              <p:grpSpPr>
                <a:xfrm>
                  <a:off x="808208" y="-7001"/>
                  <a:ext cx="614645" cy="1216197"/>
                  <a:chOff x="808208" y="-7001"/>
                  <a:chExt cx="614645" cy="1216197"/>
                </a:xfrm>
              </p:grpSpPr>
              <p:grpSp>
                <p:nvGrpSpPr>
                  <p:cNvPr id="34" name="Group 33"/>
                  <p:cNvGrpSpPr/>
                  <p:nvPr userDrawn="1"/>
                </p:nvGrpSpPr>
                <p:grpSpPr>
                  <a:xfrm>
                    <a:off x="808208" y="809146"/>
                    <a:ext cx="614645" cy="400050"/>
                    <a:chOff x="169718" y="794085"/>
                    <a:chExt cx="614645" cy="400050"/>
                  </a:xfrm>
                </p:grpSpPr>
                <p:sp>
                  <p:nvSpPr>
                    <p:cNvPr id="36" name="Right Triangle 35"/>
                    <p:cNvSpPr/>
                    <p:nvPr userDrawn="1"/>
                  </p:nvSpPr>
                  <p:spPr>
                    <a:xfrm flipV="1">
                      <a:off x="169718" y="794085"/>
                      <a:ext cx="573231" cy="400050"/>
                    </a:xfrm>
                    <a:prstGeom prst="rtTriangle">
                      <a:avLst/>
                    </a:prstGeom>
                    <a:solidFill>
                      <a:srgbClr val="D00000"/>
                    </a:solidFill>
                    <a:ln>
                      <a:solidFill>
                        <a:srgbClr val="D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d-ID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  <p:sp>
                  <p:nvSpPr>
                    <p:cNvPr id="37" name="Right Triangle 36"/>
                    <p:cNvSpPr/>
                    <p:nvPr userDrawn="1"/>
                  </p:nvSpPr>
                  <p:spPr>
                    <a:xfrm flipH="1" flipV="1">
                      <a:off x="187084" y="794085"/>
                      <a:ext cx="597279" cy="400050"/>
                    </a:xfrm>
                    <a:prstGeom prst="rtTriangle">
                      <a:avLst/>
                    </a:prstGeom>
                    <a:solidFill>
                      <a:srgbClr val="D00000"/>
                    </a:solidFill>
                    <a:ln>
                      <a:solidFill>
                        <a:srgbClr val="D0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id-ID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35" name="Rectangle 34"/>
                  <p:cNvSpPr/>
                  <p:nvPr userDrawn="1"/>
                </p:nvSpPr>
                <p:spPr>
                  <a:xfrm>
                    <a:off x="808208" y="-7001"/>
                    <a:ext cx="614645" cy="926300"/>
                  </a:xfrm>
                  <a:prstGeom prst="rect">
                    <a:avLst/>
                  </a:prstGeom>
                  <a:solidFill>
                    <a:srgbClr val="D00000"/>
                  </a:solidFill>
                  <a:ln>
                    <a:solidFill>
                      <a:srgbClr val="D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id-ID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3" name="Right Triangle 32">
                  <a:extLst>
                    <a:ext uri="{FF2B5EF4-FFF2-40B4-BE49-F238E27FC236}">
                      <a16:creationId xmlns:a16="http://schemas.microsoft.com/office/drawing/2014/main" id="{9E3E4CFB-FDA6-4EFA-B09E-DE3E4170C177}"/>
                    </a:ext>
                  </a:extLst>
                </p:cNvPr>
                <p:cNvSpPr/>
                <p:nvPr userDrawn="1"/>
              </p:nvSpPr>
              <p:spPr>
                <a:xfrm rot="10800000">
                  <a:off x="1350285" y="-13126"/>
                  <a:ext cx="80338" cy="1206046"/>
                </a:xfrm>
                <a:prstGeom prst="rtTriangle">
                  <a:avLst/>
                </a:prstGeom>
                <a:solidFill>
                  <a:srgbClr val="FF2F2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endParaRPr>
                </a:p>
              </p:txBody>
            </p:sp>
          </p:grpSp>
          <p:pic>
            <p:nvPicPr>
              <p:cNvPr id="5" name="Picture 2" descr="https://gawianku.files.wordpress.com/2014/08/0e9a4-garudapancasila-svg.png">
                <a:extLst>
                  <a:ext uri="{FF2B5EF4-FFF2-40B4-BE49-F238E27FC236}">
                    <a16:creationId xmlns:a16="http://schemas.microsoft.com/office/drawing/2014/main" id="{8663E78A-F474-4F8C-896C-E006F8DB96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535" y="62712"/>
                <a:ext cx="823015" cy="85658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5064E815-0602-43C4-85AE-827DDFDA65E5}"/>
                  </a:ext>
                </a:extLst>
              </p:cNvPr>
              <p:cNvGrpSpPr/>
              <p:nvPr/>
            </p:nvGrpSpPr>
            <p:grpSpPr>
              <a:xfrm flipH="1">
                <a:off x="7322858" y="-14514"/>
                <a:ext cx="4864625" cy="592620"/>
                <a:chOff x="0" y="3151"/>
                <a:chExt cx="1962525" cy="370011"/>
              </a:xfrm>
            </p:grpSpPr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F9560A86-BD73-402D-B704-3B996C65662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27" name="Picture 26">
                  <a:extLst>
                    <a:ext uri="{FF2B5EF4-FFF2-40B4-BE49-F238E27FC236}">
                      <a16:creationId xmlns:a16="http://schemas.microsoft.com/office/drawing/2014/main" id="{9190EE09-0388-4A8E-8E5A-9A44091B4BB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5058" y="8370"/>
                  <a:ext cx="1146844" cy="259567"/>
                </a:xfrm>
                <a:prstGeom prst="rect">
                  <a:avLst/>
                </a:prstGeom>
              </p:spPr>
            </p:pic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085B9306-7D6C-4F88-83DE-0E3E3FBDDF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8370"/>
                  <a:ext cx="1563549" cy="364792"/>
                </a:xfrm>
                <a:prstGeom prst="rect">
                  <a:avLst/>
                </a:prstGeom>
              </p:spPr>
            </p:pic>
            <p:pic>
              <p:nvPicPr>
                <p:cNvPr id="29" name="Picture 28">
                  <a:extLst>
                    <a:ext uri="{FF2B5EF4-FFF2-40B4-BE49-F238E27FC236}">
                      <a16:creationId xmlns:a16="http://schemas.microsoft.com/office/drawing/2014/main" id="{AC3E997B-CC77-4FBD-8ED4-2D05EABE44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30" name="Picture 29">
                  <a:extLst>
                    <a:ext uri="{FF2B5EF4-FFF2-40B4-BE49-F238E27FC236}">
                      <a16:creationId xmlns:a16="http://schemas.microsoft.com/office/drawing/2014/main" id="{08662449-9E07-4EE8-8B60-0D812710097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76510" y="6884"/>
                  <a:ext cx="186238" cy="259567"/>
                </a:xfrm>
                <a:prstGeom prst="rect">
                  <a:avLst/>
                </a:prstGeom>
              </p:spPr>
            </p:pic>
            <p:pic>
              <p:nvPicPr>
                <p:cNvPr id="31" name="Picture 30">
                  <a:extLst>
                    <a:ext uri="{FF2B5EF4-FFF2-40B4-BE49-F238E27FC236}">
                      <a16:creationId xmlns:a16="http://schemas.microsoft.com/office/drawing/2014/main" id="{0126F8F7-E8D1-44CF-8BB9-AB58C481DBF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44853" y="8370"/>
                  <a:ext cx="137255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7" name="Group 6">
                <a:extLst>
                  <a:ext uri="{FF2B5EF4-FFF2-40B4-BE49-F238E27FC236}">
                    <a16:creationId xmlns:a16="http://schemas.microsoft.com/office/drawing/2014/main" id="{4B1B18FD-9158-4A18-8B33-17A8F583B5D7}"/>
                  </a:ext>
                </a:extLst>
              </p:cNvPr>
              <p:cNvGrpSpPr/>
              <p:nvPr/>
            </p:nvGrpSpPr>
            <p:grpSpPr>
              <a:xfrm>
                <a:off x="7908863" y="-14514"/>
                <a:ext cx="4505831" cy="1023685"/>
                <a:chOff x="7770749" y="1109112"/>
                <a:chExt cx="4505831" cy="1023685"/>
              </a:xfrm>
            </p:grpSpPr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6414A6BB-DB0C-4EFF-AF18-F65C56C05BF4}"/>
                    </a:ext>
                  </a:extLst>
                </p:cNvPr>
                <p:cNvSpPr txBox="1"/>
                <p:nvPr/>
              </p:nvSpPr>
              <p:spPr>
                <a:xfrm>
                  <a:off x="7770749" y="1109112"/>
                  <a:ext cx="351448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r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Adobe Gothic Std B" panose="020B0800000000000000" pitchFamily="34" charset="-128"/>
                      <a:cs typeface="Times New Roman" panose="02020603050405020304" pitchFamily="18" charset="0"/>
                    </a:rPr>
                    <a:t>KEMENTERIAN DALAM NEGERI </a:t>
                  </a:r>
                </a:p>
              </p:txBody>
            </p:sp>
            <p:pic>
              <p:nvPicPr>
                <p:cNvPr id="24" name="Picture 23">
                  <a:extLst>
                    <a:ext uri="{FF2B5EF4-FFF2-40B4-BE49-F238E27FC236}">
                      <a16:creationId xmlns:a16="http://schemas.microsoft.com/office/drawing/2014/main" id="{26E3C2DE-C3BE-4C51-8593-F2AE67E96E1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10404" y="1130050"/>
                  <a:ext cx="1366176" cy="1002747"/>
                </a:xfrm>
                <a:prstGeom prst="rect">
                  <a:avLst/>
                </a:prstGeom>
              </p:spPr>
            </p:pic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CEF5FF81-0715-43BD-B74A-58858F4D2991}"/>
                    </a:ext>
                  </a:extLst>
                </p:cNvPr>
                <p:cNvSpPr/>
                <p:nvPr/>
              </p:nvSpPr>
              <p:spPr>
                <a:xfrm>
                  <a:off x="9202950" y="1329966"/>
                  <a:ext cx="2013693" cy="30777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r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Adobe Gothic Std B" panose="020B0800000000000000" pitchFamily="34" charset="-128"/>
                      <a:cs typeface="Times New Roman" panose="02020603050405020304" pitchFamily="18" charset="0"/>
                    </a:rPr>
                    <a:t>REPUBLIK INDONESIA</a:t>
                  </a:r>
                  <a:endParaRPr kumimoji="0" lang="en-AU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Adobe Gothic Std B" panose="020B0800000000000000" pitchFamily="34" charset="-128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530A10F9-18A0-4F2B-AEE2-A38B8BA57C4D}"/>
                  </a:ext>
                </a:extLst>
              </p:cNvPr>
              <p:cNvGrpSpPr/>
              <p:nvPr/>
            </p:nvGrpSpPr>
            <p:grpSpPr>
              <a:xfrm rot="10800000" flipH="1">
                <a:off x="0" y="6445041"/>
                <a:ext cx="5568287" cy="432000"/>
                <a:chOff x="0" y="3151"/>
                <a:chExt cx="1962525" cy="321485"/>
              </a:xfrm>
            </p:grpSpPr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1B396F22-D0CD-469D-A65A-A94960B63F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18" name="Picture 17">
                  <a:extLst>
                    <a:ext uri="{FF2B5EF4-FFF2-40B4-BE49-F238E27FC236}">
                      <a16:creationId xmlns:a16="http://schemas.microsoft.com/office/drawing/2014/main" id="{5866EF6C-BC8B-434B-9454-388BD59E17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35058" y="8370"/>
                  <a:ext cx="1164519" cy="235172"/>
                </a:xfrm>
                <a:prstGeom prst="rect">
                  <a:avLst/>
                </a:prstGeom>
              </p:spPr>
            </p:pic>
            <p:pic>
              <p:nvPicPr>
                <p:cNvPr id="19" name="Picture 18">
                  <a:extLst>
                    <a:ext uri="{FF2B5EF4-FFF2-40B4-BE49-F238E27FC236}">
                      <a16:creationId xmlns:a16="http://schemas.microsoft.com/office/drawing/2014/main" id="{F6BF2F4F-F0DE-4A3E-9AD8-85B352D7F6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20" name="Picture 19">
                  <a:extLst>
                    <a:ext uri="{FF2B5EF4-FFF2-40B4-BE49-F238E27FC236}">
                      <a16:creationId xmlns:a16="http://schemas.microsoft.com/office/drawing/2014/main" id="{379E1CC8-BD7F-4D4F-AD9C-01C0BA00705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21" name="Picture 20">
                  <a:extLst>
                    <a:ext uri="{FF2B5EF4-FFF2-40B4-BE49-F238E27FC236}">
                      <a16:creationId xmlns:a16="http://schemas.microsoft.com/office/drawing/2014/main" id="{AF08D713-7402-44EA-9B24-38A05E52424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  <p:pic>
              <p:nvPicPr>
                <p:cNvPr id="22" name="Picture 21">
                  <a:extLst>
                    <a:ext uri="{FF2B5EF4-FFF2-40B4-BE49-F238E27FC236}">
                      <a16:creationId xmlns:a16="http://schemas.microsoft.com/office/drawing/2014/main" id="{B5E2C757-CD8E-4800-93CF-7BF331978F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644853" y="8370"/>
                  <a:ext cx="154726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C4C24322-CA1F-4AB9-807F-A31B31940E52}"/>
                  </a:ext>
                </a:extLst>
              </p:cNvPr>
              <p:cNvGrpSpPr/>
              <p:nvPr/>
            </p:nvGrpSpPr>
            <p:grpSpPr>
              <a:xfrm>
                <a:off x="64021" y="6492031"/>
                <a:ext cx="4677169" cy="270558"/>
                <a:chOff x="-17527" y="6462485"/>
                <a:chExt cx="5261293" cy="314413"/>
              </a:xfrm>
            </p:grpSpPr>
            <p:pic>
              <p:nvPicPr>
                <p:cNvPr id="10" name="Picture 9">
                  <a:extLst>
                    <a:ext uri="{FF2B5EF4-FFF2-40B4-BE49-F238E27FC236}">
                      <a16:creationId xmlns:a16="http://schemas.microsoft.com/office/drawing/2014/main" id="{56B530AC-EB7E-453A-AE63-754B7BC7C69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7527" y="6560490"/>
                  <a:ext cx="191966" cy="202833"/>
                </a:xfrm>
                <a:prstGeom prst="rect">
                  <a:avLst/>
                </a:prstGeom>
              </p:spPr>
            </p:pic>
            <p:sp>
              <p:nvSpPr>
                <p:cNvPr id="11" name="TextBox 10">
                  <a:extLst>
                    <a:ext uri="{FF2B5EF4-FFF2-40B4-BE49-F238E27FC236}">
                      <a16:creationId xmlns:a16="http://schemas.microsoft.com/office/drawing/2014/main" id="{973E7806-366B-4D25-BF71-B9B1A0732416}"/>
                    </a:ext>
                  </a:extLst>
                </p:cNvPr>
                <p:cNvSpPr txBox="1"/>
                <p:nvPr/>
              </p:nvSpPr>
              <p:spPr>
                <a:xfrm>
                  <a:off x="120906" y="6464693"/>
                  <a:ext cx="134697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endParaRPr>
                </a:p>
              </p:txBody>
            </p:sp>
            <p:sp>
              <p:nvSpPr>
                <p:cNvPr id="12" name="TextBox 11">
                  <a:extLst>
                    <a:ext uri="{FF2B5EF4-FFF2-40B4-BE49-F238E27FC236}">
                      <a16:creationId xmlns:a16="http://schemas.microsoft.com/office/drawing/2014/main" id="{EB16B493-FF65-487F-8CC7-3E9FC9196152}"/>
                    </a:ext>
                  </a:extLst>
                </p:cNvPr>
                <p:cNvSpPr txBox="1"/>
                <p:nvPr/>
              </p:nvSpPr>
              <p:spPr>
                <a:xfrm>
                  <a:off x="1647991" y="6462485"/>
                  <a:ext cx="1346972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endParaRPr>
                </a:p>
              </p:txBody>
            </p:sp>
            <p:sp>
              <p:nvSpPr>
                <p:cNvPr id="13" name="TextBox 12">
                  <a:extLst>
                    <a:ext uri="{FF2B5EF4-FFF2-40B4-BE49-F238E27FC236}">
                      <a16:creationId xmlns:a16="http://schemas.microsoft.com/office/drawing/2014/main" id="{B5BB674C-03C2-48FA-9D4B-E3A5F18B866C}"/>
                    </a:ext>
                  </a:extLst>
                </p:cNvPr>
                <p:cNvSpPr txBox="1"/>
                <p:nvPr/>
              </p:nvSpPr>
              <p:spPr>
                <a:xfrm>
                  <a:off x="3277021" y="6469121"/>
                  <a:ext cx="1553759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kemendagri_ri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endParaRPr>
                </a:p>
              </p:txBody>
            </p:sp>
            <p:pic>
              <p:nvPicPr>
                <p:cNvPr id="14" name="Picture 13">
                  <a:extLst>
                    <a:ext uri="{FF2B5EF4-FFF2-40B4-BE49-F238E27FC236}">
                      <a16:creationId xmlns:a16="http://schemas.microsoft.com/office/drawing/2014/main" id="{CA86CE76-0A71-4C63-871E-19A3D79DCFF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3088" y="6547883"/>
                  <a:ext cx="182949" cy="188522"/>
                </a:xfrm>
                <a:prstGeom prst="rect">
                  <a:avLst/>
                </a:prstGeom>
              </p:spPr>
            </p:pic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25980D32-55BE-4BF2-84FA-272888FBE59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biLevel thresh="75000"/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34450" y="6552311"/>
                  <a:ext cx="208469" cy="205789"/>
                </a:xfrm>
                <a:prstGeom prst="rect">
                  <a:avLst/>
                </a:prstGeom>
              </p:spPr>
            </p:pic>
            <p:pic>
              <p:nvPicPr>
                <p:cNvPr id="16" name="Picture 15">
                  <a:extLst>
                    <a:ext uri="{FF2B5EF4-FFF2-40B4-BE49-F238E27FC236}">
                      <a16:creationId xmlns:a16="http://schemas.microsoft.com/office/drawing/2014/main" id="{8BEFCF9F-5C62-44F1-935B-5FFCE8090E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001009" y="6560490"/>
                  <a:ext cx="242757" cy="187993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EA8DD4A-0F91-493B-8030-7EDB22AC5E9F}"/>
                </a:ext>
              </a:extLst>
            </p:cNvPr>
            <p:cNvGrpSpPr/>
            <p:nvPr/>
          </p:nvGrpSpPr>
          <p:grpSpPr>
            <a:xfrm>
              <a:off x="2547257" y="2446407"/>
              <a:ext cx="7304167" cy="1544524"/>
              <a:chOff x="2871021" y="2090232"/>
              <a:chExt cx="8064601" cy="1705324"/>
            </a:xfrm>
          </p:grpSpPr>
          <p:sp>
            <p:nvSpPr>
              <p:cNvPr id="47" name="Rectangle: Rounded Corners 3">
                <a:extLst>
                  <a:ext uri="{FF2B5EF4-FFF2-40B4-BE49-F238E27FC236}">
                    <a16:creationId xmlns:a16="http://schemas.microsoft.com/office/drawing/2014/main" id="{C2CAB677-EF98-42DE-AA7C-4BF1CB5D2B1C}"/>
                  </a:ext>
                </a:extLst>
              </p:cNvPr>
              <p:cNvSpPr/>
              <p:nvPr/>
            </p:nvSpPr>
            <p:spPr>
              <a:xfrm>
                <a:off x="2871021" y="2771056"/>
                <a:ext cx="8064601" cy="1024500"/>
              </a:xfrm>
              <a:prstGeom prst="roundRect">
                <a:avLst>
                  <a:gd name="adj" fmla="val 50000"/>
                </a:avLst>
              </a:prstGeom>
              <a:solidFill>
                <a:schemeClr val="accent2">
                  <a:lumMod val="60000"/>
                  <a:lumOff val="40000"/>
                  <a:alpha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id-ID" sz="20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Langkah-Langkah Antisipasi Penyelenggaraan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id-ID" sz="2000" i="0" kern="0" dirty="0">
                    <a:solidFill>
                      <a:prstClr val="black"/>
                    </a:solidFill>
                    <a:latin typeface="Cambria" panose="02040503050406030204" pitchFamily="18" charset="0"/>
                    <a:ea typeface="Cambria" panose="02040503050406030204" pitchFamily="18" charset="0"/>
                    <a:cs typeface="BrowalliaUPC" panose="020B0604020202020204" pitchFamily="34" charset="-34"/>
                  </a:rPr>
                  <a:t> Pileg dan Pilpres Tahun 2019</a:t>
                </a:r>
                <a:endParaRPr kumimoji="0" lang="id-ID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BrowalliaUPC" panose="020B0604020202020204" pitchFamily="34" charset="-34"/>
                </a:endParaRP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6E1B8528-EE00-461E-A4EA-4D6E04D3593D}"/>
                  </a:ext>
                </a:extLst>
              </p:cNvPr>
              <p:cNvSpPr/>
              <p:nvPr/>
            </p:nvSpPr>
            <p:spPr>
              <a:xfrm>
                <a:off x="6308007" y="2090232"/>
                <a:ext cx="866275" cy="83419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d-ID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+mn-ea"/>
                    <a:cs typeface="+mn-cs"/>
                  </a:rPr>
                  <a:t>5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77928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0" y="-14514"/>
            <a:ext cx="11829601" cy="6912995"/>
            <a:chOff x="932779" y="708264"/>
            <a:chExt cx="9839190" cy="5749836"/>
          </a:xfrm>
        </p:grpSpPr>
        <p:pic>
          <p:nvPicPr>
            <p:cNvPr id="70" name="Picture 32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23945" l="6318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" b="73329"/>
            <a:stretch/>
          </p:blipFill>
          <p:spPr bwMode="auto">
            <a:xfrm>
              <a:off x="5675084" y="717237"/>
              <a:ext cx="5096885" cy="1954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31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372"/>
            <a:stretch/>
          </p:blipFill>
          <p:spPr bwMode="auto">
            <a:xfrm>
              <a:off x="932779" y="708264"/>
              <a:ext cx="5053621" cy="5749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Rectangle 9"/>
            <p:cNvSpPr>
              <a:spLocks noChangeArrowheads="1"/>
            </p:cNvSpPr>
            <p:nvPr/>
          </p:nvSpPr>
          <p:spPr bwMode="auto">
            <a:xfrm>
              <a:off x="1572968" y="1276270"/>
              <a:ext cx="3740150" cy="547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ct val="0"/>
                </a:spcBef>
                <a:spcAft>
                  <a:spcPts val="0"/>
                </a:spcAft>
                <a:buClrTx/>
                <a:buSzPts val="1400"/>
                <a:buFont typeface="Arial" panose="020B0604020202020204" pitchFamily="34" charset="0"/>
                <a:buNone/>
                <a:tabLst/>
                <a:defRPr/>
              </a:pPr>
              <a:r>
                <a:rPr kumimoji="0" lang="id-ID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PERAN PEMERINTAH DAN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ct val="0"/>
                </a:spcBef>
                <a:spcAft>
                  <a:spcPts val="0"/>
                </a:spcAft>
                <a:buClrTx/>
                <a:buSzPts val="1400"/>
                <a:buFont typeface="Arial" panose="020B0604020202020204" pitchFamily="34" charset="0"/>
                <a:buNone/>
                <a:tabLst/>
                <a:defRPr/>
              </a:pPr>
              <a:r>
                <a:rPr kumimoji="0" lang="id-ID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Times New Roman" panose="02020603050405020304" pitchFamily="18" charset="0"/>
                </a:rPr>
                <a:t>PEMERINTAH DAERAH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8" name="Rectangle 10"/>
            <p:cNvSpPr>
              <a:spLocks noChangeArrowheads="1"/>
            </p:cNvSpPr>
            <p:nvPr/>
          </p:nvSpPr>
          <p:spPr bwMode="auto">
            <a:xfrm>
              <a:off x="2114404" y="2346160"/>
              <a:ext cx="3481387" cy="691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id-ID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Suksesnya Pileg dan Pilpres Tahun 2019 harus didukung seluruh pemangku kepentingan.</a:t>
              </a:r>
              <a:endPara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79" name="Rectangle 11"/>
            <p:cNvSpPr>
              <a:spLocks noChangeArrowheads="1"/>
            </p:cNvSpPr>
            <p:nvPr/>
          </p:nvSpPr>
          <p:spPr bwMode="auto">
            <a:xfrm>
              <a:off x="2125100" y="3538816"/>
              <a:ext cx="3481387" cy="486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id-ID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+mn-cs"/>
                </a:rPr>
                <a:t>Diperlukan persamaan dan pemahaman persepsi.</a:t>
              </a:r>
              <a:endPara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80" name="Rectangle 12"/>
            <p:cNvSpPr>
              <a:spLocks noChangeArrowheads="1"/>
            </p:cNvSpPr>
            <p:nvPr/>
          </p:nvSpPr>
          <p:spPr bwMode="auto">
            <a:xfrm>
              <a:off x="7547422" y="1335938"/>
              <a:ext cx="2403475" cy="486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id-ID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Calibri" panose="020F0502020204030204" pitchFamily="34" charset="0"/>
                </a:rPr>
                <a:t>BENTUK BANTUAN DAN FASILITASI</a:t>
              </a:r>
              <a:endPara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AE2AC977-01AB-4FA2-BDB9-701D2E8BF6BF}"/>
                </a:ext>
              </a:extLst>
            </p:cNvPr>
            <p:cNvCxnSpPr/>
            <p:nvPr/>
          </p:nvCxnSpPr>
          <p:spPr>
            <a:xfrm>
              <a:off x="6099599" y="772415"/>
              <a:ext cx="0" cy="5659181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3"/>
          <p:cNvGrpSpPr/>
          <p:nvPr/>
        </p:nvGrpSpPr>
        <p:grpSpPr>
          <a:xfrm>
            <a:off x="4593" y="-14514"/>
            <a:ext cx="12410101" cy="6872514"/>
            <a:chOff x="4593" y="-14514"/>
            <a:chExt cx="12410101" cy="6872514"/>
          </a:xfrm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5064E815-0602-43C4-85AE-827DDFDA65E5}"/>
                </a:ext>
              </a:extLst>
            </p:cNvPr>
            <p:cNvGrpSpPr/>
            <p:nvPr/>
          </p:nvGrpSpPr>
          <p:grpSpPr>
            <a:xfrm flipH="1">
              <a:off x="7322858" y="-14514"/>
              <a:ext cx="4864625" cy="592620"/>
              <a:chOff x="0" y="3151"/>
              <a:chExt cx="1962525" cy="370011"/>
            </a:xfrm>
          </p:grpSpPr>
          <p:pic>
            <p:nvPicPr>
              <p:cNvPr id="104" name="Picture 103">
                <a:extLst>
                  <a:ext uri="{FF2B5EF4-FFF2-40B4-BE49-F238E27FC236}">
                    <a16:creationId xmlns:a16="http://schemas.microsoft.com/office/drawing/2014/main" id="{F9560A86-BD73-402D-B704-3B996C6566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31889" y="8370"/>
                <a:ext cx="830636" cy="170297"/>
              </a:xfrm>
              <a:prstGeom prst="rect">
                <a:avLst/>
              </a:prstGeom>
            </p:spPr>
          </p:pic>
          <p:pic>
            <p:nvPicPr>
              <p:cNvPr id="105" name="Picture 104">
                <a:extLst>
                  <a:ext uri="{FF2B5EF4-FFF2-40B4-BE49-F238E27FC236}">
                    <a16:creationId xmlns:a16="http://schemas.microsoft.com/office/drawing/2014/main" id="{9190EE09-0388-4A8E-8E5A-9A44091B4B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35058" y="8370"/>
                <a:ext cx="1146844" cy="259567"/>
              </a:xfrm>
              <a:prstGeom prst="rect">
                <a:avLst/>
              </a:prstGeom>
            </p:spPr>
          </p:pic>
          <p:pic>
            <p:nvPicPr>
              <p:cNvPr id="106" name="Picture 105">
                <a:extLst>
                  <a:ext uri="{FF2B5EF4-FFF2-40B4-BE49-F238E27FC236}">
                    <a16:creationId xmlns:a16="http://schemas.microsoft.com/office/drawing/2014/main" id="{085B9306-7D6C-4F88-83DE-0E3E3FBDDF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0" y="8370"/>
                <a:ext cx="1563549" cy="364792"/>
              </a:xfrm>
              <a:prstGeom prst="rect">
                <a:avLst/>
              </a:prstGeom>
            </p:spPr>
          </p:pic>
          <p:pic>
            <p:nvPicPr>
              <p:cNvPr id="107" name="Picture 106">
                <a:extLst>
                  <a:ext uri="{FF2B5EF4-FFF2-40B4-BE49-F238E27FC236}">
                    <a16:creationId xmlns:a16="http://schemas.microsoft.com/office/drawing/2014/main" id="{AC3E997B-CC77-4FBD-8ED4-2D05EABE44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06" y="3151"/>
                <a:ext cx="114544" cy="321485"/>
              </a:xfrm>
              <a:prstGeom prst="rect">
                <a:avLst/>
              </a:prstGeom>
            </p:spPr>
          </p:pic>
          <p:pic>
            <p:nvPicPr>
              <p:cNvPr id="108" name="Picture 107">
                <a:extLst>
                  <a:ext uri="{FF2B5EF4-FFF2-40B4-BE49-F238E27FC236}">
                    <a16:creationId xmlns:a16="http://schemas.microsoft.com/office/drawing/2014/main" id="{08662449-9E07-4EE8-8B60-0D81271009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376510" y="6884"/>
                <a:ext cx="186238" cy="259567"/>
              </a:xfrm>
              <a:prstGeom prst="rect">
                <a:avLst/>
              </a:prstGeom>
            </p:spPr>
          </p:pic>
          <p:pic>
            <p:nvPicPr>
              <p:cNvPr id="109" name="Picture 108">
                <a:extLst>
                  <a:ext uri="{FF2B5EF4-FFF2-40B4-BE49-F238E27FC236}">
                    <a16:creationId xmlns:a16="http://schemas.microsoft.com/office/drawing/2014/main" id="{0126F8F7-E8D1-44CF-8BB9-AB58C481DB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644853" y="8370"/>
                <a:ext cx="137255" cy="170297"/>
              </a:xfrm>
              <a:prstGeom prst="rect">
                <a:avLst/>
              </a:prstGeom>
            </p:spPr>
          </p:pic>
        </p:grp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4B1B18FD-9158-4A18-8B33-17A8F583B5D7}"/>
                </a:ext>
              </a:extLst>
            </p:cNvPr>
            <p:cNvGrpSpPr/>
            <p:nvPr/>
          </p:nvGrpSpPr>
          <p:grpSpPr>
            <a:xfrm>
              <a:off x="7908863" y="-14514"/>
              <a:ext cx="4505831" cy="1023685"/>
              <a:chOff x="7770749" y="1109112"/>
              <a:chExt cx="4505831" cy="1023685"/>
            </a:xfrm>
          </p:grpSpPr>
          <p:sp>
            <p:nvSpPr>
              <p:cNvPr id="101" name="TextBox 100">
                <a:extLst>
                  <a:ext uri="{FF2B5EF4-FFF2-40B4-BE49-F238E27FC236}">
                    <a16:creationId xmlns:a16="http://schemas.microsoft.com/office/drawing/2014/main" id="{6414A6BB-DB0C-4EFF-AF18-F65C56C05BF4}"/>
                  </a:ext>
                </a:extLst>
              </p:cNvPr>
              <p:cNvSpPr txBox="1"/>
              <p:nvPr/>
            </p:nvSpPr>
            <p:spPr>
              <a:xfrm>
                <a:off x="7770749" y="1109112"/>
                <a:ext cx="351448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Adobe Gothic Std B" panose="020B0800000000000000" pitchFamily="34" charset="-128"/>
                    <a:cs typeface="Times New Roman" panose="02020603050405020304" pitchFamily="18" charset="0"/>
                  </a:rPr>
                  <a:t>KEMENTERIAN DALAM NEGERI </a:t>
                </a:r>
              </a:p>
            </p:txBody>
          </p:sp>
          <p:pic>
            <p:nvPicPr>
              <p:cNvPr id="102" name="Picture 101">
                <a:extLst>
                  <a:ext uri="{FF2B5EF4-FFF2-40B4-BE49-F238E27FC236}">
                    <a16:creationId xmlns:a16="http://schemas.microsoft.com/office/drawing/2014/main" id="{26E3C2DE-C3BE-4C51-8593-F2AE67E96E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910404" y="1130050"/>
                <a:ext cx="1366176" cy="1002747"/>
              </a:xfrm>
              <a:prstGeom prst="rect">
                <a:avLst/>
              </a:prstGeom>
            </p:spPr>
          </p:pic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CEF5FF81-0715-43BD-B74A-58858F4D2991}"/>
                  </a:ext>
                </a:extLst>
              </p:cNvPr>
              <p:cNvSpPr/>
              <p:nvPr/>
            </p:nvSpPr>
            <p:spPr>
              <a:xfrm>
                <a:off x="9202950" y="1329966"/>
                <a:ext cx="2013693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r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Adobe Gothic Std B" panose="020B0800000000000000" pitchFamily="34" charset="-128"/>
                    <a:cs typeface="Times New Roman" panose="02020603050405020304" pitchFamily="18" charset="0"/>
                  </a:rPr>
                  <a:t>REPUBLIK INDONESIA</a:t>
                </a:r>
                <a:endParaRPr kumimoji="0" lang="en-AU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50" name="Group 149"/>
            <p:cNvGrpSpPr/>
            <p:nvPr/>
          </p:nvGrpSpPr>
          <p:grpSpPr>
            <a:xfrm>
              <a:off x="4593" y="6426000"/>
              <a:ext cx="5568287" cy="432000"/>
              <a:chOff x="0" y="6445041"/>
              <a:chExt cx="5568287" cy="432000"/>
            </a:xfrm>
          </p:grpSpPr>
          <p:grpSp>
            <p:nvGrpSpPr>
              <p:cNvPr id="151" name="Group 150">
                <a:extLst>
                  <a:ext uri="{FF2B5EF4-FFF2-40B4-BE49-F238E27FC236}">
                    <a16:creationId xmlns:a16="http://schemas.microsoft.com/office/drawing/2014/main" id="{530A10F9-18A0-4F2B-AEE2-A38B8BA57C4D}"/>
                  </a:ext>
                </a:extLst>
              </p:cNvPr>
              <p:cNvGrpSpPr/>
              <p:nvPr/>
            </p:nvGrpSpPr>
            <p:grpSpPr>
              <a:xfrm rot="10800000" flipH="1">
                <a:off x="0" y="6445041"/>
                <a:ext cx="5568287" cy="432000"/>
                <a:chOff x="0" y="3151"/>
                <a:chExt cx="1962525" cy="321485"/>
              </a:xfrm>
            </p:grpSpPr>
            <p:pic>
              <p:nvPicPr>
                <p:cNvPr id="166" name="Picture 165">
                  <a:extLst>
                    <a:ext uri="{FF2B5EF4-FFF2-40B4-BE49-F238E27FC236}">
                      <a16:creationId xmlns:a16="http://schemas.microsoft.com/office/drawing/2014/main" id="{1B396F22-D0CD-469D-A65A-A94960B63F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131889" y="8370"/>
                  <a:ext cx="830636" cy="170297"/>
                </a:xfrm>
                <a:prstGeom prst="rect">
                  <a:avLst/>
                </a:prstGeom>
              </p:spPr>
            </p:pic>
            <p:pic>
              <p:nvPicPr>
                <p:cNvPr id="167" name="Picture 166">
                  <a:extLst>
                    <a:ext uri="{FF2B5EF4-FFF2-40B4-BE49-F238E27FC236}">
                      <a16:creationId xmlns:a16="http://schemas.microsoft.com/office/drawing/2014/main" id="{5866EF6C-BC8B-434B-9454-388BD59E17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35058" y="8370"/>
                  <a:ext cx="1164519" cy="235172"/>
                </a:xfrm>
                <a:prstGeom prst="rect">
                  <a:avLst/>
                </a:prstGeom>
              </p:spPr>
            </p:pic>
            <p:pic>
              <p:nvPicPr>
                <p:cNvPr id="168" name="Picture 167">
                  <a:extLst>
                    <a:ext uri="{FF2B5EF4-FFF2-40B4-BE49-F238E27FC236}">
                      <a16:creationId xmlns:a16="http://schemas.microsoft.com/office/drawing/2014/main" id="{F6BF2F4F-F0DE-4A3E-9AD8-85B352D7F6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0" y="8370"/>
                  <a:ext cx="1563549" cy="316266"/>
                </a:xfrm>
                <a:prstGeom prst="rect">
                  <a:avLst/>
                </a:prstGeom>
              </p:spPr>
            </p:pic>
            <p:pic>
              <p:nvPicPr>
                <p:cNvPr id="169" name="Picture 168">
                  <a:extLst>
                    <a:ext uri="{FF2B5EF4-FFF2-40B4-BE49-F238E27FC236}">
                      <a16:creationId xmlns:a16="http://schemas.microsoft.com/office/drawing/2014/main" id="{379E1CC8-BD7F-4D4F-AD9C-01C0BA00705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06" y="3151"/>
                  <a:ext cx="114544" cy="321485"/>
                </a:xfrm>
                <a:prstGeom prst="rect">
                  <a:avLst/>
                </a:prstGeom>
              </p:spPr>
            </p:pic>
            <p:pic>
              <p:nvPicPr>
                <p:cNvPr id="170" name="Picture 169">
                  <a:extLst>
                    <a:ext uri="{FF2B5EF4-FFF2-40B4-BE49-F238E27FC236}">
                      <a16:creationId xmlns:a16="http://schemas.microsoft.com/office/drawing/2014/main" id="{AF08D713-7402-44EA-9B24-38A05E52424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1359962" y="8370"/>
                  <a:ext cx="203587" cy="235172"/>
                </a:xfrm>
                <a:prstGeom prst="rect">
                  <a:avLst/>
                </a:prstGeom>
              </p:spPr>
            </p:pic>
            <p:pic>
              <p:nvPicPr>
                <p:cNvPr id="171" name="Picture 170">
                  <a:extLst>
                    <a:ext uri="{FF2B5EF4-FFF2-40B4-BE49-F238E27FC236}">
                      <a16:creationId xmlns:a16="http://schemas.microsoft.com/office/drawing/2014/main" id="{B5E2C757-CD8E-4800-93CF-7BF331978F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644853" y="8370"/>
                  <a:ext cx="154726" cy="170297"/>
                </a:xfrm>
                <a:prstGeom prst="rect">
                  <a:avLst/>
                </a:prstGeom>
              </p:spPr>
            </p:pic>
          </p:grpSp>
          <p:grpSp>
            <p:nvGrpSpPr>
              <p:cNvPr id="152" name="Group 151">
                <a:extLst>
                  <a:ext uri="{FF2B5EF4-FFF2-40B4-BE49-F238E27FC236}">
                    <a16:creationId xmlns:a16="http://schemas.microsoft.com/office/drawing/2014/main" id="{C4C24322-CA1F-4AB9-807F-A31B31940E52}"/>
                  </a:ext>
                </a:extLst>
              </p:cNvPr>
              <p:cNvGrpSpPr/>
              <p:nvPr/>
            </p:nvGrpSpPr>
            <p:grpSpPr>
              <a:xfrm>
                <a:off x="64021" y="6492021"/>
                <a:ext cx="4677169" cy="313487"/>
                <a:chOff x="-17527" y="6462485"/>
                <a:chExt cx="5261293" cy="364301"/>
              </a:xfrm>
            </p:grpSpPr>
            <p:pic>
              <p:nvPicPr>
                <p:cNvPr id="153" name="Picture 152">
                  <a:extLst>
                    <a:ext uri="{FF2B5EF4-FFF2-40B4-BE49-F238E27FC236}">
                      <a16:creationId xmlns:a16="http://schemas.microsoft.com/office/drawing/2014/main" id="{56B530AC-EB7E-453A-AE63-754B7BC7C69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colorTemperature colorTemp="11200"/>
                          </a14:imgEffect>
                          <a14:imgEffect>
                            <a14:saturation sat="33000"/>
                          </a14:imgEffect>
                          <a14:imgEffect>
                            <a14:brightnessContrast bright="40000" contrast="4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7527" y="6560490"/>
                  <a:ext cx="191966" cy="202833"/>
                </a:xfrm>
                <a:prstGeom prst="rect">
                  <a:avLst/>
                </a:prstGeom>
              </p:spPr>
            </p:pic>
            <p:sp>
              <p:nvSpPr>
                <p:cNvPr id="154" name="TextBox 153">
                  <a:extLst>
                    <a:ext uri="{FF2B5EF4-FFF2-40B4-BE49-F238E27FC236}">
                      <a16:creationId xmlns:a16="http://schemas.microsoft.com/office/drawing/2014/main" id="{973E7806-366B-4D25-BF71-B9B1A0732416}"/>
                    </a:ext>
                  </a:extLst>
                </p:cNvPr>
                <p:cNvSpPr txBox="1"/>
                <p:nvPr/>
              </p:nvSpPr>
              <p:spPr>
                <a:xfrm>
                  <a:off x="120906" y="6464693"/>
                  <a:ext cx="1515193" cy="357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endParaRPr>
                </a:p>
              </p:txBody>
            </p:sp>
            <p:sp>
              <p:nvSpPr>
                <p:cNvPr id="161" name="TextBox 160">
                  <a:extLst>
                    <a:ext uri="{FF2B5EF4-FFF2-40B4-BE49-F238E27FC236}">
                      <a16:creationId xmlns:a16="http://schemas.microsoft.com/office/drawing/2014/main" id="{EB16B493-FF65-487F-8CC7-3E9FC9196152}"/>
                    </a:ext>
                  </a:extLst>
                </p:cNvPr>
                <p:cNvSpPr txBox="1"/>
                <p:nvPr/>
              </p:nvSpPr>
              <p:spPr>
                <a:xfrm>
                  <a:off x="1647991" y="6462485"/>
                  <a:ext cx="1515193" cy="357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kemendagri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endParaRPr>
                </a:p>
              </p:txBody>
            </p:sp>
            <p:sp>
              <p:nvSpPr>
                <p:cNvPr id="162" name="TextBox 161">
                  <a:extLst>
                    <a:ext uri="{FF2B5EF4-FFF2-40B4-BE49-F238E27FC236}">
                      <a16:creationId xmlns:a16="http://schemas.microsoft.com/office/drawing/2014/main" id="{B5BB674C-03C2-48FA-9D4B-E3A5F18B866C}"/>
                    </a:ext>
                  </a:extLst>
                </p:cNvPr>
                <p:cNvSpPr txBox="1"/>
                <p:nvPr/>
              </p:nvSpPr>
              <p:spPr>
                <a:xfrm>
                  <a:off x="3277021" y="6469121"/>
                  <a:ext cx="1747805" cy="357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l" defTabSz="9144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AU" sz="1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@</a:t>
                  </a:r>
                  <a:r>
                    <a:rPr kumimoji="0" lang="en-AU" sz="14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MS PGothic" pitchFamily="34" charset="-128"/>
                      <a:cs typeface="Arial" charset="0"/>
                    </a:rPr>
                    <a:t>kemendagri_ri</a:t>
                  </a:r>
                  <a:endPara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endParaRPr>
                </a:p>
              </p:txBody>
            </p:sp>
            <p:pic>
              <p:nvPicPr>
                <p:cNvPr id="163" name="Picture 162">
                  <a:extLst>
                    <a:ext uri="{FF2B5EF4-FFF2-40B4-BE49-F238E27FC236}">
                      <a16:creationId xmlns:a16="http://schemas.microsoft.com/office/drawing/2014/main" id="{CA86CE76-0A71-4C63-871E-19A3D79DCFF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63088" y="6547883"/>
                  <a:ext cx="182949" cy="188522"/>
                </a:xfrm>
                <a:prstGeom prst="rect">
                  <a:avLst/>
                </a:prstGeom>
              </p:spPr>
            </p:pic>
            <p:pic>
              <p:nvPicPr>
                <p:cNvPr id="164" name="Picture 163">
                  <a:extLst>
                    <a:ext uri="{FF2B5EF4-FFF2-40B4-BE49-F238E27FC236}">
                      <a16:creationId xmlns:a16="http://schemas.microsoft.com/office/drawing/2014/main" id="{25980D32-55BE-4BF2-84FA-272888FBE59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 cstate="print">
                  <a:biLevel thresh="75000"/>
                  <a:extLst>
                    <a:ext uri="{BEBA8EAE-BF5A-486C-A8C5-ECC9F3942E4B}">
                      <a14:imgProps xmlns:a14="http://schemas.microsoft.com/office/drawing/2010/main">
                        <a14:imgLayer r:embed="rId16">
                          <a14:imgEffect>
                            <a14:colorTemperature colorTemp="112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34450" y="6552311"/>
                  <a:ext cx="208469" cy="205789"/>
                </a:xfrm>
                <a:prstGeom prst="rect">
                  <a:avLst/>
                </a:prstGeom>
              </p:spPr>
            </p:pic>
            <p:pic>
              <p:nvPicPr>
                <p:cNvPr id="165" name="Picture 164">
                  <a:extLst>
                    <a:ext uri="{FF2B5EF4-FFF2-40B4-BE49-F238E27FC236}">
                      <a16:creationId xmlns:a16="http://schemas.microsoft.com/office/drawing/2014/main" id="{8BEFCF9F-5C62-44F1-935B-5FFCE8090E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7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001009" y="6560490"/>
                  <a:ext cx="242757" cy="187993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7" name="Group 6"/>
          <p:cNvGrpSpPr/>
          <p:nvPr/>
        </p:nvGrpSpPr>
        <p:grpSpPr>
          <a:xfrm>
            <a:off x="104634" y="-5039"/>
            <a:ext cx="823015" cy="1213209"/>
            <a:chOff x="104634" y="-5039"/>
            <a:chExt cx="823015" cy="121320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0" b="100000" l="0" r="100000">
                          <a14:foregroundMark x1="96040" y1="4523" x2="99010" y2="6934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03436" y="-5039"/>
              <a:ext cx="615749" cy="1213209"/>
            </a:xfrm>
            <a:prstGeom prst="rect">
              <a:avLst/>
            </a:prstGeom>
          </p:spPr>
        </p:pic>
        <p:pic>
          <p:nvPicPr>
            <p:cNvPr id="123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id="{8663E78A-F474-4F8C-896C-E006F8DB96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634" y="43671"/>
              <a:ext cx="823015" cy="856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Group 2"/>
          <p:cNvGrpSpPr/>
          <p:nvPr/>
        </p:nvGrpSpPr>
        <p:grpSpPr>
          <a:xfrm>
            <a:off x="2382694" y="1516217"/>
            <a:ext cx="967681" cy="169869"/>
            <a:chOff x="2865578" y="1152820"/>
            <a:chExt cx="967681" cy="169869"/>
          </a:xfrm>
        </p:grpSpPr>
        <p:sp>
          <p:nvSpPr>
            <p:cNvPr id="124" name="Oval 123">
              <a:extLst>
                <a:ext uri="{FF2B5EF4-FFF2-40B4-BE49-F238E27FC236}">
                  <a16:creationId xmlns:a16="http://schemas.microsoft.com/office/drawing/2014/main" id="{CDC8627E-CB72-40AA-82B9-09E9B4AE0248}"/>
                </a:ext>
              </a:extLst>
            </p:cNvPr>
            <p:cNvSpPr/>
            <p:nvPr/>
          </p:nvSpPr>
          <p:spPr bwMode="auto">
            <a:xfrm>
              <a:off x="2865578" y="1152820"/>
              <a:ext cx="158416" cy="169869"/>
            </a:xfrm>
            <a:prstGeom prst="ellipse">
              <a:avLst/>
            </a:prstGeom>
            <a:solidFill>
              <a:srgbClr val="F951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409690F6-72FB-45E4-8DF2-090D10016E86}"/>
                </a:ext>
              </a:extLst>
            </p:cNvPr>
            <p:cNvSpPr/>
            <p:nvPr/>
          </p:nvSpPr>
          <p:spPr bwMode="auto">
            <a:xfrm>
              <a:off x="3067894" y="1152820"/>
              <a:ext cx="156509" cy="169869"/>
            </a:xfrm>
            <a:prstGeom prst="ellipse">
              <a:avLst/>
            </a:prstGeom>
            <a:solidFill>
              <a:srgbClr val="F8C1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14CA795A-2D32-490E-B218-D5E3B1B9C864}"/>
                </a:ext>
              </a:extLst>
            </p:cNvPr>
            <p:cNvSpPr/>
            <p:nvPr/>
          </p:nvSpPr>
          <p:spPr bwMode="auto">
            <a:xfrm>
              <a:off x="3270210" y="1152820"/>
              <a:ext cx="158416" cy="169869"/>
            </a:xfrm>
            <a:prstGeom prst="ellipse">
              <a:avLst/>
            </a:prstGeom>
            <a:solidFill>
              <a:srgbClr val="AFD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4CBF2DE3-F8B2-496B-9386-E1B3F5BD4585}"/>
                </a:ext>
              </a:extLst>
            </p:cNvPr>
            <p:cNvSpPr/>
            <p:nvPr/>
          </p:nvSpPr>
          <p:spPr bwMode="auto">
            <a:xfrm>
              <a:off x="3474434" y="1152820"/>
              <a:ext cx="156509" cy="169869"/>
            </a:xfrm>
            <a:prstGeom prst="ellipse">
              <a:avLst/>
            </a:prstGeom>
            <a:solidFill>
              <a:srgbClr val="61CB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82470340-8F07-4A2F-B0C4-3FEC234966BA}"/>
                </a:ext>
              </a:extLst>
            </p:cNvPr>
            <p:cNvSpPr/>
            <p:nvPr/>
          </p:nvSpPr>
          <p:spPr bwMode="auto">
            <a:xfrm>
              <a:off x="3674843" y="1152820"/>
              <a:ext cx="158416" cy="169869"/>
            </a:xfrm>
            <a:prstGeom prst="ellipse">
              <a:avLst/>
            </a:prstGeom>
            <a:solidFill>
              <a:srgbClr val="FFE8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666258" y="2155207"/>
            <a:ext cx="967681" cy="169869"/>
            <a:chOff x="9076299" y="1038301"/>
            <a:chExt cx="967681" cy="169869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120E1AC2-14E0-481A-889F-3BF7A1F939C8}"/>
                </a:ext>
              </a:extLst>
            </p:cNvPr>
            <p:cNvSpPr/>
            <p:nvPr/>
          </p:nvSpPr>
          <p:spPr bwMode="auto">
            <a:xfrm>
              <a:off x="9076299" y="1038301"/>
              <a:ext cx="158416" cy="169869"/>
            </a:xfrm>
            <a:prstGeom prst="ellipse">
              <a:avLst/>
            </a:prstGeom>
            <a:solidFill>
              <a:srgbClr val="F951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0D2BB966-CA20-418D-8E42-5E2183E657B7}"/>
                </a:ext>
              </a:extLst>
            </p:cNvPr>
            <p:cNvSpPr/>
            <p:nvPr/>
          </p:nvSpPr>
          <p:spPr bwMode="auto">
            <a:xfrm>
              <a:off x="9278615" y="1038301"/>
              <a:ext cx="156509" cy="169869"/>
            </a:xfrm>
            <a:prstGeom prst="ellipse">
              <a:avLst/>
            </a:prstGeom>
            <a:solidFill>
              <a:srgbClr val="F8C1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131" name="Oval 130">
              <a:extLst>
                <a:ext uri="{FF2B5EF4-FFF2-40B4-BE49-F238E27FC236}">
                  <a16:creationId xmlns:a16="http://schemas.microsoft.com/office/drawing/2014/main" id="{7A3353D4-F454-40CD-A919-DF8F0B7B8242}"/>
                </a:ext>
              </a:extLst>
            </p:cNvPr>
            <p:cNvSpPr/>
            <p:nvPr/>
          </p:nvSpPr>
          <p:spPr bwMode="auto">
            <a:xfrm>
              <a:off x="9480931" y="1038301"/>
              <a:ext cx="158416" cy="169869"/>
            </a:xfrm>
            <a:prstGeom prst="ellipse">
              <a:avLst/>
            </a:prstGeom>
            <a:solidFill>
              <a:srgbClr val="AFD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132" name="Oval 131">
              <a:extLst>
                <a:ext uri="{FF2B5EF4-FFF2-40B4-BE49-F238E27FC236}">
                  <a16:creationId xmlns:a16="http://schemas.microsoft.com/office/drawing/2014/main" id="{F5DE1042-5D7D-4BA1-B811-5C39B7B3063A}"/>
                </a:ext>
              </a:extLst>
            </p:cNvPr>
            <p:cNvSpPr/>
            <p:nvPr/>
          </p:nvSpPr>
          <p:spPr bwMode="auto">
            <a:xfrm>
              <a:off x="9685155" y="1038301"/>
              <a:ext cx="156509" cy="169869"/>
            </a:xfrm>
            <a:prstGeom prst="ellipse">
              <a:avLst/>
            </a:prstGeom>
            <a:solidFill>
              <a:srgbClr val="61CB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7D4CCDB9-2BAE-48D7-832C-F91764A081A6}"/>
                </a:ext>
              </a:extLst>
            </p:cNvPr>
            <p:cNvSpPr/>
            <p:nvPr/>
          </p:nvSpPr>
          <p:spPr bwMode="auto">
            <a:xfrm>
              <a:off x="9885564" y="1038301"/>
              <a:ext cx="158416" cy="169869"/>
            </a:xfrm>
            <a:prstGeom prst="ellipse">
              <a:avLst/>
            </a:prstGeom>
            <a:solidFill>
              <a:srgbClr val="FFE8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</p:grpSp>
      <p:sp>
        <p:nvSpPr>
          <p:cNvPr id="6" name="Oval 5"/>
          <p:cNvSpPr/>
          <p:nvPr/>
        </p:nvSpPr>
        <p:spPr>
          <a:xfrm>
            <a:off x="628733" y="2069722"/>
            <a:ext cx="629154" cy="629154"/>
          </a:xfrm>
          <a:prstGeom prst="ellipse">
            <a:avLst/>
          </a:prstGeom>
          <a:solidFill>
            <a:srgbClr val="D81514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1</a:t>
            </a:r>
          </a:p>
        </p:txBody>
      </p:sp>
      <p:sp>
        <p:nvSpPr>
          <p:cNvPr id="156" name="Oval 155"/>
          <p:cNvSpPr/>
          <p:nvPr/>
        </p:nvSpPr>
        <p:spPr>
          <a:xfrm>
            <a:off x="628733" y="3321995"/>
            <a:ext cx="629154" cy="629154"/>
          </a:xfrm>
          <a:prstGeom prst="ellipse">
            <a:avLst/>
          </a:prstGeom>
          <a:solidFill>
            <a:srgbClr val="D81514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2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artisticCutout/>
                    </a14:imgEffect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20318" y="4258103"/>
            <a:ext cx="3873861" cy="2592887"/>
          </a:xfrm>
          <a:prstGeom prst="rect">
            <a:avLst/>
          </a:prstGeom>
        </p:spPr>
      </p:pic>
      <p:sp>
        <p:nvSpPr>
          <p:cNvPr id="63" name="Rectangle 13"/>
          <p:cNvSpPr>
            <a:spLocks noChangeArrowheads="1"/>
          </p:cNvSpPr>
          <p:nvPr/>
        </p:nvSpPr>
        <p:spPr bwMode="auto">
          <a:xfrm>
            <a:off x="6434331" y="2448575"/>
            <a:ext cx="4024160" cy="3453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342900" marR="0" lvl="0" indent="-342900" algn="just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AutoNum type="arabicPeriod"/>
              <a:tabLst/>
              <a:defRPr/>
            </a:pPr>
            <a:r>
              <a:rPr kumimoji="0" lang="id-ID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Penugasan personel pada sekretariat PPK, Panwaslu Kecamatan dan PPS; 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AutoNum type="arabicPeriod"/>
              <a:tabLst/>
              <a:defRPr/>
            </a:pPr>
            <a:r>
              <a:rPr kumimoji="0" lang="id-ID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Penyediaan sarana ruangan sekretariat PPK, Panwaslu Kecamatan dan PPS; 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AutoNum type="arabicPeriod"/>
              <a:tabLst/>
              <a:defRPr/>
            </a:pPr>
            <a:r>
              <a:rPr kumimoji="0" lang="id-ID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Pelaksanaan sosialisasi; 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AutoNum type="arabicPeriod"/>
              <a:tabLst/>
              <a:defRPr/>
            </a:pPr>
            <a:r>
              <a:rPr kumimoji="0" lang="id-ID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Pelaksanaan pendidikan politik;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AutoNum type="arabicPeriod"/>
              <a:tabLst/>
              <a:defRPr/>
            </a:pPr>
            <a:r>
              <a:rPr kumimoji="0" lang="id-ID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Kelancaran transportasi pengiriman logistik; 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AutoNum type="arabicPeriod"/>
              <a:tabLst/>
              <a:defRPr/>
            </a:pPr>
            <a:r>
              <a:rPr kumimoji="0" lang="id-ID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Pemantauan kelancaran penyelenggaraan pilkada dan pemilu;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AutoNum type="arabicPeriod"/>
              <a:tabLst/>
              <a:defRPr/>
            </a:pPr>
            <a:r>
              <a:rPr kumimoji="0" lang="id-ID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Kegiatan lain sesuai dengan kebutuhan pelaksanaan pilkada dan pemilu</a:t>
            </a:r>
            <a:endParaRPr kumimoji="0" lang="en-US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43410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ChangeArrowheads="1"/>
          </p:cNvSpPr>
          <p:nvPr/>
        </p:nvSpPr>
        <p:spPr bwMode="auto">
          <a:xfrm>
            <a:off x="701983" y="829643"/>
            <a:ext cx="5364014" cy="658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ct val="0"/>
              </a:spcBef>
              <a:spcAft>
                <a:spcPts val="0"/>
              </a:spcAft>
              <a:buClrTx/>
              <a:buSzPts val="1400"/>
              <a:buFont typeface="Arial" panose="020B0604020202020204" pitchFamily="34" charset="0"/>
              <a:buNone/>
              <a:tabLst/>
              <a:defRPr/>
            </a:pPr>
            <a:r>
              <a:rPr kumimoji="0" lang="id-ID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KEWAJIBAN PEMERINTAH DAN PEMERINTAH DAERAH DALAM PELAKSANAAN PILEG &amp; PILPRES 2019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6891377" y="798268"/>
            <a:ext cx="4514074" cy="658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ct val="0"/>
              </a:spcBef>
              <a:spcAft>
                <a:spcPts val="0"/>
              </a:spcAft>
              <a:buClrTx/>
              <a:buSzPts val="1400"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MEMBANGUN PERSPEKTIF PERDAMAIAN MENGHADAPI </a:t>
            </a:r>
            <a:r>
              <a:rPr kumimoji="0" lang="id-ID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PILEG &amp; PILPRES 2019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1496BB3-3898-4F3E-BF2A-6B13C87EFA0E}"/>
              </a:ext>
            </a:extLst>
          </p:cNvPr>
          <p:cNvCxnSpPr/>
          <p:nvPr/>
        </p:nvCxnSpPr>
        <p:spPr>
          <a:xfrm flipH="1">
            <a:off x="6154788" y="701509"/>
            <a:ext cx="13118" cy="5882015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1" name="Rectangle 20"/>
          <p:cNvSpPr>
            <a:spLocks noChangeArrowheads="1"/>
          </p:cNvSpPr>
          <p:nvPr/>
        </p:nvSpPr>
        <p:spPr bwMode="auto">
          <a:xfrm>
            <a:off x="927649" y="3051634"/>
            <a:ext cx="2017589" cy="590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Penyediaan Data Kependudukan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sp>
        <p:nvSpPr>
          <p:cNvPr id="6153" name="Rectangle 22"/>
          <p:cNvSpPr>
            <a:spLocks noChangeArrowheads="1"/>
          </p:cNvSpPr>
          <p:nvPr/>
        </p:nvSpPr>
        <p:spPr bwMode="auto">
          <a:xfrm>
            <a:off x="613316" y="5018649"/>
            <a:ext cx="275235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P</a:t>
            </a:r>
            <a:r>
              <a:rPr kumimoji="0" lang="id-ID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endistribusian &amp; pengamanan perlengkapan pemungutan suara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sp>
        <p:nvSpPr>
          <p:cNvPr id="6154" name="Rectangle 23"/>
          <p:cNvSpPr>
            <a:spLocks noChangeArrowheads="1"/>
          </p:cNvSpPr>
          <p:nvPr/>
        </p:nvSpPr>
        <p:spPr bwMode="auto">
          <a:xfrm>
            <a:off x="3196942" y="5018651"/>
            <a:ext cx="275235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Memberikan perlindungan hukum dan keamanan pada pemantau Pemilu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024404" y="1585588"/>
            <a:ext cx="874807" cy="142516"/>
            <a:chOff x="3209394" y="1697544"/>
            <a:chExt cx="874807" cy="142516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6FDF9A9E-CECE-490B-A98A-10B71A58EABD}"/>
                </a:ext>
              </a:extLst>
            </p:cNvPr>
            <p:cNvSpPr/>
            <p:nvPr/>
          </p:nvSpPr>
          <p:spPr bwMode="auto">
            <a:xfrm>
              <a:off x="3209394" y="1697544"/>
              <a:ext cx="143495" cy="142516"/>
            </a:xfrm>
            <a:prstGeom prst="ellipse">
              <a:avLst/>
            </a:prstGeom>
            <a:solidFill>
              <a:srgbClr val="F951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FC710658-CC27-46BC-ABC5-B9FFF2953E8A}"/>
                </a:ext>
              </a:extLst>
            </p:cNvPr>
            <p:cNvSpPr/>
            <p:nvPr/>
          </p:nvSpPr>
          <p:spPr bwMode="auto">
            <a:xfrm>
              <a:off x="3392654" y="1697544"/>
              <a:ext cx="141767" cy="142516"/>
            </a:xfrm>
            <a:prstGeom prst="ellipse">
              <a:avLst/>
            </a:prstGeom>
            <a:solidFill>
              <a:srgbClr val="F8C1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E6251566-8443-4D6F-8137-A31C8693D9FD}"/>
                </a:ext>
              </a:extLst>
            </p:cNvPr>
            <p:cNvSpPr/>
            <p:nvPr/>
          </p:nvSpPr>
          <p:spPr bwMode="auto">
            <a:xfrm>
              <a:off x="3575914" y="1697544"/>
              <a:ext cx="141767" cy="142516"/>
            </a:xfrm>
            <a:prstGeom prst="ellipse">
              <a:avLst/>
            </a:prstGeom>
            <a:solidFill>
              <a:srgbClr val="AFD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085B814B-3664-4B2B-8C84-EE44DCFB32AB}"/>
                </a:ext>
              </a:extLst>
            </p:cNvPr>
            <p:cNvSpPr/>
            <p:nvPr/>
          </p:nvSpPr>
          <p:spPr bwMode="auto">
            <a:xfrm>
              <a:off x="3759174" y="1697544"/>
              <a:ext cx="141767" cy="142516"/>
            </a:xfrm>
            <a:prstGeom prst="ellipse">
              <a:avLst/>
            </a:prstGeom>
            <a:solidFill>
              <a:srgbClr val="61CB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0FDBA39-6E72-473D-9431-345965898201}"/>
                </a:ext>
              </a:extLst>
            </p:cNvPr>
            <p:cNvSpPr/>
            <p:nvPr/>
          </p:nvSpPr>
          <p:spPr bwMode="auto">
            <a:xfrm>
              <a:off x="3940704" y="1697544"/>
              <a:ext cx="143497" cy="142516"/>
            </a:xfrm>
            <a:prstGeom prst="ellipse">
              <a:avLst/>
            </a:prstGeom>
            <a:solidFill>
              <a:srgbClr val="FFE8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8620751" y="1508830"/>
            <a:ext cx="874807" cy="142516"/>
            <a:chOff x="3209394" y="1697544"/>
            <a:chExt cx="874807" cy="142516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6FDF9A9E-CECE-490B-A98A-10B71A58EABD}"/>
                </a:ext>
              </a:extLst>
            </p:cNvPr>
            <p:cNvSpPr/>
            <p:nvPr/>
          </p:nvSpPr>
          <p:spPr bwMode="auto">
            <a:xfrm>
              <a:off x="3209394" y="1697544"/>
              <a:ext cx="143495" cy="142516"/>
            </a:xfrm>
            <a:prstGeom prst="ellipse">
              <a:avLst/>
            </a:prstGeom>
            <a:solidFill>
              <a:srgbClr val="F951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C710658-CC27-46BC-ABC5-B9FFF2953E8A}"/>
                </a:ext>
              </a:extLst>
            </p:cNvPr>
            <p:cNvSpPr/>
            <p:nvPr/>
          </p:nvSpPr>
          <p:spPr bwMode="auto">
            <a:xfrm>
              <a:off x="3392654" y="1697544"/>
              <a:ext cx="141767" cy="142516"/>
            </a:xfrm>
            <a:prstGeom prst="ellipse">
              <a:avLst/>
            </a:prstGeom>
            <a:solidFill>
              <a:srgbClr val="F8C1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E6251566-8443-4D6F-8137-A31C8693D9FD}"/>
                </a:ext>
              </a:extLst>
            </p:cNvPr>
            <p:cNvSpPr/>
            <p:nvPr/>
          </p:nvSpPr>
          <p:spPr bwMode="auto">
            <a:xfrm>
              <a:off x="3575914" y="1697544"/>
              <a:ext cx="141767" cy="142516"/>
            </a:xfrm>
            <a:prstGeom prst="ellipse">
              <a:avLst/>
            </a:prstGeom>
            <a:solidFill>
              <a:srgbClr val="AFD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085B814B-3664-4B2B-8C84-EE44DCFB32AB}"/>
                </a:ext>
              </a:extLst>
            </p:cNvPr>
            <p:cNvSpPr/>
            <p:nvPr/>
          </p:nvSpPr>
          <p:spPr bwMode="auto">
            <a:xfrm>
              <a:off x="3759174" y="1697544"/>
              <a:ext cx="141767" cy="142516"/>
            </a:xfrm>
            <a:prstGeom prst="ellipse">
              <a:avLst/>
            </a:prstGeom>
            <a:solidFill>
              <a:srgbClr val="61CB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70FDBA39-6E72-473D-9431-345965898201}"/>
                </a:ext>
              </a:extLst>
            </p:cNvPr>
            <p:cNvSpPr/>
            <p:nvPr/>
          </p:nvSpPr>
          <p:spPr bwMode="auto">
            <a:xfrm>
              <a:off x="3940704" y="1697544"/>
              <a:ext cx="143497" cy="142516"/>
            </a:xfrm>
            <a:prstGeom prst="ellipse">
              <a:avLst/>
            </a:prstGeom>
            <a:solidFill>
              <a:srgbClr val="FFE86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endParaRPr>
            </a:p>
          </p:txBody>
        </p: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938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351096">
            <a:off x="826301" y="1902628"/>
            <a:ext cx="2109120" cy="1580218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6808713" y="1808200"/>
            <a:ext cx="5094335" cy="5049800"/>
            <a:chOff x="6808711" y="1808200"/>
            <a:chExt cx="5094335" cy="5049800"/>
          </a:xfrm>
        </p:grpSpPr>
        <p:grpSp>
          <p:nvGrpSpPr>
            <p:cNvPr id="3" name="Group 2"/>
            <p:cNvGrpSpPr/>
            <p:nvPr/>
          </p:nvGrpSpPr>
          <p:grpSpPr>
            <a:xfrm>
              <a:off x="6808711" y="1808200"/>
              <a:ext cx="5094335" cy="5049800"/>
              <a:chOff x="6475665" y="1810326"/>
              <a:chExt cx="5094335" cy="5049800"/>
            </a:xfrm>
          </p:grpSpPr>
          <p:sp>
            <p:nvSpPr>
              <p:cNvPr id="80" name="Rectangle 79"/>
              <p:cNvSpPr>
                <a:spLocks noChangeArrowheads="1"/>
              </p:cNvSpPr>
              <p:nvPr/>
            </p:nvSpPr>
            <p:spPr bwMode="auto">
              <a:xfrm>
                <a:off x="6540294" y="2972537"/>
                <a:ext cx="1406027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id-ID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rPr>
                  <a:t>Political Cost</a:t>
                </a:r>
                <a:endParaRPr kumimoji="0" lang="en-US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81" name="Group 80"/>
              <p:cNvGrpSpPr/>
              <p:nvPr/>
            </p:nvGrpSpPr>
            <p:grpSpPr>
              <a:xfrm>
                <a:off x="6712651" y="2037719"/>
                <a:ext cx="1061777" cy="1061777"/>
                <a:chOff x="1315700" y="211421"/>
                <a:chExt cx="1061777" cy="1061777"/>
              </a:xfrm>
            </p:grpSpPr>
            <p:sp>
              <p:nvSpPr>
                <p:cNvPr id="82" name="Oval 81"/>
                <p:cNvSpPr/>
                <p:nvPr/>
              </p:nvSpPr>
              <p:spPr>
                <a:xfrm>
                  <a:off x="1315700" y="211421"/>
                  <a:ext cx="1061777" cy="1061777"/>
                </a:xfrm>
                <a:prstGeom prst="ellipse">
                  <a:avLst/>
                </a:prstGeom>
                <a:ln>
                  <a:noFill/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grpSp>
              <p:nvGrpSpPr>
                <p:cNvPr id="83" name="Group 82"/>
                <p:cNvGrpSpPr/>
                <p:nvPr/>
              </p:nvGrpSpPr>
              <p:grpSpPr>
                <a:xfrm>
                  <a:off x="1443068" y="290989"/>
                  <a:ext cx="821050" cy="869410"/>
                  <a:chOff x="386433" y="-1957032"/>
                  <a:chExt cx="2626284" cy="2780974"/>
                </a:xfrm>
              </p:grpSpPr>
              <p:pic>
                <p:nvPicPr>
                  <p:cNvPr id="84" name="Picture 4" descr="Businessman Icon 256x256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5">
                            <a14:imgEffect>
                              <a14:backgroundRemoval t="0" b="100000" l="0" r="100000">
                                <a14:foregroundMark x1="18750" y1="75781" x2="37109" y2="87891"/>
                                <a14:foregroundMark x1="84766" y1="73438" x2="70703" y2="92578"/>
                                <a14:foregroundMark x1="34375" y1="65625" x2="42188" y2="82422"/>
                              </a14:backgroundRemoval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574318" y="-1957032"/>
                    <a:ext cx="2438399" cy="243840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85" name="Picture 2" descr="Money 2 Icon 256x256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7">
                            <a14:imgEffect>
                              <a14:backgroundRemoval t="9766" b="100000" l="0" r="10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86433" y="-785998"/>
                    <a:ext cx="1609938" cy="160994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  <p:grpSp>
            <p:nvGrpSpPr>
              <p:cNvPr id="86" name="Group 85"/>
              <p:cNvGrpSpPr/>
              <p:nvPr/>
            </p:nvGrpSpPr>
            <p:grpSpPr>
              <a:xfrm>
                <a:off x="7969995" y="2155715"/>
                <a:ext cx="1921616" cy="1149491"/>
                <a:chOff x="913783" y="1622224"/>
                <a:chExt cx="1921616" cy="1149491"/>
              </a:xfrm>
            </p:grpSpPr>
            <p:sp>
              <p:nvSpPr>
                <p:cNvPr id="87" name="Oval 86"/>
                <p:cNvSpPr/>
                <p:nvPr/>
              </p:nvSpPr>
              <p:spPr>
                <a:xfrm>
                  <a:off x="1297525" y="1622224"/>
                  <a:ext cx="1061777" cy="1061777"/>
                </a:xfrm>
                <a:prstGeom prst="ellipse">
                  <a:avLst/>
                </a:prstGeom>
                <a:ln>
                  <a:noFill/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8" name="Rectangle 33"/>
                <p:cNvSpPr>
                  <a:spLocks noChangeArrowheads="1"/>
                </p:cNvSpPr>
                <p:nvPr/>
              </p:nvSpPr>
              <p:spPr bwMode="auto">
                <a:xfrm>
                  <a:off x="913783" y="2433161"/>
                  <a:ext cx="1921616" cy="3385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US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Motif P</a:t>
                  </a: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olitik Uang </a:t>
                  </a:r>
                  <a:endPara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89" name="Picture 6" descr="Hasil gambar untuk corruption vector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0" b="100000" l="0" r="100000">
                              <a14:foregroundMark x1="2071" y1="21598" x2="23964" y2="33432"/>
                              <a14:foregroundMark x1="71893" y1="82544" x2="92899" y2="81953"/>
                              <a14:backgroundMark x1="15976" y1="52367" x2="36095" y2="72485"/>
                              <a14:backgroundMark x1="70118" y1="70710" x2="78994" y2="58284"/>
                              <a14:backgroundMark x1="32249" y1="26036" x2="37574" y2="26923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64115" y="1705527"/>
                  <a:ext cx="927060" cy="92706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90" name="Group 89"/>
              <p:cNvGrpSpPr/>
              <p:nvPr/>
            </p:nvGrpSpPr>
            <p:grpSpPr>
              <a:xfrm>
                <a:off x="6475665" y="4682788"/>
                <a:ext cx="1224886" cy="1670254"/>
                <a:chOff x="1154951" y="3863707"/>
                <a:chExt cx="1224886" cy="1670254"/>
              </a:xfrm>
            </p:grpSpPr>
            <p:sp>
              <p:nvSpPr>
                <p:cNvPr id="91" name="Oval 90"/>
                <p:cNvSpPr/>
                <p:nvPr/>
              </p:nvSpPr>
              <p:spPr>
                <a:xfrm>
                  <a:off x="1314384" y="4001744"/>
                  <a:ext cx="1061777" cy="1061777"/>
                </a:xfrm>
                <a:prstGeom prst="ellipse">
                  <a:avLst/>
                </a:prstGeom>
                <a:ln>
                  <a:noFill/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2" name="Rectangle 28"/>
                <p:cNvSpPr>
                  <a:spLocks noChangeArrowheads="1"/>
                </p:cNvSpPr>
                <p:nvPr/>
              </p:nvSpPr>
              <p:spPr bwMode="auto">
                <a:xfrm>
                  <a:off x="1154951" y="4949186"/>
                  <a:ext cx="1224886" cy="5847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Kampanye </a:t>
                  </a:r>
                </a:p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Hitam</a:t>
                  </a:r>
                  <a:endPara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93" name="Picture 10" descr="Hasil gambar untuk campaign vector"/>
                <p:cNvPicPr>
                  <a:picLocks noChangeAspect="1" noChangeArrowheads="1"/>
                </p:cNvPicPr>
                <p:nvPr/>
              </p:nvPicPr>
              <p:blipFill rotWithShape="1">
                <a:blip r:embed="rId10" cstate="print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backgroundRemoval t="10000" b="90000" l="10000" r="90000">
                              <a14:foregroundMark x1="41600" y1="60370" x2="48000" y2="56481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7386" t="19607" r="28550" b="37383"/>
                <a:stretch/>
              </p:blipFill>
              <p:spPr bwMode="auto">
                <a:xfrm>
                  <a:off x="1389105" y="3863707"/>
                  <a:ext cx="805624" cy="109857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94" name="Group 93"/>
              <p:cNvGrpSpPr/>
              <p:nvPr/>
            </p:nvGrpSpPr>
            <p:grpSpPr>
              <a:xfrm>
                <a:off x="6513676" y="3277561"/>
                <a:ext cx="1394934" cy="1499118"/>
                <a:chOff x="1170064" y="2788537"/>
                <a:chExt cx="1394934" cy="1499118"/>
              </a:xfrm>
            </p:grpSpPr>
            <p:grpSp>
              <p:nvGrpSpPr>
                <p:cNvPr id="95" name="Group 94"/>
                <p:cNvGrpSpPr/>
                <p:nvPr/>
              </p:nvGrpSpPr>
              <p:grpSpPr>
                <a:xfrm>
                  <a:off x="1296757" y="2788537"/>
                  <a:ext cx="1061777" cy="1086119"/>
                  <a:chOff x="1296757" y="2788537"/>
                  <a:chExt cx="1061777" cy="1086119"/>
                </a:xfrm>
              </p:grpSpPr>
              <p:sp>
                <p:nvSpPr>
                  <p:cNvPr id="97" name="Oval 96"/>
                  <p:cNvSpPr/>
                  <p:nvPr/>
                </p:nvSpPr>
                <p:spPr>
                  <a:xfrm>
                    <a:off x="1296757" y="2812879"/>
                    <a:ext cx="1061777" cy="1061777"/>
                  </a:xfrm>
                  <a:prstGeom prst="ellipse">
                    <a:avLst/>
                  </a:prstGeom>
                  <a:ln>
                    <a:noFill/>
                  </a:ln>
                </p:spPr>
                <p:style>
                  <a:lnRef idx="2">
                    <a:schemeClr val="accent6"/>
                  </a:lnRef>
                  <a:fillRef idx="1">
                    <a:schemeClr val="lt1"/>
                  </a:fillRef>
                  <a:effectRef idx="0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id-ID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+mn-ea"/>
                      <a:cs typeface="+mn-cs"/>
                    </a:endParaRPr>
                  </a:p>
                </p:txBody>
              </p:sp>
              <p:pic>
                <p:nvPicPr>
                  <p:cNvPr id="98" name="Picture 8" descr="Gambar terkait"/>
                  <p:cNvPicPr>
                    <a:picLocks noChangeAspect="1" noChangeArrowheads="1"/>
                  </p:cNvPicPr>
                  <p:nvPr/>
                </p:nvPicPr>
                <p:blipFill>
                  <a:blip r:embed="rId12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13">
                            <a14:imgEffect>
                              <a14:backgroundRemoval t="1600" b="100000" l="0" r="10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399480" y="2788537"/>
                    <a:ext cx="891587" cy="891587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  <p:sp>
              <p:nvSpPr>
                <p:cNvPr id="96" name="Rectangle 26"/>
                <p:cNvSpPr>
                  <a:spLocks noChangeArrowheads="1"/>
                </p:cNvSpPr>
                <p:nvPr/>
              </p:nvSpPr>
              <p:spPr bwMode="auto">
                <a:xfrm>
                  <a:off x="1170064" y="3702880"/>
                  <a:ext cx="1394934" cy="5847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Isu-isu Hoax </a:t>
                  </a:r>
                </a:p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Dan SARA </a:t>
                  </a:r>
                  <a:endPara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</p:grpSp>
          <p:grpSp>
            <p:nvGrpSpPr>
              <p:cNvPr id="99" name="Group 98"/>
              <p:cNvGrpSpPr/>
              <p:nvPr/>
            </p:nvGrpSpPr>
            <p:grpSpPr>
              <a:xfrm>
                <a:off x="9966266" y="3085405"/>
                <a:ext cx="1091085" cy="1659888"/>
                <a:chOff x="5781663" y="139939"/>
                <a:chExt cx="1091085" cy="1659888"/>
              </a:xfrm>
            </p:grpSpPr>
            <p:sp>
              <p:nvSpPr>
                <p:cNvPr id="100" name="Rectangle 31"/>
                <p:cNvSpPr>
                  <a:spLocks noChangeArrowheads="1"/>
                </p:cNvSpPr>
                <p:nvPr/>
              </p:nvSpPr>
              <p:spPr bwMode="auto">
                <a:xfrm>
                  <a:off x="5822011" y="1215052"/>
                  <a:ext cx="1050737" cy="5847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Langkah </a:t>
                  </a:r>
                </a:p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Preventif</a:t>
                  </a:r>
                  <a:endPara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101" name="Picture 12" descr="Hasil gambar untuk walk icon vector"/>
                <p:cNvPicPr>
                  <a:picLocks noChangeAspect="1" noChangeArrowheads="1"/>
                </p:cNvPicPr>
                <p:nvPr/>
              </p:nvPicPr>
              <p:blipFill rotWithShape="1"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70405" b="49558"/>
                <a:stretch/>
              </p:blipFill>
              <p:spPr bwMode="auto">
                <a:xfrm>
                  <a:off x="5781663" y="139939"/>
                  <a:ext cx="1049131" cy="125169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02" name="Oval 101"/>
              <p:cNvSpPr/>
              <p:nvPr/>
            </p:nvSpPr>
            <p:spPr>
              <a:xfrm>
                <a:off x="8863179" y="5798349"/>
                <a:ext cx="1061777" cy="1061777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3" name="Rectangle 30"/>
              <p:cNvSpPr>
                <a:spLocks noChangeArrowheads="1"/>
              </p:cNvSpPr>
              <p:nvPr/>
            </p:nvSpPr>
            <p:spPr bwMode="auto">
              <a:xfrm>
                <a:off x="8012118" y="5864317"/>
                <a:ext cx="1694375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id-ID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rPr>
                  <a:t>Politik Identitas</a:t>
                </a:r>
                <a:endParaRPr kumimoji="0" lang="en-US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" panose="02040503050406030204" pitchFamily="18" charset="0"/>
                  <a:ea typeface="Cambria" panose="02040503050406030204" pitchFamily="18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04" name="Group 103"/>
              <p:cNvGrpSpPr/>
              <p:nvPr/>
            </p:nvGrpSpPr>
            <p:grpSpPr>
              <a:xfrm>
                <a:off x="9937877" y="1810326"/>
                <a:ext cx="1134528" cy="1487553"/>
                <a:chOff x="8589261" y="2596208"/>
                <a:chExt cx="1134528" cy="1487553"/>
              </a:xfrm>
            </p:grpSpPr>
            <p:sp>
              <p:nvSpPr>
                <p:cNvPr id="105" name="Oval 104"/>
                <p:cNvSpPr/>
                <p:nvPr/>
              </p:nvSpPr>
              <p:spPr>
                <a:xfrm>
                  <a:off x="8662012" y="2822112"/>
                  <a:ext cx="1061777" cy="1061777"/>
                </a:xfrm>
                <a:prstGeom prst="ellipse">
                  <a:avLst/>
                </a:prstGeom>
                <a:ln>
                  <a:noFill/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grpSp>
              <p:nvGrpSpPr>
                <p:cNvPr id="106" name="Group 105"/>
                <p:cNvGrpSpPr/>
                <p:nvPr/>
              </p:nvGrpSpPr>
              <p:grpSpPr>
                <a:xfrm>
                  <a:off x="8589261" y="2596208"/>
                  <a:ext cx="1126783" cy="1487553"/>
                  <a:chOff x="8589261" y="2596208"/>
                  <a:chExt cx="1126783" cy="1487553"/>
                </a:xfrm>
              </p:grpSpPr>
              <p:pic>
                <p:nvPicPr>
                  <p:cNvPr id="107" name="Picture 18" descr="Hasil gambar untuk fight  vector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15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16">
                            <a14:imgEffect>
                              <a14:backgroundRemoval t="8625" b="90000" l="10000" r="90000">
                                <a14:foregroundMark x1="35625" y1="13500" x2="36250" y2="11625"/>
                                <a14:foregroundMark x1="30750" y1="88000" x2="39250" y2="88000"/>
                                <a14:foregroundMark x1="34750" y1="75625" x2="37750" y2="78875"/>
                                <a14:foregroundMark x1="51625" y1="88250" x2="59250" y2="87000"/>
                                <a14:foregroundMark x1="65250" y1="88625" x2="72875" y2="88000"/>
                              </a14:backgroundRemoval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20289" r="24293"/>
                  <a:stretch/>
                </p:blipFill>
                <p:spPr bwMode="auto">
                  <a:xfrm>
                    <a:off x="8763000" y="2596208"/>
                    <a:ext cx="800100" cy="1443748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108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8589261" y="3745207"/>
                    <a:ext cx="1126783" cy="33855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Calibri" panose="020F0502020204030204" pitchFamily="34" charset="0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anose="020B0604020202020204" pitchFamily="34" charset="0"/>
                      <a:buNone/>
                      <a:tabLst/>
                      <a:defRPr/>
                    </a:pPr>
                    <a:r>
                      <a:rPr kumimoji="0" lang="id-ID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" panose="02040503050406030204" pitchFamily="18" charset="0"/>
                        <a:ea typeface="Cambria" panose="02040503050406030204" pitchFamily="18" charset="0"/>
                        <a:cs typeface="Arial" panose="020B0604020202020204" pitchFamily="34" charset="0"/>
                      </a:rPr>
                      <a:t>Provokasi</a:t>
                    </a:r>
                    <a:endParaRPr kumimoji="0" lang="en-US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endParaRPr>
                  </a:p>
                </p:txBody>
              </p:sp>
            </p:grpSp>
          </p:grpSp>
          <p:pic>
            <p:nvPicPr>
              <p:cNvPr id="109" name="Picture 20" descr="Gambar terkait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BEBA8EAE-BF5A-486C-A8C5-ECC9F3942E4B}">
                    <a14:imgProps xmlns:a14="http://schemas.microsoft.com/office/drawing/2010/main">
                      <a14:imgLayer r:embed="rId18">
                        <a14:imgEffect>
                          <a14:backgroundRemoval t="272" b="100000" l="0" r="100000">
                            <a14:foregroundMark x1="17400" y1="39049" x2="15400" y2="46779"/>
                            <a14:foregroundMark x1="17600" y1="50149" x2="22200" y2="39445"/>
                            <a14:foregroundMark x1="20800" y1="44797" x2="20800" y2="48563"/>
                            <a14:foregroundMark x1="24200" y1="25768" x2="28000" y2="16848"/>
                            <a14:foregroundMark x1="48000" y1="15263" x2="53400" y2="7929"/>
                            <a14:foregroundMark x1="70800" y1="25966" x2="76000" y2="18632"/>
                            <a14:foregroundMark x1="51800" y1="21606" x2="52600" y2="39643"/>
                            <a14:foregroundMark x1="34600" y1="29138" x2="35800" y2="33697"/>
                            <a14:foregroundMark x1="36400" y1="34291" x2="41200" y2="38850"/>
                            <a14:foregroundMark x1="42200" y1="39643" x2="47000" y2="41824"/>
                            <a14:foregroundMark x1="27200" y1="48959" x2="38600" y2="56095"/>
                            <a14:foregroundMark x1="71400" y1="31516" x2="69400" y2="34688"/>
                            <a14:foregroundMark x1="69200" y1="36075" x2="61000" y2="41824"/>
                            <a14:foregroundMark x1="70400" y1="24975" x2="71200" y2="19227"/>
                            <a14:foregroundMark x1="35200" y1="25966" x2="33400" y2="18632"/>
                            <a14:foregroundMark x1="79000" y1="46383" x2="81400" y2="40833"/>
                            <a14:backgroundMark x1="16600" y1="66601" x2="33000" y2="66204"/>
                            <a14:backgroundMark x1="34600" y1="65015" x2="37200" y2="59267"/>
                            <a14:backgroundMark x1="71800" y1="53320" x2="94800" y2="53717"/>
                            <a14:backgroundMark x1="73800" y1="63231" x2="83400" y2="62438"/>
                            <a14:backgroundMark x1="75400" y1="66799" x2="75200" y2="78692"/>
                            <a14:backgroundMark x1="63800" y1="80079" x2="79400" y2="85233"/>
                            <a14:backgroundMark x1="67200" y1="81070" x2="75400" y2="63429"/>
                            <a14:backgroundMark x1="75800" y1="67592" x2="81400" y2="84242"/>
                            <a14:backgroundMark x1="80000" y1="73142" x2="80000" y2="67195"/>
                            <a14:backgroundMark x1="67000" y1="84044" x2="81400" y2="88801"/>
                            <a14:backgroundMark x1="81600" y1="62438" x2="88800" y2="61249"/>
                            <a14:backgroundMark x1="6800" y1="74331" x2="36200" y2="75124"/>
                            <a14:backgroundMark x1="39400" y1="76115" x2="36000" y2="84242"/>
                            <a14:backgroundMark x1="30800" y1="78494" x2="27200" y2="85431"/>
                            <a14:backgroundMark x1="2800" y1="73935" x2="8200" y2="72547"/>
                            <a14:backgroundMark x1="34600" y1="74529" x2="42400" y2="74926"/>
                            <a14:backgroundMark x1="45400" y1="78097" x2="46000" y2="82656"/>
                            <a14:backgroundMark x1="46000" y1="82656" x2="27400" y2="90981"/>
                            <a14:backgroundMark x1="12329" y1="4891" x2="5753" y2="55435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90898" y="4841967"/>
                <a:ext cx="1010398" cy="10194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10" name="Group 109"/>
              <p:cNvGrpSpPr/>
              <p:nvPr/>
            </p:nvGrpSpPr>
            <p:grpSpPr>
              <a:xfrm>
                <a:off x="9502456" y="4880533"/>
                <a:ext cx="2067544" cy="1748021"/>
                <a:chOff x="3933459" y="5406252"/>
                <a:chExt cx="2067544" cy="1748021"/>
              </a:xfrm>
            </p:grpSpPr>
            <p:sp>
              <p:nvSpPr>
                <p:cNvPr id="111" name="Rectangle 34"/>
                <p:cNvSpPr>
                  <a:spLocks noChangeArrowheads="1"/>
                </p:cNvSpPr>
                <p:nvPr/>
              </p:nvSpPr>
              <p:spPr bwMode="auto">
                <a:xfrm>
                  <a:off x="3933459" y="6077055"/>
                  <a:ext cx="2067544" cy="10772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US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Cara </a:t>
                  </a:r>
                  <a:r>
                    <a:rPr kumimoji="0" lang="en-US" altLang="en-US" sz="16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Konte</a:t>
                  </a: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s</a:t>
                  </a:r>
                  <a:r>
                    <a:rPr kumimoji="0" lang="en-US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tan </a:t>
                  </a:r>
                  <a:endParaRPr kumimoji="0" lang="id-ID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endParaRPr>
                </a:p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US" altLang="en-US" sz="16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Memenangi</a:t>
                  </a:r>
                  <a:endParaRPr kumimoji="0" lang="id-ID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endParaRPr>
                </a:p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en-US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 </a:t>
                  </a:r>
                  <a:r>
                    <a:rPr kumimoji="0" lang="en-US" altLang="en-US" sz="16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Kursi</a:t>
                  </a:r>
                  <a:r>
                    <a:rPr kumimoji="0" lang="en-US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 P</a:t>
                  </a: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ilpres dan Pileg</a:t>
                  </a:r>
                  <a:endPara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  <p:pic>
              <p:nvPicPr>
                <p:cNvPr id="112" name="Picture 22" descr="Hasil gambar untuk cheat vector"/>
                <p:cNvPicPr>
                  <a:picLocks noChangeAspect="1" noChangeArrowheads="1"/>
                </p:cNvPicPr>
                <p:nvPr/>
              </p:nvPicPr>
              <p:blipFill>
                <a:blip r:embed="rId19" cstate="print">
                  <a:extLst>
                    <a:ext uri="{BEBA8EAE-BF5A-486C-A8C5-ECC9F3942E4B}">
                      <a14:imgProps xmlns:a14="http://schemas.microsoft.com/office/drawing/2010/main">
                        <a14:imgLayer r:embed="rId20">
                          <a14:imgEffect>
                            <a14:backgroundRemoval t="0" b="100000" l="10000" r="90000">
                              <a14:foregroundMark x1="19375" y1="61944" x2="78125" y2="19722"/>
                              <a14:foregroundMark x1="38333" y1="20556" x2="55625" y2="23611"/>
                              <a14:foregroundMark x1="56667" y1="24167" x2="30417" y2="45556"/>
                              <a14:foregroundMark x1="13958" y1="71389" x2="48333" y2="48333"/>
                              <a14:foregroundMark x1="38125" y1="73056" x2="63958" y2="48889"/>
                              <a14:foregroundMark x1="68333" y1="39167" x2="83958" y2="73611"/>
                              <a14:foregroundMark x1="39583" y1="94444" x2="63750" y2="94444"/>
                              <a14:foregroundMark x1="64375" y1="94444" x2="81458" y2="81111"/>
                              <a14:foregroundMark x1="43958" y1="54722" x2="79792" y2="36111"/>
                              <a14:foregroundMark x1="22500" y1="97500" x2="37292" y2="91667"/>
                            </a14:backgroundRemoval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428205" y="5406252"/>
                  <a:ext cx="1013296" cy="75997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113" name="Group 112"/>
              <p:cNvGrpSpPr/>
              <p:nvPr/>
            </p:nvGrpSpPr>
            <p:grpSpPr>
              <a:xfrm>
                <a:off x="8265258" y="3282865"/>
                <a:ext cx="1237198" cy="1510003"/>
                <a:chOff x="8662755" y="1606199"/>
                <a:chExt cx="1237198" cy="1510003"/>
              </a:xfrm>
            </p:grpSpPr>
            <p:sp>
              <p:nvSpPr>
                <p:cNvPr id="114" name="Oval 113"/>
                <p:cNvSpPr/>
                <p:nvPr/>
              </p:nvSpPr>
              <p:spPr>
                <a:xfrm>
                  <a:off x="8701355" y="1606199"/>
                  <a:ext cx="1061777" cy="1061777"/>
                </a:xfrm>
                <a:prstGeom prst="ellipse">
                  <a:avLst/>
                </a:prstGeom>
                <a:ln>
                  <a:noFill/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id-ID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15" name="Rectangle 25"/>
                <p:cNvSpPr>
                  <a:spLocks noChangeArrowheads="1"/>
                </p:cNvSpPr>
                <p:nvPr/>
              </p:nvSpPr>
              <p:spPr bwMode="auto">
                <a:xfrm>
                  <a:off x="8662755" y="2531427"/>
                  <a:ext cx="1237198" cy="5847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Kesadaran </a:t>
                  </a:r>
                </a:p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tabLst/>
                    <a:defRPr/>
                  </a:pPr>
                  <a:r>
                    <a:rPr kumimoji="0" lang="id-ID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mbria" panose="02040503050406030204" pitchFamily="18" charset="0"/>
                      <a:ea typeface="Cambria" panose="02040503050406030204" pitchFamily="18" charset="0"/>
                      <a:cs typeface="Arial" panose="020B0604020202020204" pitchFamily="34" charset="0"/>
                    </a:rPr>
                    <a:t>Demokrasi</a:t>
                  </a:r>
                  <a:endParaRPr kumimoji="0" lang="en-US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Cambria" panose="02040503050406030204" pitchFamily="18" charset="0"/>
                    <a:cs typeface="Arial" panose="020B0604020202020204" pitchFamily="34" charset="0"/>
                  </a:endParaRPr>
                </a:p>
              </p:txBody>
            </p:sp>
          </p:grpSp>
        </p:grpSp>
        <p:pic>
          <p:nvPicPr>
            <p:cNvPr id="2050" name="Picture 2" descr="Gambar terkait"/>
            <p:cNvPicPr>
              <a:picLocks noChangeAspect="1" noChangeArrowheads="1"/>
            </p:cNvPicPr>
            <p:nvPr/>
          </p:nvPicPr>
          <p:blipFill rotWithShape="1">
            <a:blip r:embed="rId21" cstate="print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ackgroundRemoval t="4286" b="96857" l="9972" r="89888">
                          <a14:foregroundMark x1="61657" y1="18000" x2="66573" y2="19429"/>
                          <a14:foregroundMark x1="67556" y1="16000" x2="58708" y2="26286"/>
                          <a14:foregroundMark x1="38764" y1="60000" x2="38764" y2="70857"/>
                          <a14:foregroundMark x1="43539" y1="76286" x2="44944" y2="8857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716" r="27030" b="11851"/>
            <a:stretch/>
          </p:blipFill>
          <p:spPr bwMode="auto">
            <a:xfrm>
              <a:off x="8695869" y="3094943"/>
              <a:ext cx="1111242" cy="1167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064E815-0602-43C4-85AE-827DDFDA65E5}"/>
              </a:ext>
            </a:extLst>
          </p:cNvPr>
          <p:cNvGrpSpPr/>
          <p:nvPr/>
        </p:nvGrpSpPr>
        <p:grpSpPr>
          <a:xfrm flipH="1">
            <a:off x="7322858" y="-14514"/>
            <a:ext cx="4864625" cy="592620"/>
            <a:chOff x="0" y="3151"/>
            <a:chExt cx="1962525" cy="370011"/>
          </a:xfrm>
        </p:grpSpPr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F9560A86-BD73-402D-B704-3B996C6566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1131889" y="8370"/>
              <a:ext cx="830636" cy="170297"/>
            </a:xfrm>
            <a:prstGeom prst="rect">
              <a:avLst/>
            </a:prstGeom>
          </p:spPr>
        </p:pic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9190EE09-0388-4A8E-8E5A-9A44091B4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635058" y="8370"/>
              <a:ext cx="1146844" cy="259567"/>
            </a:xfrm>
            <a:prstGeom prst="rect">
              <a:avLst/>
            </a:prstGeom>
          </p:spPr>
        </p:pic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085B9306-7D6C-4F88-83DE-0E3E3FBDD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0" y="8370"/>
              <a:ext cx="1563549" cy="364792"/>
            </a:xfrm>
            <a:prstGeom prst="rect">
              <a:avLst/>
            </a:prstGeom>
          </p:spPr>
        </p:pic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AC3E997B-CC77-4FBD-8ED4-2D05EABE4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08662449-9E07-4EE8-8B60-0D81271009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1376510" y="6884"/>
              <a:ext cx="186238" cy="259567"/>
            </a:xfrm>
            <a:prstGeom prst="rect">
              <a:avLst/>
            </a:prstGeom>
          </p:spPr>
        </p:pic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0126F8F7-E8D1-44CF-8BB9-AB58C481D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>
            <a:xfrm>
              <a:off x="1644853" y="8370"/>
              <a:ext cx="137255" cy="170297"/>
            </a:xfrm>
            <a:prstGeom prst="rect">
              <a:avLst/>
            </a:prstGeom>
          </p:spPr>
        </p:pic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4B1B18FD-9158-4A18-8B33-17A8F583B5D7}"/>
              </a:ext>
            </a:extLst>
          </p:cNvPr>
          <p:cNvGrpSpPr/>
          <p:nvPr/>
        </p:nvGrpSpPr>
        <p:grpSpPr>
          <a:xfrm>
            <a:off x="7908863" y="-14514"/>
            <a:ext cx="4505831" cy="1023685"/>
            <a:chOff x="7770749" y="1109112"/>
            <a:chExt cx="4505831" cy="1023685"/>
          </a:xfrm>
        </p:grpSpPr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6414A6BB-DB0C-4EFF-AF18-F65C56C05BF4}"/>
                </a:ext>
              </a:extLst>
            </p:cNvPr>
            <p:cNvSpPr txBox="1"/>
            <p:nvPr/>
          </p:nvSpPr>
          <p:spPr>
            <a:xfrm>
              <a:off x="7770749" y="1109112"/>
              <a:ext cx="35144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KEMENTERIAN DALAM NEGERI </a:t>
              </a:r>
            </a:p>
          </p:txBody>
        </p:sp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26E3C2DE-C3BE-4C51-8593-F2AE67E96E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0404" y="1130050"/>
              <a:ext cx="1366176" cy="1002747"/>
            </a:xfrm>
            <a:prstGeom prst="rect">
              <a:avLst/>
            </a:prstGeom>
          </p:spPr>
        </p:pic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CEF5FF81-0715-43BD-B74A-58858F4D2991}"/>
                </a:ext>
              </a:extLst>
            </p:cNvPr>
            <p:cNvSpPr/>
            <p:nvPr/>
          </p:nvSpPr>
          <p:spPr>
            <a:xfrm>
              <a:off x="9202950" y="1329966"/>
              <a:ext cx="201369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r" defTabSz="9144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Adobe Gothic Std B" panose="020B0800000000000000" pitchFamily="34" charset="-128"/>
                  <a:cs typeface="Times New Roman" panose="02020603050405020304" pitchFamily="18" charset="0"/>
                </a:rPr>
                <a:t>REPUBLIK INDONESIA</a:t>
              </a:r>
              <a:endParaRPr kumimoji="0" lang="en-A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Adobe Gothic Std B" panose="020B0800000000000000" pitchFamily="34" charset="-128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4" name="Group 133"/>
          <p:cNvGrpSpPr/>
          <p:nvPr/>
        </p:nvGrpSpPr>
        <p:grpSpPr>
          <a:xfrm>
            <a:off x="4593" y="6426000"/>
            <a:ext cx="5568287" cy="432000"/>
            <a:chOff x="0" y="6445041"/>
            <a:chExt cx="5568287" cy="432000"/>
          </a:xfrm>
        </p:grpSpPr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id="{530A10F9-18A0-4F2B-AEE2-A38B8BA57C4D}"/>
                </a:ext>
              </a:extLst>
            </p:cNvPr>
            <p:cNvGrpSpPr/>
            <p:nvPr/>
          </p:nvGrpSpPr>
          <p:grpSpPr>
            <a:xfrm rot="10800000" flipH="1">
              <a:off x="0" y="6445041"/>
              <a:ext cx="5568287" cy="432000"/>
              <a:chOff x="0" y="3151"/>
              <a:chExt cx="1962525" cy="321485"/>
            </a:xfrm>
          </p:grpSpPr>
          <p:pic>
            <p:nvPicPr>
              <p:cNvPr id="144" name="Picture 143">
                <a:extLst>
                  <a:ext uri="{FF2B5EF4-FFF2-40B4-BE49-F238E27FC236}">
                    <a16:creationId xmlns:a16="http://schemas.microsoft.com/office/drawing/2014/main" id="{1B396F22-D0CD-469D-A65A-A94960B63F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1131889" y="8370"/>
                <a:ext cx="830636" cy="170297"/>
              </a:xfrm>
              <a:prstGeom prst="rect">
                <a:avLst/>
              </a:prstGeom>
            </p:spPr>
          </p:pic>
          <p:pic>
            <p:nvPicPr>
              <p:cNvPr id="145" name="Picture 144">
                <a:extLst>
                  <a:ext uri="{FF2B5EF4-FFF2-40B4-BE49-F238E27FC236}">
                    <a16:creationId xmlns:a16="http://schemas.microsoft.com/office/drawing/2014/main" id="{5866EF6C-BC8B-434B-9454-388BD59E17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635058" y="8370"/>
                <a:ext cx="1164519" cy="235172"/>
              </a:xfrm>
              <a:prstGeom prst="rect">
                <a:avLst/>
              </a:prstGeom>
            </p:spPr>
          </p:pic>
          <p:pic>
            <p:nvPicPr>
              <p:cNvPr id="146" name="Picture 145">
                <a:extLst>
                  <a:ext uri="{FF2B5EF4-FFF2-40B4-BE49-F238E27FC236}">
                    <a16:creationId xmlns:a16="http://schemas.microsoft.com/office/drawing/2014/main" id="{F6BF2F4F-F0DE-4A3E-9AD8-85B352D7F6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0" y="8370"/>
                <a:ext cx="1563549" cy="316266"/>
              </a:xfrm>
              <a:prstGeom prst="rect">
                <a:avLst/>
              </a:prstGeom>
            </p:spPr>
          </p:pic>
          <p:pic>
            <p:nvPicPr>
              <p:cNvPr id="147" name="Picture 146">
                <a:extLst>
                  <a:ext uri="{FF2B5EF4-FFF2-40B4-BE49-F238E27FC236}">
                    <a16:creationId xmlns:a16="http://schemas.microsoft.com/office/drawing/2014/main" id="{379E1CC8-BD7F-4D4F-AD9C-01C0BA0070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206" y="3151"/>
                <a:ext cx="114544" cy="321485"/>
              </a:xfrm>
              <a:prstGeom prst="rect">
                <a:avLst/>
              </a:prstGeom>
            </p:spPr>
          </p:pic>
          <p:pic>
            <p:nvPicPr>
              <p:cNvPr id="148" name="Picture 147">
                <a:extLst>
                  <a:ext uri="{FF2B5EF4-FFF2-40B4-BE49-F238E27FC236}">
                    <a16:creationId xmlns:a16="http://schemas.microsoft.com/office/drawing/2014/main" id="{AF08D713-7402-44EA-9B24-38A05E5242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359962" y="8370"/>
                <a:ext cx="203587" cy="235172"/>
              </a:xfrm>
              <a:prstGeom prst="rect">
                <a:avLst/>
              </a:prstGeom>
            </p:spPr>
          </p:pic>
          <p:pic>
            <p:nvPicPr>
              <p:cNvPr id="149" name="Picture 148">
                <a:extLst>
                  <a:ext uri="{FF2B5EF4-FFF2-40B4-BE49-F238E27FC236}">
                    <a16:creationId xmlns:a16="http://schemas.microsoft.com/office/drawing/2014/main" id="{B5E2C757-CD8E-4800-93CF-7BF331978F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644853" y="8370"/>
                <a:ext cx="154726" cy="170297"/>
              </a:xfrm>
              <a:prstGeom prst="rect">
                <a:avLst/>
              </a:prstGeom>
            </p:spPr>
          </p:pic>
        </p:grpSp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C4C24322-CA1F-4AB9-807F-A31B31940E52}"/>
                </a:ext>
              </a:extLst>
            </p:cNvPr>
            <p:cNvGrpSpPr/>
            <p:nvPr/>
          </p:nvGrpSpPr>
          <p:grpSpPr>
            <a:xfrm>
              <a:off x="64021" y="6492021"/>
              <a:ext cx="4677169" cy="313487"/>
              <a:chOff x="-17527" y="6462485"/>
              <a:chExt cx="5261293" cy="364301"/>
            </a:xfrm>
          </p:grpSpPr>
          <p:pic>
            <p:nvPicPr>
              <p:cNvPr id="137" name="Picture 136">
                <a:extLst>
                  <a:ext uri="{FF2B5EF4-FFF2-40B4-BE49-F238E27FC236}">
                    <a16:creationId xmlns:a16="http://schemas.microsoft.com/office/drawing/2014/main" id="{56B530AC-EB7E-453A-AE63-754B7BC7C6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1">
                        <a14:imgEffect>
                          <a14:colorTemperature colorTemp="11200"/>
                        </a14:imgEffect>
                        <a14:imgEffect>
                          <a14:saturation sat="3300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7527" y="6560490"/>
                <a:ext cx="191966" cy="202833"/>
              </a:xfrm>
              <a:prstGeom prst="rect">
                <a:avLst/>
              </a:prstGeom>
            </p:spPr>
          </p:pic>
          <p:sp>
            <p:nvSpPr>
              <p:cNvPr id="138" name="TextBox 137">
                <a:extLst>
                  <a:ext uri="{FF2B5EF4-FFF2-40B4-BE49-F238E27FC236}">
                    <a16:creationId xmlns:a16="http://schemas.microsoft.com/office/drawing/2014/main" id="{973E7806-366B-4D25-BF71-B9B1A0732416}"/>
                  </a:ext>
                </a:extLst>
              </p:cNvPr>
              <p:cNvSpPr txBox="1"/>
              <p:nvPr/>
            </p:nvSpPr>
            <p:spPr>
              <a:xfrm>
                <a:off x="120906" y="6464693"/>
                <a:ext cx="1515193" cy="357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Arial" charset="0"/>
                </a:endParaRPr>
              </a:p>
            </p:txBody>
          </p:sp>
          <p:sp>
            <p:nvSpPr>
              <p:cNvPr id="139" name="TextBox 138">
                <a:extLst>
                  <a:ext uri="{FF2B5EF4-FFF2-40B4-BE49-F238E27FC236}">
                    <a16:creationId xmlns:a16="http://schemas.microsoft.com/office/drawing/2014/main" id="{EB16B493-FF65-487F-8CC7-3E9FC9196152}"/>
                  </a:ext>
                </a:extLst>
              </p:cNvPr>
              <p:cNvSpPr txBox="1"/>
              <p:nvPr/>
            </p:nvSpPr>
            <p:spPr>
              <a:xfrm>
                <a:off x="1647991" y="6462485"/>
                <a:ext cx="1515193" cy="357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rPr>
                  <a:t>kemendagri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Arial" charset="0"/>
                </a:endParaRPr>
              </a:p>
            </p:txBody>
          </p:sp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B5BB674C-03C2-48FA-9D4B-E3A5F18B866C}"/>
                  </a:ext>
                </a:extLst>
              </p:cNvPr>
              <p:cNvSpPr txBox="1"/>
              <p:nvPr/>
            </p:nvSpPr>
            <p:spPr>
              <a:xfrm>
                <a:off x="3277021" y="6469121"/>
                <a:ext cx="1747805" cy="357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AU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rPr>
                  <a:t>@</a:t>
                </a:r>
                <a:r>
                  <a:rPr kumimoji="0" lang="en-AU" sz="14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S PGothic" pitchFamily="34" charset="-128"/>
                    <a:cs typeface="Arial" charset="0"/>
                  </a:rPr>
                  <a:t>kemendagri_ri</a:t>
                </a:r>
                <a:endParaRPr kumimoji="0" lang="en-A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S PGothic" pitchFamily="34" charset="-128"/>
                  <a:cs typeface="Arial" charset="0"/>
                </a:endParaRPr>
              </a:p>
            </p:txBody>
          </p:sp>
          <p:pic>
            <p:nvPicPr>
              <p:cNvPr id="141" name="Picture 140">
                <a:extLst>
                  <a:ext uri="{FF2B5EF4-FFF2-40B4-BE49-F238E27FC236}">
                    <a16:creationId xmlns:a16="http://schemas.microsoft.com/office/drawing/2014/main" id="{CA86CE76-0A71-4C63-871E-19A3D79DCF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2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63088" y="6547883"/>
                <a:ext cx="182949" cy="188522"/>
              </a:xfrm>
              <a:prstGeom prst="rect">
                <a:avLst/>
              </a:prstGeom>
            </p:spPr>
          </p:pic>
          <p:pic>
            <p:nvPicPr>
              <p:cNvPr id="142" name="Picture 141">
                <a:extLst>
                  <a:ext uri="{FF2B5EF4-FFF2-40B4-BE49-F238E27FC236}">
                    <a16:creationId xmlns:a16="http://schemas.microsoft.com/office/drawing/2014/main" id="{25980D32-55BE-4BF2-84FA-272888FBE5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3" cstate="print">
                <a:biLevel thresh="75000"/>
                <a:extLst>
                  <a:ext uri="{BEBA8EAE-BF5A-486C-A8C5-ECC9F3942E4B}">
                    <a14:imgProps xmlns:a14="http://schemas.microsoft.com/office/drawing/2010/main">
                      <a14:imgLayer r:embed="rId34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34450" y="6552311"/>
                <a:ext cx="208469" cy="205789"/>
              </a:xfrm>
              <a:prstGeom prst="rect">
                <a:avLst/>
              </a:prstGeom>
            </p:spPr>
          </p:pic>
          <p:pic>
            <p:nvPicPr>
              <p:cNvPr id="143" name="Picture 142">
                <a:extLst>
                  <a:ext uri="{FF2B5EF4-FFF2-40B4-BE49-F238E27FC236}">
                    <a16:creationId xmlns:a16="http://schemas.microsoft.com/office/drawing/2014/main" id="{8BEFCF9F-5C62-44F1-935B-5FFCE8090E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5" cstate="print">
                <a:biLevel thresh="75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01009" y="6560490"/>
                <a:ext cx="242757" cy="187993"/>
              </a:xfrm>
              <a:prstGeom prst="rect">
                <a:avLst/>
              </a:prstGeom>
            </p:spPr>
          </p:pic>
        </p:grpSp>
      </p:grpSp>
      <p:sp>
        <p:nvSpPr>
          <p:cNvPr id="152" name="Rectangle 21"/>
          <p:cNvSpPr>
            <a:spLocks noChangeArrowheads="1"/>
          </p:cNvSpPr>
          <p:nvPr/>
        </p:nvSpPr>
        <p:spPr bwMode="auto">
          <a:xfrm>
            <a:off x="3820145" y="2894101"/>
            <a:ext cx="1619948" cy="590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id-ID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Fasilitas Kampanye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grpSp>
        <p:nvGrpSpPr>
          <p:cNvPr id="153" name="Group 152"/>
          <p:cNvGrpSpPr/>
          <p:nvPr/>
        </p:nvGrpSpPr>
        <p:grpSpPr>
          <a:xfrm>
            <a:off x="104634" y="-5039"/>
            <a:ext cx="823015" cy="1213209"/>
            <a:chOff x="104634" y="-5039"/>
            <a:chExt cx="823015" cy="1213209"/>
          </a:xfrm>
        </p:grpSpPr>
        <p:pic>
          <p:nvPicPr>
            <p:cNvPr id="154" name="Picture 153"/>
            <p:cNvPicPr>
              <a:picLocks noChangeAspect="1"/>
            </p:cNvPicPr>
            <p:nvPr/>
          </p:nvPicPr>
          <p:blipFill>
            <a:blip r:embed="rId36">
              <a:extLst>
                <a:ext uri="{BEBA8EAE-BF5A-486C-A8C5-ECC9F3942E4B}">
                  <a14:imgProps xmlns:a14="http://schemas.microsoft.com/office/drawing/2010/main">
                    <a14:imgLayer r:embed="rId37">
                      <a14:imgEffect>
                        <a14:backgroundRemoval t="0" b="100000" l="0" r="100000">
                          <a14:foregroundMark x1="96040" y1="4523" x2="99010" y2="6934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03436" y="-5039"/>
              <a:ext cx="615749" cy="1213209"/>
            </a:xfrm>
            <a:prstGeom prst="rect">
              <a:avLst/>
            </a:prstGeom>
          </p:spPr>
        </p:pic>
        <p:pic>
          <p:nvPicPr>
            <p:cNvPr id="155" name="Picture 2" descr="https://gawianku.files.wordpress.com/2014/08/0e9a4-garudapancasila-svg.png">
              <a:extLst>
                <a:ext uri="{FF2B5EF4-FFF2-40B4-BE49-F238E27FC236}">
                  <a16:creationId xmlns:a16="http://schemas.microsoft.com/office/drawing/2014/main" id="{8663E78A-F474-4F8C-896C-E006F8DB96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634" y="43671"/>
              <a:ext cx="823015" cy="856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976320" y="3919790"/>
            <a:ext cx="1730258" cy="1122064"/>
            <a:chOff x="976320" y="3919790"/>
            <a:chExt cx="1730258" cy="1122064"/>
          </a:xfrm>
        </p:grpSpPr>
        <p:pic>
          <p:nvPicPr>
            <p:cNvPr id="18434" name="Picture 2" descr="Hand Truck Box Icon 256x256"/>
            <p:cNvPicPr>
              <a:picLocks noChangeAspect="1" noChangeArrowheads="1"/>
            </p:cNvPicPr>
            <p:nvPr/>
          </p:nvPicPr>
          <p:blipFill>
            <a:blip r:embed="rId39">
              <a:extLst>
                <a:ext uri="{BEBA8EAE-BF5A-486C-A8C5-ECC9F3942E4B}">
                  <a14:imgProps xmlns:a14="http://schemas.microsoft.com/office/drawing/2010/main">
                    <a14:imgLayer r:embed="rId40">
                      <a14:imgEffect>
                        <a14:backgroundRemoval t="0" b="100000" l="0" r="100000">
                          <a14:foregroundMark x1="89453" y1="78125" x2="82422" y2="74219"/>
                          <a14:foregroundMark x1="80859" y1="74219" x2="66406" y2="77344"/>
                          <a14:foregroundMark x1="73438" y1="83984" x2="71484" y2="89063"/>
                          <a14:foregroundMark x1="76172" y1="91016" x2="90234" y2="95313"/>
                          <a14:foregroundMark x1="91406" y1="93359" x2="94141" y2="78516"/>
                          <a14:foregroundMark x1="87109" y1="83984" x2="80469" y2="88672"/>
                          <a14:foregroundMark x1="86719" y1="90625" x2="78906" y2="7851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76320" y="3919790"/>
              <a:ext cx="1081370" cy="10750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1">
              <a:extLst>
                <a:ext uri="{BEBA8EAE-BF5A-486C-A8C5-ECC9F3942E4B}">
                  <a14:imgProps xmlns:a14="http://schemas.microsoft.com/office/drawing/2010/main">
                    <a14:imgLayer r:embed="rId42">
                      <a14:imgEffect>
                        <a14:backgroundRemoval t="10000" b="90000" l="10000" r="90000">
                          <a14:foregroundMark x1="35038" y1="34091" x2="33902" y2="47917"/>
                          <a14:backgroundMark x1="35038" y1="22159" x2="62689" y2="23295"/>
                          <a14:backgroundMark x1="63636" y1="25189" x2="75379" y2="39583"/>
                          <a14:backgroundMark x1="74621" y1="41667" x2="69129" y2="57765"/>
                          <a14:backgroundMark x1="67992" y1="59848" x2="61174" y2="70833"/>
                          <a14:backgroundMark x1="61174" y1="70833" x2="54545" y2="70833"/>
                          <a14:backgroundMark x1="56629" y1="70644" x2="47917" y2="71591"/>
                          <a14:backgroundMark x1="47917" y1="71591" x2="33712" y2="62121"/>
                          <a14:backgroundMark x1="33712" y1="62121" x2="27462" y2="46402"/>
                          <a14:backgroundMark x1="30114" y1="48295" x2="29356" y2="32576"/>
                          <a14:backgroundMark x1="31629" y1="37879" x2="33712" y2="32008"/>
                          <a14:backgroundMark x1="33712" y1="31250" x2="35985" y2="30492"/>
                        </a14:backgroundRemoval>
                      </a14:imgEffect>
                    </a14:imgLayer>
                  </a14:imgProps>
                </a:ext>
              </a:extLst>
            </a:blip>
            <a:srcRect l="29879" t="25144" r="27117" b="29879"/>
            <a:stretch/>
          </p:blipFill>
          <p:spPr>
            <a:xfrm>
              <a:off x="1739842" y="4030772"/>
              <a:ext cx="966736" cy="1011082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3827462" y="1721895"/>
            <a:ext cx="1612633" cy="1195388"/>
            <a:chOff x="3827460" y="1721895"/>
            <a:chExt cx="1612633" cy="119538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3">
              <a:extLst>
                <a:ext uri="{BEBA8EAE-BF5A-486C-A8C5-ECC9F3942E4B}">
                  <a14:imgProps xmlns:a14="http://schemas.microsoft.com/office/drawing/2010/main">
                    <a14:imgLayer r:embed="rId44">
                      <a14:imgEffect>
                        <a14:backgroundRemoval t="24444" b="78025" l="9524" r="89683">
                          <a14:foregroundMark x1="27513" y1="35556" x2="56614" y2="37284"/>
                          <a14:foregroundMark x1="35450" y1="39506" x2="52910" y2="39259"/>
                          <a14:foregroundMark x1="27778" y1="39259" x2="34921" y2="51852"/>
                          <a14:foregroundMark x1="50000" y1="73827" x2="57143" y2="72593"/>
                          <a14:foregroundMark x1="28836" y1="57284" x2="45503" y2="58025"/>
                        </a14:backgroundRemoval>
                      </a14:imgEffect>
                    </a14:imgLayer>
                  </a14:imgProps>
                </a:ext>
              </a:extLst>
            </a:blip>
            <a:srcRect l="17926" t="27163" r="29499" b="22842"/>
            <a:stretch/>
          </p:blipFill>
          <p:spPr>
            <a:xfrm>
              <a:off x="4266843" y="1721895"/>
              <a:ext cx="1173250" cy="1195388"/>
            </a:xfrm>
            <a:prstGeom prst="rect">
              <a:avLst/>
            </a:prstGeom>
          </p:spPr>
        </p:pic>
        <p:pic>
          <p:nvPicPr>
            <p:cNvPr id="1030" name="Picture 6" descr="Box Closed Icon 256x256"/>
            <p:cNvPicPr>
              <a:picLocks noChangeAspect="1" noChangeArrowheads="1"/>
            </p:cNvPicPr>
            <p:nvPr/>
          </p:nvPicPr>
          <p:blipFill>
            <a:blip r:embed="rId45" cstate="print">
              <a:extLst>
                <a:ext uri="{BEBA8EAE-BF5A-486C-A8C5-ECC9F3942E4B}">
                  <a14:imgProps xmlns:a14="http://schemas.microsoft.com/office/drawing/2010/main">
                    <a14:imgLayer r:embed="rId46">
                      <a14:imgEffect>
                        <a14:backgroundRemoval t="9766" b="100000" l="9766" r="89844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7460" y="1963872"/>
              <a:ext cx="923215" cy="9232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Group 7"/>
          <p:cNvGrpSpPr/>
          <p:nvPr/>
        </p:nvGrpSpPr>
        <p:grpSpPr>
          <a:xfrm>
            <a:off x="3822310" y="3830172"/>
            <a:ext cx="1653662" cy="1242962"/>
            <a:chOff x="3822310" y="3830172"/>
            <a:chExt cx="1653662" cy="1242962"/>
          </a:xfrm>
        </p:grpSpPr>
        <p:pic>
          <p:nvPicPr>
            <p:cNvPr id="1032" name="Picture 8" descr="https://www.iconexperience.com/_img/g_collection_png/standard/256x256/scales.png"/>
            <p:cNvPicPr>
              <a:picLocks noChangeAspect="1" noChangeArrowheads="1"/>
            </p:cNvPicPr>
            <p:nvPr/>
          </p:nvPicPr>
          <p:blipFill>
            <a:blip r:embed="rId47">
              <a:extLst>
                <a:ext uri="{BEBA8EAE-BF5A-486C-A8C5-ECC9F3942E4B}">
                  <a14:imgProps xmlns:a14="http://schemas.microsoft.com/office/drawing/2010/main">
                    <a14:imgLayer r:embed="rId48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2310" y="3830172"/>
              <a:ext cx="1133991" cy="11339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https://www.iconexperience.com/_img/g_collection_png/standard/256x256/police_car.png"/>
            <p:cNvPicPr>
              <a:picLocks noChangeAspect="1" noChangeArrowheads="1"/>
            </p:cNvPicPr>
            <p:nvPr/>
          </p:nvPicPr>
          <p:blipFill>
            <a:blip r:embed="rId49" cstate="print">
              <a:extLst>
                <a:ext uri="{BEBA8EAE-BF5A-486C-A8C5-ECC9F3942E4B}">
                  <a14:imgProps xmlns:a14="http://schemas.microsoft.com/office/drawing/2010/main">
                    <a14:imgLayer r:embed="rId50">
                      <a14:imgEffect>
                        <a14:backgroundRemoval t="9766" b="100000" l="0" r="100000">
                          <a14:foregroundMark x1="9375" y1="68750" x2="29688" y2="70703"/>
                          <a14:foregroundMark x1="63281" y1="65625" x2="94531" y2="66016"/>
                          <a14:foregroundMark x1="5469" y1="62891" x2="23828" y2="64844"/>
                          <a14:foregroundMark x1="29688" y1="15625" x2="70703" y2="1562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7731" y="4294893"/>
              <a:ext cx="778241" cy="7782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11246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8C6393B-ED7E-487C-88FC-938BA11A6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3" t="2174" r="3334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275B5284-E44D-45C7-90EA-6E65187CCE14}"/>
              </a:ext>
            </a:extLst>
          </p:cNvPr>
          <p:cNvSpPr txBox="1">
            <a:spLocks noGrp="1"/>
          </p:cNvSpPr>
          <p:nvPr/>
        </p:nvSpPr>
        <p:spPr bwMode="auto">
          <a:xfrm>
            <a:off x="7362092" y="5367714"/>
            <a:ext cx="1363484" cy="31652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84408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3C2CA7C9-D562-40B4-BA73-CBB82C93D38C}" type="slidenum">
              <a:rPr kumimoji="0" lang="en-GB" altLang="id-ID" sz="646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Verdana" panose="020B0604030504040204" pitchFamily="34" charset="0"/>
                <a:ea typeface="MS PGothic" pitchFamily="34" charset="-128"/>
                <a:cs typeface="Arial" panose="020B0604020202020204" pitchFamily="34" charset="0"/>
              </a:rPr>
              <a:pPr marL="0" marR="0" lvl="0" indent="0" algn="r" defTabSz="84408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26</a:t>
            </a:fld>
            <a:endParaRPr kumimoji="0" lang="en-GB" altLang="id-ID" sz="646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erdana" panose="020B060403050404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B6ADD9-49A9-475F-B5E4-E73B8F3A365A}"/>
              </a:ext>
            </a:extLst>
          </p:cNvPr>
          <p:cNvSpPr txBox="1"/>
          <p:nvPr/>
        </p:nvSpPr>
        <p:spPr>
          <a:xfrm>
            <a:off x="2999656" y="5088710"/>
            <a:ext cx="65353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84408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Arial" charset="0"/>
              </a:rPr>
              <a:t>TERIMAKASIH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C80EBCEB-56C3-4704-8CE9-23E40ECB77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072" y="280422"/>
            <a:ext cx="3209854" cy="2159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85014D4-0EC3-441A-9262-73D721E878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054" y="2550381"/>
            <a:ext cx="6553889" cy="241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351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28069</TotalTime>
  <Words>1966</Words>
  <Application>Microsoft Macintosh PowerPoint</Application>
  <PresentationFormat>Layar Lebar</PresentationFormat>
  <Paragraphs>419</Paragraphs>
  <Slides>27</Slides>
  <Notes>4</Notes>
  <HiddenSlides>0</HiddenSlides>
  <MMClips>0</MMClips>
  <ScaleCrop>false</ScaleCrop>
  <HeadingPairs>
    <vt:vector size="6" baseType="variant">
      <vt:variant>
        <vt:lpstr>Font Dipakai</vt:lpstr>
      </vt:variant>
      <vt:variant>
        <vt:i4>19</vt:i4>
      </vt:variant>
      <vt:variant>
        <vt:lpstr>Tema</vt:lpstr>
      </vt:variant>
      <vt:variant>
        <vt:i4>5</vt:i4>
      </vt:variant>
      <vt:variant>
        <vt:lpstr>Judul Slide</vt:lpstr>
      </vt:variant>
      <vt:variant>
        <vt:i4>27</vt:i4>
      </vt:variant>
    </vt:vector>
  </HeadingPairs>
  <TitlesOfParts>
    <vt:vector size="51" baseType="lpstr">
      <vt:lpstr>Adobe Gothic Std B</vt:lpstr>
      <vt:lpstr>맑은 고딕</vt:lpstr>
      <vt:lpstr>ＭＳ Ｐゴシック</vt:lpstr>
      <vt:lpstr>ＭＳ Ｐゴシック</vt:lpstr>
      <vt:lpstr>Andalus</vt:lpstr>
      <vt:lpstr>Arial</vt:lpstr>
      <vt:lpstr>Bebas Neue</vt:lpstr>
      <vt:lpstr>Bodoni Bk BT</vt:lpstr>
      <vt:lpstr>BrowalliaUPC</vt:lpstr>
      <vt:lpstr>Calibri</vt:lpstr>
      <vt:lpstr>Calibri Light</vt:lpstr>
      <vt:lpstr>Cambria</vt:lpstr>
      <vt:lpstr>Montserrat</vt:lpstr>
      <vt:lpstr>Segoe UI</vt:lpstr>
      <vt:lpstr>Tahoma</vt:lpstr>
      <vt:lpstr>Times New Roman</vt:lpstr>
      <vt:lpstr>Verdana</vt:lpstr>
      <vt:lpstr>Wingdings</vt:lpstr>
      <vt:lpstr>Zelda</vt:lpstr>
      <vt:lpstr>5_Office Theme</vt:lpstr>
      <vt:lpstr>6_Office Theme</vt:lpstr>
      <vt:lpstr>9_Office Theme</vt:lpstr>
      <vt:lpstr>3_Office Theme</vt:lpstr>
      <vt:lpstr>7_Office Theme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 32</dc:title>
  <dc:creator>Jiwa Muhamad</dc:creator>
  <dc:description>Kemendagri - Otda</dc:description>
  <cp:lastModifiedBy>Pengguna Microsoft Office</cp:lastModifiedBy>
  <cp:revision>1871</cp:revision>
  <cp:lastPrinted>2019-03-30T07:15:04Z</cp:lastPrinted>
  <dcterms:created xsi:type="dcterms:W3CDTF">2004-08-05T04:11:38Z</dcterms:created>
  <dcterms:modified xsi:type="dcterms:W3CDTF">2019-03-31T03:56:32Z</dcterms:modified>
</cp:coreProperties>
</file>