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sldIdLst>
    <p:sldId id="256" r:id="rId2"/>
    <p:sldId id="257" r:id="rId3"/>
    <p:sldId id="258" r:id="rId4"/>
    <p:sldId id="259" r:id="rId5"/>
  </p:sldIdLst>
  <p:sldSz cx="9906000" cy="6858000" type="A4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600" dirty="0" err="1">
                <a:solidFill>
                  <a:schemeClr val="tx1"/>
                </a:solidFill>
              </a:rPr>
              <a:t>Jumlah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Responden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</a:rPr>
              <a:t>Tahun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2019 </a:t>
            </a:r>
          </a:p>
        </c:rich>
      </c:tx>
      <c:layout>
        <c:manualLayout>
          <c:xMode val="edge"/>
          <c:yMode val="edge"/>
          <c:x val="0.19770140214551779"/>
          <c:y val="4.18434855952977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Jumlah Responden Tahun 2019 </c:v>
                </c:pt>
              </c:strCache>
            </c:strRef>
          </c:tx>
          <c:spPr>
            <a:effectLst>
              <a:outerShdw blurRad="50800" dist="50800" dir="5400000" algn="ctr" rotWithShape="0">
                <a:srgbClr val="000000"/>
              </a:outerShdw>
            </a:effectLst>
          </c:spPr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>
                <a:outerShdw blurRad="50800" dist="50800" dir="5400000" algn="ctr" rotWithShape="0">
                  <a:srgbClr val="000000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D01C-4E3A-9064-2DB3A7F1E06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>
                <a:outerShdw blurRad="50800" dist="50800" dir="5400000" algn="ctr" rotWithShape="0">
                  <a:srgbClr val="000000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D01C-4E3A-9064-2DB3A7F1E06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>
                <a:outerShdw blurRad="50800" dist="50800" dir="5400000" algn="ctr" rotWithShape="0">
                  <a:srgbClr val="000000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D01C-4E3A-9064-2DB3A7F1E06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>
                <a:outerShdw blurRad="50800" dist="50800" dir="5400000" algn="ctr" rotWithShape="0">
                  <a:srgbClr val="000000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D01C-4E3A-9064-2DB3A7F1E068}"/>
              </c:ext>
            </c:extLst>
          </c:dPt>
          <c:cat>
            <c:strRef>
              <c:f>Sheet1!$A$2:$A$5</c:f>
              <c:strCache>
                <c:ptCount val="2"/>
                <c:pt idx="0">
                  <c:v>Laki-laki</c:v>
                </c:pt>
                <c:pt idx="1">
                  <c:v>Perempuan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40.200000000000003</c:v>
                </c:pt>
                <c:pt idx="1">
                  <c:v>59.8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01C-4E3A-9064-2DB3A7F1E0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3864347397740973"/>
          <c:y val="0.38210072942858186"/>
          <c:w val="0.31114791318970375"/>
          <c:h val="0.207999138280340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Pulau Jawa</c:v>
                </c:pt>
              </c:strCache>
            </c:strRef>
          </c:tx>
          <c:spPr>
            <a:solidFill>
              <a:schemeClr val="tx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1"/>
                <c:pt idx="0">
                  <c:v>Domisili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1"/>
                <c:pt idx="0">
                  <c:v>65.2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137-4212-8465-40CE959B000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Luar Pulau Jawa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1"/>
                <c:pt idx="0">
                  <c:v>Domisili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1"/>
                <c:pt idx="0">
                  <c:v>34.799999999999997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137-4212-8465-40CE959B00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16962304"/>
        <c:axId val="816956144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1"/>
                      <c:pt idx="0">
                        <c:v>Domisili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1"/>
                      <c:pt idx="0">
                        <c:v>2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0137-4212-8465-40CE959B0006}"/>
                  </c:ext>
                </c:extLst>
              </c15:ser>
            </c15:filteredBarSeries>
          </c:ext>
        </c:extLst>
      </c:barChart>
      <c:catAx>
        <c:axId val="816962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16956144"/>
        <c:crosses val="autoZero"/>
        <c:auto val="1"/>
        <c:lblAlgn val="ctr"/>
        <c:lblOffset val="100"/>
        <c:noMultiLvlLbl val="0"/>
      </c:catAx>
      <c:valAx>
        <c:axId val="8169561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6962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45 Tahun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1"/>
                <c:pt idx="0">
                  <c:v>Usia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1"/>
                <c:pt idx="0">
                  <c:v>8.1999999999999993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1-49F2-AF6F-5522E8A07AD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35-45 Tahun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1"/>
                <c:pt idx="0">
                  <c:v>Usia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1"/>
                <c:pt idx="0">
                  <c:v>48.04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5A1-49F2-AF6F-5522E8A07AD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&lt; 35 Tahun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1"/>
                <c:pt idx="0">
                  <c:v>Usia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1"/>
                <c:pt idx="0">
                  <c:v>43.75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5A1-49F2-AF6F-5522E8A07A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635574704"/>
        <c:axId val="635571904"/>
      </c:barChart>
      <c:catAx>
        <c:axId val="6355747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35571904"/>
        <c:crosses val="autoZero"/>
        <c:auto val="1"/>
        <c:lblAlgn val="ctr"/>
        <c:lblOffset val="100"/>
        <c:noMultiLvlLbl val="0"/>
      </c:catAx>
      <c:valAx>
        <c:axId val="6355719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635574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6411942296802491E-2"/>
          <c:y val="0.70964173889067106"/>
          <c:w val="0.82717611540639502"/>
          <c:h val="0.135473231826460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 err="1">
                <a:solidFill>
                  <a:schemeClr val="tx1"/>
                </a:solidFill>
              </a:rPr>
              <a:t>Jawaban</a:t>
            </a:r>
            <a:r>
              <a:rPr lang="en-US" sz="1400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Permohonan</a:t>
            </a:r>
            <a:endParaRPr lang="en-US" sz="1400" b="1" dirty="0">
              <a:solidFill>
                <a:schemeClr val="tx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Jawaban Permohonan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>
              <a:outerShdw blurRad="50800" dist="50800" dir="5400000" algn="ctr" rotWithShape="0">
                <a:srgbClr val="000000">
                  <a:alpha val="90000"/>
                </a:srgbClr>
              </a:outerShdw>
            </a:effectLst>
          </c:spPr>
          <c:dPt>
            <c:idx val="0"/>
            <c:bubble3D val="0"/>
            <c:spPr>
              <a:solidFill>
                <a:srgbClr val="00B050"/>
              </a:solidFill>
              <a:ln w="19050">
                <a:noFill/>
              </a:ln>
              <a:effectLst>
                <a:outerShdw blurRad="50800" dist="50800" dir="5400000" algn="ctr" rotWithShape="0">
                  <a:srgbClr val="000000">
                    <a:alpha val="90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6250-42BA-9FFC-FBE77FA57137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  <a:ln w="19050">
                <a:noFill/>
              </a:ln>
              <a:effectLst>
                <a:outerShdw blurRad="50800" dist="50800" dir="5400000" algn="ctr" rotWithShape="0">
                  <a:srgbClr val="000000">
                    <a:alpha val="90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6250-42BA-9FFC-FBE77FA57137}"/>
              </c:ext>
            </c:extLst>
          </c:dPt>
          <c:cat>
            <c:strRef>
              <c:f>Sheet1!$A$2:$A$5</c:f>
              <c:strCache>
                <c:ptCount val="2"/>
                <c:pt idx="0">
                  <c:v>Puas</c:v>
                </c:pt>
                <c:pt idx="1">
                  <c:v>Belum Puas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84.76</c:v>
                </c:pt>
                <c:pt idx="1">
                  <c:v>15.23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250-42BA-9FFC-FBE77FA571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 err="1">
                <a:solidFill>
                  <a:schemeClr val="tx1"/>
                </a:solidFill>
              </a:rPr>
              <a:t>Sarana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dan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Prasarana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Pelayanan</a:t>
            </a:r>
            <a:endParaRPr lang="en-US" sz="1400" b="1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362002596959908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Sarana dan Prasarana Pelayanan</c:v>
                </c:pt>
              </c:strCache>
            </c:strRef>
          </c:tx>
          <c:spPr>
            <a:effectLst>
              <a:outerShdw blurRad="50800" dist="50800" dir="5400000" algn="ctr" rotWithShape="0">
                <a:srgbClr val="000000"/>
              </a:outerShdw>
            </a:effectLst>
          </c:spPr>
          <c:dPt>
            <c:idx val="0"/>
            <c:bubble3D val="0"/>
            <c:spPr>
              <a:solidFill>
                <a:schemeClr val="tx2">
                  <a:lumMod val="75000"/>
                </a:schemeClr>
              </a:solidFill>
              <a:ln w="19050">
                <a:noFill/>
              </a:ln>
              <a:effectLst>
                <a:outerShdw blurRad="50800" dist="50800" dir="5400000" algn="ctr" rotWithShape="0">
                  <a:srgbClr val="000000">
                    <a:alpha val="87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5793-47F8-88F4-A7C184E2EC5F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 w="19050">
                <a:noFill/>
              </a:ln>
              <a:effectLst>
                <a:outerShdw blurRad="50800" dist="50800" dir="5400000" algn="ctr" rotWithShape="0">
                  <a:srgbClr val="000000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5793-47F8-88F4-A7C184E2EC5F}"/>
              </c:ext>
            </c:extLst>
          </c:dPt>
          <c:cat>
            <c:strRef>
              <c:f>Sheet1!$A$2:$A$5</c:f>
              <c:strCache>
                <c:ptCount val="2"/>
                <c:pt idx="0">
                  <c:v>Puas</c:v>
                </c:pt>
                <c:pt idx="1">
                  <c:v>Belum Puas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92.58</c:v>
                </c:pt>
                <c:pt idx="1">
                  <c:v>7.42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793-47F8-88F4-A7C184E2EC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081331757809273"/>
          <c:y val="0.22615674756873436"/>
          <c:w val="0.29592524567720546"/>
          <c:h val="0.2279014079651574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b="1" dirty="0" err="1" smtClean="0">
                <a:solidFill>
                  <a:schemeClr val="tx1"/>
                </a:solidFill>
              </a:rPr>
              <a:t>Jangka</a:t>
            </a:r>
            <a:r>
              <a:rPr lang="en-US" sz="1400" b="1" dirty="0" smtClean="0">
                <a:solidFill>
                  <a:schemeClr val="tx1"/>
                </a:solidFill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</a:rPr>
              <a:t>Waktu</a:t>
            </a:r>
            <a:r>
              <a:rPr lang="en-US" sz="1400" b="1" dirty="0" smtClean="0">
                <a:solidFill>
                  <a:schemeClr val="tx1"/>
                </a:solidFill>
              </a:rPr>
              <a:t> </a:t>
            </a:r>
            <a:r>
              <a:rPr lang="en-US" sz="1400" b="1" dirty="0" err="1" smtClean="0">
                <a:solidFill>
                  <a:schemeClr val="tx1"/>
                </a:solidFill>
              </a:rPr>
              <a:t>Pelayanan</a:t>
            </a:r>
            <a:endParaRPr lang="en-US" sz="1400" b="1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30120102998070963"/>
          <c:y val="3.93543866390307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Jangka Waktu Pelayanan</c:v>
                </c:pt>
              </c:strCache>
            </c:strRef>
          </c:tx>
          <c:spPr>
            <a:effectLst>
              <a:outerShdw blurRad="50800" dist="50800" dir="5400000" algn="ctr" rotWithShape="0">
                <a:srgbClr val="000000"/>
              </a:outerShdw>
            </a:effectLst>
          </c:spPr>
          <c:dPt>
            <c:idx val="0"/>
            <c:bubble3D val="0"/>
            <c:explosion val="20"/>
            <c:spPr>
              <a:solidFill>
                <a:srgbClr val="0070C0"/>
              </a:solidFill>
              <a:ln w="19050">
                <a:noFill/>
              </a:ln>
              <a:effectLst>
                <a:outerShdw blurRad="50800" dist="50800" dir="5400000" algn="ctr" rotWithShape="0">
                  <a:srgbClr val="000000">
                    <a:alpha val="87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D8D-4E6A-8897-8BA2BD20E544}"/>
              </c:ext>
            </c:extLst>
          </c:dPt>
          <c:dPt>
            <c:idx val="1"/>
            <c:bubble3D val="0"/>
            <c:spPr>
              <a:solidFill>
                <a:srgbClr val="7030A0"/>
              </a:solidFill>
              <a:ln w="19050">
                <a:noFill/>
              </a:ln>
              <a:effectLst>
                <a:outerShdw blurRad="50800" dist="50800" dir="5400000" algn="ctr" rotWithShape="0">
                  <a:srgbClr val="000000"/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D8D-4E6A-8897-8BA2BD20E544}"/>
              </c:ext>
            </c:extLst>
          </c:dPt>
          <c:cat>
            <c:strRef>
              <c:f>Sheet1!$A$2:$A$5</c:f>
              <c:strCache>
                <c:ptCount val="2"/>
                <c:pt idx="0">
                  <c:v>Puas</c:v>
                </c:pt>
                <c:pt idx="1">
                  <c:v>Belum Puas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75.39</c:v>
                </c:pt>
                <c:pt idx="1">
                  <c:v>24.61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D8D-4E6A-8897-8BA2BD20E54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407478057121853"/>
          <c:y val="0.22615680011651376"/>
          <c:w val="0.29592524567720546"/>
          <c:h val="0.2279014079651574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8645" y="2222624"/>
            <a:ext cx="6410817" cy="2554758"/>
          </a:xfrm>
        </p:spPr>
        <p:txBody>
          <a:bodyPr anchor="b"/>
          <a:lstStyle>
            <a:lvl1pPr>
              <a:defRPr sz="4800">
                <a:solidFill>
                  <a:schemeClr val="bg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938645" y="4777380"/>
            <a:ext cx="6410817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8163479" y="1813999"/>
            <a:ext cx="990599" cy="260280"/>
          </a:xfrm>
        </p:spPr>
        <p:txBody>
          <a:bodyPr/>
          <a:lstStyle>
            <a:lvl1pPr algn="l">
              <a:defRPr sz="900" b="0" i="0">
                <a:solidFill>
                  <a:schemeClr val="bg1"/>
                </a:solidFill>
              </a:defRPr>
            </a:lvl1pPr>
          </a:lstStyle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927941" y="3254880"/>
            <a:ext cx="3859795" cy="247714"/>
          </a:xfrm>
        </p:spPr>
        <p:txBody>
          <a:bodyPr/>
          <a:lstStyle>
            <a:lvl1pPr>
              <a:defRPr sz="900" b="0" i="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8318501" y="295731"/>
            <a:ext cx="857250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108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235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38647" y="2257589"/>
            <a:ext cx="3360243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r>
              <a:rPr lang="en-US" dirty="0"/>
              <a:t>third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5867" y="2257267"/>
            <a:ext cx="3309207" cy="3020345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8391114" y="39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7759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38644" y="2489199"/>
            <a:ext cx="3940061" cy="353060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7295" y="2489200"/>
            <a:ext cx="3940063" cy="3553245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812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644" y="2489200"/>
            <a:ext cx="3940061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8644" y="3248041"/>
            <a:ext cx="3940060" cy="277176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7295" y="2488750"/>
            <a:ext cx="394006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7296" y="3248041"/>
            <a:ext cx="3940062" cy="277390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088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37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391114" y="-1404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345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643" y="1447800"/>
            <a:ext cx="293863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49671" y="1452881"/>
            <a:ext cx="3935588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938643" y="3086845"/>
            <a:ext cx="293863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391114" y="-1404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1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21" name="Rectangle 2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Oval 25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7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2557" y="1343113"/>
            <a:ext cx="3252100" cy="1613085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16485" y="1320800"/>
            <a:ext cx="3023694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922558" y="3086100"/>
            <a:ext cx="3252100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8391114" y="-1404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16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Rectangle 14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647" y="4961453"/>
            <a:ext cx="695716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38644" y="685800"/>
            <a:ext cx="6957171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938647" y="5528191"/>
            <a:ext cx="6957170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8391114" y="-7177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3750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1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4" name="Freeform 13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644" y="927101"/>
            <a:ext cx="6957171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3"/>
          <p:cNvSpPr>
            <a:spLocks noGrp="1"/>
          </p:cNvSpPr>
          <p:nvPr>
            <p:ph type="body" sz="half" idx="13"/>
          </p:nvPr>
        </p:nvSpPr>
        <p:spPr>
          <a:xfrm>
            <a:off x="938644" y="3488024"/>
            <a:ext cx="6957172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8391114" y="-7177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101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1" name="TextBox 10"/>
          <p:cNvSpPr txBox="1"/>
          <p:nvPr/>
        </p:nvSpPr>
        <p:spPr bwMode="gray">
          <a:xfrm>
            <a:off x="7619540" y="2893961"/>
            <a:ext cx="7358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”</a:t>
            </a:r>
          </a:p>
        </p:txBody>
      </p:sp>
      <p:sp>
        <p:nvSpPr>
          <p:cNvPr id="10" name="TextBox 9"/>
          <p:cNvSpPr txBox="1"/>
          <p:nvPr/>
        </p:nvSpPr>
        <p:spPr bwMode="gray">
          <a:xfrm>
            <a:off x="677994" y="590999"/>
            <a:ext cx="6517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327" y="914401"/>
            <a:ext cx="6692488" cy="28846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502886" y="3809279"/>
            <a:ext cx="6116654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tx2">
                    <a:lumMod val="40000"/>
                    <a:lumOff val="6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110" y="5000816"/>
            <a:ext cx="6957172" cy="101817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8391114" y="-7177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7521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644" y="2057400"/>
            <a:ext cx="6957171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644" y="5159399"/>
            <a:ext cx="6957171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389883" y="39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012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6923" y="921453"/>
            <a:ext cx="6958891" cy="715512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644" y="2489200"/>
            <a:ext cx="2506217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938644" y="3147163"/>
            <a:ext cx="2506217" cy="287771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92510" y="2485332"/>
            <a:ext cx="2520646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692510" y="3147163"/>
            <a:ext cx="2520646" cy="288836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60805" y="2489200"/>
            <a:ext cx="250655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6460805" y="3147163"/>
            <a:ext cx="2506552" cy="287771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561026" y="2489201"/>
            <a:ext cx="0" cy="3535679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337090" y="2489201"/>
            <a:ext cx="0" cy="3535679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3397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645" y="927101"/>
            <a:ext cx="6958891" cy="70986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3757" y="4179596"/>
            <a:ext cx="2486606" cy="657961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06367" y="2489200"/>
            <a:ext cx="2180682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938643" y="4848208"/>
            <a:ext cx="2501719" cy="1176672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16303" y="4179594"/>
            <a:ext cx="2482647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846507" y="2486834"/>
            <a:ext cx="2193947" cy="144970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688011" y="4848209"/>
            <a:ext cx="2510939" cy="118837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60806" y="4166523"/>
            <a:ext cx="2496727" cy="681684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613691" y="2489200"/>
            <a:ext cx="2187075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6460806" y="4848210"/>
            <a:ext cx="2496727" cy="118942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568978" y="2489201"/>
            <a:ext cx="0" cy="3535679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337090" y="2489200"/>
            <a:ext cx="0" cy="3548436"/>
          </a:xfrm>
          <a:prstGeom prst="line">
            <a:avLst/>
          </a:prstGeom>
          <a:ln w="12700" cmpd="sng">
            <a:solidFill>
              <a:schemeClr val="tx1">
                <a:lumMod val="75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42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936923" y="921453"/>
            <a:ext cx="6958891" cy="715512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232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7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3051" y="1447799"/>
            <a:ext cx="1212764" cy="4571999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38643" y="1447799"/>
            <a:ext cx="4785337" cy="4572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8389883" y="39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55061" y="295731"/>
            <a:ext cx="800485" cy="767687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721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2455" y="-2022"/>
            <a:ext cx="9908455" cy="6861037"/>
            <a:chOff x="-2266" y="-2022"/>
            <a:chExt cx="9146266" cy="6861037"/>
          </a:xfrm>
        </p:grpSpPr>
        <p:sp>
          <p:nvSpPr>
            <p:cNvPr id="19" name="Rectangle 18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108000"/>
                    <a:satMod val="164000"/>
                    <a:lumMod val="74000"/>
                  </a:schemeClr>
                  <a:schemeClr val="dk2">
                    <a:tint val="96000"/>
                    <a:hueMod val="88000"/>
                    <a:satMod val="140000"/>
                    <a:lumMod val="132000"/>
                  </a:schemeClr>
                </a:duotone>
              </a:blip>
              <a:srcRect/>
              <a:stretch>
                <a:fillRect l="-16667" r="-16667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-2022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2266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68415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6" name="Freeform 25"/>
            <p:cNvSpPr/>
            <p:nvPr/>
          </p:nvSpPr>
          <p:spPr bwMode="gray">
            <a:xfrm>
              <a:off x="485023" y="1856958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7" name="Freeform 5"/>
            <p:cNvSpPr>
              <a:spLocks noEditPoints="1"/>
            </p:cNvSpPr>
            <p:nvPr/>
          </p:nvSpPr>
          <p:spPr bwMode="gray">
            <a:xfrm>
              <a:off x="0" y="508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938644" y="927100"/>
            <a:ext cx="687403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644" y="2489202"/>
            <a:ext cx="6874032" cy="35305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90121" y="6377098"/>
            <a:ext cx="1073149" cy="228659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472C7674-84FA-4636-BF6F-16886E86D88A}" type="datetimeFigureOut">
              <a:rPr lang="en-US" smtClean="0"/>
              <a:t>8/6/2020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0079" y="6373196"/>
            <a:ext cx="4181445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3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8318501" y="295731"/>
            <a:ext cx="857250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1656A293-245C-40A2-A413-028B42188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313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  <p:sldLayoutId id="214748379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8186" y="1313646"/>
            <a:ext cx="832150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sz="4000" b="1" dirty="0" smtClean="0">
                <a:solidFill>
                  <a:srgbClr val="FFFF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LAPORAN KEPUASAN PELAYANAN </a:t>
            </a:r>
          </a:p>
          <a:p>
            <a:r>
              <a:rPr lang="fi-FI" sz="4000" b="1" dirty="0" smtClean="0">
                <a:solidFill>
                  <a:srgbClr val="FFFF00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INFORMASI PUBLIK TAHUN 2019</a:t>
            </a:r>
            <a:endParaRPr lang="en-US" sz="4000" b="1" dirty="0">
              <a:solidFill>
                <a:srgbClr val="FFFF00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8186" y="2867379"/>
            <a:ext cx="86417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PPID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Kementerian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Dalam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Negeri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berkomitmen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untuk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memberikan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layanan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informasi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yang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cepat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,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murah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mudah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dijangkau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oleh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seluruh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masyarakat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.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Untuk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itu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,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Kementerian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Dalam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Negeri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membutuhkan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masukan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sebagai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bahan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evaluasi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perbaikan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agar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dapat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memenuhi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kebutuhan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masyarakat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informasi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publik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. </a:t>
            </a:r>
          </a:p>
          <a:p>
            <a:pPr algn="just"/>
            <a:endParaRPr lang="en-US" sz="1600" b="1" dirty="0">
              <a:solidFill>
                <a:schemeClr val="bg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  <a:p>
            <a:pPr algn="just"/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Menindaklanjuti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hal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tersebut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, PPID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Kemendagri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telah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mengembangkan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tools survey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kepuasan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informasi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yang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dapat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diakses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oleh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seluruh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masyarakat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yang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telah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menyampaikan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permohonan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informasi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melalui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aplikasi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ppid.kemendagri.go.id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serta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survey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layanan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kepuasan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secara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manual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melalui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form yang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disediakan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pada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meja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layanan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 </a:t>
            </a:r>
            <a:r>
              <a:rPr lang="en-US" sz="1600" b="1" dirty="0" err="1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informasi</a:t>
            </a:r>
            <a:r>
              <a:rPr lang="en-US" sz="1600" b="1" dirty="0" smtClean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. </a:t>
            </a:r>
            <a:endParaRPr lang="en-US" sz="1600" b="1" dirty="0">
              <a:solidFill>
                <a:schemeClr val="bg1"/>
              </a:solidFill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7099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644" y="1068769"/>
            <a:ext cx="6874032" cy="709865"/>
          </a:xfrm>
        </p:spPr>
        <p:txBody>
          <a:bodyPr/>
          <a:lstStyle/>
          <a:p>
            <a:r>
              <a:rPr lang="en-US" sz="2800" b="1" dirty="0" err="1"/>
              <a:t>Berikut</a:t>
            </a:r>
            <a:r>
              <a:rPr lang="en-US" sz="2800" b="1" dirty="0"/>
              <a:t> </a:t>
            </a:r>
            <a:r>
              <a:rPr lang="en-US" sz="2800" b="1" dirty="0" err="1"/>
              <a:t>rincian</a:t>
            </a:r>
            <a:r>
              <a:rPr lang="en-US" sz="2800" b="1" dirty="0"/>
              <a:t> </a:t>
            </a:r>
            <a:r>
              <a:rPr lang="en-US" sz="2800" b="1" dirty="0" err="1"/>
              <a:t>laporan</a:t>
            </a:r>
            <a:r>
              <a:rPr lang="en-US" sz="2800" b="1" dirty="0"/>
              <a:t> </a:t>
            </a:r>
            <a:r>
              <a:rPr lang="en-US" sz="2800" b="1" dirty="0" err="1"/>
              <a:t>hasil</a:t>
            </a:r>
            <a:r>
              <a:rPr lang="en-US" sz="2800" b="1" dirty="0"/>
              <a:t> survey </a:t>
            </a:r>
            <a:r>
              <a:rPr lang="en-US" sz="2800" b="1" dirty="0" err="1"/>
              <a:t>kepuasan</a:t>
            </a:r>
            <a:r>
              <a:rPr lang="en-US" sz="2800" b="1" dirty="0"/>
              <a:t> </a:t>
            </a:r>
            <a:r>
              <a:rPr lang="en-US" sz="2800" b="1" dirty="0" err="1"/>
              <a:t>layanan</a:t>
            </a:r>
            <a:r>
              <a:rPr lang="en-US" sz="2800" b="1" dirty="0"/>
              <a:t> </a:t>
            </a:r>
            <a:r>
              <a:rPr lang="en-US" sz="2800" b="1" dirty="0" err="1"/>
              <a:t>informasi</a:t>
            </a:r>
            <a:r>
              <a:rPr lang="en-US" sz="2800" b="1" dirty="0"/>
              <a:t> </a:t>
            </a:r>
            <a:r>
              <a:rPr lang="en-US" sz="2800" b="1" dirty="0" err="1"/>
              <a:t>publik</a:t>
            </a:r>
            <a:r>
              <a:rPr lang="en-US" sz="2800" b="1" dirty="0"/>
              <a:t> </a:t>
            </a:r>
            <a:r>
              <a:rPr lang="en-US" sz="2800" b="1" dirty="0" err="1"/>
              <a:t>Kemendagri</a:t>
            </a:r>
            <a:r>
              <a:rPr lang="en-US" sz="2800" b="1" dirty="0"/>
              <a:t> </a:t>
            </a:r>
            <a:r>
              <a:rPr lang="en-US" sz="2800" b="1" dirty="0" err="1"/>
              <a:t>tahun</a:t>
            </a:r>
            <a:r>
              <a:rPr lang="en-US" sz="2800" b="1" dirty="0"/>
              <a:t> 2019 :</a:t>
            </a:r>
            <a:br>
              <a:rPr lang="en-US" sz="2800" b="1" dirty="0"/>
            </a:b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98401" y="2140080"/>
            <a:ext cx="36230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tx2"/>
                </a:solidFill>
              </a:rPr>
              <a:t>Profil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>
                <a:solidFill>
                  <a:schemeClr val="tx2"/>
                </a:solidFill>
              </a:rPr>
              <a:t>Responden</a:t>
            </a:r>
            <a:r>
              <a:rPr lang="en-US" sz="2400" b="1" dirty="0">
                <a:solidFill>
                  <a:schemeClr val="tx2"/>
                </a:solidFill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51"/>
          <a:stretch/>
        </p:blipFill>
        <p:spPr>
          <a:xfrm>
            <a:off x="277870" y="5033875"/>
            <a:ext cx="484390" cy="921889"/>
          </a:xfrm>
          <a:prstGeom prst="rect">
            <a:avLst/>
          </a:prstGeom>
        </p:spPr>
      </p:pic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752380250"/>
              </p:ext>
            </p:extLst>
          </p:nvPr>
        </p:nvGraphicFramePr>
        <p:xfrm>
          <a:off x="-463639" y="2811768"/>
          <a:ext cx="4287985" cy="2420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867"/>
          <a:stretch/>
        </p:blipFill>
        <p:spPr>
          <a:xfrm>
            <a:off x="1461773" y="5033875"/>
            <a:ext cx="383784" cy="91439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39850" y="5994839"/>
            <a:ext cx="581908" cy="276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103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0144" y="5998453"/>
            <a:ext cx="581908" cy="2769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153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296159" y="4500115"/>
            <a:ext cx="1710294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tx2"/>
                </a:solidFill>
              </a:rPr>
              <a:t>256</a:t>
            </a:r>
            <a:r>
              <a:rPr lang="en-US" sz="1200" b="1" dirty="0" smtClean="0">
                <a:solidFill>
                  <a:schemeClr val="tx2"/>
                </a:solidFill>
              </a:rPr>
              <a:t>Responden</a:t>
            </a:r>
            <a:endParaRPr lang="en-US" sz="1200" b="1" dirty="0">
              <a:solidFill>
                <a:schemeClr val="tx2"/>
              </a:solidFill>
            </a:endParaRPr>
          </a:p>
        </p:txBody>
      </p:sp>
      <p:graphicFrame>
        <p:nvGraphicFramePr>
          <p:cNvPr id="32" name="Chart 31"/>
          <p:cNvGraphicFramePr/>
          <p:nvPr>
            <p:extLst>
              <p:ext uri="{D42A27DB-BD31-4B8C-83A1-F6EECF244321}">
                <p14:modId xmlns:p14="http://schemas.microsoft.com/office/powerpoint/2010/main" val="2366652638"/>
              </p:ext>
            </p:extLst>
          </p:nvPr>
        </p:nvGraphicFramePr>
        <p:xfrm>
          <a:off x="4227663" y="4594636"/>
          <a:ext cx="2707604" cy="2263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3" name="TextBox 32"/>
          <p:cNvSpPr txBox="1"/>
          <p:nvPr/>
        </p:nvSpPr>
        <p:spPr>
          <a:xfrm rot="16200000">
            <a:off x="4843112" y="5443868"/>
            <a:ext cx="77152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65,2%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 rot="16200000">
            <a:off x="5531421" y="5734380"/>
            <a:ext cx="771525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34,8%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937920" y="4766414"/>
            <a:ext cx="58190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tx2"/>
                </a:solidFill>
              </a:rPr>
              <a:t>167</a:t>
            </a:r>
            <a:endParaRPr lang="en-US" sz="1200" b="1" dirty="0">
              <a:solidFill>
                <a:schemeClr val="tx2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626229" y="5306444"/>
            <a:ext cx="58190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89</a:t>
            </a:r>
            <a:endParaRPr lang="en-US" sz="1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4" name="Chart 53"/>
          <p:cNvGraphicFramePr/>
          <p:nvPr>
            <p:extLst>
              <p:ext uri="{D42A27DB-BD31-4B8C-83A1-F6EECF244321}">
                <p14:modId xmlns:p14="http://schemas.microsoft.com/office/powerpoint/2010/main" val="2616288440"/>
              </p:ext>
            </p:extLst>
          </p:nvPr>
        </p:nvGraphicFramePr>
        <p:xfrm>
          <a:off x="3595034" y="2010162"/>
          <a:ext cx="4081091" cy="1885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4064875" y="2919089"/>
            <a:ext cx="58190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8,2%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164164" y="2651615"/>
            <a:ext cx="73266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48,04%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933002" y="2385694"/>
            <a:ext cx="732668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43,75%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542247" y="2395219"/>
            <a:ext cx="47916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00B0F0"/>
                </a:solidFill>
              </a:rPr>
              <a:t>112</a:t>
            </a:r>
            <a:endParaRPr lang="en-US" sz="1200" b="1" dirty="0">
              <a:solidFill>
                <a:srgbClr val="00B0F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776690" y="2641923"/>
            <a:ext cx="47916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0070C0"/>
                </a:solidFill>
              </a:rPr>
              <a:t>123</a:t>
            </a:r>
            <a:endParaRPr lang="en-US" sz="1200" b="1" dirty="0">
              <a:solidFill>
                <a:srgbClr val="0070C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4475009" y="2919089"/>
            <a:ext cx="47916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rgbClr val="0070C0"/>
                </a:solidFill>
              </a:rPr>
              <a:t>21</a:t>
            </a:r>
            <a:endParaRPr lang="en-US" sz="1200" b="1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27250" y="3806417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40,2%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95645" y="4223116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</a:rPr>
              <a:t>59,8%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032039" y="5183466"/>
            <a:ext cx="2151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Jumlah</a:t>
            </a:r>
            <a:r>
              <a:rPr lang="en-US" sz="1200" dirty="0"/>
              <a:t> </a:t>
            </a:r>
            <a:r>
              <a:rPr lang="en-US" sz="1200" dirty="0" err="1"/>
              <a:t>responden</a:t>
            </a:r>
            <a:r>
              <a:rPr lang="en-US" sz="1200" dirty="0"/>
              <a:t> </a:t>
            </a:r>
            <a:r>
              <a:rPr lang="en-US" sz="1200" dirty="0" err="1"/>
              <a:t>tahun</a:t>
            </a:r>
            <a:r>
              <a:rPr lang="en-US" sz="1200" dirty="0"/>
              <a:t> 2019 </a:t>
            </a:r>
            <a:r>
              <a:rPr lang="en-US" sz="1200" dirty="0" err="1"/>
              <a:t>adalah</a:t>
            </a:r>
            <a:r>
              <a:rPr lang="en-US" sz="1200" dirty="0"/>
              <a:t> 256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rincian</a:t>
            </a:r>
            <a:r>
              <a:rPr lang="en-US" sz="1200" dirty="0"/>
              <a:t> 103 Orang </a:t>
            </a:r>
            <a:r>
              <a:rPr lang="en-US" sz="1200" dirty="0" err="1"/>
              <a:t>atau</a:t>
            </a:r>
            <a:r>
              <a:rPr lang="en-US" sz="1200" dirty="0"/>
              <a:t> 40,2 % </a:t>
            </a:r>
            <a:r>
              <a:rPr lang="en-US" sz="1200" dirty="0" err="1"/>
              <a:t>laki-laki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153 </a:t>
            </a:r>
            <a:r>
              <a:rPr lang="en-US" sz="1200" dirty="0" err="1"/>
              <a:t>atau</a:t>
            </a:r>
            <a:r>
              <a:rPr lang="en-US" sz="1200" dirty="0"/>
              <a:t> 59,8% </a:t>
            </a:r>
            <a:r>
              <a:rPr lang="en-US" sz="1200" dirty="0" err="1"/>
              <a:t>adalah</a:t>
            </a:r>
            <a:r>
              <a:rPr lang="en-US" sz="1200" dirty="0"/>
              <a:t> </a:t>
            </a:r>
            <a:r>
              <a:rPr lang="en-US" sz="1200" dirty="0" err="1"/>
              <a:t>perempuan</a:t>
            </a:r>
            <a:r>
              <a:rPr lang="en-US" sz="1200" dirty="0"/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65670" y="5183466"/>
            <a:ext cx="28847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Domisili</a:t>
            </a:r>
            <a:r>
              <a:rPr lang="en-US" sz="1200" dirty="0"/>
              <a:t> </a:t>
            </a:r>
            <a:r>
              <a:rPr lang="en-US" sz="1200" dirty="0" err="1"/>
              <a:t>responden</a:t>
            </a:r>
            <a:r>
              <a:rPr lang="en-US" sz="1200" dirty="0"/>
              <a:t> </a:t>
            </a:r>
            <a:r>
              <a:rPr lang="en-US" sz="1200" dirty="0" err="1"/>
              <a:t>sebanyak</a:t>
            </a:r>
            <a:r>
              <a:rPr lang="en-US" sz="1200" dirty="0"/>
              <a:t> 167 </a:t>
            </a:r>
            <a:r>
              <a:rPr lang="en-US" sz="1200" dirty="0" err="1"/>
              <a:t>atau</a:t>
            </a:r>
            <a:r>
              <a:rPr lang="en-US" sz="1200" dirty="0"/>
              <a:t> 65,2% </a:t>
            </a:r>
            <a:r>
              <a:rPr lang="en-US" sz="1200" dirty="0" err="1"/>
              <a:t>adalah</a:t>
            </a:r>
            <a:r>
              <a:rPr lang="en-US" sz="1200" dirty="0"/>
              <a:t> </a:t>
            </a:r>
            <a:r>
              <a:rPr lang="en-US" sz="1200" dirty="0" err="1"/>
              <a:t>berasal</a:t>
            </a:r>
            <a:r>
              <a:rPr lang="en-US" sz="1200" dirty="0"/>
              <a:t>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pulau</a:t>
            </a:r>
            <a:r>
              <a:rPr lang="en-US" sz="1200" dirty="0"/>
              <a:t> </a:t>
            </a:r>
            <a:r>
              <a:rPr lang="en-US" sz="1200" dirty="0" err="1"/>
              <a:t>jawa</a:t>
            </a:r>
            <a:r>
              <a:rPr lang="en-US" sz="1200" dirty="0"/>
              <a:t>,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sisanya</a:t>
            </a:r>
            <a:r>
              <a:rPr lang="en-US" sz="1200" dirty="0"/>
              <a:t> 89 orang </a:t>
            </a:r>
            <a:r>
              <a:rPr lang="en-US" sz="1200" dirty="0" err="1"/>
              <a:t>atau</a:t>
            </a:r>
            <a:r>
              <a:rPr lang="en-US" sz="1200" dirty="0"/>
              <a:t> 34,8% </a:t>
            </a:r>
            <a:r>
              <a:rPr lang="en-US" sz="1200" dirty="0" err="1"/>
              <a:t>berasal</a:t>
            </a:r>
            <a:r>
              <a:rPr lang="en-US" sz="1200" dirty="0"/>
              <a:t>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luar</a:t>
            </a:r>
            <a:r>
              <a:rPr lang="en-US" sz="1200" dirty="0"/>
              <a:t> </a:t>
            </a:r>
            <a:r>
              <a:rPr lang="en-US" sz="1200" dirty="0" err="1"/>
              <a:t>pulau</a:t>
            </a:r>
            <a:r>
              <a:rPr lang="en-US" sz="1200" dirty="0"/>
              <a:t> </a:t>
            </a:r>
            <a:r>
              <a:rPr lang="en-US" sz="1200" dirty="0" err="1"/>
              <a:t>Jawa</a:t>
            </a:r>
            <a:endParaRPr lang="en-US" sz="1200" dirty="0"/>
          </a:p>
        </p:txBody>
      </p:sp>
      <p:sp>
        <p:nvSpPr>
          <p:cNvPr id="28" name="TextBox 27"/>
          <p:cNvSpPr txBox="1"/>
          <p:nvPr/>
        </p:nvSpPr>
        <p:spPr>
          <a:xfrm>
            <a:off x="4006454" y="3646350"/>
            <a:ext cx="5543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Domisili</a:t>
            </a:r>
            <a:r>
              <a:rPr lang="en-US" sz="1200" dirty="0"/>
              <a:t> </a:t>
            </a:r>
            <a:r>
              <a:rPr lang="en-US" sz="1200" dirty="0" err="1"/>
              <a:t>responden</a:t>
            </a:r>
            <a:r>
              <a:rPr lang="en-US" sz="1200" dirty="0"/>
              <a:t> </a:t>
            </a:r>
            <a:r>
              <a:rPr lang="en-US" sz="1200" dirty="0" err="1"/>
              <a:t>sebanyak</a:t>
            </a:r>
            <a:r>
              <a:rPr lang="en-US" sz="1200" dirty="0"/>
              <a:t> 167 </a:t>
            </a:r>
            <a:r>
              <a:rPr lang="en-US" sz="1200" dirty="0" err="1"/>
              <a:t>atau</a:t>
            </a:r>
            <a:r>
              <a:rPr lang="en-US" sz="1200" dirty="0"/>
              <a:t> 65,2% </a:t>
            </a:r>
            <a:r>
              <a:rPr lang="en-US" sz="1200" dirty="0" err="1"/>
              <a:t>adalah</a:t>
            </a:r>
            <a:r>
              <a:rPr lang="en-US" sz="1200" dirty="0"/>
              <a:t> </a:t>
            </a:r>
            <a:r>
              <a:rPr lang="en-US" sz="1200" dirty="0" err="1"/>
              <a:t>berasal</a:t>
            </a:r>
            <a:r>
              <a:rPr lang="en-US" sz="1200" dirty="0"/>
              <a:t>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pulau</a:t>
            </a:r>
            <a:r>
              <a:rPr lang="en-US" sz="1200" dirty="0"/>
              <a:t> </a:t>
            </a:r>
            <a:r>
              <a:rPr lang="en-US" sz="1200" dirty="0" err="1"/>
              <a:t>jawa</a:t>
            </a:r>
            <a:r>
              <a:rPr lang="en-US" sz="1200" dirty="0"/>
              <a:t>,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sisanya</a:t>
            </a:r>
            <a:r>
              <a:rPr lang="en-US" sz="1200" dirty="0"/>
              <a:t> 89 orang </a:t>
            </a:r>
            <a:r>
              <a:rPr lang="en-US" sz="1200" dirty="0" err="1"/>
              <a:t>atau</a:t>
            </a:r>
            <a:r>
              <a:rPr lang="en-US" sz="1200" dirty="0"/>
              <a:t> 34,8% </a:t>
            </a:r>
            <a:r>
              <a:rPr lang="en-US" sz="1200" dirty="0" err="1"/>
              <a:t>berasal</a:t>
            </a:r>
            <a:r>
              <a:rPr lang="en-US" sz="1200" dirty="0"/>
              <a:t>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luar</a:t>
            </a:r>
            <a:r>
              <a:rPr lang="en-US" sz="1200" dirty="0"/>
              <a:t> </a:t>
            </a:r>
            <a:r>
              <a:rPr lang="en-US" sz="1200" dirty="0" err="1"/>
              <a:t>pulau</a:t>
            </a:r>
            <a:r>
              <a:rPr lang="en-US" sz="1200" dirty="0"/>
              <a:t> </a:t>
            </a:r>
            <a:r>
              <a:rPr lang="en-US" sz="1200" dirty="0" err="1"/>
              <a:t>Jawa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17621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iagonal Stripe 6"/>
          <p:cNvSpPr/>
          <p:nvPr/>
        </p:nvSpPr>
        <p:spPr>
          <a:xfrm rot="16200000">
            <a:off x="0" y="5058221"/>
            <a:ext cx="1801009" cy="1801009"/>
          </a:xfrm>
          <a:prstGeom prst="diagStripe">
            <a:avLst>
              <a:gd name="adj" fmla="val 19678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875" y="155814"/>
            <a:ext cx="2256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tx2"/>
                </a:solidFill>
              </a:rPr>
              <a:t>Hasil</a:t>
            </a:r>
            <a:r>
              <a:rPr lang="en-US" sz="2400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err="1" smtClean="0">
                <a:solidFill>
                  <a:schemeClr val="tx2"/>
                </a:solidFill>
              </a:rPr>
              <a:t>Survei</a:t>
            </a:r>
            <a:endParaRPr lang="en-US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17" name="Chart 16"/>
          <p:cNvGraphicFramePr/>
          <p:nvPr>
            <p:extLst>
              <p:ext uri="{D42A27DB-BD31-4B8C-83A1-F6EECF244321}">
                <p14:modId xmlns:p14="http://schemas.microsoft.com/office/powerpoint/2010/main" val="2287383841"/>
              </p:ext>
            </p:extLst>
          </p:nvPr>
        </p:nvGraphicFramePr>
        <p:xfrm>
          <a:off x="-95249" y="1018116"/>
          <a:ext cx="3711574" cy="32300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2174739" y="3851946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84,76%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91915" y="1718346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15,23%</a:t>
            </a:r>
            <a:endParaRPr lang="en-US" sz="12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2365443" y="3356646"/>
            <a:ext cx="797197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B050"/>
                </a:solidFill>
                <a:effectLst>
                  <a:outerShdw blurRad="50800" dist="50800" dir="5400000" sx="1000" sy="1000" algn="ctr" rotWithShape="0">
                    <a:srgbClr val="000000"/>
                  </a:outerShdw>
                </a:effectLst>
              </a:rPr>
              <a:t>217</a:t>
            </a:r>
            <a:endParaRPr lang="en-US" sz="1600" b="1" dirty="0">
              <a:solidFill>
                <a:srgbClr val="00B050"/>
              </a:solidFill>
              <a:effectLst>
                <a:outerShdw blurRad="50800" dist="50800" dir="5400000" sx="1000" sy="1000" algn="ctr" rotWithShape="0">
                  <a:srgbClr val="000000"/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64742" y="1443508"/>
            <a:ext cx="797197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FFFF00"/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</a:rPr>
              <a:t>39</a:t>
            </a:r>
            <a:endParaRPr lang="en-US" sz="1600" b="1" dirty="0">
              <a:solidFill>
                <a:srgbClr val="FFFF00"/>
              </a:solidFill>
              <a:effectLst>
                <a:outerShdw blurRad="50800" dist="50800" dir="5400000" algn="ctr" rotWithShape="0">
                  <a:srgbClr val="000000"/>
                </a:outerShdw>
              </a:effectLst>
            </a:endParaRPr>
          </a:p>
        </p:txBody>
      </p:sp>
      <p:graphicFrame>
        <p:nvGraphicFramePr>
          <p:cNvPr id="27" name="Chart 26"/>
          <p:cNvGraphicFramePr/>
          <p:nvPr>
            <p:extLst>
              <p:ext uri="{D42A27DB-BD31-4B8C-83A1-F6EECF244321}">
                <p14:modId xmlns:p14="http://schemas.microsoft.com/office/powerpoint/2010/main" val="1971910481"/>
              </p:ext>
            </p:extLst>
          </p:nvPr>
        </p:nvGraphicFramePr>
        <p:xfrm>
          <a:off x="3340031" y="555924"/>
          <a:ext cx="3907646" cy="2581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5084829" y="2297989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92,58%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51827" y="1242461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7,42%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89733" y="2405711"/>
            <a:ext cx="797197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tx2">
                    <a:lumMod val="75000"/>
                  </a:schemeClr>
                </a:solidFill>
              </a:rPr>
              <a:t>237</a:t>
            </a:r>
            <a:endParaRPr lang="en-US" sz="1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16669" y="772879"/>
            <a:ext cx="797197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B0F0"/>
                </a:solidFill>
              </a:rPr>
              <a:t>19</a:t>
            </a:r>
            <a:endParaRPr lang="en-US" sz="1600" b="1" dirty="0">
              <a:solidFill>
                <a:srgbClr val="00B0F0"/>
              </a:solidFill>
            </a:endParaRPr>
          </a:p>
        </p:txBody>
      </p:sp>
      <p:graphicFrame>
        <p:nvGraphicFramePr>
          <p:cNvPr id="36" name="Chart 35"/>
          <p:cNvGraphicFramePr/>
          <p:nvPr>
            <p:extLst>
              <p:ext uri="{D42A27DB-BD31-4B8C-83A1-F6EECF244321}">
                <p14:modId xmlns:p14="http://schemas.microsoft.com/office/powerpoint/2010/main" val="3157202856"/>
              </p:ext>
            </p:extLst>
          </p:nvPr>
        </p:nvGraphicFramePr>
        <p:xfrm>
          <a:off x="3270942" y="3724847"/>
          <a:ext cx="3907646" cy="2581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5056087" y="5342980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75,39%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445550" y="4547386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24,61%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5799" y="4290121"/>
            <a:ext cx="3917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Jumlah</a:t>
            </a:r>
            <a:r>
              <a:rPr lang="en-US" sz="1200" dirty="0"/>
              <a:t> </a:t>
            </a:r>
            <a:r>
              <a:rPr lang="en-US" sz="1200" dirty="0" err="1"/>
              <a:t>responden</a:t>
            </a:r>
            <a:r>
              <a:rPr lang="en-US" sz="1200" dirty="0"/>
              <a:t> yang </a:t>
            </a:r>
            <a:r>
              <a:rPr lang="en-US" sz="1200" dirty="0" err="1"/>
              <a:t>menyatakan</a:t>
            </a:r>
            <a:r>
              <a:rPr lang="en-US" sz="1200" dirty="0"/>
              <a:t> </a:t>
            </a:r>
            <a:r>
              <a:rPr lang="en-US" sz="1200" dirty="0" err="1"/>
              <a:t>puas</a:t>
            </a:r>
            <a:r>
              <a:rPr lang="en-US" sz="1200" dirty="0"/>
              <a:t> </a:t>
            </a:r>
            <a:r>
              <a:rPr lang="en-US" sz="1200" dirty="0" err="1"/>
              <a:t>terhadap</a:t>
            </a:r>
            <a:r>
              <a:rPr lang="en-US" sz="1200" dirty="0"/>
              <a:t> </a:t>
            </a:r>
            <a:r>
              <a:rPr lang="en-US" sz="1200" dirty="0" err="1"/>
              <a:t>jawaban</a:t>
            </a:r>
            <a:r>
              <a:rPr lang="en-US" sz="1200" dirty="0"/>
              <a:t> </a:t>
            </a:r>
            <a:r>
              <a:rPr lang="en-US" sz="1200" dirty="0" err="1"/>
              <a:t>permohonan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</a:t>
            </a:r>
            <a:r>
              <a:rPr lang="en-US" sz="1200" dirty="0" err="1"/>
              <a:t>publik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 </a:t>
            </a:r>
            <a:r>
              <a:rPr lang="en-US" sz="1200" dirty="0" err="1"/>
              <a:t>adalah</a:t>
            </a:r>
            <a:r>
              <a:rPr lang="en-US" sz="1200" dirty="0"/>
              <a:t> 217 </a:t>
            </a:r>
            <a:r>
              <a:rPr lang="en-US" sz="1200" dirty="0" err="1"/>
              <a:t>atau</a:t>
            </a:r>
            <a:r>
              <a:rPr lang="en-US" sz="1200" dirty="0"/>
              <a:t> 84,76% </a:t>
            </a:r>
            <a:r>
              <a:rPr lang="en-US" sz="1200" dirty="0" err="1"/>
              <a:t>sementara</a:t>
            </a:r>
            <a:r>
              <a:rPr lang="en-US" sz="1200" dirty="0"/>
              <a:t> </a:t>
            </a:r>
            <a:r>
              <a:rPr lang="en-US" sz="1200" dirty="0" err="1"/>
              <a:t>sisanya</a:t>
            </a:r>
            <a:r>
              <a:rPr lang="en-US" sz="1200" dirty="0"/>
              <a:t> 39 Orang </a:t>
            </a:r>
            <a:r>
              <a:rPr lang="en-US" sz="1200" dirty="0" err="1"/>
              <a:t>atau</a:t>
            </a:r>
            <a:r>
              <a:rPr lang="en-US" sz="1200" dirty="0"/>
              <a:t> 15,23% </a:t>
            </a:r>
            <a:r>
              <a:rPr lang="en-US" sz="1200" dirty="0" err="1"/>
              <a:t>menyatakan</a:t>
            </a:r>
            <a:r>
              <a:rPr lang="en-US" sz="1200" dirty="0"/>
              <a:t> </a:t>
            </a:r>
            <a:r>
              <a:rPr lang="en-US" sz="1200" dirty="0" err="1"/>
              <a:t>belum</a:t>
            </a:r>
            <a:r>
              <a:rPr lang="en-US" sz="1200" dirty="0"/>
              <a:t> </a:t>
            </a:r>
            <a:r>
              <a:rPr lang="en-US" sz="1200" dirty="0" err="1"/>
              <a:t>puas</a:t>
            </a:r>
            <a:r>
              <a:rPr lang="en-US" sz="1200" dirty="0"/>
              <a:t>.</a:t>
            </a:r>
          </a:p>
          <a:p>
            <a:pPr algn="just"/>
            <a:endParaRPr lang="en-US" sz="1200" dirty="0"/>
          </a:p>
        </p:txBody>
      </p:sp>
      <p:sp>
        <p:nvSpPr>
          <p:cNvPr id="20" name="TextBox 19"/>
          <p:cNvSpPr txBox="1"/>
          <p:nvPr/>
        </p:nvSpPr>
        <p:spPr>
          <a:xfrm>
            <a:off x="6400800" y="1803286"/>
            <a:ext cx="3059985" cy="1765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Jumlah</a:t>
            </a:r>
            <a:r>
              <a:rPr lang="en-US" sz="1200" dirty="0"/>
              <a:t> </a:t>
            </a:r>
            <a:r>
              <a:rPr lang="en-US" sz="1200" dirty="0" err="1"/>
              <a:t>responden</a:t>
            </a:r>
            <a:r>
              <a:rPr lang="en-US" sz="1200" dirty="0"/>
              <a:t> yang </a:t>
            </a:r>
            <a:r>
              <a:rPr lang="en-US" sz="1200" dirty="0" err="1"/>
              <a:t>menyatakan</a:t>
            </a:r>
            <a:r>
              <a:rPr lang="en-US" sz="1200" dirty="0"/>
              <a:t> </a:t>
            </a:r>
            <a:r>
              <a:rPr lang="en-US" sz="1200" dirty="0" err="1"/>
              <a:t>puas</a:t>
            </a:r>
            <a:r>
              <a:rPr lang="en-US" sz="1200" dirty="0"/>
              <a:t> </a:t>
            </a:r>
            <a:r>
              <a:rPr lang="en-US" sz="1200" dirty="0" err="1"/>
              <a:t>terhadap</a:t>
            </a:r>
            <a:r>
              <a:rPr lang="en-US" sz="1200" dirty="0"/>
              <a:t> </a:t>
            </a:r>
            <a:r>
              <a:rPr lang="en-US" sz="1200" dirty="0" err="1"/>
              <a:t>sarana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prasarana</a:t>
            </a:r>
            <a:r>
              <a:rPr lang="en-US" sz="1200" dirty="0"/>
              <a:t> </a:t>
            </a:r>
            <a:r>
              <a:rPr lang="en-US" sz="1200" dirty="0" err="1"/>
              <a:t>pelayanan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</a:t>
            </a:r>
            <a:r>
              <a:rPr lang="en-US" sz="1200" dirty="0" err="1"/>
              <a:t>publik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 </a:t>
            </a:r>
            <a:r>
              <a:rPr lang="en-US" sz="1200" dirty="0" err="1"/>
              <a:t>adalah</a:t>
            </a:r>
            <a:r>
              <a:rPr lang="en-US" sz="1200" dirty="0"/>
              <a:t> 237 Orang </a:t>
            </a:r>
            <a:r>
              <a:rPr lang="en-US" sz="1200" dirty="0" err="1"/>
              <a:t>atau</a:t>
            </a:r>
            <a:r>
              <a:rPr lang="en-US" sz="1200" dirty="0"/>
              <a:t> 92,58%. Dana </a:t>
            </a:r>
            <a:r>
              <a:rPr lang="en-US" sz="1200" dirty="0" err="1"/>
              <a:t>jumlah</a:t>
            </a:r>
            <a:r>
              <a:rPr lang="en-US" sz="1200" dirty="0"/>
              <a:t> yang </a:t>
            </a:r>
            <a:r>
              <a:rPr lang="en-US" sz="1200" dirty="0" err="1"/>
              <a:t>tidak</a:t>
            </a:r>
            <a:r>
              <a:rPr lang="en-US" sz="1200" dirty="0"/>
              <a:t> </a:t>
            </a:r>
            <a:r>
              <a:rPr lang="en-US" sz="1200" dirty="0" err="1"/>
              <a:t>puas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sarana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prasaran</a:t>
            </a:r>
            <a:r>
              <a:rPr lang="en-US" sz="1200" dirty="0"/>
              <a:t> </a:t>
            </a:r>
            <a:r>
              <a:rPr lang="en-US" sz="1200" dirty="0" err="1"/>
              <a:t>pelayanan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</a:t>
            </a:r>
            <a:r>
              <a:rPr lang="en-US" sz="1200" dirty="0" err="1"/>
              <a:t>publik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 </a:t>
            </a:r>
            <a:r>
              <a:rPr lang="en-US" sz="1200" dirty="0" err="1"/>
              <a:t>adalah</a:t>
            </a:r>
            <a:r>
              <a:rPr lang="en-US" sz="1200" dirty="0"/>
              <a:t> 19 orang </a:t>
            </a:r>
            <a:r>
              <a:rPr lang="en-US" sz="1200" dirty="0" err="1"/>
              <a:t>atau</a:t>
            </a:r>
            <a:r>
              <a:rPr lang="en-US" sz="1200" dirty="0"/>
              <a:t> 7,42</a:t>
            </a:r>
            <a:r>
              <a:rPr lang="en-US" sz="1200" dirty="0" smtClean="0"/>
              <a:t>%.1</a:t>
            </a:r>
            <a:endParaRPr 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6407216" y="4948944"/>
            <a:ext cx="30535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 err="1"/>
              <a:t>Jumlah</a:t>
            </a:r>
            <a:r>
              <a:rPr lang="en-US" sz="1200" dirty="0"/>
              <a:t> </a:t>
            </a:r>
            <a:r>
              <a:rPr lang="en-US" sz="1200" dirty="0" err="1"/>
              <a:t>responden</a:t>
            </a:r>
            <a:r>
              <a:rPr lang="en-US" sz="1200" dirty="0"/>
              <a:t> yang </a:t>
            </a:r>
            <a:r>
              <a:rPr lang="en-US" sz="1200" dirty="0" err="1"/>
              <a:t>menyatakan</a:t>
            </a:r>
            <a:r>
              <a:rPr lang="en-US" sz="1200" dirty="0"/>
              <a:t> </a:t>
            </a:r>
            <a:r>
              <a:rPr lang="en-US" sz="1200" dirty="0" err="1"/>
              <a:t>puas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jangka</a:t>
            </a:r>
            <a:r>
              <a:rPr lang="en-US" sz="1200" dirty="0"/>
              <a:t> </a:t>
            </a:r>
            <a:r>
              <a:rPr lang="en-US" sz="1200" dirty="0" err="1"/>
              <a:t>waktu</a:t>
            </a:r>
            <a:r>
              <a:rPr lang="en-US" sz="1200" dirty="0"/>
              <a:t> </a:t>
            </a:r>
            <a:r>
              <a:rPr lang="en-US" sz="1200" dirty="0" err="1"/>
              <a:t>pelayanan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</a:t>
            </a:r>
            <a:r>
              <a:rPr lang="en-US" sz="1200" dirty="0" err="1"/>
              <a:t>publik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 </a:t>
            </a:r>
            <a:r>
              <a:rPr lang="en-US" sz="1200" dirty="0" err="1"/>
              <a:t>adalah</a:t>
            </a:r>
            <a:r>
              <a:rPr lang="en-US" sz="1200" dirty="0"/>
              <a:t> 193 orang </a:t>
            </a:r>
            <a:r>
              <a:rPr lang="en-US" sz="1200" dirty="0" err="1"/>
              <a:t>atau</a:t>
            </a:r>
            <a:r>
              <a:rPr lang="en-US" sz="1200" dirty="0"/>
              <a:t> 75,39%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jumlah</a:t>
            </a:r>
            <a:r>
              <a:rPr lang="en-US" sz="1200" dirty="0"/>
              <a:t> </a:t>
            </a:r>
            <a:r>
              <a:rPr lang="en-US" sz="1200" dirty="0" err="1"/>
              <a:t>responden</a:t>
            </a:r>
            <a:r>
              <a:rPr lang="en-US" sz="1200" dirty="0"/>
              <a:t> yang </a:t>
            </a:r>
            <a:r>
              <a:rPr lang="en-US" sz="1200" dirty="0" err="1"/>
              <a:t>menyatakan</a:t>
            </a:r>
            <a:r>
              <a:rPr lang="en-US" sz="1200" dirty="0"/>
              <a:t> </a:t>
            </a:r>
            <a:r>
              <a:rPr lang="en-US" sz="1200" dirty="0" err="1"/>
              <a:t>tidak</a:t>
            </a:r>
            <a:r>
              <a:rPr lang="en-US" sz="1200" dirty="0"/>
              <a:t> </a:t>
            </a:r>
            <a:r>
              <a:rPr lang="en-US" sz="1200" dirty="0" err="1"/>
              <a:t>puas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jangka</a:t>
            </a:r>
            <a:r>
              <a:rPr lang="en-US" sz="1200" dirty="0"/>
              <a:t> </a:t>
            </a:r>
            <a:r>
              <a:rPr lang="en-US" sz="1200" dirty="0" err="1"/>
              <a:t>waktu</a:t>
            </a:r>
            <a:r>
              <a:rPr lang="en-US" sz="1200" dirty="0"/>
              <a:t> </a:t>
            </a:r>
            <a:r>
              <a:rPr lang="en-US" sz="1200" dirty="0" err="1"/>
              <a:t>pelayanan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</a:t>
            </a:r>
            <a:r>
              <a:rPr lang="en-US" sz="1200" dirty="0" err="1"/>
              <a:t>publik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 </a:t>
            </a:r>
            <a:r>
              <a:rPr lang="en-US" sz="1200" dirty="0" err="1"/>
              <a:t>adalah</a:t>
            </a:r>
            <a:r>
              <a:rPr lang="en-US" sz="1200" dirty="0"/>
              <a:t> 63 orang </a:t>
            </a:r>
            <a:r>
              <a:rPr lang="en-US" sz="1200" dirty="0" err="1"/>
              <a:t>atau</a:t>
            </a:r>
            <a:r>
              <a:rPr lang="en-US" sz="1200" dirty="0"/>
              <a:t> 24, 61%.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387109" y="5868679"/>
            <a:ext cx="797197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0070C0"/>
                </a:solidFill>
              </a:rPr>
              <a:t>193</a:t>
            </a:r>
            <a:endParaRPr lang="en-US" sz="1600" b="1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10401" y="4151728"/>
            <a:ext cx="797197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solidFill>
                  <a:srgbClr val="7030A0"/>
                </a:solidFill>
              </a:rPr>
              <a:t>63</a:t>
            </a:r>
            <a:endParaRPr lang="en-US" sz="1600" b="1" dirty="0">
              <a:solidFill>
                <a:srgbClr val="7030A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568246" y="3325386"/>
            <a:ext cx="797197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84,76%</a:t>
            </a:r>
            <a:endParaRPr lang="en-US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44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713383" y="451905"/>
            <a:ext cx="2256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solidFill>
                  <a:schemeClr val="tx2">
                    <a:lumMod val="75000"/>
                  </a:schemeClr>
                </a:solidFill>
              </a:rPr>
              <a:t>Kesimpulan</a:t>
            </a:r>
            <a:endParaRPr lang="en-US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68" y="1550987"/>
            <a:ext cx="3383532" cy="3087473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4940300" y="1335087"/>
            <a:ext cx="4673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b="1" dirty="0" err="1"/>
              <a:t>Berdasarkan</a:t>
            </a:r>
            <a:r>
              <a:rPr lang="en-US" sz="1200" b="1" dirty="0"/>
              <a:t> </a:t>
            </a:r>
            <a:r>
              <a:rPr lang="en-US" sz="1200" b="1" dirty="0" err="1"/>
              <a:t>hasil</a:t>
            </a:r>
            <a:r>
              <a:rPr lang="en-US" sz="1200" b="1" dirty="0"/>
              <a:t> survey yang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disampaikan</a:t>
            </a:r>
            <a:r>
              <a:rPr lang="en-US" sz="1200" b="1" dirty="0"/>
              <a:t>, </a:t>
            </a:r>
            <a:r>
              <a:rPr lang="en-US" sz="1200" b="1" dirty="0" err="1"/>
              <a:t>dapat</a:t>
            </a:r>
            <a:r>
              <a:rPr lang="en-US" sz="1200" b="1" dirty="0"/>
              <a:t> </a:t>
            </a:r>
            <a:r>
              <a:rPr lang="en-US" sz="1200" b="1" dirty="0" err="1"/>
              <a:t>disimpulkan</a:t>
            </a:r>
            <a:r>
              <a:rPr lang="en-US" sz="1200" b="1" dirty="0"/>
              <a:t> </a:t>
            </a:r>
            <a:r>
              <a:rPr lang="en-US" sz="1200" b="1" dirty="0" err="1"/>
              <a:t>hal-hal</a:t>
            </a:r>
            <a:r>
              <a:rPr lang="en-US" sz="1200" b="1" dirty="0"/>
              <a:t> </a:t>
            </a:r>
            <a:r>
              <a:rPr lang="en-US" sz="1200" b="1" dirty="0" err="1"/>
              <a:t>sebagai</a:t>
            </a:r>
            <a:r>
              <a:rPr lang="en-US" sz="1200" b="1" dirty="0"/>
              <a:t> </a:t>
            </a:r>
            <a:r>
              <a:rPr lang="en-US" sz="1200" b="1" dirty="0" err="1"/>
              <a:t>berikut</a:t>
            </a:r>
            <a:r>
              <a:rPr lang="en-US" sz="1200" b="1" dirty="0"/>
              <a:t> </a:t>
            </a:r>
            <a:r>
              <a:rPr lang="en-US" sz="1200" b="1" dirty="0" smtClean="0"/>
              <a:t>:</a:t>
            </a:r>
          </a:p>
          <a:p>
            <a:pPr algn="just"/>
            <a:endParaRPr lang="en-US" sz="1200" dirty="0"/>
          </a:p>
          <a:p>
            <a:pPr marL="228600" lvl="0" indent="-228600" algn="just">
              <a:buFont typeface="+mj-lt"/>
              <a:buAutoNum type="arabicPeriod"/>
            </a:pPr>
            <a:r>
              <a:rPr lang="en-US" sz="1200" dirty="0" err="1" smtClean="0"/>
              <a:t>Sebagian</a:t>
            </a:r>
            <a:r>
              <a:rPr lang="en-US" sz="1200" dirty="0" smtClean="0"/>
              <a:t> </a:t>
            </a:r>
            <a:r>
              <a:rPr lang="en-US" sz="1200" dirty="0" err="1"/>
              <a:t>besar</a:t>
            </a:r>
            <a:r>
              <a:rPr lang="en-US" sz="1200" dirty="0"/>
              <a:t> </a:t>
            </a:r>
            <a:r>
              <a:rPr lang="en-US" sz="1200" dirty="0" err="1"/>
              <a:t>pemohon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yang </a:t>
            </a:r>
            <a:r>
              <a:rPr lang="en-US" sz="1200" dirty="0" err="1"/>
              <a:t>mengajukan</a:t>
            </a:r>
            <a:r>
              <a:rPr lang="en-US" sz="1200" dirty="0"/>
              <a:t> </a:t>
            </a:r>
            <a:r>
              <a:rPr lang="en-US" sz="1200" dirty="0" err="1"/>
              <a:t>permohonan</a:t>
            </a:r>
            <a:r>
              <a:rPr lang="en-US" sz="1200" dirty="0"/>
              <a:t> </a:t>
            </a:r>
            <a:r>
              <a:rPr lang="en-US" sz="1200" dirty="0" err="1"/>
              <a:t>ke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 </a:t>
            </a:r>
            <a:r>
              <a:rPr lang="en-US" sz="1200" dirty="0" err="1"/>
              <a:t>berasal</a:t>
            </a:r>
            <a:r>
              <a:rPr lang="en-US" sz="1200" dirty="0"/>
              <a:t>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Pulau</a:t>
            </a:r>
            <a:r>
              <a:rPr lang="en-US" sz="1200" dirty="0"/>
              <a:t> </a:t>
            </a:r>
            <a:r>
              <a:rPr lang="en-US" sz="1200" dirty="0" err="1"/>
              <a:t>Jawa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sebaran</a:t>
            </a:r>
            <a:r>
              <a:rPr lang="en-US" sz="1200" dirty="0"/>
              <a:t> yang </a:t>
            </a:r>
            <a:r>
              <a:rPr lang="en-US" sz="1200" dirty="0" err="1"/>
              <a:t>relatif</a:t>
            </a:r>
            <a:r>
              <a:rPr lang="en-US" sz="1200" dirty="0"/>
              <a:t> rata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masing-masing</a:t>
            </a:r>
            <a:r>
              <a:rPr lang="en-US" sz="1200" dirty="0"/>
              <a:t> </a:t>
            </a:r>
            <a:r>
              <a:rPr lang="en-US" sz="1200" dirty="0" err="1"/>
              <a:t>provinsi</a:t>
            </a:r>
            <a:r>
              <a:rPr lang="en-US" sz="1200" dirty="0"/>
              <a:t> di </a:t>
            </a:r>
            <a:r>
              <a:rPr lang="en-US" sz="1200" dirty="0" err="1"/>
              <a:t>pulau</a:t>
            </a:r>
            <a:r>
              <a:rPr lang="en-US" sz="1200" dirty="0"/>
              <a:t> </a:t>
            </a:r>
            <a:r>
              <a:rPr lang="en-US" sz="1200" dirty="0" err="1" smtClean="0"/>
              <a:t>Jawa</a:t>
            </a:r>
            <a:r>
              <a:rPr lang="en-US" sz="1200" dirty="0" smtClean="0"/>
              <a:t>;</a:t>
            </a:r>
          </a:p>
          <a:p>
            <a:pPr marL="228600" lvl="0" indent="-228600" algn="just">
              <a:buFont typeface="+mj-lt"/>
              <a:buAutoNum type="arabicPeriod"/>
            </a:pPr>
            <a:endParaRPr lang="en-US" sz="1200" dirty="0" smtClean="0"/>
          </a:p>
          <a:p>
            <a:pPr marL="228600" lvl="0" indent="-228600" algn="just">
              <a:buFont typeface="+mj-lt"/>
              <a:buAutoNum type="arabicPeriod"/>
            </a:pPr>
            <a:r>
              <a:rPr lang="en-US" sz="1200" dirty="0" smtClean="0"/>
              <a:t>Hal-</a:t>
            </a:r>
            <a:r>
              <a:rPr lang="en-US" sz="1200" dirty="0" err="1" smtClean="0"/>
              <a:t>hal</a:t>
            </a:r>
            <a:r>
              <a:rPr lang="en-US" sz="1200" dirty="0" smtClean="0"/>
              <a:t> </a:t>
            </a:r>
            <a:r>
              <a:rPr lang="en-US" sz="1200" dirty="0"/>
              <a:t>yang </a:t>
            </a:r>
            <a:r>
              <a:rPr lang="en-US" sz="1200" dirty="0" err="1"/>
              <a:t>harus</a:t>
            </a:r>
            <a:r>
              <a:rPr lang="en-US" sz="1200" dirty="0"/>
              <a:t> </a:t>
            </a:r>
            <a:r>
              <a:rPr lang="en-US" sz="1200" dirty="0" err="1"/>
              <a:t>diperhatikan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perlu</a:t>
            </a:r>
            <a:r>
              <a:rPr lang="en-US" sz="1200" dirty="0"/>
              <a:t> </a:t>
            </a:r>
            <a:r>
              <a:rPr lang="en-US" sz="1200" dirty="0" err="1"/>
              <a:t>dilakukan</a:t>
            </a:r>
            <a:r>
              <a:rPr lang="en-US" sz="1200" dirty="0"/>
              <a:t> </a:t>
            </a:r>
            <a:r>
              <a:rPr lang="en-US" sz="1200" dirty="0" err="1"/>
              <a:t>perbaikan</a:t>
            </a:r>
            <a:r>
              <a:rPr lang="en-US" sz="1200" dirty="0"/>
              <a:t> </a:t>
            </a:r>
            <a:r>
              <a:rPr lang="en-US" sz="1200" dirty="0" err="1"/>
              <a:t>utamanya</a:t>
            </a:r>
            <a:r>
              <a:rPr lang="en-US" sz="1200" dirty="0"/>
              <a:t> </a:t>
            </a:r>
            <a:r>
              <a:rPr lang="en-US" sz="1200" dirty="0" err="1"/>
              <a:t>dalam</a:t>
            </a:r>
            <a:r>
              <a:rPr lang="en-US" sz="1200" dirty="0"/>
              <a:t> </a:t>
            </a:r>
            <a:r>
              <a:rPr lang="en-US" sz="1200" dirty="0" err="1"/>
              <a:t>hal</a:t>
            </a:r>
            <a:r>
              <a:rPr lang="en-US" sz="1200" dirty="0"/>
              <a:t> </a:t>
            </a:r>
            <a:r>
              <a:rPr lang="en-US" sz="1200" dirty="0" err="1"/>
              <a:t>jangka</a:t>
            </a:r>
            <a:r>
              <a:rPr lang="en-US" sz="1200" dirty="0"/>
              <a:t> </a:t>
            </a:r>
            <a:r>
              <a:rPr lang="en-US" sz="1200" dirty="0" err="1"/>
              <a:t>waktu</a:t>
            </a:r>
            <a:r>
              <a:rPr lang="en-US" sz="1200" dirty="0"/>
              <a:t> </a:t>
            </a:r>
            <a:r>
              <a:rPr lang="en-US" sz="1200" dirty="0" err="1"/>
              <a:t>penyelesaian</a:t>
            </a:r>
            <a:r>
              <a:rPr lang="en-US" sz="1200" dirty="0"/>
              <a:t> </a:t>
            </a:r>
            <a:r>
              <a:rPr lang="en-US" sz="1200" dirty="0" err="1"/>
              <a:t>permohonan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. </a:t>
            </a:r>
            <a:r>
              <a:rPr lang="en-US" sz="1200" dirty="0" err="1"/>
              <a:t>Masih</a:t>
            </a:r>
            <a:r>
              <a:rPr lang="en-US" sz="1200" dirty="0"/>
              <a:t> </a:t>
            </a:r>
            <a:r>
              <a:rPr lang="en-US" sz="1200" dirty="0" err="1"/>
              <a:t>ada</a:t>
            </a:r>
            <a:r>
              <a:rPr lang="en-US" sz="1200" dirty="0"/>
              <a:t> </a:t>
            </a:r>
            <a:r>
              <a:rPr lang="en-US" sz="1200" dirty="0" err="1"/>
              <a:t>permohonan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yang </a:t>
            </a:r>
            <a:r>
              <a:rPr lang="en-US" sz="1200" dirty="0" err="1"/>
              <a:t>ditanggapi</a:t>
            </a:r>
            <a:r>
              <a:rPr lang="en-US" sz="1200" dirty="0"/>
              <a:t> </a:t>
            </a:r>
            <a:r>
              <a:rPr lang="en-US" sz="1200" dirty="0" err="1"/>
              <a:t>melebihi</a:t>
            </a:r>
            <a:r>
              <a:rPr lang="en-US" sz="1200" dirty="0"/>
              <a:t> </a:t>
            </a:r>
            <a:r>
              <a:rPr lang="en-US" sz="1200" dirty="0" err="1"/>
              <a:t>batas</a:t>
            </a:r>
            <a:r>
              <a:rPr lang="en-US" sz="1200" dirty="0"/>
              <a:t> </a:t>
            </a:r>
            <a:r>
              <a:rPr lang="en-US" sz="1200" dirty="0" err="1"/>
              <a:t>maksimal</a:t>
            </a:r>
            <a:r>
              <a:rPr lang="en-US" sz="1200" dirty="0"/>
              <a:t> </a:t>
            </a:r>
            <a:r>
              <a:rPr lang="en-US" sz="1200" dirty="0" err="1"/>
              <a:t>standar</a:t>
            </a:r>
            <a:r>
              <a:rPr lang="en-US" sz="1200" dirty="0"/>
              <a:t> </a:t>
            </a:r>
            <a:r>
              <a:rPr lang="en-US" sz="1200" dirty="0" err="1"/>
              <a:t>layanan</a:t>
            </a:r>
            <a:r>
              <a:rPr lang="en-US" sz="1200" dirty="0"/>
              <a:t> </a:t>
            </a:r>
            <a:r>
              <a:rPr lang="en-US" sz="1200" dirty="0" err="1" smtClean="0"/>
              <a:t>informasi</a:t>
            </a:r>
            <a:r>
              <a:rPr lang="en-US" sz="1200" dirty="0" smtClean="0"/>
              <a:t>;</a:t>
            </a:r>
          </a:p>
          <a:p>
            <a:pPr marL="228600" lvl="0" indent="-228600" algn="just">
              <a:buFont typeface="+mj-lt"/>
              <a:buAutoNum type="arabicPeriod"/>
            </a:pPr>
            <a:endParaRPr lang="en-US" sz="1200" dirty="0" smtClean="0"/>
          </a:p>
          <a:p>
            <a:pPr marL="228600" lvl="0" indent="-228600" algn="just">
              <a:buFont typeface="+mj-lt"/>
              <a:buAutoNum type="arabicPeriod"/>
            </a:pPr>
            <a:r>
              <a:rPr lang="en-US" sz="1200" dirty="0" err="1" smtClean="0"/>
              <a:t>Masih</a:t>
            </a:r>
            <a:r>
              <a:rPr lang="en-US" sz="1200" dirty="0" smtClean="0"/>
              <a:t> </a:t>
            </a:r>
            <a:r>
              <a:rPr lang="en-US" sz="1200" dirty="0" err="1"/>
              <a:t>terdapat</a:t>
            </a:r>
            <a:r>
              <a:rPr lang="en-US" sz="1200" dirty="0"/>
              <a:t> 15,23% </a:t>
            </a:r>
            <a:r>
              <a:rPr lang="en-US" sz="1200" dirty="0" err="1"/>
              <a:t>pemohon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yang </a:t>
            </a:r>
            <a:r>
              <a:rPr lang="en-US" sz="1200" dirty="0" err="1"/>
              <a:t>belum</a:t>
            </a:r>
            <a:r>
              <a:rPr lang="en-US" sz="1200" dirty="0"/>
              <a:t> </a:t>
            </a:r>
            <a:r>
              <a:rPr lang="en-US" sz="1200" dirty="0" err="1"/>
              <a:t>puas</a:t>
            </a:r>
            <a:r>
              <a:rPr lang="en-US" sz="1200" dirty="0"/>
              <a:t> </a:t>
            </a:r>
            <a:r>
              <a:rPr lang="en-US" sz="1200" dirty="0" err="1"/>
              <a:t>dengan</a:t>
            </a:r>
            <a:r>
              <a:rPr lang="en-US" sz="1200" dirty="0"/>
              <a:t> </a:t>
            </a:r>
            <a:r>
              <a:rPr lang="en-US" sz="1200" dirty="0" err="1"/>
              <a:t>jawaban</a:t>
            </a:r>
            <a:r>
              <a:rPr lang="en-US" sz="1200" dirty="0"/>
              <a:t> </a:t>
            </a:r>
            <a:r>
              <a:rPr lang="en-US" sz="1200" dirty="0" err="1"/>
              <a:t>permohonan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</a:t>
            </a:r>
            <a:r>
              <a:rPr lang="en-US" sz="1200" dirty="0" err="1"/>
              <a:t>dari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. </a:t>
            </a:r>
            <a:r>
              <a:rPr lang="en-US" sz="1200" dirty="0" err="1"/>
              <a:t>Sehingga</a:t>
            </a:r>
            <a:r>
              <a:rPr lang="en-US" sz="1200" dirty="0"/>
              <a:t> </a:t>
            </a:r>
            <a:r>
              <a:rPr lang="en-US" sz="1200" dirty="0" err="1"/>
              <a:t>perlu</a:t>
            </a:r>
            <a:r>
              <a:rPr lang="en-US" sz="1200" dirty="0"/>
              <a:t> </a:t>
            </a:r>
            <a:r>
              <a:rPr lang="en-US" sz="1200" dirty="0" err="1"/>
              <a:t>dilakukan</a:t>
            </a:r>
            <a:r>
              <a:rPr lang="en-US" sz="1200" dirty="0"/>
              <a:t> monitoring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evaluasi</a:t>
            </a:r>
            <a:r>
              <a:rPr lang="en-US" sz="1200" dirty="0"/>
              <a:t> </a:t>
            </a:r>
            <a:r>
              <a:rPr lang="en-US" sz="1200" dirty="0" err="1"/>
              <a:t>rutin</a:t>
            </a:r>
            <a:r>
              <a:rPr lang="en-US" sz="1200" dirty="0"/>
              <a:t> </a:t>
            </a:r>
            <a:r>
              <a:rPr lang="en-US" sz="1200" dirty="0" err="1"/>
              <a:t>khususnya</a:t>
            </a:r>
            <a:r>
              <a:rPr lang="en-US" sz="1200" dirty="0"/>
              <a:t> </a:t>
            </a:r>
            <a:r>
              <a:rPr lang="en-US" sz="1200" dirty="0" err="1"/>
              <a:t>kepada</a:t>
            </a:r>
            <a:r>
              <a:rPr lang="en-US" sz="1200" dirty="0"/>
              <a:t> PIC (person in charge) </a:t>
            </a:r>
            <a:r>
              <a:rPr lang="en-US" sz="1200" dirty="0" err="1"/>
              <a:t>pada</a:t>
            </a:r>
            <a:r>
              <a:rPr lang="en-US" sz="1200" dirty="0"/>
              <a:t> </a:t>
            </a:r>
            <a:r>
              <a:rPr lang="en-US" sz="1200" dirty="0" err="1"/>
              <a:t>masing-masing</a:t>
            </a:r>
            <a:r>
              <a:rPr lang="en-US" sz="1200" dirty="0"/>
              <a:t> unit </a:t>
            </a:r>
            <a:r>
              <a:rPr lang="en-US" sz="1200" dirty="0" err="1"/>
              <a:t>kerja</a:t>
            </a:r>
            <a:r>
              <a:rPr lang="en-US" sz="1200" dirty="0"/>
              <a:t> </a:t>
            </a:r>
            <a:r>
              <a:rPr lang="en-US" sz="1200" dirty="0" err="1"/>
              <a:t>Kemendagri</a:t>
            </a:r>
            <a:r>
              <a:rPr lang="en-US" sz="1200" dirty="0"/>
              <a:t> agar </a:t>
            </a:r>
            <a:r>
              <a:rPr lang="en-US" sz="1200" dirty="0" err="1"/>
              <a:t>penyampaian</a:t>
            </a:r>
            <a:r>
              <a:rPr lang="en-US" sz="1200" dirty="0"/>
              <a:t> </a:t>
            </a:r>
            <a:r>
              <a:rPr lang="en-US" sz="1200" dirty="0" err="1"/>
              <a:t>jawaban</a:t>
            </a:r>
            <a:r>
              <a:rPr lang="en-US" sz="1200" dirty="0"/>
              <a:t> </a:t>
            </a:r>
            <a:r>
              <a:rPr lang="en-US" sz="1200" dirty="0" err="1"/>
              <a:t>permohonan</a:t>
            </a:r>
            <a:r>
              <a:rPr lang="en-US" sz="1200" dirty="0"/>
              <a:t> </a:t>
            </a:r>
            <a:r>
              <a:rPr lang="en-US" sz="1200" dirty="0" err="1"/>
              <a:t>informasi</a:t>
            </a:r>
            <a:r>
              <a:rPr lang="en-US" sz="1200" dirty="0"/>
              <a:t> </a:t>
            </a:r>
            <a:r>
              <a:rPr lang="en-US" sz="1200" dirty="0" err="1"/>
              <a:t>dapat</a:t>
            </a:r>
            <a:r>
              <a:rPr lang="en-US" sz="1200" dirty="0"/>
              <a:t> </a:t>
            </a:r>
            <a:r>
              <a:rPr lang="en-US" sz="1200" dirty="0" err="1"/>
              <a:t>dilakukan</a:t>
            </a:r>
            <a:r>
              <a:rPr lang="en-US" sz="1200" dirty="0"/>
              <a:t> </a:t>
            </a:r>
            <a:r>
              <a:rPr lang="en-US" sz="1200" dirty="0" err="1"/>
              <a:t>lebih</a:t>
            </a:r>
            <a:r>
              <a:rPr lang="en-US" sz="1200" dirty="0"/>
              <a:t> </a:t>
            </a:r>
            <a:r>
              <a:rPr lang="en-US" sz="1200" dirty="0" err="1"/>
              <a:t>baik</a:t>
            </a:r>
            <a:r>
              <a:rPr lang="en-US" sz="1200" dirty="0"/>
              <a:t> </a:t>
            </a:r>
            <a:r>
              <a:rPr lang="en-US" sz="1200" dirty="0" err="1"/>
              <a:t>dan</a:t>
            </a:r>
            <a:r>
              <a:rPr lang="en-US" sz="1200" dirty="0"/>
              <a:t> </a:t>
            </a:r>
            <a:r>
              <a:rPr lang="en-US" sz="1200" dirty="0" err="1"/>
              <a:t>tepat</a:t>
            </a:r>
            <a:r>
              <a:rPr lang="en-US" sz="1200" dirty="0"/>
              <a:t> </a:t>
            </a:r>
            <a:r>
              <a:rPr lang="en-US" sz="1200" dirty="0" err="1"/>
              <a:t>sasaran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5676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Custom 2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9E5E9B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EC7F02AD-9687-440F-A9DF-FAA6F22270D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202</TotalTime>
  <Words>457</Words>
  <Application>Microsoft Office PowerPoint</Application>
  <PresentationFormat>A4 Paper (210x297 mm)</PresentationFormat>
  <Paragraphs>54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Adobe Gothic Std B</vt:lpstr>
      <vt:lpstr>Arial</vt:lpstr>
      <vt:lpstr>Century Gothic</vt:lpstr>
      <vt:lpstr>Wingdings 3</vt:lpstr>
      <vt:lpstr>Ion Boardroom</vt:lpstr>
      <vt:lpstr>PowerPoint Presentation</vt:lpstr>
      <vt:lpstr>Berikut rincian laporan hasil survey kepuasan layanan informasi publik Kemendagri tahun 2019 :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olgamahardika1991@gmail.com</cp:lastModifiedBy>
  <cp:revision>24</cp:revision>
  <dcterms:created xsi:type="dcterms:W3CDTF">2020-08-05T06:20:23Z</dcterms:created>
  <dcterms:modified xsi:type="dcterms:W3CDTF">2020-08-06T06:22:23Z</dcterms:modified>
</cp:coreProperties>
</file>